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7" r:id="rId2"/>
    <p:sldMasterId id="2147483950" r:id="rId3"/>
    <p:sldMasterId id="2147483963" r:id="rId4"/>
  </p:sldMasterIdLst>
  <p:notesMasterIdLst>
    <p:notesMasterId r:id="rId38"/>
  </p:notesMasterIdLst>
  <p:handoutMasterIdLst>
    <p:handoutMasterId r:id="rId39"/>
  </p:handoutMasterIdLst>
  <p:sldIdLst>
    <p:sldId id="256" r:id="rId5"/>
    <p:sldId id="257" r:id="rId6"/>
    <p:sldId id="258" r:id="rId7"/>
    <p:sldId id="262" r:id="rId8"/>
    <p:sldId id="263" r:id="rId9"/>
    <p:sldId id="264" r:id="rId10"/>
    <p:sldId id="265" r:id="rId11"/>
    <p:sldId id="266" r:id="rId12"/>
    <p:sldId id="267" r:id="rId13"/>
    <p:sldId id="259" r:id="rId14"/>
    <p:sldId id="260" r:id="rId15"/>
    <p:sldId id="261"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85"/>
    <a:srgbClr val="BDE093"/>
    <a:srgbClr val="F0B3CA"/>
    <a:srgbClr val="9ACAEB"/>
    <a:srgbClr val="D75F00"/>
    <a:srgbClr val="00833E"/>
    <a:srgbClr val="D51067"/>
    <a:srgbClr val="00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8" autoAdjust="0"/>
    <p:restoredTop sz="94660"/>
  </p:normalViewPr>
  <p:slideViewPr>
    <p:cSldViewPr snapToGrid="0">
      <p:cViewPr varScale="1">
        <p:scale>
          <a:sx n="89" d="100"/>
          <a:sy n="89" d="100"/>
        </p:scale>
        <p:origin x="636" y="56"/>
      </p:cViewPr>
      <p:guideLst/>
    </p:cSldViewPr>
  </p:slideViewPr>
  <p:notesTextViewPr>
    <p:cViewPr>
      <p:scale>
        <a:sx n="1" d="1"/>
        <a:sy n="1" d="1"/>
      </p:scale>
      <p:origin x="0" y="0"/>
    </p:cViewPr>
  </p:notesTextViewPr>
  <p:notesViewPr>
    <p:cSldViewPr snapToGrid="0">
      <p:cViewPr>
        <p:scale>
          <a:sx n="100" d="100"/>
          <a:sy n="100" d="100"/>
        </p:scale>
        <p:origin x="1624" y="-13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4AD5A-3C79-4C81-81A6-615F3C28CB68}" type="datetimeFigureOut">
              <a:rPr lang="zh-CN" altLang="en-US" smtClean="0"/>
              <a:t>2018/8/14</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5E12C1-B19D-4D76-8AF9-34635084DD4B}" type="slidenum">
              <a:rPr lang="zh-CN" altLang="en-US" smtClean="0"/>
              <a:t>‹#›</a:t>
            </a:fld>
            <a:endParaRPr lang="zh-CN" altLang="en-US"/>
          </a:p>
        </p:txBody>
      </p:sp>
    </p:spTree>
    <p:extLst>
      <p:ext uri="{BB962C8B-B14F-4D97-AF65-F5344CB8AC3E}">
        <p14:creationId xmlns:p14="http://schemas.microsoft.com/office/powerpoint/2010/main" val="1405019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5501-F968-4A9F-99EE-A10D6BC145F0}" type="datetimeFigureOut">
              <a:rPr lang="zh-CN" altLang="en-US" smtClean="0"/>
              <a:t>2018/8/14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17049-D788-427F-AE9A-835D4377C935}" type="slidenum">
              <a:rPr lang="zh-CN" altLang="en-US" smtClean="0"/>
              <a:t>‹#›</a:t>
            </a:fld>
            <a:endParaRPr lang="zh-CN" altLang="en-US"/>
          </a:p>
        </p:txBody>
      </p:sp>
    </p:spTree>
    <p:extLst>
      <p:ext uri="{BB962C8B-B14F-4D97-AF65-F5344CB8AC3E}">
        <p14:creationId xmlns:p14="http://schemas.microsoft.com/office/powerpoint/2010/main" val="905882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1161796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2279793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055746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657681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172012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1256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13344932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33554921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15415248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952300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54670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450494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33532080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9014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1361909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121114972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9389753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22297271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36011466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57610959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29265953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535697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38315407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0745970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61691904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76324436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2292752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26685473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114253268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29026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258520083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78227141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Tree>
    <p:extLst>
      <p:ext uri="{BB962C8B-B14F-4D97-AF65-F5344CB8AC3E}">
        <p14:creationId xmlns:p14="http://schemas.microsoft.com/office/powerpoint/2010/main" val="16414193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Tree>
    <p:extLst>
      <p:ext uri="{BB962C8B-B14F-4D97-AF65-F5344CB8AC3E}">
        <p14:creationId xmlns:p14="http://schemas.microsoft.com/office/powerpoint/2010/main" val="13012029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406908759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95632303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99107642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9189118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54998407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5602184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8989542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1605246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745904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2221487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531765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9628459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646300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603380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6000" y="4820400"/>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548B89F5-9C9A-4D22-9BC2-ACCE689C0715}" type="slidenum">
              <a:rPr lang="zh-CN" altLang="en-US" smtClean="0"/>
              <a:t>‹#›</a:t>
            </a:fld>
            <a:endParaRPr lang="zh-CN" altLang="en-US"/>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a:t>
            </a:r>
            <a:r>
              <a:rPr lang="en-US" sz="1100" spc="-40" baseline="0" dirty="0" smtClean="0">
                <a:solidFill>
                  <a:srgbClr val="62B3E5"/>
                </a:solidFill>
              </a:rPr>
              <a:t>Tieto </a:t>
            </a:r>
            <a:r>
              <a:rPr lang="en-US" sz="1100" spc="-40" baseline="0" dirty="0">
                <a:solidFill>
                  <a:srgbClr val="62B3E5"/>
                </a:solidFill>
              </a:rPr>
              <a:t>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13889862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sldNum="0"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a:t>
            </a:r>
            <a:r>
              <a:rPr lang="en-US" sz="1100" spc="-40" baseline="0" dirty="0" smtClean="0">
                <a:solidFill>
                  <a:srgbClr val="62B3E5"/>
                </a:solidFill>
              </a:rPr>
              <a:t>Tieto </a:t>
            </a:r>
            <a:r>
              <a:rPr lang="en-US" sz="1100" spc="-40" baseline="0" dirty="0">
                <a:solidFill>
                  <a:srgbClr val="62B3E5"/>
                </a:solidFill>
              </a:rPr>
              <a:t>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52660790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a:t>
            </a:r>
            <a:r>
              <a:rPr lang="en-US" sz="1100" spc="-40" baseline="0" dirty="0" smtClean="0">
                <a:solidFill>
                  <a:srgbClr val="62B3E5"/>
                </a:solidFill>
              </a:rPr>
              <a:t>Tieto </a:t>
            </a:r>
            <a:r>
              <a:rPr lang="en-US" sz="1100" spc="-40" baseline="0" dirty="0">
                <a:solidFill>
                  <a:srgbClr val="62B3E5"/>
                </a:solidFill>
              </a:rPr>
              <a:t>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18220728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sldNum="0"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a:t>
            </a:r>
            <a:r>
              <a:rPr lang="en-US" sz="1100" spc="-40" baseline="0" dirty="0" smtClean="0">
                <a:solidFill>
                  <a:srgbClr val="62B3E5"/>
                </a:solidFill>
              </a:rPr>
              <a:t>Tieto </a:t>
            </a:r>
            <a:r>
              <a:rPr lang="en-US" sz="1100" spc="-40" baseline="0" dirty="0">
                <a:solidFill>
                  <a:srgbClr val="62B3E5"/>
                </a:solidFill>
              </a:rPr>
              <a:t>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5063118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hf sldNum="0"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ysown/proxysql" TargetMode="External"/><Relationship Id="rId2" Type="http://schemas.openxmlformats.org/officeDocument/2006/relationships/hyperlink" Target="https://github.com/github/orchestrator" TargetMode="External"/><Relationship Id="rId1" Type="http://schemas.openxmlformats.org/officeDocument/2006/relationships/slideLayout" Target="../slideLayouts/slideLayout6.xml"/><Relationship Id="rId6" Type="http://schemas.openxmlformats.org/officeDocument/2006/relationships/hyperlink" Target="https://vitess.io/" TargetMode="External"/><Relationship Id="rId5" Type="http://schemas.openxmlformats.org/officeDocument/2006/relationships/hyperlink" Target="https://www.percona.com/blog/2016/11/03/orchestrator-moving-vips-during-failover/" TargetMode="External"/><Relationship Id="rId4" Type="http://schemas.openxmlformats.org/officeDocument/2006/relationships/hyperlink" Target="https://blog.pythian.com/graceful-master-switchover-proxysql-orchestr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dirty="0" smtClean="0"/>
              <a:t>MySQL Index &amp; Orchestrator</a:t>
            </a:r>
            <a:endParaRPr lang="zh-CN" altLang="en-US" dirty="0"/>
          </a:p>
        </p:txBody>
      </p:sp>
      <p:sp>
        <p:nvSpPr>
          <p:cNvPr id="5" name="Subtitle 4"/>
          <p:cNvSpPr>
            <a:spLocks noGrp="1"/>
          </p:cNvSpPr>
          <p:nvPr>
            <p:ph type="subTitle" idx="1"/>
          </p:nvPr>
        </p:nvSpPr>
        <p:spPr/>
        <p:txBody>
          <a:bodyPr/>
          <a:lstStyle/>
          <a:p>
            <a:r>
              <a:rPr lang="en-US" altLang="zh-CN" dirty="0" smtClean="0"/>
              <a:t>Hong </a:t>
            </a:r>
            <a:r>
              <a:rPr lang="en-US" altLang="zh-CN" dirty="0" err="1" smtClean="0"/>
              <a:t>wei</a:t>
            </a:r>
            <a:endParaRPr lang="zh-CN" altLang="en-US" dirty="0"/>
          </a:p>
        </p:txBody>
      </p:sp>
    </p:spTree>
    <p:extLst>
      <p:ext uri="{BB962C8B-B14F-4D97-AF65-F5344CB8AC3E}">
        <p14:creationId xmlns:p14="http://schemas.microsoft.com/office/powerpoint/2010/main" val="233650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Benefits of Indexes</a:t>
            </a:r>
            <a:endParaRPr lang="zh-CN" altLang="en-US" dirty="0"/>
          </a:p>
        </p:txBody>
      </p:sp>
      <p:sp>
        <p:nvSpPr>
          <p:cNvPr id="3" name="Content Placeholder 2"/>
          <p:cNvSpPr>
            <a:spLocks noGrp="1"/>
          </p:cNvSpPr>
          <p:nvPr>
            <p:ph idx="1"/>
          </p:nvPr>
        </p:nvSpPr>
        <p:spPr/>
        <p:txBody>
          <a:bodyPr/>
          <a:lstStyle/>
          <a:p>
            <a:r>
              <a:rPr lang="en-US" altLang="zh-CN" smtClean="0"/>
              <a:t>Indexes reduce the amount of data the server has to examine.</a:t>
            </a:r>
          </a:p>
          <a:p>
            <a:r>
              <a:rPr lang="en-US" altLang="zh-CN" smtClean="0"/>
              <a:t>Indexes help the server avoid sorting and temporary tables.</a:t>
            </a:r>
          </a:p>
          <a:p>
            <a:r>
              <a:rPr lang="en-US" altLang="zh-CN" smtClean="0"/>
              <a:t>Indexes turn random I/O into sequential I/O.</a:t>
            </a:r>
          </a:p>
          <a:p>
            <a:endParaRPr lang="en-US" altLang="zh-CN" smtClean="0"/>
          </a:p>
          <a:p>
            <a:r>
              <a:rPr lang="en-US" altLang="zh-CN" smtClean="0"/>
              <a:t>Note : An index isn’t always the right tool.</a:t>
            </a:r>
            <a:endParaRPr lang="zh-CN" altLang="en-US" dirty="0"/>
          </a:p>
        </p:txBody>
      </p:sp>
    </p:spTree>
    <p:extLst>
      <p:ext uri="{BB962C8B-B14F-4D97-AF65-F5344CB8AC3E}">
        <p14:creationId xmlns:p14="http://schemas.microsoft.com/office/powerpoint/2010/main" val="168929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Indexing Strategies for High Performance</a:t>
            </a:r>
            <a:endParaRPr lang="zh-CN" altLang="en-US" dirty="0"/>
          </a:p>
        </p:txBody>
      </p:sp>
      <p:sp>
        <p:nvSpPr>
          <p:cNvPr id="3" name="Content Placeholder 2"/>
          <p:cNvSpPr>
            <a:spLocks noGrp="1"/>
          </p:cNvSpPr>
          <p:nvPr>
            <p:ph idx="1"/>
          </p:nvPr>
        </p:nvSpPr>
        <p:spPr/>
        <p:txBody>
          <a:bodyPr/>
          <a:lstStyle/>
          <a:p>
            <a:r>
              <a:rPr lang="en-US" altLang="zh-CN" smtClean="0"/>
              <a:t>Isolating the Column</a:t>
            </a:r>
          </a:p>
          <a:p>
            <a:r>
              <a:rPr lang="en-US" altLang="zh-CN" smtClean="0"/>
              <a:t>Prefix Indexes and Index Selectivity</a:t>
            </a:r>
          </a:p>
          <a:p>
            <a:r>
              <a:rPr lang="en-US" altLang="zh-CN" smtClean="0"/>
              <a:t>Multicolumn Indexes</a:t>
            </a:r>
          </a:p>
          <a:p>
            <a:r>
              <a:rPr lang="en-US" altLang="zh-CN" smtClean="0"/>
              <a:t>Choosing a Good Column Order</a:t>
            </a:r>
          </a:p>
          <a:p>
            <a:r>
              <a:rPr lang="en-US" altLang="zh-CN" smtClean="0"/>
              <a:t>Clustered Indexes</a:t>
            </a:r>
            <a:endParaRPr lang="zh-CN" altLang="en-US" dirty="0"/>
          </a:p>
        </p:txBody>
      </p:sp>
    </p:spTree>
    <p:extLst>
      <p:ext uri="{BB962C8B-B14F-4D97-AF65-F5344CB8AC3E}">
        <p14:creationId xmlns:p14="http://schemas.microsoft.com/office/powerpoint/2010/main" val="125196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Isolating the Column</a:t>
            </a:r>
            <a:endParaRPr lang="zh-CN" altLang="en-US" dirty="0"/>
          </a:p>
        </p:txBody>
      </p:sp>
      <p:pic>
        <p:nvPicPr>
          <p:cNvPr id="4" name="Content Placeholder 3"/>
          <p:cNvPicPr>
            <a:picLocks noGrp="1" noChangeAspect="1"/>
          </p:cNvPicPr>
          <p:nvPr>
            <p:ph idx="1"/>
          </p:nvPr>
        </p:nvPicPr>
        <p:blipFill>
          <a:blip r:embed="rId2"/>
          <a:stretch>
            <a:fillRect/>
          </a:stretch>
        </p:blipFill>
        <p:spPr>
          <a:xfrm>
            <a:off x="2008059" y="2581263"/>
            <a:ext cx="5004057" cy="476274"/>
          </a:xfrm>
        </p:spPr>
      </p:pic>
      <p:pic>
        <p:nvPicPr>
          <p:cNvPr id="5" name="Picture 4"/>
          <p:cNvPicPr>
            <a:picLocks noChangeAspect="1"/>
          </p:cNvPicPr>
          <p:nvPr/>
        </p:nvPicPr>
        <p:blipFill>
          <a:blip r:embed="rId3"/>
          <a:stretch>
            <a:fillRect/>
          </a:stretch>
        </p:blipFill>
        <p:spPr>
          <a:xfrm>
            <a:off x="1614487" y="2579299"/>
            <a:ext cx="4198811" cy="475940"/>
          </a:xfrm>
          <a:prstGeom prst="rect">
            <a:avLst/>
          </a:prstGeom>
        </p:spPr>
      </p:pic>
    </p:spTree>
    <p:extLst>
      <p:ext uri="{BB962C8B-B14F-4D97-AF65-F5344CB8AC3E}">
        <p14:creationId xmlns:p14="http://schemas.microsoft.com/office/powerpoint/2010/main" val="1061452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Prefix Indexes and Index Selectivity</a:t>
            </a:r>
            <a:endParaRPr lang="zh-CN" altLang="en-US" dirty="0"/>
          </a:p>
        </p:txBody>
      </p:sp>
      <p:sp>
        <p:nvSpPr>
          <p:cNvPr id="3" name="Content Placeholder 2"/>
          <p:cNvSpPr>
            <a:spLocks noGrp="1"/>
          </p:cNvSpPr>
          <p:nvPr>
            <p:ph idx="1"/>
          </p:nvPr>
        </p:nvSpPr>
        <p:spPr/>
        <p:txBody>
          <a:bodyPr/>
          <a:lstStyle/>
          <a:p>
            <a:r>
              <a:rPr lang="en-US" altLang="zh-CN" smtClean="0"/>
              <a:t>A prefix of the column is often selective enough to give good performance. If you’re indexing BLOB or TEXT columns, or very long VARCHAR columns, you must define prefix indexes, because MySQL disallows indexing their full length.</a:t>
            </a:r>
          </a:p>
          <a:p>
            <a:r>
              <a:rPr lang="en-US" altLang="zh-CN" smtClean="0"/>
              <a:t>The trick is to choose a prefix that’s long enough to give good selectivity, but short enough to save space. The prefix should be long enough to make the index nearly as useful as it would be if you’d indexed the whole column. In other words, you’d like the prefix’s cardinality to be close to the full column’s cardinality.</a:t>
            </a:r>
            <a:endParaRPr lang="zh-CN" altLang="en-US" dirty="0"/>
          </a:p>
        </p:txBody>
      </p:sp>
    </p:spTree>
    <p:extLst>
      <p:ext uri="{BB962C8B-B14F-4D97-AF65-F5344CB8AC3E}">
        <p14:creationId xmlns:p14="http://schemas.microsoft.com/office/powerpoint/2010/main" val="34087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Index Selectivity case</a:t>
            </a:r>
            <a:endParaRPr lang="zh-CN" altLang="en-US" dirty="0"/>
          </a:p>
        </p:txBody>
      </p:sp>
      <p:pic>
        <p:nvPicPr>
          <p:cNvPr id="4" name="Content Placeholder 3"/>
          <p:cNvPicPr>
            <a:picLocks noGrp="1" noChangeAspect="1"/>
          </p:cNvPicPr>
          <p:nvPr>
            <p:ph idx="1"/>
          </p:nvPr>
        </p:nvPicPr>
        <p:blipFill>
          <a:blip r:embed="rId2"/>
          <a:stretch>
            <a:fillRect/>
          </a:stretch>
        </p:blipFill>
        <p:spPr>
          <a:xfrm>
            <a:off x="2112840" y="2311374"/>
            <a:ext cx="4794496" cy="1016052"/>
          </a:xfrm>
        </p:spPr>
      </p:pic>
      <p:pic>
        <p:nvPicPr>
          <p:cNvPr id="5" name="Picture 4"/>
          <p:cNvPicPr>
            <a:picLocks noChangeAspect="1"/>
          </p:cNvPicPr>
          <p:nvPr/>
        </p:nvPicPr>
        <p:blipFill>
          <a:blip r:embed="rId3"/>
          <a:stretch>
            <a:fillRect/>
          </a:stretch>
        </p:blipFill>
        <p:spPr>
          <a:xfrm>
            <a:off x="5059247" y="1492741"/>
            <a:ext cx="2885856" cy="1208885"/>
          </a:xfrm>
          <a:prstGeom prst="rect">
            <a:avLst/>
          </a:prstGeom>
        </p:spPr>
      </p:pic>
      <p:pic>
        <p:nvPicPr>
          <p:cNvPr id="7" name="Picture 6"/>
          <p:cNvPicPr>
            <a:picLocks noChangeAspect="1"/>
          </p:cNvPicPr>
          <p:nvPr/>
        </p:nvPicPr>
        <p:blipFill>
          <a:blip r:embed="rId4"/>
          <a:stretch>
            <a:fillRect/>
          </a:stretch>
        </p:blipFill>
        <p:spPr>
          <a:xfrm>
            <a:off x="4992839" y="2777450"/>
            <a:ext cx="2786206" cy="1543130"/>
          </a:xfrm>
          <a:prstGeom prst="rect">
            <a:avLst/>
          </a:prstGeom>
        </p:spPr>
      </p:pic>
      <p:pic>
        <p:nvPicPr>
          <p:cNvPr id="8" name="Picture 7"/>
          <p:cNvPicPr>
            <a:picLocks noChangeAspect="1"/>
          </p:cNvPicPr>
          <p:nvPr/>
        </p:nvPicPr>
        <p:blipFill>
          <a:blip r:embed="rId5"/>
          <a:stretch>
            <a:fillRect/>
          </a:stretch>
        </p:blipFill>
        <p:spPr>
          <a:xfrm>
            <a:off x="1649777" y="2777450"/>
            <a:ext cx="2800494" cy="1025181"/>
          </a:xfrm>
          <a:prstGeom prst="rect">
            <a:avLst/>
          </a:prstGeom>
        </p:spPr>
      </p:pic>
      <p:pic>
        <p:nvPicPr>
          <p:cNvPr id="9" name="Picture 8"/>
          <p:cNvPicPr>
            <a:picLocks noChangeAspect="1"/>
          </p:cNvPicPr>
          <p:nvPr/>
        </p:nvPicPr>
        <p:blipFill>
          <a:blip r:embed="rId6"/>
          <a:stretch>
            <a:fillRect/>
          </a:stretch>
        </p:blipFill>
        <p:spPr>
          <a:xfrm>
            <a:off x="1614488" y="4049216"/>
            <a:ext cx="2436144" cy="192892"/>
          </a:xfrm>
          <a:prstGeom prst="rect">
            <a:avLst/>
          </a:prstGeom>
        </p:spPr>
      </p:pic>
    </p:spTree>
    <p:extLst>
      <p:ext uri="{BB962C8B-B14F-4D97-AF65-F5344CB8AC3E}">
        <p14:creationId xmlns:p14="http://schemas.microsoft.com/office/powerpoint/2010/main" val="3590613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Multicolumn Indexes</a:t>
            </a:r>
            <a:endParaRPr lang="zh-CN" altLang="en-US" dirty="0"/>
          </a:p>
        </p:txBody>
      </p:sp>
      <p:sp>
        <p:nvSpPr>
          <p:cNvPr id="3" name="Content Placeholder 2"/>
          <p:cNvSpPr>
            <a:spLocks noGrp="1"/>
          </p:cNvSpPr>
          <p:nvPr>
            <p:ph idx="1"/>
          </p:nvPr>
        </p:nvSpPr>
        <p:spPr/>
        <p:txBody>
          <a:bodyPr/>
          <a:lstStyle/>
          <a:p>
            <a:r>
              <a:rPr lang="en-US" altLang="zh-CN" smtClean="0"/>
              <a:t>CREATE TABLE t (</a:t>
            </a:r>
          </a:p>
          <a:p>
            <a:pPr lvl="1"/>
            <a:r>
              <a:rPr lang="en-US" altLang="zh-CN" smtClean="0"/>
              <a:t>c1 INT,</a:t>
            </a:r>
          </a:p>
          <a:p>
            <a:pPr lvl="1"/>
            <a:r>
              <a:rPr lang="en-US" altLang="zh-CN" smtClean="0"/>
              <a:t>c2 INT, </a:t>
            </a:r>
          </a:p>
          <a:p>
            <a:pPr lvl="1"/>
            <a:r>
              <a:rPr lang="en-US" altLang="zh-CN" smtClean="0"/>
              <a:t>c3 INT,</a:t>
            </a:r>
          </a:p>
          <a:p>
            <a:pPr lvl="1"/>
            <a:r>
              <a:rPr lang="en-US" altLang="zh-CN" smtClean="0"/>
              <a:t>KEY(c1),  </a:t>
            </a:r>
          </a:p>
          <a:p>
            <a:pPr lvl="1"/>
            <a:r>
              <a:rPr lang="en-US" altLang="zh-CN" smtClean="0"/>
              <a:t>KEY(c2),</a:t>
            </a:r>
          </a:p>
          <a:p>
            <a:pPr lvl="1"/>
            <a:r>
              <a:rPr lang="en-US" altLang="zh-CN" smtClean="0"/>
              <a:t>KEY(c3)</a:t>
            </a:r>
          </a:p>
          <a:p>
            <a:r>
              <a:rPr lang="en-US" altLang="zh-CN" smtClean="0"/>
              <a:t>);</a:t>
            </a:r>
            <a:endParaRPr lang="en-US" altLang="zh-CN" dirty="0" smtClean="0"/>
          </a:p>
        </p:txBody>
      </p:sp>
      <p:sp>
        <p:nvSpPr>
          <p:cNvPr id="4" name="TextBox 3"/>
          <p:cNvSpPr txBox="1"/>
          <p:nvPr/>
        </p:nvSpPr>
        <p:spPr>
          <a:xfrm>
            <a:off x="3349563" y="1669852"/>
            <a:ext cx="4398961" cy="455959"/>
          </a:xfrm>
          <a:prstGeom prst="rect">
            <a:avLst/>
          </a:prstGeom>
          <a:noFill/>
        </p:spPr>
        <p:txBody>
          <a:bodyPr wrap="none" rtlCol="0">
            <a:spAutoFit/>
          </a:bodyPr>
          <a:lstStyle/>
          <a:p>
            <a:r>
              <a:rPr lang="en-US" altLang="zh-CN" sz="1013" dirty="0"/>
              <a:t>“</a:t>
            </a:r>
            <a:r>
              <a:rPr lang="en-US" altLang="zh-CN" sz="1350" dirty="0"/>
              <a:t>create</a:t>
            </a:r>
            <a:r>
              <a:rPr lang="en-US" altLang="zh-CN" sz="1013" dirty="0"/>
              <a:t> indexes on columns that appear in the WHERE clause.” -wrong</a:t>
            </a:r>
          </a:p>
          <a:p>
            <a:endParaRPr lang="zh-CN" altLang="en-US" sz="1013" dirty="0"/>
          </a:p>
        </p:txBody>
      </p:sp>
      <p:pic>
        <p:nvPicPr>
          <p:cNvPr id="5" name="Picture 4"/>
          <p:cNvPicPr>
            <a:picLocks noChangeAspect="1"/>
          </p:cNvPicPr>
          <p:nvPr/>
        </p:nvPicPr>
        <p:blipFill>
          <a:blip r:embed="rId2"/>
          <a:stretch>
            <a:fillRect/>
          </a:stretch>
        </p:blipFill>
        <p:spPr>
          <a:xfrm>
            <a:off x="3298127" y="2365416"/>
            <a:ext cx="4309845" cy="1080730"/>
          </a:xfrm>
          <a:prstGeom prst="rect">
            <a:avLst/>
          </a:prstGeom>
        </p:spPr>
      </p:pic>
    </p:spTree>
    <p:extLst>
      <p:ext uri="{BB962C8B-B14F-4D97-AF65-F5344CB8AC3E}">
        <p14:creationId xmlns:p14="http://schemas.microsoft.com/office/powerpoint/2010/main" val="2446203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Choosing a Good Column Order</a:t>
            </a:r>
            <a:endParaRPr lang="zh-CN" altLang="en-US" dirty="0"/>
          </a:p>
        </p:txBody>
      </p:sp>
      <p:sp>
        <p:nvSpPr>
          <p:cNvPr id="3" name="Content Placeholder 2"/>
          <p:cNvSpPr>
            <a:spLocks noGrp="1"/>
          </p:cNvSpPr>
          <p:nvPr>
            <p:ph idx="1"/>
          </p:nvPr>
        </p:nvSpPr>
        <p:spPr/>
        <p:txBody>
          <a:bodyPr/>
          <a:lstStyle/>
          <a:p>
            <a:r>
              <a:rPr lang="en-US" altLang="zh-CN" smtClean="0"/>
              <a:t>Placing the most selective columns first can be a good idea when there is no sorting or grouping to consider, and thus the purpose of the index is only to optimize WHERE lookups. In such cases, it might indeed work well to design the index so that it filters out rows as quickly as possible, so it’s more selective for queries that specify only a prefix of the index in the WHERE clause.</a:t>
            </a:r>
          </a:p>
          <a:p>
            <a:endParaRPr lang="zh-CN" altLang="en-US" dirty="0"/>
          </a:p>
        </p:txBody>
      </p:sp>
      <p:pic>
        <p:nvPicPr>
          <p:cNvPr id="4" name="Picture 3"/>
          <p:cNvPicPr>
            <a:picLocks noChangeAspect="1"/>
          </p:cNvPicPr>
          <p:nvPr/>
        </p:nvPicPr>
        <p:blipFill>
          <a:blip r:embed="rId2"/>
          <a:stretch>
            <a:fillRect/>
          </a:stretch>
        </p:blipFill>
        <p:spPr>
          <a:xfrm>
            <a:off x="1744933" y="2661454"/>
            <a:ext cx="3820262" cy="464424"/>
          </a:xfrm>
          <a:prstGeom prst="rect">
            <a:avLst/>
          </a:prstGeom>
        </p:spPr>
      </p:pic>
      <p:pic>
        <p:nvPicPr>
          <p:cNvPr id="5" name="Picture 4"/>
          <p:cNvPicPr>
            <a:picLocks noChangeAspect="1"/>
          </p:cNvPicPr>
          <p:nvPr/>
        </p:nvPicPr>
        <p:blipFill>
          <a:blip r:embed="rId3"/>
          <a:stretch>
            <a:fillRect/>
          </a:stretch>
        </p:blipFill>
        <p:spPr>
          <a:xfrm>
            <a:off x="1744934" y="3130560"/>
            <a:ext cx="3720465" cy="1096943"/>
          </a:xfrm>
          <a:prstGeom prst="rect">
            <a:avLst/>
          </a:prstGeom>
        </p:spPr>
      </p:pic>
      <p:pic>
        <p:nvPicPr>
          <p:cNvPr id="6" name="Picture 5"/>
          <p:cNvPicPr>
            <a:picLocks noChangeAspect="1"/>
          </p:cNvPicPr>
          <p:nvPr/>
        </p:nvPicPr>
        <p:blipFill>
          <a:blip r:embed="rId4"/>
          <a:stretch>
            <a:fillRect/>
          </a:stretch>
        </p:blipFill>
        <p:spPr>
          <a:xfrm>
            <a:off x="1676864" y="4193382"/>
            <a:ext cx="3170522" cy="205940"/>
          </a:xfrm>
          <a:prstGeom prst="rect">
            <a:avLst/>
          </a:prstGeom>
        </p:spPr>
      </p:pic>
    </p:spTree>
    <p:extLst>
      <p:ext uri="{BB962C8B-B14F-4D97-AF65-F5344CB8AC3E}">
        <p14:creationId xmlns:p14="http://schemas.microsoft.com/office/powerpoint/2010/main" val="126970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a:t>
            </a:r>
            <a:endParaRPr lang="zh-CN" altLang="en-US" dirty="0"/>
          </a:p>
        </p:txBody>
      </p:sp>
      <p:pic>
        <p:nvPicPr>
          <p:cNvPr id="4" name="Content Placeholder 3"/>
          <p:cNvPicPr>
            <a:picLocks noGrp="1" noChangeAspect="1"/>
          </p:cNvPicPr>
          <p:nvPr>
            <p:ph idx="1"/>
          </p:nvPr>
        </p:nvPicPr>
        <p:blipFill>
          <a:blip r:embed="rId2"/>
          <a:stretch>
            <a:fillRect/>
          </a:stretch>
        </p:blipFill>
        <p:spPr>
          <a:xfrm>
            <a:off x="2407207" y="1266825"/>
            <a:ext cx="4205762" cy="3105150"/>
          </a:xfrm>
        </p:spPr>
      </p:pic>
      <p:sp>
        <p:nvSpPr>
          <p:cNvPr id="5" name="TextBox 4"/>
          <p:cNvSpPr txBox="1"/>
          <p:nvPr/>
        </p:nvSpPr>
        <p:spPr>
          <a:xfrm>
            <a:off x="5345240" y="1769364"/>
            <a:ext cx="2949846" cy="1027589"/>
          </a:xfrm>
          <a:prstGeom prst="rect">
            <a:avLst/>
          </a:prstGeom>
          <a:noFill/>
        </p:spPr>
        <p:txBody>
          <a:bodyPr wrap="none" rtlCol="0">
            <a:spAutoFit/>
          </a:bodyPr>
          <a:lstStyle/>
          <a:p>
            <a:r>
              <a:rPr lang="en-US" altLang="zh-CN" sz="1013" dirty="0"/>
              <a:t>Advantages</a:t>
            </a:r>
          </a:p>
          <a:p>
            <a:r>
              <a:rPr lang="en-US" altLang="zh-CN" sz="1013" dirty="0"/>
              <a:t>You can keep related data close together</a:t>
            </a:r>
            <a:r>
              <a:rPr lang="en-US" altLang="zh-CN" sz="1013" dirty="0"/>
              <a:t>.</a:t>
            </a:r>
          </a:p>
          <a:p>
            <a:r>
              <a:rPr lang="en-US" altLang="zh-CN" sz="1013" dirty="0"/>
              <a:t>Data access is fast</a:t>
            </a:r>
            <a:r>
              <a:rPr lang="en-US" altLang="zh-CN" sz="1013" dirty="0"/>
              <a:t>.</a:t>
            </a:r>
          </a:p>
          <a:p>
            <a:r>
              <a:rPr lang="en-US" altLang="zh-CN" sz="1013" dirty="0"/>
              <a:t>Queries that use covering indexes </a:t>
            </a:r>
            <a:endParaRPr lang="en-US" altLang="zh-CN" sz="1013" dirty="0"/>
          </a:p>
          <a:p>
            <a:r>
              <a:rPr lang="en-US" altLang="zh-CN" sz="1013" dirty="0"/>
              <a:t>can </a:t>
            </a:r>
            <a:r>
              <a:rPr lang="en-US" altLang="zh-CN" sz="1013" dirty="0"/>
              <a:t>use the primary key values contained at the</a:t>
            </a:r>
          </a:p>
          <a:p>
            <a:r>
              <a:rPr lang="en-US" altLang="zh-CN" sz="1013" dirty="0"/>
              <a:t>leaf node.</a:t>
            </a:r>
            <a:endParaRPr lang="zh-CN" altLang="en-US" sz="1013" dirty="0"/>
          </a:p>
        </p:txBody>
      </p:sp>
      <p:sp>
        <p:nvSpPr>
          <p:cNvPr id="6" name="TextBox 5"/>
          <p:cNvSpPr txBox="1"/>
          <p:nvPr/>
        </p:nvSpPr>
        <p:spPr>
          <a:xfrm>
            <a:off x="5380381" y="2931587"/>
            <a:ext cx="1024639" cy="248209"/>
          </a:xfrm>
          <a:prstGeom prst="rect">
            <a:avLst/>
          </a:prstGeom>
          <a:noFill/>
        </p:spPr>
        <p:txBody>
          <a:bodyPr wrap="none" rtlCol="0">
            <a:spAutoFit/>
          </a:bodyPr>
          <a:lstStyle/>
          <a:p>
            <a:r>
              <a:rPr lang="en-US" altLang="zh-CN" sz="1013" dirty="0"/>
              <a:t>disadvantages</a:t>
            </a:r>
            <a:endParaRPr lang="zh-CN" altLang="en-US" sz="1013" dirty="0"/>
          </a:p>
        </p:txBody>
      </p:sp>
    </p:spTree>
    <p:extLst>
      <p:ext uri="{BB962C8B-B14F-4D97-AF65-F5344CB8AC3E}">
        <p14:creationId xmlns:p14="http://schemas.microsoft.com/office/powerpoint/2010/main" val="428444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Indexes-Advantages</a:t>
            </a:r>
            <a:endParaRPr lang="zh-CN" altLang="en-US" dirty="0"/>
          </a:p>
        </p:txBody>
      </p:sp>
      <p:sp>
        <p:nvSpPr>
          <p:cNvPr id="3" name="Content Placeholder 2"/>
          <p:cNvSpPr>
            <a:spLocks noGrp="1"/>
          </p:cNvSpPr>
          <p:nvPr>
            <p:ph idx="1"/>
          </p:nvPr>
        </p:nvSpPr>
        <p:spPr/>
        <p:txBody>
          <a:bodyPr/>
          <a:lstStyle/>
          <a:p>
            <a:r>
              <a:rPr lang="en-US" altLang="zh-CN" smtClean="0"/>
              <a:t>You can keep related data close together. For example, when implementing a mailbox, you can cluster by user_id, so you can retrieve all of a single user’s messages by fetching only a few pages from disk. If you didn’t use clustering, each message might require its own disk I/O.</a:t>
            </a:r>
          </a:p>
          <a:p>
            <a:r>
              <a:rPr lang="en-US" altLang="zh-CN" smtClean="0"/>
              <a:t>Data access is fast. A clustered index holds both the index and the data together in one B-Tree, so retrieving rows from a clustered index is normally faster than a comparable lookup in a nonclustered index.</a:t>
            </a:r>
          </a:p>
          <a:p>
            <a:r>
              <a:rPr lang="en-US" altLang="zh-CN" smtClean="0"/>
              <a:t>Queries that use covering indexes can use the primary key values contained at the leaf node.</a:t>
            </a:r>
            <a:endParaRPr lang="zh-CN" altLang="en-US" dirty="0"/>
          </a:p>
        </p:txBody>
      </p:sp>
    </p:spTree>
    <p:extLst>
      <p:ext uri="{BB962C8B-B14F-4D97-AF65-F5344CB8AC3E}">
        <p14:creationId xmlns:p14="http://schemas.microsoft.com/office/powerpoint/2010/main" val="127709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Indexes-Disadvantages</a:t>
            </a:r>
            <a:endParaRPr lang="zh-CN" altLang="en-US" dirty="0"/>
          </a:p>
        </p:txBody>
      </p:sp>
      <p:sp>
        <p:nvSpPr>
          <p:cNvPr id="3" name="Content Placeholder 2"/>
          <p:cNvSpPr>
            <a:spLocks noGrp="1"/>
          </p:cNvSpPr>
          <p:nvPr>
            <p:ph idx="1"/>
          </p:nvPr>
        </p:nvSpPr>
        <p:spPr/>
        <p:txBody>
          <a:bodyPr/>
          <a:lstStyle/>
          <a:p>
            <a:r>
              <a:rPr lang="en-US" altLang="zh-CN" smtClean="0"/>
              <a:t>Clustering gives the largest improvement for I/O-bound workloads. </a:t>
            </a:r>
          </a:p>
          <a:p>
            <a:r>
              <a:rPr lang="en-US" altLang="zh-CN" smtClean="0"/>
              <a:t>Insert speeds depend heavily on insertion order.</a:t>
            </a:r>
          </a:p>
          <a:p>
            <a:r>
              <a:rPr lang="en-US" altLang="zh-CN" smtClean="0"/>
              <a:t>Updating the clustered index columns is expensive, because it forces InnoDB to move each updated row to a new location.</a:t>
            </a:r>
          </a:p>
          <a:p>
            <a:r>
              <a:rPr lang="en-US" altLang="zh-CN" smtClean="0"/>
              <a:t>Tables built upon clustered indexes are subject to page splits when new rows are inserted, or when a row’s primary key is updated such that the row must be moved.</a:t>
            </a:r>
          </a:p>
          <a:p>
            <a:r>
              <a:rPr lang="en-US" altLang="zh-CN" smtClean="0"/>
              <a:t>Clustered tables can be slower for full table scans, especially if rows are less densely packed or stored nonsequentially because of page splits.</a:t>
            </a:r>
          </a:p>
          <a:p>
            <a:r>
              <a:rPr lang="en-US" altLang="zh-CN" smtClean="0"/>
              <a:t>Secondary (nonclustered) indexes can be larger than you might expect, because their leaf nodes contain the primary key columns of the referenced rows.</a:t>
            </a:r>
          </a:p>
          <a:p>
            <a:r>
              <a:rPr lang="en-US" altLang="zh-CN" smtClean="0"/>
              <a:t>Secondary index accesses require two index lookups instead of one.</a:t>
            </a:r>
            <a:endParaRPr lang="zh-CN" altLang="en-US" dirty="0"/>
          </a:p>
        </p:txBody>
      </p:sp>
    </p:spTree>
    <p:extLst>
      <p:ext uri="{BB962C8B-B14F-4D97-AF65-F5344CB8AC3E}">
        <p14:creationId xmlns:p14="http://schemas.microsoft.com/office/powerpoint/2010/main" val="355108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Agenda</a:t>
            </a:r>
            <a:endParaRPr lang="zh-CN" altLang="en-US" dirty="0"/>
          </a:p>
        </p:txBody>
      </p:sp>
      <p:sp>
        <p:nvSpPr>
          <p:cNvPr id="3" name="Content Placeholder 2"/>
          <p:cNvSpPr>
            <a:spLocks noGrp="1"/>
          </p:cNvSpPr>
          <p:nvPr>
            <p:ph idx="1"/>
          </p:nvPr>
        </p:nvSpPr>
        <p:spPr/>
        <p:txBody>
          <a:bodyPr/>
          <a:lstStyle/>
          <a:p>
            <a:r>
              <a:rPr lang="en-US" altLang="zh-CN" smtClean="0"/>
              <a:t>MySQL Index</a:t>
            </a:r>
          </a:p>
          <a:p>
            <a:r>
              <a:rPr lang="en-US" altLang="zh-CN" smtClean="0"/>
              <a:t>Orchestrator</a:t>
            </a:r>
          </a:p>
          <a:p>
            <a:r>
              <a:rPr lang="en-US" altLang="zh-CN" smtClean="0"/>
              <a:t>ProxySQL</a:t>
            </a:r>
            <a:endParaRPr lang="zh-CN" altLang="en-US" dirty="0"/>
          </a:p>
        </p:txBody>
      </p:sp>
    </p:spTree>
    <p:extLst>
      <p:ext uri="{BB962C8B-B14F-4D97-AF65-F5344CB8AC3E}">
        <p14:creationId xmlns:p14="http://schemas.microsoft.com/office/powerpoint/2010/main" val="3450624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Comparison of InnoDB and MyISAM data layout</a:t>
            </a:r>
            <a:endParaRPr lang="zh-CN" altLang="en-US" dirty="0"/>
          </a:p>
        </p:txBody>
      </p:sp>
      <p:sp>
        <p:nvSpPr>
          <p:cNvPr id="3" name="Content Placeholder 2"/>
          <p:cNvSpPr>
            <a:spLocks noGrp="1"/>
          </p:cNvSpPr>
          <p:nvPr>
            <p:ph idx="1"/>
          </p:nvPr>
        </p:nvSpPr>
        <p:spPr/>
        <p:txBody>
          <a:bodyPr/>
          <a:lstStyle/>
          <a:p>
            <a:r>
              <a:rPr lang="en-US" altLang="zh-CN" smtClean="0"/>
              <a:t>CREATE TABLE layout_test (</a:t>
            </a:r>
          </a:p>
          <a:p>
            <a:pPr lvl="1"/>
            <a:r>
              <a:rPr lang="en-US" altLang="zh-CN" smtClean="0"/>
              <a:t>col1 int NOT NULL,</a:t>
            </a:r>
          </a:p>
          <a:p>
            <a:pPr lvl="1"/>
            <a:r>
              <a:rPr lang="en-US" altLang="zh-CN" smtClean="0"/>
              <a:t>col2 int NOT NULL,</a:t>
            </a:r>
          </a:p>
          <a:p>
            <a:pPr lvl="1"/>
            <a:r>
              <a:rPr lang="en-US" altLang="zh-CN" smtClean="0"/>
              <a:t>PRIMARY KEY(col1),</a:t>
            </a:r>
          </a:p>
          <a:p>
            <a:pPr lvl="1"/>
            <a:r>
              <a:rPr lang="en-US" altLang="zh-CN" smtClean="0"/>
              <a:t>KEY(col2)</a:t>
            </a:r>
          </a:p>
          <a:p>
            <a:r>
              <a:rPr lang="en-US" altLang="zh-CN" smtClean="0"/>
              <a:t>);</a:t>
            </a:r>
            <a:endParaRPr lang="zh-CN" altLang="en-US" dirty="0"/>
          </a:p>
        </p:txBody>
      </p:sp>
    </p:spTree>
    <p:extLst>
      <p:ext uri="{BB962C8B-B14F-4D97-AF65-F5344CB8AC3E}">
        <p14:creationId xmlns:p14="http://schemas.microsoft.com/office/powerpoint/2010/main" val="1113062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MyISAM’s data layout</a:t>
            </a:r>
            <a:endParaRPr lang="zh-CN" altLang="en-US" dirty="0"/>
          </a:p>
        </p:txBody>
      </p:sp>
      <p:pic>
        <p:nvPicPr>
          <p:cNvPr id="4" name="Content Placeholder 3"/>
          <p:cNvPicPr>
            <a:picLocks noGrp="1" noChangeAspect="1"/>
          </p:cNvPicPr>
          <p:nvPr>
            <p:ph idx="1"/>
          </p:nvPr>
        </p:nvPicPr>
        <p:blipFill>
          <a:blip r:embed="rId2"/>
          <a:stretch>
            <a:fillRect/>
          </a:stretch>
        </p:blipFill>
        <p:spPr>
          <a:xfrm>
            <a:off x="3646443" y="1828749"/>
            <a:ext cx="1727289" cy="1981302"/>
          </a:xfrm>
        </p:spPr>
      </p:pic>
      <p:pic>
        <p:nvPicPr>
          <p:cNvPr id="5" name="Picture 4"/>
          <p:cNvPicPr>
            <a:picLocks noChangeAspect="1"/>
          </p:cNvPicPr>
          <p:nvPr/>
        </p:nvPicPr>
        <p:blipFill>
          <a:blip r:embed="rId3"/>
          <a:stretch>
            <a:fillRect/>
          </a:stretch>
        </p:blipFill>
        <p:spPr>
          <a:xfrm>
            <a:off x="4070073" y="1282191"/>
            <a:ext cx="3146872" cy="1351282"/>
          </a:xfrm>
          <a:prstGeom prst="rect">
            <a:avLst/>
          </a:prstGeom>
        </p:spPr>
      </p:pic>
      <p:sp>
        <p:nvSpPr>
          <p:cNvPr id="7" name="TextBox 6"/>
          <p:cNvSpPr txBox="1"/>
          <p:nvPr/>
        </p:nvSpPr>
        <p:spPr>
          <a:xfrm>
            <a:off x="4193517" y="1043625"/>
            <a:ext cx="1774845" cy="248209"/>
          </a:xfrm>
          <a:prstGeom prst="rect">
            <a:avLst/>
          </a:prstGeom>
          <a:noFill/>
        </p:spPr>
        <p:txBody>
          <a:bodyPr wrap="none" rtlCol="0">
            <a:spAutoFit/>
          </a:bodyPr>
          <a:lstStyle/>
          <a:p>
            <a:r>
              <a:rPr lang="en-US" altLang="zh-CN" sz="1013" i="1" dirty="0" err="1"/>
              <a:t>MyISAM</a:t>
            </a:r>
            <a:r>
              <a:rPr lang="en-US" altLang="zh-CN" sz="1013" i="1" dirty="0"/>
              <a:t> primary key layout</a:t>
            </a:r>
            <a:endParaRPr lang="zh-CN" altLang="en-US" sz="1013" dirty="0"/>
          </a:p>
        </p:txBody>
      </p:sp>
      <p:pic>
        <p:nvPicPr>
          <p:cNvPr id="8" name="Picture 7"/>
          <p:cNvPicPr>
            <a:picLocks noChangeAspect="1"/>
          </p:cNvPicPr>
          <p:nvPr/>
        </p:nvPicPr>
        <p:blipFill>
          <a:blip r:embed="rId4"/>
          <a:stretch>
            <a:fillRect/>
          </a:stretch>
        </p:blipFill>
        <p:spPr>
          <a:xfrm>
            <a:off x="4193517" y="3110600"/>
            <a:ext cx="2532590" cy="1257365"/>
          </a:xfrm>
          <a:prstGeom prst="rect">
            <a:avLst/>
          </a:prstGeom>
        </p:spPr>
      </p:pic>
      <p:sp>
        <p:nvSpPr>
          <p:cNvPr id="9" name="TextBox 8"/>
          <p:cNvSpPr txBox="1"/>
          <p:nvPr/>
        </p:nvSpPr>
        <p:spPr>
          <a:xfrm>
            <a:off x="4193517" y="2768161"/>
            <a:ext cx="1686680" cy="248209"/>
          </a:xfrm>
          <a:prstGeom prst="rect">
            <a:avLst/>
          </a:prstGeom>
          <a:noFill/>
        </p:spPr>
        <p:txBody>
          <a:bodyPr wrap="none" rtlCol="0">
            <a:spAutoFit/>
          </a:bodyPr>
          <a:lstStyle/>
          <a:p>
            <a:r>
              <a:rPr lang="en-US" altLang="zh-CN" sz="1013" i="1" dirty="0" err="1"/>
              <a:t>MyISAM</a:t>
            </a:r>
            <a:r>
              <a:rPr lang="en-US" altLang="zh-CN" sz="1013" i="1" dirty="0"/>
              <a:t> col2 index layout</a:t>
            </a:r>
            <a:endParaRPr lang="zh-CN" altLang="en-US" sz="1013" dirty="0"/>
          </a:p>
        </p:txBody>
      </p:sp>
    </p:spTree>
    <p:extLst>
      <p:ext uri="{BB962C8B-B14F-4D97-AF65-F5344CB8AC3E}">
        <p14:creationId xmlns:p14="http://schemas.microsoft.com/office/powerpoint/2010/main" val="391626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2"/>
          <a:stretch>
            <a:fillRect/>
          </a:stretch>
        </p:blipFill>
        <p:spPr>
          <a:xfrm>
            <a:off x="1531785" y="1422328"/>
            <a:ext cx="5956606" cy="2794144"/>
          </a:xfrm>
        </p:spPr>
      </p:pic>
      <p:pic>
        <p:nvPicPr>
          <p:cNvPr id="5" name="Picture 4"/>
          <p:cNvPicPr>
            <a:picLocks noChangeAspect="1"/>
          </p:cNvPicPr>
          <p:nvPr/>
        </p:nvPicPr>
        <p:blipFill>
          <a:blip r:embed="rId3"/>
          <a:stretch>
            <a:fillRect/>
          </a:stretch>
        </p:blipFill>
        <p:spPr>
          <a:xfrm>
            <a:off x="3806048" y="3103447"/>
            <a:ext cx="3339875" cy="1275225"/>
          </a:xfrm>
          <a:prstGeom prst="rect">
            <a:avLst/>
          </a:prstGeom>
        </p:spPr>
      </p:pic>
      <p:sp>
        <p:nvSpPr>
          <p:cNvPr id="7" name="TextBox 6"/>
          <p:cNvSpPr txBox="1"/>
          <p:nvPr/>
        </p:nvSpPr>
        <p:spPr>
          <a:xfrm>
            <a:off x="3678745" y="830718"/>
            <a:ext cx="1715534" cy="248209"/>
          </a:xfrm>
          <a:prstGeom prst="rect">
            <a:avLst/>
          </a:prstGeom>
          <a:noFill/>
        </p:spPr>
        <p:txBody>
          <a:bodyPr wrap="none" rtlCol="0">
            <a:spAutoFit/>
          </a:bodyPr>
          <a:lstStyle/>
          <a:p>
            <a:r>
              <a:rPr lang="en-US" altLang="zh-CN" sz="1013" i="1" dirty="0" err="1"/>
              <a:t>InnoDB</a:t>
            </a:r>
            <a:r>
              <a:rPr lang="en-US" altLang="zh-CN" sz="1013" i="1" dirty="0"/>
              <a:t> primary key layout</a:t>
            </a:r>
            <a:endParaRPr lang="zh-CN" altLang="en-US" sz="1013" dirty="0"/>
          </a:p>
        </p:txBody>
      </p:sp>
      <p:sp>
        <p:nvSpPr>
          <p:cNvPr id="8" name="TextBox 7"/>
          <p:cNvSpPr txBox="1"/>
          <p:nvPr/>
        </p:nvSpPr>
        <p:spPr>
          <a:xfrm>
            <a:off x="3754841" y="2850411"/>
            <a:ext cx="1989647" cy="248209"/>
          </a:xfrm>
          <a:prstGeom prst="rect">
            <a:avLst/>
          </a:prstGeom>
          <a:noFill/>
        </p:spPr>
        <p:txBody>
          <a:bodyPr wrap="none" rtlCol="0">
            <a:spAutoFit/>
          </a:bodyPr>
          <a:lstStyle/>
          <a:p>
            <a:r>
              <a:rPr lang="en-US" altLang="zh-CN" sz="1013" i="1" dirty="0" err="1"/>
              <a:t>InnoDB</a:t>
            </a:r>
            <a:r>
              <a:rPr lang="en-US" altLang="zh-CN" sz="1013" i="1" dirty="0"/>
              <a:t> secondary index layout</a:t>
            </a:r>
            <a:endParaRPr lang="zh-CN" altLang="en-US" sz="1013" dirty="0"/>
          </a:p>
        </p:txBody>
      </p:sp>
      <p:sp>
        <p:nvSpPr>
          <p:cNvPr id="9" name="TextBox 8"/>
          <p:cNvSpPr txBox="1"/>
          <p:nvPr/>
        </p:nvSpPr>
        <p:spPr>
          <a:xfrm>
            <a:off x="1348740" y="1193293"/>
            <a:ext cx="2160270" cy="1304203"/>
          </a:xfrm>
          <a:prstGeom prst="rect">
            <a:avLst/>
          </a:prstGeom>
          <a:noFill/>
        </p:spPr>
        <p:txBody>
          <a:bodyPr wrap="square" rtlCol="0">
            <a:spAutoFit/>
          </a:bodyPr>
          <a:lstStyle/>
          <a:p>
            <a:r>
              <a:rPr lang="en-US" altLang="zh-CN" sz="1575" dirty="0" err="1"/>
              <a:t>InnoDB</a:t>
            </a:r>
            <a:r>
              <a:rPr lang="en-US" altLang="zh-CN" sz="1575" dirty="0"/>
              <a:t> stores the same data very differently because of its clustered</a:t>
            </a:r>
          </a:p>
          <a:p>
            <a:r>
              <a:rPr lang="en-US" altLang="zh-CN" sz="1575" dirty="0"/>
              <a:t>organization.</a:t>
            </a:r>
            <a:endParaRPr lang="zh-CN" altLang="en-US" sz="1575" dirty="0"/>
          </a:p>
        </p:txBody>
      </p:sp>
    </p:spTree>
    <p:extLst>
      <p:ext uri="{BB962C8B-B14F-4D97-AF65-F5344CB8AC3E}">
        <p14:creationId xmlns:p14="http://schemas.microsoft.com/office/powerpoint/2010/main" val="418158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Inserting rows in primary key order with InnoDB</a:t>
            </a:r>
            <a:endParaRPr lang="zh-CN" altLang="en-US" dirty="0"/>
          </a:p>
        </p:txBody>
      </p:sp>
      <p:pic>
        <p:nvPicPr>
          <p:cNvPr id="4" name="Content Placeholder 3"/>
          <p:cNvPicPr>
            <a:picLocks noGrp="1" noChangeAspect="1"/>
          </p:cNvPicPr>
          <p:nvPr>
            <p:ph idx="1"/>
          </p:nvPr>
        </p:nvPicPr>
        <p:blipFill>
          <a:blip r:embed="rId2"/>
          <a:stretch>
            <a:fillRect/>
          </a:stretch>
        </p:blipFill>
        <p:spPr>
          <a:xfrm>
            <a:off x="2716204" y="1266825"/>
            <a:ext cx="3587768" cy="3105150"/>
          </a:xfrm>
        </p:spPr>
      </p:pic>
    </p:spTree>
    <p:extLst>
      <p:ext uri="{BB962C8B-B14F-4D97-AF65-F5344CB8AC3E}">
        <p14:creationId xmlns:p14="http://schemas.microsoft.com/office/powerpoint/2010/main" val="2211456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98314" y="1529745"/>
            <a:ext cx="3136612" cy="1850079"/>
          </a:xfrm>
          <a:prstGeom prst="rect">
            <a:avLst/>
          </a:prstGeom>
        </p:spPr>
      </p:pic>
      <p:sp>
        <p:nvSpPr>
          <p:cNvPr id="2" name="Title 1"/>
          <p:cNvSpPr>
            <a:spLocks noGrp="1"/>
          </p:cNvSpPr>
          <p:nvPr>
            <p:ph type="title"/>
          </p:nvPr>
        </p:nvSpPr>
        <p:spPr/>
        <p:txBody>
          <a:bodyPr/>
          <a:lstStyle/>
          <a:p>
            <a:r>
              <a:rPr lang="en-US" altLang="zh-CN" smtClean="0"/>
              <a:t>orchestrator</a:t>
            </a:r>
            <a:endParaRPr lang="zh-CN" altLang="en-US" dirty="0"/>
          </a:p>
        </p:txBody>
      </p:sp>
      <p:sp>
        <p:nvSpPr>
          <p:cNvPr id="3" name="Content Placeholder 2"/>
          <p:cNvSpPr>
            <a:spLocks noGrp="1"/>
          </p:cNvSpPr>
          <p:nvPr>
            <p:ph idx="1"/>
          </p:nvPr>
        </p:nvSpPr>
        <p:spPr/>
        <p:txBody>
          <a:bodyPr/>
          <a:lstStyle/>
          <a:p>
            <a:r>
              <a:rPr lang="en-US" altLang="zh-CN" smtClean="0"/>
              <a:t>Discovery</a:t>
            </a:r>
          </a:p>
          <a:p>
            <a:r>
              <a:rPr lang="en-US" altLang="zh-CN" smtClean="0"/>
              <a:t>Probe, read instances, build topology </a:t>
            </a:r>
          </a:p>
          <a:p>
            <a:r>
              <a:rPr lang="en-US" altLang="zh-CN" smtClean="0"/>
              <a:t>graph, attributes, queries</a:t>
            </a:r>
          </a:p>
          <a:p>
            <a:r>
              <a:rPr lang="en-US" altLang="zh-CN" smtClean="0"/>
              <a:t>Refactoring</a:t>
            </a:r>
          </a:p>
          <a:p>
            <a:r>
              <a:rPr lang="en-US" altLang="zh-CN" smtClean="0"/>
              <a:t>Relocate replicas, manipulate, detach, </a:t>
            </a:r>
          </a:p>
          <a:p>
            <a:r>
              <a:rPr lang="en-US" altLang="zh-CN" smtClean="0"/>
              <a:t>reorganize</a:t>
            </a:r>
          </a:p>
          <a:p>
            <a:r>
              <a:rPr lang="en-US" altLang="zh-CN" smtClean="0"/>
              <a:t>Recovery</a:t>
            </a:r>
          </a:p>
          <a:p>
            <a:r>
              <a:rPr lang="en-US" altLang="zh-CN" smtClean="0"/>
              <a:t>Analyze, detect crash scenarios, structure </a:t>
            </a:r>
          </a:p>
          <a:p>
            <a:r>
              <a:rPr lang="en-US" altLang="zh-CN" smtClean="0"/>
              <a:t>warnings, failovers, promotions, </a:t>
            </a:r>
          </a:p>
          <a:p>
            <a:r>
              <a:rPr lang="en-US" altLang="zh-CN" smtClean="0"/>
              <a:t>acknowledgements, flap control, downtime, hooks</a:t>
            </a:r>
            <a:endParaRPr lang="zh-CN" altLang="en-US" dirty="0"/>
          </a:p>
        </p:txBody>
      </p:sp>
    </p:spTree>
    <p:extLst>
      <p:ext uri="{BB962C8B-B14F-4D97-AF65-F5344CB8AC3E}">
        <p14:creationId xmlns:p14="http://schemas.microsoft.com/office/powerpoint/2010/main" val="63731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Detection</a:t>
            </a:r>
            <a:endParaRPr lang="zh-CN" altLang="en-US" dirty="0"/>
          </a:p>
        </p:txBody>
      </p:sp>
      <p:sp>
        <p:nvSpPr>
          <p:cNvPr id="3" name="Content Placeholder 2"/>
          <p:cNvSpPr>
            <a:spLocks noGrp="1"/>
          </p:cNvSpPr>
          <p:nvPr>
            <p:ph idx="1"/>
          </p:nvPr>
        </p:nvSpPr>
        <p:spPr/>
        <p:txBody>
          <a:bodyPr/>
          <a:lstStyle/>
          <a:p>
            <a:r>
              <a:rPr lang="en-US" altLang="zh-CN" smtClean="0"/>
              <a:t>orchestrator continuously probes all MySQL topology servers</a:t>
            </a:r>
          </a:p>
          <a:p>
            <a:r>
              <a:rPr lang="en-US" altLang="zh-CN" smtClean="0"/>
              <a:t>At time of crash, orchestrator knows what the topology should look like, because it knows how it looked like a moment ago</a:t>
            </a:r>
            <a:endParaRPr lang="zh-CN" altLang="en-US" dirty="0"/>
          </a:p>
        </p:txBody>
      </p:sp>
    </p:spTree>
    <p:extLst>
      <p:ext uri="{BB962C8B-B14F-4D97-AF65-F5344CB8AC3E}">
        <p14:creationId xmlns:p14="http://schemas.microsoft.com/office/powerpoint/2010/main" val="202544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Promotion constraints</a:t>
            </a:r>
            <a:endParaRPr lang="zh-CN" altLang="en-US" dirty="0"/>
          </a:p>
        </p:txBody>
      </p:sp>
      <p:sp>
        <p:nvSpPr>
          <p:cNvPr id="3" name="Content Placeholder 2"/>
          <p:cNvSpPr>
            <a:spLocks noGrp="1"/>
          </p:cNvSpPr>
          <p:nvPr>
            <p:ph idx="1"/>
          </p:nvPr>
        </p:nvSpPr>
        <p:spPr/>
        <p:txBody>
          <a:bodyPr/>
          <a:lstStyle/>
          <a:p>
            <a:r>
              <a:rPr lang="en-US" altLang="zh-CN" smtClean="0"/>
              <a:t>You wish to promote the most up to date replica,</a:t>
            </a:r>
          </a:p>
          <a:p>
            <a:r>
              <a:rPr lang="en-US" altLang="zh-CN" smtClean="0"/>
              <a:t>otherwise you give up on any replica that is more advanced</a:t>
            </a:r>
            <a:endParaRPr lang="zh-CN" altLang="en-US" dirty="0"/>
          </a:p>
        </p:txBody>
      </p:sp>
      <p:pic>
        <p:nvPicPr>
          <p:cNvPr id="4" name="Picture 3"/>
          <p:cNvPicPr>
            <a:picLocks noChangeAspect="1"/>
          </p:cNvPicPr>
          <p:nvPr/>
        </p:nvPicPr>
        <p:blipFill>
          <a:blip r:embed="rId2"/>
          <a:stretch>
            <a:fillRect/>
          </a:stretch>
        </p:blipFill>
        <p:spPr>
          <a:xfrm>
            <a:off x="1521906" y="1855427"/>
            <a:ext cx="1877188" cy="706037"/>
          </a:xfrm>
          <a:prstGeom prst="rect">
            <a:avLst/>
          </a:prstGeom>
        </p:spPr>
      </p:pic>
    </p:spTree>
    <p:extLst>
      <p:ext uri="{BB962C8B-B14F-4D97-AF65-F5344CB8AC3E}">
        <p14:creationId xmlns:p14="http://schemas.microsoft.com/office/powerpoint/2010/main" val="126598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Failover configuration</a:t>
            </a:r>
            <a:endParaRPr lang="zh-CN" altLang="en-US" dirty="0"/>
          </a:p>
        </p:txBody>
      </p:sp>
      <p:sp>
        <p:nvSpPr>
          <p:cNvPr id="3" name="Content Placeholder 2"/>
          <p:cNvSpPr>
            <a:spLocks noGrp="1"/>
          </p:cNvSpPr>
          <p:nvPr>
            <p:ph idx="1"/>
          </p:nvPr>
        </p:nvSpPr>
        <p:spPr/>
        <p:txBody>
          <a:bodyPr/>
          <a:lstStyle/>
          <a:p>
            <a:r>
              <a:rPr lang="en-US" altLang="zh-CN" smtClean="0"/>
              <a:t>"ApplyMySQLPromotionAfterMasterFailover": true,</a:t>
            </a:r>
          </a:p>
          <a:p>
            <a:r>
              <a:rPr lang="en-US" altLang="zh-CN" smtClean="0"/>
              <a:t>"MasterFailoverLostInstancesDowntimeMinutes": 10,</a:t>
            </a:r>
          </a:p>
          <a:p>
            <a:r>
              <a:rPr lang="en-US" altLang="zh-CN" smtClean="0"/>
              <a:t>"FailMasterPromotionIfSQLThreadNotUpToDate": true,</a:t>
            </a:r>
          </a:p>
          <a:p>
            <a:r>
              <a:rPr lang="en-US" altLang="zh-CN" smtClean="0"/>
              <a:t>"DetachLostReplicasAfterMasterFailover": true,</a:t>
            </a:r>
          </a:p>
          <a:p>
            <a:endParaRPr lang="en-US" altLang="zh-CN" smtClean="0"/>
          </a:p>
          <a:p>
            <a:r>
              <a:rPr lang="en-US" altLang="zh-CN" smtClean="0"/>
              <a:t>Special note for ApplyMySQLPromotionAfterMasterFailover:</a:t>
            </a:r>
          </a:p>
          <a:p>
            <a:r>
              <a:rPr lang="en-US" altLang="zh-CN" smtClean="0"/>
              <a:t>RESET SLAVE ALL</a:t>
            </a:r>
          </a:p>
          <a:p>
            <a:r>
              <a:rPr lang="en-US" altLang="zh-CN" smtClean="0"/>
              <a:t>SET GLOBAL read_only = 0</a:t>
            </a:r>
            <a:endParaRPr lang="en-US" altLang="zh-CN" dirty="0"/>
          </a:p>
        </p:txBody>
      </p:sp>
    </p:spTree>
    <p:extLst>
      <p:ext uri="{BB962C8B-B14F-4D97-AF65-F5344CB8AC3E}">
        <p14:creationId xmlns:p14="http://schemas.microsoft.com/office/powerpoint/2010/main" val="263058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Commands</a:t>
            </a:r>
            <a:endParaRPr lang="en-US" altLang="zh-CN" dirty="0"/>
          </a:p>
        </p:txBody>
      </p:sp>
      <p:sp>
        <p:nvSpPr>
          <p:cNvPr id="3" name="Content Placeholder 2"/>
          <p:cNvSpPr>
            <a:spLocks noGrp="1"/>
          </p:cNvSpPr>
          <p:nvPr>
            <p:ph idx="1"/>
          </p:nvPr>
        </p:nvSpPr>
        <p:spPr/>
        <p:txBody>
          <a:bodyPr/>
          <a:lstStyle/>
          <a:p>
            <a:r>
              <a:rPr lang="en-US" altLang="zh-CN" smtClean="0"/>
              <a:t>cd /usr/local/orchestrator &amp;&amp; ./orchestrator --debug --stack http</a:t>
            </a:r>
          </a:p>
          <a:p>
            <a:r>
              <a:rPr lang="en-US" altLang="zh-CN" smtClean="0"/>
              <a:t>    the above looks for configuration in /etc/orchestrator.conf.json, 	conf/orchestrator.conf.json, orchestrator.conf.json in that order</a:t>
            </a:r>
          </a:p>
          <a:p>
            <a:r>
              <a:rPr lang="en-US" altLang="zh-CN" smtClean="0"/>
              <a:t>orchestrator -c which-cluster -i some.instance.in.cluster</a:t>
            </a:r>
          </a:p>
          <a:p>
            <a:r>
              <a:rPr lang="en-US" altLang="zh-CN" smtClean="0"/>
              <a:t>orchestrator -c which-replicas -i $master | shuf | head -1</a:t>
            </a:r>
          </a:p>
          <a:p>
            <a:r>
              <a:rPr lang="en-US" altLang="zh-CN" smtClean="0"/>
              <a:t>orchestrator -c graceful-master-takeover -alias mycluster</a:t>
            </a:r>
          </a:p>
          <a:p>
            <a:r>
              <a:rPr lang="en-US" altLang="zh-CN" smtClean="0"/>
              <a:t>orchestrator -c force-master-failover -alias mycluster</a:t>
            </a:r>
            <a:endParaRPr lang="zh-CN" altLang="en-US" dirty="0"/>
          </a:p>
        </p:txBody>
      </p:sp>
    </p:spTree>
    <p:extLst>
      <p:ext uri="{BB962C8B-B14F-4D97-AF65-F5344CB8AC3E}">
        <p14:creationId xmlns:p14="http://schemas.microsoft.com/office/powerpoint/2010/main" val="160301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ProxySQL</a:t>
            </a:r>
            <a:endParaRPr lang="zh-CN" altLang="en-US" dirty="0"/>
          </a:p>
        </p:txBody>
      </p:sp>
      <p:sp>
        <p:nvSpPr>
          <p:cNvPr id="3" name="Content Placeholder 2"/>
          <p:cNvSpPr>
            <a:spLocks noGrp="1"/>
          </p:cNvSpPr>
          <p:nvPr>
            <p:ph idx="1"/>
          </p:nvPr>
        </p:nvSpPr>
        <p:spPr/>
        <p:txBody>
          <a:bodyPr/>
          <a:lstStyle/>
          <a:p>
            <a:r>
              <a:rPr lang="en-US" altLang="zh-CN" smtClean="0"/>
              <a:t>ProxySQL is a high performance, high availability, protocol aware proxy for MySQL and forks (like Percona Server and MariaDB). All the while getting the unlimited freedom that comes with a GPL license.</a:t>
            </a:r>
          </a:p>
          <a:p>
            <a:endParaRPr lang="en-US" altLang="zh-CN" smtClean="0"/>
          </a:p>
          <a:p>
            <a:r>
              <a:rPr lang="en-US" altLang="zh-CN" smtClean="0"/>
              <a:t>Test:</a:t>
            </a:r>
          </a:p>
          <a:p>
            <a:r>
              <a:rPr lang="en-US" altLang="zh-CN" smtClean="0"/>
              <a:t>mysql -u admin -padmin -h 127.0.0.1 -P6032 --prompt='Admin&gt; ‘</a:t>
            </a:r>
          </a:p>
          <a:p>
            <a:r>
              <a:rPr lang="en-US" altLang="zh-CN" smtClean="0"/>
              <a:t>Admin&gt; SHOW DATABASES;</a:t>
            </a:r>
          </a:p>
          <a:p>
            <a:r>
              <a:rPr lang="en-US" altLang="zh-CN" smtClean="0"/>
              <a:t>Admin&gt; SELECT * FROM mysql_servers;</a:t>
            </a:r>
          </a:p>
          <a:p>
            <a:r>
              <a:rPr lang="en-US" altLang="zh-CN" smtClean="0"/>
              <a:t>Admin&gt; SELECT * from mysql_replication_hostgroups;</a:t>
            </a:r>
          </a:p>
          <a:p>
            <a:r>
              <a:rPr lang="en-US" altLang="zh-CN" smtClean="0"/>
              <a:t>Admin&gt; SELECT * from mysql_query_rules;</a:t>
            </a:r>
          </a:p>
          <a:p>
            <a:r>
              <a:rPr lang="en-US" altLang="zh-CN" smtClean="0"/>
              <a:t>Admin&gt; INSERT INTO mysql_query_rules (rule_id,active,match_digest,destination_hostgroup,apply)</a:t>
            </a:r>
          </a:p>
          <a:p>
            <a:r>
              <a:rPr lang="en-US" altLang="zh-CN" smtClean="0"/>
              <a:t>VALUES</a:t>
            </a:r>
          </a:p>
          <a:p>
            <a:r>
              <a:rPr lang="en-US" altLang="zh-CN" smtClean="0"/>
              <a:t>(1,1,'^SELECT COUNT\(\*\)',2,1);</a:t>
            </a:r>
          </a:p>
          <a:p>
            <a:r>
              <a:rPr lang="en-US" altLang="zh-CN" smtClean="0"/>
              <a:t>Admin&gt; SELECT hostgroup hg, sum_time, count_star, digest_text FROM stats_mysql_query_digest;</a:t>
            </a:r>
            <a:endParaRPr lang="zh-CN" altLang="en-US" dirty="0"/>
          </a:p>
        </p:txBody>
      </p:sp>
    </p:spTree>
    <p:extLst>
      <p:ext uri="{BB962C8B-B14F-4D97-AF65-F5344CB8AC3E}">
        <p14:creationId xmlns:p14="http://schemas.microsoft.com/office/powerpoint/2010/main" val="239657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 Index</a:t>
            </a:r>
            <a:endParaRPr lang="zh-CN" altLang="en-US" dirty="0"/>
          </a:p>
        </p:txBody>
      </p:sp>
      <p:sp>
        <p:nvSpPr>
          <p:cNvPr id="3" name="Content Placeholder 2"/>
          <p:cNvSpPr>
            <a:spLocks noGrp="1"/>
          </p:cNvSpPr>
          <p:nvPr>
            <p:ph idx="1"/>
          </p:nvPr>
        </p:nvSpPr>
        <p:spPr/>
        <p:txBody>
          <a:bodyPr/>
          <a:lstStyle/>
          <a:p>
            <a:r>
              <a:rPr lang="en-US" altLang="zh-CN" dirty="0" smtClean="0"/>
              <a:t>B-Tree indexes</a:t>
            </a:r>
          </a:p>
          <a:p>
            <a:r>
              <a:rPr lang="en-US" altLang="zh-CN" dirty="0" smtClean="0"/>
              <a:t>Hash indexes</a:t>
            </a:r>
          </a:p>
          <a:p>
            <a:r>
              <a:rPr lang="en-US" altLang="zh-CN" dirty="0" smtClean="0"/>
              <a:t>Spatial (R-Tree) indexes</a:t>
            </a:r>
          </a:p>
          <a:p>
            <a:r>
              <a:rPr lang="en-US" altLang="zh-CN" dirty="0" smtClean="0"/>
              <a:t>Full-text indexes</a:t>
            </a:r>
          </a:p>
          <a:p>
            <a:r>
              <a:rPr lang="en-US" altLang="zh-CN" dirty="0" smtClean="0"/>
              <a:t>Other types of index</a:t>
            </a:r>
            <a:endParaRPr lang="zh-CN" altLang="en-US" dirty="0"/>
          </a:p>
        </p:txBody>
      </p:sp>
    </p:spTree>
    <p:extLst>
      <p:ext uri="{BB962C8B-B14F-4D97-AF65-F5344CB8AC3E}">
        <p14:creationId xmlns:p14="http://schemas.microsoft.com/office/powerpoint/2010/main" val="3761696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Orchestrator &amp; proxySQL</a:t>
            </a:r>
            <a:endParaRPr lang="zh-CN" altLang="en-US" dirty="0"/>
          </a:p>
        </p:txBody>
      </p:sp>
      <p:sp>
        <p:nvSpPr>
          <p:cNvPr id="3" name="Content Placeholder 2"/>
          <p:cNvSpPr>
            <a:spLocks noGrp="1"/>
          </p:cNvSpPr>
          <p:nvPr>
            <p:ph idx="1"/>
          </p:nvPr>
        </p:nvSpPr>
        <p:spPr/>
        <p:txBody>
          <a:bodyPr/>
          <a:lstStyle/>
          <a:p>
            <a:r>
              <a:rPr lang="en-US" altLang="zh-CN" smtClean="0"/>
              <a:t>"ApplyMySQLPromotionAfterMasterFailover": true,</a:t>
            </a:r>
          </a:p>
          <a:p>
            <a:r>
              <a:rPr lang="en-US" altLang="zh-CN" smtClean="0"/>
              <a:t>"PreGracefulTakeoverProcesses": [</a:t>
            </a:r>
          </a:p>
          <a:p>
            <a:r>
              <a:rPr lang="en-US" altLang="zh-CN" smtClean="0"/>
              <a:t>	 "/tmp/prefailover.sh"</a:t>
            </a:r>
          </a:p>
          <a:p>
            <a:r>
              <a:rPr lang="en-US" altLang="zh-CN" smtClean="0"/>
              <a:t>],</a:t>
            </a:r>
          </a:p>
          <a:p>
            <a:r>
              <a:rPr lang="en-US" altLang="zh-CN" smtClean="0"/>
              <a:t>"PostMasterFailoverProcesses": [</a:t>
            </a:r>
          </a:p>
          <a:p>
            <a:r>
              <a:rPr lang="en-US" altLang="zh-CN" smtClean="0"/>
              <a:t>	"/tmp/postfailover.sh"</a:t>
            </a:r>
          </a:p>
          <a:p>
            <a:r>
              <a:rPr lang="en-US" altLang="zh-CN" smtClean="0"/>
              <a:t>]</a:t>
            </a:r>
            <a:endParaRPr lang="zh-CN" altLang="en-US" dirty="0"/>
          </a:p>
        </p:txBody>
      </p:sp>
      <p:sp>
        <p:nvSpPr>
          <p:cNvPr id="5" name="TextBox 4"/>
          <p:cNvSpPr txBox="1"/>
          <p:nvPr/>
        </p:nvSpPr>
        <p:spPr>
          <a:xfrm>
            <a:off x="5689855" y="2000822"/>
            <a:ext cx="184731" cy="248209"/>
          </a:xfrm>
          <a:prstGeom prst="rect">
            <a:avLst/>
          </a:prstGeom>
          <a:noFill/>
        </p:spPr>
        <p:txBody>
          <a:bodyPr wrap="none" rtlCol="0">
            <a:spAutoFit/>
          </a:bodyPr>
          <a:lstStyle/>
          <a:p>
            <a:endParaRPr lang="zh-CN" altLang="en-US" sz="1013" dirty="0"/>
          </a:p>
        </p:txBody>
      </p:sp>
    </p:spTree>
    <p:extLst>
      <p:ext uri="{BB962C8B-B14F-4D97-AF65-F5344CB8AC3E}">
        <p14:creationId xmlns:p14="http://schemas.microsoft.com/office/powerpoint/2010/main" val="77411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/tmp/prefialover.sh</a:t>
            </a:r>
            <a:endParaRPr lang="zh-CN" altLang="en-US" dirty="0"/>
          </a:p>
        </p:txBody>
      </p:sp>
      <p:sp>
        <p:nvSpPr>
          <p:cNvPr id="7" name="Content Placeholder 6"/>
          <p:cNvSpPr>
            <a:spLocks noGrp="1"/>
          </p:cNvSpPr>
          <p:nvPr>
            <p:ph idx="1"/>
          </p:nvPr>
        </p:nvSpPr>
        <p:spPr/>
        <p:txBody>
          <a:bodyPr/>
          <a:lstStyle/>
          <a:p>
            <a:endParaRPr lang="zh-CN" altLang="en-US"/>
          </a:p>
        </p:txBody>
      </p:sp>
      <p:sp>
        <p:nvSpPr>
          <p:cNvPr id="5" name="TextBox 4"/>
          <p:cNvSpPr txBox="1"/>
          <p:nvPr/>
        </p:nvSpPr>
        <p:spPr>
          <a:xfrm>
            <a:off x="1518047" y="1228218"/>
            <a:ext cx="9805335" cy="3123612"/>
          </a:xfrm>
          <a:prstGeom prst="rect">
            <a:avLst/>
          </a:prstGeom>
          <a:noFill/>
        </p:spPr>
        <p:txBody>
          <a:bodyPr wrap="square" rtlCol="0">
            <a:spAutoFit/>
          </a:bodyPr>
          <a:lstStyle/>
          <a:p>
            <a:r>
              <a:rPr lang="en-US" altLang="zh-CN" sz="788" dirty="0"/>
              <a:t>#!/bin/bash</a:t>
            </a:r>
          </a:p>
          <a:p>
            <a:r>
              <a:rPr lang="en-US" altLang="zh-CN" sz="788" dirty="0"/>
              <a:t> </a:t>
            </a:r>
          </a:p>
          <a:p>
            <a:r>
              <a:rPr lang="en-US" altLang="zh-CN" sz="788" dirty="0"/>
              <a:t># Variable exposed by Orchestrator</a:t>
            </a:r>
          </a:p>
          <a:p>
            <a:r>
              <a:rPr lang="en-US" altLang="zh-CN" sz="788" dirty="0" err="1"/>
              <a:t>OldMaster</a:t>
            </a:r>
            <a:r>
              <a:rPr lang="en-US" altLang="zh-CN" sz="788" dirty="0"/>
              <a:t>=$ORC_FAILED_HOST</a:t>
            </a:r>
          </a:p>
          <a:p>
            <a:r>
              <a:rPr lang="en-US" altLang="zh-CN" sz="788" dirty="0"/>
              <a:t>PROXYSQL_HOST=“mysql3"</a:t>
            </a:r>
          </a:p>
          <a:p>
            <a:r>
              <a:rPr lang="en-US" altLang="zh-CN" sz="788" dirty="0"/>
              <a:t> </a:t>
            </a:r>
          </a:p>
          <a:p>
            <a:r>
              <a:rPr lang="en-US" altLang="zh-CN" sz="788" dirty="0"/>
              <a:t># stop accepting connections to old master</a:t>
            </a:r>
          </a:p>
          <a:p>
            <a:r>
              <a:rPr lang="en-US" altLang="zh-CN" sz="788" dirty="0"/>
              <a:t>(</a:t>
            </a:r>
          </a:p>
          <a:p>
            <a:r>
              <a:rPr lang="en-US" altLang="zh-CN" sz="788" dirty="0"/>
              <a:t>echo 'UPDATE </a:t>
            </a:r>
            <a:r>
              <a:rPr lang="en-US" altLang="zh-CN" sz="788" dirty="0" err="1"/>
              <a:t>mysql_servers</a:t>
            </a:r>
            <a:r>
              <a:rPr lang="en-US" altLang="zh-CN" sz="788" dirty="0"/>
              <a:t> SET STATUS="OFFLINE_SOFT" WHERE hostname="'"$</a:t>
            </a:r>
            <a:r>
              <a:rPr lang="en-US" altLang="zh-CN" sz="788" dirty="0" err="1"/>
              <a:t>OldMaster</a:t>
            </a:r>
            <a:r>
              <a:rPr lang="en-US" altLang="zh-CN" sz="788" dirty="0"/>
              <a:t>"'";'</a:t>
            </a:r>
          </a:p>
          <a:p>
            <a:r>
              <a:rPr lang="en-US" altLang="zh-CN" sz="788" dirty="0"/>
              <a:t>echo "LOAD MYSQL SERVERS TO RUNTIME;"</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wait while connections are still active and we are in the grace period</a:t>
            </a:r>
          </a:p>
          <a:p>
            <a:r>
              <a:rPr lang="en-US" altLang="zh-CN" sz="788" dirty="0"/>
              <a:t>CONNUSED=`</a:t>
            </a:r>
            <a:r>
              <a:rPr lang="en-US" altLang="zh-CN" sz="788" dirty="0" err="1"/>
              <a:t>mysql</a:t>
            </a:r>
            <a:r>
              <a:rPr lang="en-US" altLang="zh-CN" sz="788" dirty="0"/>
              <a:t> -</a:t>
            </a:r>
            <a:r>
              <a:rPr lang="en-US" altLang="zh-CN" sz="788" dirty="0" err="1"/>
              <a:t>uivan</a:t>
            </a:r>
            <a:r>
              <a:rPr lang="en-US" altLang="zh-CN" sz="788" dirty="0"/>
              <a:t> -p**** -h ${PROXYSQL_HOST} -P6032 -e 'SELECT IFNULL(SUM(</a:t>
            </a:r>
            <a:r>
              <a:rPr lang="en-US" altLang="zh-CN" sz="788" dirty="0" err="1"/>
              <a:t>ConnUsed</a:t>
            </a:r>
            <a:r>
              <a:rPr lang="en-US" altLang="zh-CN" sz="788" dirty="0"/>
              <a:t>),0) FROM </a:t>
            </a:r>
            <a:r>
              <a:rPr lang="en-US" altLang="zh-CN" sz="788" dirty="0" err="1"/>
              <a:t>stats_mysql_connection_pool</a:t>
            </a:r>
            <a:r>
              <a:rPr lang="en-US" altLang="zh-CN" sz="788" dirty="0"/>
              <a:t> </a:t>
            </a:r>
          </a:p>
          <a:p>
            <a:r>
              <a:rPr lang="en-US" altLang="zh-CN" sz="788" dirty="0"/>
              <a:t>	WHERE status="OFFLINE_SOFT" AND </a:t>
            </a:r>
            <a:r>
              <a:rPr lang="en-US" altLang="zh-CN" sz="788" dirty="0" err="1"/>
              <a:t>srv_host</a:t>
            </a:r>
            <a:r>
              <a:rPr lang="en-US" altLang="zh-CN" sz="788" dirty="0"/>
              <a:t>="'"$</a:t>
            </a:r>
            <a:r>
              <a:rPr lang="en-US" altLang="zh-CN" sz="788" dirty="0" err="1"/>
              <a:t>OldMaster</a:t>
            </a:r>
            <a:r>
              <a:rPr lang="en-US" altLang="zh-CN" sz="788" dirty="0"/>
              <a:t>"'"' -B -N 2&amp;gt; /dev/null`</a:t>
            </a:r>
          </a:p>
          <a:p>
            <a:r>
              <a:rPr lang="en-US" altLang="zh-CN" sz="788" dirty="0"/>
              <a:t>TRIES=0</a:t>
            </a:r>
          </a:p>
          <a:p>
            <a:r>
              <a:rPr lang="en-US" altLang="zh-CN" sz="788" dirty="0"/>
              <a:t>while [ $CONNUSED -ne 0 -a $TRIES -ne 20 ]</a:t>
            </a:r>
          </a:p>
          <a:p>
            <a:r>
              <a:rPr lang="en-US" altLang="zh-CN" sz="788" dirty="0"/>
              <a:t>do</a:t>
            </a:r>
          </a:p>
          <a:p>
            <a:r>
              <a:rPr lang="en-US" altLang="zh-CN" sz="788" dirty="0"/>
              <a:t>  CONNUSED=`</a:t>
            </a:r>
            <a:r>
              <a:rPr lang="en-US" altLang="zh-CN" sz="788" dirty="0" err="1"/>
              <a:t>mysql</a:t>
            </a:r>
            <a:r>
              <a:rPr lang="en-US" altLang="zh-CN" sz="788" dirty="0"/>
              <a:t> -</a:t>
            </a:r>
            <a:r>
              <a:rPr lang="en-US" altLang="zh-CN" sz="788" dirty="0" err="1"/>
              <a:t>uivan</a:t>
            </a:r>
            <a:r>
              <a:rPr lang="en-US" altLang="zh-CN" sz="788" dirty="0"/>
              <a:t> -p**** -h ${PROXYSQL_HOST} -P6032 -e 'SELECT IFNULL(SUM(</a:t>
            </a:r>
            <a:r>
              <a:rPr lang="en-US" altLang="zh-CN" sz="788" dirty="0" err="1"/>
              <a:t>ConnUsed</a:t>
            </a:r>
            <a:r>
              <a:rPr lang="en-US" altLang="zh-CN" sz="788" dirty="0"/>
              <a:t>),0) FROM </a:t>
            </a:r>
            <a:r>
              <a:rPr lang="en-US" altLang="zh-CN" sz="788" dirty="0" err="1"/>
              <a:t>stats_mysql_connection_pool</a:t>
            </a:r>
            <a:r>
              <a:rPr lang="en-US" altLang="zh-CN" sz="788" dirty="0"/>
              <a:t> </a:t>
            </a:r>
          </a:p>
          <a:p>
            <a:r>
              <a:rPr lang="en-US" altLang="zh-CN" sz="788" dirty="0"/>
              <a:t>	WHERE status="OFFLINE_SOFT" AND </a:t>
            </a:r>
            <a:r>
              <a:rPr lang="en-US" altLang="zh-CN" sz="788" dirty="0" err="1"/>
              <a:t>srv_host</a:t>
            </a:r>
            <a:r>
              <a:rPr lang="en-US" altLang="zh-CN" sz="788" dirty="0"/>
              <a:t>="'"$</a:t>
            </a:r>
            <a:r>
              <a:rPr lang="en-US" altLang="zh-CN" sz="788" dirty="0" err="1"/>
              <a:t>OldMaster</a:t>
            </a:r>
            <a:r>
              <a:rPr lang="en-US" altLang="zh-CN" sz="788" dirty="0"/>
              <a:t>"'"' -B -N 2&amp;gt; /dev/null`</a:t>
            </a:r>
          </a:p>
          <a:p>
            <a:r>
              <a:rPr lang="en-US" altLang="zh-CN" sz="788" dirty="0"/>
              <a:t>  TRIES=$(($TRIES+1))</a:t>
            </a:r>
          </a:p>
          <a:p>
            <a:r>
              <a:rPr lang="en-US" altLang="zh-CN" sz="788" dirty="0"/>
              <a:t>  if [ $CONNUSED -ne "0" ]; then</a:t>
            </a:r>
          </a:p>
          <a:p>
            <a:r>
              <a:rPr lang="en-US" altLang="zh-CN" sz="788" dirty="0"/>
              <a:t>    sleep 0.05</a:t>
            </a:r>
          </a:p>
          <a:p>
            <a:r>
              <a:rPr lang="en-US" altLang="zh-CN" sz="788" dirty="0"/>
              <a:t>  fi</a:t>
            </a:r>
          </a:p>
          <a:p>
            <a:r>
              <a:rPr lang="en-US" altLang="zh-CN" sz="788" dirty="0"/>
              <a:t>done</a:t>
            </a:r>
            <a:endParaRPr lang="zh-CN" altLang="en-US" sz="788" dirty="0"/>
          </a:p>
        </p:txBody>
      </p:sp>
    </p:spTree>
    <p:extLst>
      <p:ext uri="{BB962C8B-B14F-4D97-AF65-F5344CB8AC3E}">
        <p14:creationId xmlns:p14="http://schemas.microsoft.com/office/powerpoint/2010/main" val="665551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zh-CN" smtClean="0"/>
              <a:t>/tmp/postfailover.sh</a:t>
            </a:r>
            <a:endParaRPr lang="zh-CN" altLang="en-US" dirty="0"/>
          </a:p>
        </p:txBody>
      </p:sp>
      <p:sp>
        <p:nvSpPr>
          <p:cNvPr id="9" name="Content Placeholder 8"/>
          <p:cNvSpPr>
            <a:spLocks noGrp="1"/>
          </p:cNvSpPr>
          <p:nvPr>
            <p:ph idx="1"/>
          </p:nvPr>
        </p:nvSpPr>
        <p:spPr/>
        <p:txBody>
          <a:bodyPr/>
          <a:lstStyle/>
          <a:p>
            <a:endParaRPr lang="zh-CN" altLang="en-US"/>
          </a:p>
        </p:txBody>
      </p:sp>
      <p:sp>
        <p:nvSpPr>
          <p:cNvPr id="7" name="TextBox 6"/>
          <p:cNvSpPr txBox="1"/>
          <p:nvPr/>
        </p:nvSpPr>
        <p:spPr>
          <a:xfrm>
            <a:off x="1518047" y="860822"/>
            <a:ext cx="5068491" cy="3972370"/>
          </a:xfrm>
          <a:prstGeom prst="rect">
            <a:avLst/>
          </a:prstGeom>
          <a:noFill/>
        </p:spPr>
        <p:txBody>
          <a:bodyPr wrap="square" rtlCol="0">
            <a:spAutoFit/>
          </a:bodyPr>
          <a:lstStyle/>
          <a:p>
            <a:r>
              <a:rPr lang="en-US" altLang="zh-CN" sz="788" dirty="0"/>
              <a:t>#!/bin/bash</a:t>
            </a:r>
          </a:p>
          <a:p>
            <a:r>
              <a:rPr lang="en-US" altLang="zh-CN" sz="788" dirty="0"/>
              <a:t> </a:t>
            </a:r>
          </a:p>
          <a:p>
            <a:r>
              <a:rPr lang="en-US" altLang="zh-CN" sz="788" dirty="0" err="1"/>
              <a:t>OldMaster</a:t>
            </a:r>
            <a:r>
              <a:rPr lang="en-US" altLang="zh-CN" sz="788" dirty="0"/>
              <a:t>=$ORC_FAILED_HOST</a:t>
            </a:r>
          </a:p>
          <a:p>
            <a:r>
              <a:rPr lang="en-US" altLang="zh-CN" sz="788" dirty="0" err="1"/>
              <a:t>NewMaster</a:t>
            </a:r>
            <a:r>
              <a:rPr lang="en-US" altLang="zh-CN" sz="788" dirty="0"/>
              <a:t>=$ORC_SUCCESSOR_HOST</a:t>
            </a:r>
          </a:p>
          <a:p>
            <a:r>
              <a:rPr lang="en-US" altLang="zh-CN" sz="788" dirty="0"/>
              <a:t>PROXYSQL_HOST="mysql3"</a:t>
            </a:r>
          </a:p>
          <a:p>
            <a:r>
              <a:rPr lang="en-US" altLang="zh-CN" sz="788" dirty="0"/>
              <a:t> </a:t>
            </a:r>
          </a:p>
          <a:p>
            <a:r>
              <a:rPr lang="en-US" altLang="zh-CN" sz="788" dirty="0"/>
              <a:t># remove old master from writers </a:t>
            </a:r>
            <a:r>
              <a:rPr lang="en-US" altLang="zh-CN" sz="788" dirty="0" err="1"/>
              <a:t>hostgroup</a:t>
            </a:r>
            <a:endParaRPr lang="en-US" altLang="zh-CN" sz="788" dirty="0"/>
          </a:p>
          <a:p>
            <a:r>
              <a:rPr lang="en-US" altLang="zh-CN" sz="788" dirty="0"/>
              <a:t>(</a:t>
            </a:r>
          </a:p>
          <a:p>
            <a:r>
              <a:rPr lang="en-US" altLang="zh-CN" sz="788" dirty="0"/>
              <a:t>echo 'DELETE FROM </a:t>
            </a:r>
            <a:r>
              <a:rPr lang="en-US" altLang="zh-CN" sz="788" dirty="0" err="1"/>
              <a:t>mysql_servers</a:t>
            </a:r>
            <a:r>
              <a:rPr lang="en-US" altLang="zh-CN" sz="788" dirty="0"/>
              <a:t> WHERE </a:t>
            </a:r>
            <a:r>
              <a:rPr lang="en-US" altLang="zh-CN" sz="788" dirty="0" err="1"/>
              <a:t>hostgroup_id</a:t>
            </a:r>
            <a:r>
              <a:rPr lang="en-US" altLang="zh-CN" sz="788" dirty="0"/>
              <a:t>=0 AND hostname="'"$</a:t>
            </a:r>
            <a:r>
              <a:rPr lang="en-US" altLang="zh-CN" sz="788" dirty="0" err="1"/>
              <a:t>OldMaster</a:t>
            </a:r>
            <a:r>
              <a:rPr lang="en-US" altLang="zh-CN" sz="788" dirty="0"/>
              <a:t>"'";'</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promote the new master by adding to the writers </a:t>
            </a:r>
            <a:r>
              <a:rPr lang="en-US" altLang="zh-CN" sz="788" dirty="0" err="1"/>
              <a:t>hostgroup</a:t>
            </a:r>
            <a:endParaRPr lang="en-US" altLang="zh-CN" sz="788" dirty="0"/>
          </a:p>
          <a:p>
            <a:r>
              <a:rPr lang="en-US" altLang="zh-CN" sz="788" dirty="0"/>
              <a:t>(</a:t>
            </a:r>
          </a:p>
          <a:p>
            <a:r>
              <a:rPr lang="en-US" altLang="zh-CN" sz="788" dirty="0"/>
              <a:t>echo 'INSERT INTO </a:t>
            </a:r>
            <a:r>
              <a:rPr lang="en-US" altLang="zh-CN" sz="788" dirty="0" err="1"/>
              <a:t>mysql_servers</a:t>
            </a:r>
            <a:r>
              <a:rPr lang="en-US" altLang="zh-CN" sz="788" dirty="0"/>
              <a:t>(</a:t>
            </a:r>
            <a:r>
              <a:rPr lang="en-US" altLang="zh-CN" sz="788" dirty="0" err="1"/>
              <a:t>hostgroup_id,hostname,port,status</a:t>
            </a:r>
            <a:r>
              <a:rPr lang="en-US" altLang="zh-CN" sz="788" dirty="0"/>
              <a:t>) values (0, "'"$</a:t>
            </a:r>
            <a:r>
              <a:rPr lang="en-US" altLang="zh-CN" sz="788" dirty="0" err="1"/>
              <a:t>NewMaster</a:t>
            </a:r>
            <a:r>
              <a:rPr lang="en-US" altLang="zh-CN" sz="788" dirty="0"/>
              <a:t>"'", 3306, "ONLINE");'</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if graceful then set old master ONLINE in read </a:t>
            </a:r>
            <a:r>
              <a:rPr lang="en-US" altLang="zh-CN" sz="788" dirty="0" err="1"/>
              <a:t>hostgroup</a:t>
            </a:r>
            <a:r>
              <a:rPr lang="en-US" altLang="zh-CN" sz="788" dirty="0"/>
              <a:t> and start replication</a:t>
            </a:r>
          </a:p>
          <a:p>
            <a:r>
              <a:rPr lang="en-US" altLang="zh-CN" sz="788" dirty="0"/>
              <a:t>if [ "$ORC_COMMAND" == "graceful-master-takeover" ]</a:t>
            </a:r>
          </a:p>
          <a:p>
            <a:r>
              <a:rPr lang="en-US" altLang="zh-CN" sz="788" dirty="0"/>
              <a:t>then</a:t>
            </a:r>
          </a:p>
          <a:p>
            <a:r>
              <a:rPr lang="en-US" altLang="zh-CN" sz="788" dirty="0"/>
              <a:t>(</a:t>
            </a:r>
          </a:p>
          <a:p>
            <a:r>
              <a:rPr lang="en-US" altLang="zh-CN" sz="788" dirty="0"/>
              <a:t>echo 'UPDATE </a:t>
            </a:r>
            <a:r>
              <a:rPr lang="en-US" altLang="zh-CN" sz="788" dirty="0" err="1"/>
              <a:t>mysql_servers</a:t>
            </a:r>
            <a:r>
              <a:rPr lang="en-US" altLang="zh-CN" sz="788" dirty="0"/>
              <a:t> SET status="ONLINE" WHERE </a:t>
            </a:r>
            <a:r>
              <a:rPr lang="en-US" altLang="zh-CN" sz="788" dirty="0" err="1"/>
              <a:t>hostgroup_id</a:t>
            </a:r>
            <a:r>
              <a:rPr lang="en-US" altLang="zh-CN" sz="788" dirty="0"/>
              <a:t>=1 AND hostname="'"$</a:t>
            </a:r>
            <a:r>
              <a:rPr lang="en-US" altLang="zh-CN" sz="788" dirty="0" err="1"/>
              <a:t>OldMaster</a:t>
            </a:r>
            <a:r>
              <a:rPr lang="en-US" altLang="zh-CN" sz="788" dirty="0"/>
              <a:t>"'";'</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start replication threads on the old master</a:t>
            </a:r>
          </a:p>
          <a:p>
            <a:r>
              <a:rPr lang="en-US" altLang="zh-CN" sz="788" dirty="0"/>
              <a:t># not working for now as hook is fired too soon https://github.com/github/orchestrator/issues/453</a:t>
            </a:r>
          </a:p>
          <a:p>
            <a:r>
              <a:rPr lang="en-US" altLang="zh-CN" sz="788" dirty="0"/>
              <a:t>#</a:t>
            </a:r>
            <a:r>
              <a:rPr lang="en-US" altLang="zh-CN" sz="788" dirty="0" err="1"/>
              <a:t>mysql</a:t>
            </a:r>
            <a:r>
              <a:rPr lang="en-US" altLang="zh-CN" sz="788" dirty="0"/>
              <a:t> -</a:t>
            </a:r>
            <a:r>
              <a:rPr lang="en-US" altLang="zh-CN" sz="788" dirty="0" err="1"/>
              <a:t>vvv</a:t>
            </a:r>
            <a:r>
              <a:rPr lang="en-US" altLang="zh-CN" sz="788" dirty="0"/>
              <a:t> -</a:t>
            </a:r>
            <a:r>
              <a:rPr lang="en-US" altLang="zh-CN" sz="788" dirty="0" err="1"/>
              <a:t>h$OldMaster</a:t>
            </a:r>
            <a:r>
              <a:rPr lang="en-US" altLang="zh-CN" sz="788" dirty="0"/>
              <a:t> -</a:t>
            </a:r>
            <a:r>
              <a:rPr lang="en-US" altLang="zh-CN" sz="788" dirty="0" err="1"/>
              <a:t>uorchestrator</a:t>
            </a:r>
            <a:r>
              <a:rPr lang="en-US" altLang="zh-CN" sz="788" dirty="0"/>
              <a:t> -p**** -</a:t>
            </a:r>
            <a:r>
              <a:rPr lang="en-US" altLang="zh-CN" sz="788" dirty="0" err="1"/>
              <a:t>e'start</a:t>
            </a:r>
            <a:r>
              <a:rPr lang="en-US" altLang="zh-CN" sz="788" dirty="0"/>
              <a:t> slave;'</a:t>
            </a:r>
          </a:p>
          <a:p>
            <a:r>
              <a:rPr lang="en-US" altLang="zh-CN" sz="788" dirty="0"/>
              <a:t>fi</a:t>
            </a:r>
            <a:endParaRPr lang="zh-CN" altLang="en-US" sz="788" dirty="0"/>
          </a:p>
        </p:txBody>
      </p:sp>
    </p:spTree>
    <p:extLst>
      <p:ext uri="{BB962C8B-B14F-4D97-AF65-F5344CB8AC3E}">
        <p14:creationId xmlns:p14="http://schemas.microsoft.com/office/powerpoint/2010/main" val="3682085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References</a:t>
            </a:r>
            <a:endParaRPr lang="zh-CN" altLang="en-US" dirty="0"/>
          </a:p>
        </p:txBody>
      </p:sp>
      <p:sp>
        <p:nvSpPr>
          <p:cNvPr id="3" name="Content Placeholder 2"/>
          <p:cNvSpPr>
            <a:spLocks noGrp="1"/>
          </p:cNvSpPr>
          <p:nvPr>
            <p:ph idx="1"/>
          </p:nvPr>
        </p:nvSpPr>
        <p:spPr/>
        <p:txBody>
          <a:bodyPr/>
          <a:lstStyle/>
          <a:p>
            <a:r>
              <a:rPr lang="en-US" altLang="zh-CN" smtClean="0">
                <a:hlinkClick r:id="rId2"/>
              </a:rPr>
              <a:t>https://github.com/github/orchestrator</a:t>
            </a:r>
            <a:endParaRPr lang="en-US" altLang="zh-CN" smtClean="0"/>
          </a:p>
          <a:p>
            <a:r>
              <a:rPr lang="en-US" altLang="zh-CN" smtClean="0">
                <a:hlinkClick r:id="rId3"/>
              </a:rPr>
              <a:t>https://github.com/sysown/proxysql</a:t>
            </a:r>
            <a:endParaRPr lang="en-US" altLang="zh-CN" smtClean="0"/>
          </a:p>
          <a:p>
            <a:r>
              <a:rPr lang="en-US" altLang="zh-CN" smtClean="0">
                <a:hlinkClick r:id="rId4"/>
              </a:rPr>
              <a:t>https://blog.pythian.com/graceful-master-switchover-proxysql-orchestrator/</a:t>
            </a:r>
            <a:endParaRPr lang="en-US" altLang="zh-CN" smtClean="0"/>
          </a:p>
          <a:p>
            <a:r>
              <a:rPr lang="en-US" altLang="zh-CN" smtClean="0">
                <a:hlinkClick r:id="rId5"/>
              </a:rPr>
              <a:t>https://www.percona.com/blog/2016/11/03/orchestrator-moving-vips-during-failover/</a:t>
            </a:r>
            <a:endParaRPr lang="en-US" altLang="zh-CN" smtClean="0"/>
          </a:p>
          <a:p>
            <a:r>
              <a:rPr lang="en-US" altLang="zh-CN" smtClean="0">
                <a:hlinkClick r:id="rId6"/>
              </a:rPr>
              <a:t>https://vitess.io/</a:t>
            </a:r>
            <a:endParaRPr lang="en-US" altLang="zh-CN" smtClean="0"/>
          </a:p>
          <a:p>
            <a:endParaRPr lang="zh-CN" altLang="en-US" dirty="0"/>
          </a:p>
        </p:txBody>
      </p:sp>
    </p:spTree>
    <p:extLst>
      <p:ext uri="{BB962C8B-B14F-4D97-AF65-F5344CB8AC3E}">
        <p14:creationId xmlns:p14="http://schemas.microsoft.com/office/powerpoint/2010/main" val="2887622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B-Tree index query types</a:t>
            </a:r>
            <a:endParaRPr lang="zh-CN" altLang="en-US" dirty="0"/>
          </a:p>
        </p:txBody>
      </p:sp>
      <p:sp>
        <p:nvSpPr>
          <p:cNvPr id="3" name="Content Placeholder 2"/>
          <p:cNvSpPr>
            <a:spLocks noGrp="1"/>
          </p:cNvSpPr>
          <p:nvPr>
            <p:ph idx="1"/>
          </p:nvPr>
        </p:nvSpPr>
        <p:spPr/>
        <p:txBody>
          <a:bodyPr/>
          <a:lstStyle/>
          <a:p>
            <a:r>
              <a:rPr lang="en-US" altLang="zh-CN" dirty="0" smtClean="0"/>
              <a:t>Match the full value</a:t>
            </a:r>
          </a:p>
          <a:p>
            <a:r>
              <a:rPr lang="en-US" altLang="zh-CN" dirty="0" smtClean="0"/>
              <a:t>Match a leftmost prefix</a:t>
            </a:r>
          </a:p>
          <a:p>
            <a:r>
              <a:rPr lang="en-US" altLang="zh-CN" dirty="0" smtClean="0"/>
              <a:t>Match a column prefix</a:t>
            </a:r>
          </a:p>
          <a:p>
            <a:r>
              <a:rPr lang="en-US" altLang="zh-CN" dirty="0" smtClean="0"/>
              <a:t>Match a range of values</a:t>
            </a:r>
          </a:p>
          <a:p>
            <a:r>
              <a:rPr lang="en-US" altLang="zh-CN" dirty="0" smtClean="0"/>
              <a:t>Match one part exactly and match a range on another part</a:t>
            </a:r>
          </a:p>
          <a:p>
            <a:r>
              <a:rPr lang="en-US" altLang="zh-CN" dirty="0" smtClean="0"/>
              <a:t>Index-only queries</a:t>
            </a:r>
            <a:endParaRPr lang="zh-CN" altLang="en-US" dirty="0"/>
          </a:p>
        </p:txBody>
      </p:sp>
    </p:spTree>
    <p:extLst>
      <p:ext uri="{BB962C8B-B14F-4D97-AF65-F5344CB8AC3E}">
        <p14:creationId xmlns:p14="http://schemas.microsoft.com/office/powerpoint/2010/main" val="869989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B-Tree index limitations</a:t>
            </a:r>
            <a:endParaRPr lang="zh-CN" altLang="en-US" dirty="0"/>
          </a:p>
        </p:txBody>
      </p:sp>
      <p:sp>
        <p:nvSpPr>
          <p:cNvPr id="3" name="Content Placeholder 2"/>
          <p:cNvSpPr>
            <a:spLocks noGrp="1"/>
          </p:cNvSpPr>
          <p:nvPr>
            <p:ph idx="1"/>
          </p:nvPr>
        </p:nvSpPr>
        <p:spPr/>
        <p:txBody>
          <a:bodyPr/>
          <a:lstStyle/>
          <a:p>
            <a:r>
              <a:rPr lang="en-US" altLang="zh-CN" dirty="0" smtClean="0"/>
              <a:t>Not useful for the lookup does not start from the leftmost side of the indexed columns</a:t>
            </a:r>
          </a:p>
          <a:p>
            <a:r>
              <a:rPr lang="en-US" altLang="zh-CN" dirty="0" smtClean="0"/>
              <a:t>Can’t skip columns in the index</a:t>
            </a:r>
          </a:p>
          <a:p>
            <a:r>
              <a:rPr lang="en-US" altLang="zh-CN" dirty="0" smtClean="0"/>
              <a:t>storage engine can’t optimize accesses with any columns to the right of the first range condition </a:t>
            </a:r>
          </a:p>
          <a:p>
            <a:r>
              <a:rPr lang="en-US" altLang="zh-CN" dirty="0" err="1" smtClean="0"/>
              <a:t>eg</a:t>
            </a:r>
            <a:r>
              <a:rPr lang="en-US" altLang="zh-CN" dirty="0" smtClean="0"/>
              <a:t>. WHERE </a:t>
            </a:r>
            <a:r>
              <a:rPr lang="en-US" altLang="zh-CN" dirty="0" err="1" smtClean="0"/>
              <a:t>last_name</a:t>
            </a:r>
            <a:r>
              <a:rPr lang="en-US" altLang="zh-CN" dirty="0" smtClean="0"/>
              <a:t>=“Smith” AND </a:t>
            </a:r>
            <a:r>
              <a:rPr lang="en-US" altLang="zh-CN" dirty="0" err="1" smtClean="0"/>
              <a:t>first_name</a:t>
            </a:r>
            <a:r>
              <a:rPr lang="en-US" altLang="zh-CN" dirty="0" smtClean="0"/>
              <a:t> LIKE ‘J%’ AND </a:t>
            </a:r>
            <a:r>
              <a:rPr lang="en-US" altLang="zh-CN" dirty="0" err="1" smtClean="0"/>
              <a:t>dob</a:t>
            </a:r>
            <a:r>
              <a:rPr lang="en-US" altLang="zh-CN" dirty="0" smtClean="0"/>
              <a:t>=‘1976-12-23’ the index access will use only </a:t>
            </a:r>
            <a:r>
              <a:rPr lang="en-US" altLang="zh-CN" dirty="0" err="1" smtClean="0"/>
              <a:t>thefirst</a:t>
            </a:r>
            <a:r>
              <a:rPr lang="en-US" altLang="zh-CN" dirty="0" smtClean="0"/>
              <a:t> two columns in the index, because the LIKE is a range condition.</a:t>
            </a:r>
          </a:p>
          <a:p>
            <a:endParaRPr lang="en-US" altLang="zh-CN" dirty="0" smtClean="0"/>
          </a:p>
          <a:p>
            <a:endParaRPr lang="zh-CN" altLang="en-US" dirty="0"/>
          </a:p>
        </p:txBody>
      </p:sp>
    </p:spTree>
    <p:extLst>
      <p:ext uri="{BB962C8B-B14F-4D97-AF65-F5344CB8AC3E}">
        <p14:creationId xmlns:p14="http://schemas.microsoft.com/office/powerpoint/2010/main" val="2933433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Hash indexes</a:t>
            </a:r>
            <a:endParaRPr lang="zh-CN" altLang="en-US" dirty="0"/>
          </a:p>
        </p:txBody>
      </p:sp>
      <p:sp>
        <p:nvSpPr>
          <p:cNvPr id="3" name="Content Placeholder 2"/>
          <p:cNvSpPr>
            <a:spLocks noGrp="1"/>
          </p:cNvSpPr>
          <p:nvPr>
            <p:ph idx="1"/>
          </p:nvPr>
        </p:nvSpPr>
        <p:spPr/>
        <p:txBody>
          <a:bodyPr/>
          <a:lstStyle/>
          <a:p>
            <a:r>
              <a:rPr lang="en-US" altLang="zh-CN" smtClean="0"/>
              <a:t>A hash index is built on a hash table and is useful only for exact lookups that use every column in the index. For each row, the storage engine computes a hash code of the indexed columns, which is a small value that will probably differ from the hash codes computed for other rows with different key values. It stores the hash codes in the index and stores a pointer to each row in a hash table.</a:t>
            </a:r>
          </a:p>
          <a:p>
            <a:r>
              <a:rPr lang="en-US" altLang="zh-CN" smtClean="0"/>
              <a:t>In MySQL, only the Memory storage engine supports explicit hash indexes. They are the default index type for Memory tables, though Memory tables can have B-Tree indexes, too.</a:t>
            </a:r>
            <a:endParaRPr lang="zh-CN" altLang="en-US" dirty="0"/>
          </a:p>
        </p:txBody>
      </p:sp>
    </p:spTree>
    <p:extLst>
      <p:ext uri="{BB962C8B-B14F-4D97-AF65-F5344CB8AC3E}">
        <p14:creationId xmlns:p14="http://schemas.microsoft.com/office/powerpoint/2010/main" val="221901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Hash index table</a:t>
            </a:r>
            <a:endParaRPr lang="zh-CN" altLang="en-US" dirty="0"/>
          </a:p>
        </p:txBody>
      </p:sp>
      <p:sp>
        <p:nvSpPr>
          <p:cNvPr id="3" name="Content Placeholder 2"/>
          <p:cNvSpPr>
            <a:spLocks noGrp="1"/>
          </p:cNvSpPr>
          <p:nvPr>
            <p:ph idx="1"/>
          </p:nvPr>
        </p:nvSpPr>
        <p:spPr/>
        <p:txBody>
          <a:bodyPr/>
          <a:lstStyle/>
          <a:p>
            <a:r>
              <a:rPr lang="en-US" altLang="zh-CN" smtClean="0"/>
              <a:t>CREATE TABLE testhash (</a:t>
            </a:r>
          </a:p>
          <a:p>
            <a:pPr lvl="1"/>
            <a:r>
              <a:rPr lang="en-US" altLang="zh-CN" smtClean="0"/>
              <a:t>fname VARCHAR(50) NOT NULL,</a:t>
            </a:r>
          </a:p>
          <a:p>
            <a:pPr lvl="1"/>
            <a:r>
              <a:rPr lang="en-US" altLang="zh-CN" smtClean="0"/>
              <a:t>lname VARCHAR(50) NOT NULL,</a:t>
            </a:r>
          </a:p>
          <a:p>
            <a:pPr lvl="1"/>
            <a:r>
              <a:rPr lang="en-US" altLang="zh-CN" smtClean="0"/>
              <a:t>KEY USING HASH(fname)</a:t>
            </a:r>
          </a:p>
          <a:p>
            <a:r>
              <a:rPr lang="en-US" altLang="zh-CN" smtClean="0"/>
              <a:t>) ENGINE=MEMORY;</a:t>
            </a:r>
          </a:p>
          <a:p>
            <a:endParaRPr lang="zh-CN" altLang="en-US" dirty="0"/>
          </a:p>
        </p:txBody>
      </p:sp>
      <p:pic>
        <p:nvPicPr>
          <p:cNvPr id="4" name="Picture 3"/>
          <p:cNvPicPr>
            <a:picLocks noChangeAspect="1"/>
          </p:cNvPicPr>
          <p:nvPr/>
        </p:nvPicPr>
        <p:blipFill>
          <a:blip r:embed="rId2"/>
          <a:stretch>
            <a:fillRect/>
          </a:stretch>
        </p:blipFill>
        <p:spPr>
          <a:xfrm>
            <a:off x="5292090" y="1431970"/>
            <a:ext cx="1689466" cy="1164632"/>
          </a:xfrm>
          <a:prstGeom prst="rect">
            <a:avLst/>
          </a:prstGeom>
        </p:spPr>
      </p:pic>
      <p:pic>
        <p:nvPicPr>
          <p:cNvPr id="5" name="Picture 4"/>
          <p:cNvPicPr>
            <a:picLocks noChangeAspect="1"/>
          </p:cNvPicPr>
          <p:nvPr/>
        </p:nvPicPr>
        <p:blipFill>
          <a:blip r:embed="rId3"/>
          <a:stretch>
            <a:fillRect/>
          </a:stretch>
        </p:blipFill>
        <p:spPr>
          <a:xfrm>
            <a:off x="1448558" y="2893666"/>
            <a:ext cx="2116515" cy="1187089"/>
          </a:xfrm>
          <a:prstGeom prst="rect">
            <a:avLst/>
          </a:prstGeom>
        </p:spPr>
      </p:pic>
      <p:pic>
        <p:nvPicPr>
          <p:cNvPr id="6" name="Picture 5"/>
          <p:cNvPicPr>
            <a:picLocks noChangeAspect="1"/>
          </p:cNvPicPr>
          <p:nvPr/>
        </p:nvPicPr>
        <p:blipFill>
          <a:blip r:embed="rId4"/>
          <a:stretch>
            <a:fillRect/>
          </a:stretch>
        </p:blipFill>
        <p:spPr>
          <a:xfrm>
            <a:off x="3678062" y="2740090"/>
            <a:ext cx="1513356" cy="1377390"/>
          </a:xfrm>
          <a:prstGeom prst="rect">
            <a:avLst/>
          </a:prstGeom>
        </p:spPr>
      </p:pic>
      <p:sp>
        <p:nvSpPr>
          <p:cNvPr id="7" name="TextBox 6"/>
          <p:cNvSpPr txBox="1"/>
          <p:nvPr/>
        </p:nvSpPr>
        <p:spPr>
          <a:xfrm>
            <a:off x="5292090" y="2854642"/>
            <a:ext cx="2511743" cy="1806970"/>
          </a:xfrm>
          <a:prstGeom prst="rect">
            <a:avLst/>
          </a:prstGeom>
          <a:noFill/>
        </p:spPr>
        <p:txBody>
          <a:bodyPr wrap="square" rtlCol="0">
            <a:spAutoFit/>
          </a:bodyPr>
          <a:lstStyle/>
          <a:p>
            <a:r>
              <a:rPr lang="en-US" altLang="zh-CN" sz="1013" dirty="0" err="1"/>
              <a:t>mysql</a:t>
            </a:r>
            <a:r>
              <a:rPr lang="en-US" altLang="zh-CN" sz="1013" dirty="0"/>
              <a:t>&gt; </a:t>
            </a:r>
            <a:r>
              <a:rPr lang="en-US" altLang="zh-CN" sz="1013" b="1" dirty="0"/>
              <a:t>SELECT </a:t>
            </a:r>
            <a:r>
              <a:rPr lang="en-US" altLang="zh-CN" sz="1013" b="1" dirty="0" err="1"/>
              <a:t>lname</a:t>
            </a:r>
            <a:r>
              <a:rPr lang="en-US" altLang="zh-CN" sz="1013" b="1" dirty="0"/>
              <a:t> FROM </a:t>
            </a:r>
            <a:r>
              <a:rPr lang="en-US" altLang="zh-CN" sz="1013" b="1" dirty="0" err="1"/>
              <a:t>testhash</a:t>
            </a:r>
            <a:r>
              <a:rPr lang="en-US" altLang="zh-CN" sz="1013" b="1" dirty="0"/>
              <a:t> WHERE </a:t>
            </a:r>
            <a:r>
              <a:rPr lang="en-US" altLang="zh-CN" sz="1013" b="1" dirty="0" err="1"/>
              <a:t>fname</a:t>
            </a:r>
            <a:r>
              <a:rPr lang="en-US" altLang="zh-CN" sz="1013" b="1" dirty="0"/>
              <a:t>='Peter</a:t>
            </a:r>
            <a:r>
              <a:rPr lang="en-US" altLang="zh-CN" sz="1013" b="1" dirty="0"/>
              <a:t>';</a:t>
            </a:r>
          </a:p>
          <a:p>
            <a:r>
              <a:rPr lang="en-US" altLang="zh-CN" sz="1013" dirty="0"/>
              <a:t>MySQL will calculate the hash of 'Peter' and use that to look up the pointer in the</a:t>
            </a:r>
          </a:p>
          <a:p>
            <a:r>
              <a:rPr lang="en-US" altLang="zh-CN" sz="1013" dirty="0"/>
              <a:t>index. Because f('Peter') = 8784, MySQL will look in the index for 8784 and find the</a:t>
            </a:r>
          </a:p>
          <a:p>
            <a:r>
              <a:rPr lang="en-US" altLang="zh-CN" sz="1013" dirty="0"/>
              <a:t>pointer to row 3. The final step is to compare the value in row 3 to 'Peter', to make</a:t>
            </a:r>
          </a:p>
          <a:p>
            <a:r>
              <a:rPr lang="en-US" altLang="zh-CN" sz="1013" dirty="0"/>
              <a:t>sure it’s the right row.</a:t>
            </a:r>
            <a:endParaRPr lang="zh-CN" altLang="en-US" sz="1013" dirty="0"/>
          </a:p>
        </p:txBody>
      </p:sp>
    </p:spTree>
    <p:extLst>
      <p:ext uri="{BB962C8B-B14F-4D97-AF65-F5344CB8AC3E}">
        <p14:creationId xmlns:p14="http://schemas.microsoft.com/office/powerpoint/2010/main" val="151196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Building your own hash indexes</a:t>
            </a:r>
            <a:endParaRPr lang="zh-CN" altLang="en-US" dirty="0"/>
          </a:p>
        </p:txBody>
      </p:sp>
      <p:sp>
        <p:nvSpPr>
          <p:cNvPr id="3" name="Content Placeholder 2"/>
          <p:cNvSpPr>
            <a:spLocks noGrp="1"/>
          </p:cNvSpPr>
          <p:nvPr>
            <p:ph idx="1"/>
          </p:nvPr>
        </p:nvSpPr>
        <p:spPr/>
        <p:txBody>
          <a:bodyPr/>
          <a:lstStyle/>
          <a:p>
            <a:r>
              <a:rPr lang="en-US" altLang="zh-CN" smtClean="0"/>
              <a:t>If your storage engine doesn’t support hash indexes, you can emulate them yourself in a manner similar to that InnoDB uses. This will give you access to some of the desirable properties of hash indexes, such as a very small index size for very long keys.</a:t>
            </a:r>
          </a:p>
          <a:p>
            <a:r>
              <a:rPr lang="en-US" altLang="zh-CN" smtClean="0"/>
              <a:t>The idea is simple: create a pseudohash index on top of a standard B-Tree index. It will not be exactly the same thing as a real hash index, because it will still use the B-Tree index for lookups. However, it will use the keys’ hash values for lookups, instead of the keys themselves. All you need to do is specify the hash function manually in the query’s WHERE clause.</a:t>
            </a:r>
            <a:endParaRPr lang="zh-CN" altLang="en-US" dirty="0"/>
          </a:p>
        </p:txBody>
      </p:sp>
    </p:spTree>
    <p:extLst>
      <p:ext uri="{BB962C8B-B14F-4D97-AF65-F5344CB8AC3E}">
        <p14:creationId xmlns:p14="http://schemas.microsoft.com/office/powerpoint/2010/main" val="118635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Building custom index case</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82728" y="2660642"/>
            <a:ext cx="4254719" cy="317516"/>
          </a:xfrm>
        </p:spPr>
      </p:pic>
      <p:pic>
        <p:nvPicPr>
          <p:cNvPr id="4" name="Picture 3"/>
          <p:cNvPicPr>
            <a:picLocks noChangeAspect="1"/>
          </p:cNvPicPr>
          <p:nvPr/>
        </p:nvPicPr>
        <p:blipFill>
          <a:blip r:embed="rId3"/>
          <a:stretch>
            <a:fillRect/>
          </a:stretch>
        </p:blipFill>
        <p:spPr>
          <a:xfrm>
            <a:off x="5166718" y="1741769"/>
            <a:ext cx="2313179" cy="813476"/>
          </a:xfrm>
          <a:prstGeom prst="rect">
            <a:avLst/>
          </a:prstGeom>
        </p:spPr>
      </p:pic>
      <p:pic>
        <p:nvPicPr>
          <p:cNvPr id="6" name="Picture 5"/>
          <p:cNvPicPr>
            <a:picLocks noChangeAspect="1"/>
          </p:cNvPicPr>
          <p:nvPr/>
        </p:nvPicPr>
        <p:blipFill>
          <a:blip r:embed="rId4"/>
          <a:stretch>
            <a:fillRect/>
          </a:stretch>
        </p:blipFill>
        <p:spPr>
          <a:xfrm>
            <a:off x="1614488" y="2267309"/>
            <a:ext cx="2949483" cy="269339"/>
          </a:xfrm>
          <a:prstGeom prst="rect">
            <a:avLst/>
          </a:prstGeom>
        </p:spPr>
      </p:pic>
      <p:sp>
        <p:nvSpPr>
          <p:cNvPr id="7" name="TextBox 6"/>
          <p:cNvSpPr txBox="1"/>
          <p:nvPr/>
        </p:nvSpPr>
        <p:spPr>
          <a:xfrm>
            <a:off x="1716286" y="2891875"/>
            <a:ext cx="4674201" cy="1806970"/>
          </a:xfrm>
          <a:prstGeom prst="rect">
            <a:avLst/>
          </a:prstGeom>
          <a:noFill/>
        </p:spPr>
        <p:txBody>
          <a:bodyPr wrap="square" rtlCol="0">
            <a:spAutoFit/>
          </a:bodyPr>
          <a:lstStyle/>
          <a:p>
            <a:r>
              <a:rPr lang="en-US" altLang="zh-CN" sz="1013" dirty="0"/>
              <a:t>This works well because the MySQL query optimizer notices there’s a small, highly</a:t>
            </a:r>
          </a:p>
          <a:p>
            <a:r>
              <a:rPr lang="en-US" altLang="zh-CN" sz="1013" dirty="0"/>
              <a:t>selective index on the </a:t>
            </a:r>
            <a:r>
              <a:rPr lang="en-US" altLang="zh-CN" sz="1013" dirty="0" err="1"/>
              <a:t>url_crc</a:t>
            </a:r>
            <a:r>
              <a:rPr lang="en-US" altLang="zh-CN" sz="1013" dirty="0"/>
              <a:t> column and does an index lookup for entries with that</a:t>
            </a:r>
          </a:p>
          <a:p>
            <a:r>
              <a:rPr lang="en-US" altLang="zh-CN" sz="1013" dirty="0"/>
              <a:t>value (1560514994, in this case). Even if several rows have the same </a:t>
            </a:r>
            <a:r>
              <a:rPr lang="en-US" altLang="zh-CN" sz="1013" dirty="0" err="1"/>
              <a:t>url_crc</a:t>
            </a:r>
            <a:r>
              <a:rPr lang="en-US" altLang="zh-CN" sz="1013" dirty="0"/>
              <a:t> value, it’s</a:t>
            </a:r>
          </a:p>
          <a:p>
            <a:r>
              <a:rPr lang="en-US" altLang="zh-CN" sz="1013" dirty="0"/>
              <a:t>very easy to find these rows with a fast integer comparison and then examine them to</a:t>
            </a:r>
          </a:p>
          <a:p>
            <a:r>
              <a:rPr lang="en-US" altLang="zh-CN" sz="1013" dirty="0"/>
              <a:t>find the one that matches the full URL exactly. The alternative is to index the full URL</a:t>
            </a:r>
          </a:p>
          <a:p>
            <a:r>
              <a:rPr lang="en-US" altLang="zh-CN" sz="1013" dirty="0"/>
              <a:t>as a string, which is much slower.</a:t>
            </a:r>
            <a:endParaRPr lang="zh-CN" altLang="en-US" sz="1013" dirty="0"/>
          </a:p>
        </p:txBody>
      </p:sp>
    </p:spTree>
    <p:extLst>
      <p:ext uri="{BB962C8B-B14F-4D97-AF65-F5344CB8AC3E}">
        <p14:creationId xmlns:p14="http://schemas.microsoft.com/office/powerpoint/2010/main" val="374617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927</TotalTime>
  <Words>1884</Words>
  <Application>Microsoft Office PowerPoint</Application>
  <PresentationFormat>On-screen Show (16:9)</PresentationFormat>
  <Paragraphs>229</Paragraphs>
  <Slides>33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宋体</vt:lpstr>
      <vt:lpstr>Arial</vt:lpstr>
      <vt:lpstr>Calibri</vt:lpstr>
      <vt:lpstr>Helvetica</vt:lpstr>
      <vt:lpstr>Content page blue</vt:lpstr>
      <vt:lpstr>Content page red</vt:lpstr>
      <vt:lpstr>Content page green</vt:lpstr>
      <vt:lpstr>Content page orange</vt:lpstr>
      <vt:lpstr>MySQL Index &amp; Orchestrator</vt:lpstr>
      <vt:lpstr>Agenda</vt:lpstr>
      <vt:lpstr>MySQL Index</vt:lpstr>
      <vt:lpstr>B-Tree index query types</vt:lpstr>
      <vt:lpstr>B-Tree index limitations</vt:lpstr>
      <vt:lpstr>Hash indexes</vt:lpstr>
      <vt:lpstr>Hash index table</vt:lpstr>
      <vt:lpstr>Building your own hash indexes</vt:lpstr>
      <vt:lpstr>Building custom index case</vt:lpstr>
      <vt:lpstr>Benefits of Indexes</vt:lpstr>
      <vt:lpstr>Indexing Strategies for High Performance</vt:lpstr>
      <vt:lpstr>Isolating the Column</vt:lpstr>
      <vt:lpstr>Prefix Indexes and Index Selectivity</vt:lpstr>
      <vt:lpstr>Index Selectivity case</vt:lpstr>
      <vt:lpstr>Multicolumn Indexes</vt:lpstr>
      <vt:lpstr>Choosing a Good Column Order</vt:lpstr>
      <vt:lpstr>Clustered Indexes</vt:lpstr>
      <vt:lpstr>Clustered Indexes-Advantages</vt:lpstr>
      <vt:lpstr>Clustered Indexes-Disadvantages</vt:lpstr>
      <vt:lpstr>Comparison of InnoDB and MyISAM data layout</vt:lpstr>
      <vt:lpstr>MyISAM’s data layout</vt:lpstr>
      <vt:lpstr>PowerPoint Presentation</vt:lpstr>
      <vt:lpstr>Inserting rows in primary key order with InnoDB</vt:lpstr>
      <vt:lpstr>orchestrator</vt:lpstr>
      <vt:lpstr>Detection</vt:lpstr>
      <vt:lpstr>Promotion constraints</vt:lpstr>
      <vt:lpstr>Failover configuration</vt:lpstr>
      <vt:lpstr>Commands</vt:lpstr>
      <vt:lpstr>ProxySQL</vt:lpstr>
      <vt:lpstr>Orchestrator &amp; proxySQL</vt:lpstr>
      <vt:lpstr>/tmp/prefialover.sh</vt:lpstr>
      <vt:lpstr>/tmp/postfailover.sh</vt:lpstr>
      <vt:lpstr>References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Wei</dc:creator>
  <cp:lastModifiedBy>Hong Wei</cp:lastModifiedBy>
  <cp:revision>283</cp:revision>
  <dcterms:created xsi:type="dcterms:W3CDTF">2018-08-10T09:11:53Z</dcterms:created>
  <dcterms:modified xsi:type="dcterms:W3CDTF">2018-08-14T09:49:00Z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1">
    <vt:lpwstr>0,101,160</vt:lpwstr>
  </property>
  <property fmtid="{D5CDD505-2E9C-101B-9397-08002B2CF9AE}" pid="3" name="Colour2">
    <vt:lpwstr>213,16,103</vt:lpwstr>
  </property>
  <property fmtid="{D5CDD505-2E9C-101B-9397-08002B2CF9AE}" pid="4" name="Colour3">
    <vt:lpwstr>0,131,62</vt:lpwstr>
  </property>
  <property fmtid="{D5CDD505-2E9C-101B-9397-08002B2CF9AE}" pid="5" name="Colour4">
    <vt:lpwstr>215,95,0</vt:lpwstr>
  </property>
  <property fmtid="{D5CDD505-2E9C-101B-9397-08002B2CF9AE}" pid="6" name="Colour5">
    <vt:lpwstr>154,202,235</vt:lpwstr>
  </property>
  <property fmtid="{D5CDD505-2E9C-101B-9397-08002B2CF9AE}" pid="7" name="Colour6">
    <vt:lpwstr>240,179,202</vt:lpwstr>
  </property>
  <property fmtid="{D5CDD505-2E9C-101B-9397-08002B2CF9AE}" pid="8" name="Colour7">
    <vt:lpwstr>189,224,147</vt:lpwstr>
  </property>
  <property fmtid="{D5CDD505-2E9C-101B-9397-08002B2CF9AE}" pid="9" name="Colour8">
    <vt:lpwstr>255,190,133</vt:lpwstr>
  </property>
</Properties>
</file>