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4" r:id="rId8"/>
    <p:sldId id="263" r:id="rId9"/>
    <p:sldId id="272" r:id="rId10"/>
    <p:sldId id="275" r:id="rId11"/>
    <p:sldId id="265" r:id="rId12"/>
    <p:sldId id="274" r:id="rId13"/>
    <p:sldId id="266" r:id="rId14"/>
    <p:sldId id="267" r:id="rId15"/>
    <p:sldId id="269" r:id="rId16"/>
    <p:sldId id="270" r:id="rId17"/>
    <p:sldId id="276" r:id="rId18"/>
    <p:sldId id="273" r:id="rId19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9"/>
    <p:restoredTop sz="94671"/>
  </p:normalViewPr>
  <p:slideViewPr>
    <p:cSldViewPr snapToGrid="0" snapToObjects="1">
      <p:cViewPr>
        <p:scale>
          <a:sx n="116" d="100"/>
          <a:sy n="116" d="100"/>
        </p:scale>
        <p:origin x="1048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DataSet!$E$3:$E$13</c:f>
              <c:strCache>
                <c:ptCount val="11"/>
                <c:pt idx="0">
                  <c:v>Industria</c:v>
                </c:pt>
                <c:pt idx="1">
                  <c:v>Daño</c:v>
                </c:pt>
                <c:pt idx="2">
                  <c:v>Contingencia</c:v>
                </c:pt>
                <c:pt idx="3">
                  <c:v>Fuente</c:v>
                </c:pt>
                <c:pt idx="4">
                  <c:v>Aire</c:v>
                </c:pt>
                <c:pt idx="5">
                  <c:v>Control</c:v>
                </c:pt>
                <c:pt idx="6">
                  <c:v>Polución</c:v>
                </c:pt>
                <c:pt idx="7">
                  <c:v>Tierra</c:v>
                </c:pt>
                <c:pt idx="8">
                  <c:v>Agua</c:v>
                </c:pt>
                <c:pt idx="9">
                  <c:v>Prevención</c:v>
                </c:pt>
                <c:pt idx="10">
                  <c:v>Efecto</c:v>
                </c:pt>
              </c:strCache>
            </c:strRef>
          </c:cat>
          <c:val>
            <c:numRef>
              <c:f>DataSet!$F$3:$F$13</c:f>
              <c:numCache>
                <c:formatCode>General</c:formatCode>
                <c:ptCount val="11"/>
                <c:pt idx="0">
                  <c:v>92.0</c:v>
                </c:pt>
                <c:pt idx="1">
                  <c:v>45.0</c:v>
                </c:pt>
                <c:pt idx="2">
                  <c:v>100.0</c:v>
                </c:pt>
                <c:pt idx="3">
                  <c:v>22.0</c:v>
                </c:pt>
                <c:pt idx="4">
                  <c:v>87.0</c:v>
                </c:pt>
                <c:pt idx="5">
                  <c:v>42.0</c:v>
                </c:pt>
                <c:pt idx="6">
                  <c:v>12.0</c:v>
                </c:pt>
                <c:pt idx="7">
                  <c:v>43.0</c:v>
                </c:pt>
                <c:pt idx="8">
                  <c:v>50.0</c:v>
                </c:pt>
                <c:pt idx="9">
                  <c:v>36.0</c:v>
                </c:pt>
                <c:pt idx="10">
                  <c:v>64.0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8D1-4BF4-8D62-67C6661D43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3200880"/>
        <c:axId val="1183205360"/>
      </c:barChart>
      <c:catAx>
        <c:axId val="11832008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100" b="1"/>
            </a:pPr>
            <a:endParaRPr lang="es-ES_tradnl"/>
          </a:p>
        </c:txPr>
        <c:crossAx val="1183205360"/>
        <c:crosses val="autoZero"/>
        <c:auto val="1"/>
        <c:lblAlgn val="ctr"/>
        <c:lblOffset val="100"/>
        <c:noMultiLvlLbl val="0"/>
      </c:catAx>
      <c:valAx>
        <c:axId val="11832053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832008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9EB6-51FB-0748-88D9-2BB4B85793D1}" type="datetimeFigureOut">
              <a:rPr lang="es-ES" smtClean="0"/>
              <a:t>16/7/18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5048-7FAB-2B45-9985-A208C9DF05B1}" type="slidenum">
              <a:rPr lang="es-ES" smtClean="0"/>
              <a:t>‹Nr.›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9EB6-51FB-0748-88D9-2BB4B85793D1}" type="datetimeFigureOut">
              <a:rPr lang="es-ES" smtClean="0"/>
              <a:t>16/7/18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5048-7FAB-2B45-9985-A208C9DF05B1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9EB6-51FB-0748-88D9-2BB4B85793D1}" type="datetimeFigureOut">
              <a:rPr lang="es-ES" smtClean="0"/>
              <a:t>16/7/18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5048-7FAB-2B45-9985-A208C9DF05B1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9EB6-51FB-0748-88D9-2BB4B85793D1}" type="datetimeFigureOut">
              <a:rPr lang="es-ES" smtClean="0"/>
              <a:t>16/7/18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5048-7FAB-2B45-9985-A208C9DF05B1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9EB6-51FB-0748-88D9-2BB4B85793D1}" type="datetimeFigureOut">
              <a:rPr lang="es-ES" smtClean="0"/>
              <a:t>16/7/18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5048-7FAB-2B45-9985-A208C9DF05B1}" type="slidenum">
              <a:rPr lang="es-ES" smtClean="0"/>
              <a:t>‹Nr.›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9EB6-51FB-0748-88D9-2BB4B85793D1}" type="datetimeFigureOut">
              <a:rPr lang="es-ES" smtClean="0"/>
              <a:t>16/7/18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5048-7FAB-2B45-9985-A208C9DF05B1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9EB6-51FB-0748-88D9-2BB4B85793D1}" type="datetimeFigureOut">
              <a:rPr lang="es-ES" smtClean="0"/>
              <a:t>16/7/18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5048-7FAB-2B45-9985-A208C9DF05B1}" type="slidenum">
              <a:rPr lang="es-ES" smtClean="0"/>
              <a:t>‹Nr.›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9EB6-51FB-0748-88D9-2BB4B85793D1}" type="datetimeFigureOut">
              <a:rPr lang="es-ES" smtClean="0"/>
              <a:t>16/7/18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5048-7FAB-2B45-9985-A208C9DF05B1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9EB6-51FB-0748-88D9-2BB4B85793D1}" type="datetimeFigureOut">
              <a:rPr lang="es-ES" smtClean="0"/>
              <a:t>16/7/18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5048-7FAB-2B45-9985-A208C9DF05B1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9EB6-51FB-0748-88D9-2BB4B85793D1}" type="datetimeFigureOut">
              <a:rPr lang="es-ES" smtClean="0"/>
              <a:t>16/7/18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5048-7FAB-2B45-9985-A208C9DF05B1}" type="slidenum">
              <a:rPr lang="es-ES" smtClean="0"/>
              <a:t>‹Nr.›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9EB6-51FB-0748-88D9-2BB4B85793D1}" type="datetimeFigureOut">
              <a:rPr lang="es-ES" smtClean="0"/>
              <a:t>16/7/18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5048-7FAB-2B45-9985-A208C9DF05B1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5959EB6-51FB-0748-88D9-2BB4B85793D1}" type="datetimeFigureOut">
              <a:rPr lang="es-ES" smtClean="0"/>
              <a:t>16/7/18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FFD5048-7FAB-2B45-9985-A208C9DF05B1}" type="slidenum">
              <a:rPr lang="es-ES" smtClean="0"/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/" TargetMode="External"/><Relationship Id="rId3" Type="http://schemas.openxmlformats.org/officeDocument/2006/relationships/hyperlink" Target="http://scikit-learn.org/stable/auto_examples/svm/plot_rbf_parameters.html#sphx-glr-auto-examples-svm-plot-rbf-parameters-py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Identificación de tópicos en fuentes sociales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2382371943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Un enfoque supervisado para medir percepción de contaminación del aire</a:t>
            </a:r>
          </a:p>
          <a:p>
            <a:endParaRPr lang="es-ES" dirty="0">
              <a:cs typeface="Arial"/>
            </a:endParaRPr>
          </a:p>
          <a:p>
            <a:r>
              <a:rPr lang="es-ES" dirty="0">
                <a:cs typeface="Arial"/>
              </a:rPr>
              <a:t>Roberto Zagal Flores, MLA 2017</a:t>
            </a:r>
          </a:p>
        </p:txBody>
      </p:sp>
    </p:spTree>
    <p:extLst>
      <p:ext uri="{BB962C8B-B14F-4D97-AF65-F5344CB8AC3E}">
        <p14:creationId xmlns:p14="http://schemas.microsoft.com/office/powerpoint/2010/main" val="2081751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Desarrollo del modelo de clasificación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ES_tradnl" sz="2800" dirty="0"/>
              <a:t>SVM </a:t>
            </a:r>
            <a:r>
              <a:rPr lang="es-ES_tradnl" sz="2800" dirty="0" smtClean="0"/>
              <a:t>lineal</a:t>
            </a:r>
          </a:p>
          <a:p>
            <a:pPr lvl="1"/>
            <a:r>
              <a:rPr lang="es-ES_tradnl" sz="2800" dirty="0" smtClean="0"/>
              <a:t>Training sin </a:t>
            </a:r>
            <a:r>
              <a:rPr lang="es-ES_tradnl" sz="2800" dirty="0"/>
              <a:t>parámetros C y gamma</a:t>
            </a:r>
          </a:p>
          <a:p>
            <a:pPr lvl="1"/>
            <a:r>
              <a:rPr lang="sv-SE" sz="2800" b="1" dirty="0" smtClean="0"/>
              <a:t>Score=</a:t>
            </a:r>
            <a:r>
              <a:rPr lang="es-ES_tradnl" sz="2800" b="1" dirty="0" smtClean="0"/>
              <a:t>0.3276086074990</a:t>
            </a:r>
            <a:endParaRPr lang="es-ES_tradnl" sz="2800" b="1" dirty="0"/>
          </a:p>
        </p:txBody>
      </p:sp>
    </p:spTree>
    <p:extLst>
      <p:ext uri="{BB962C8B-B14F-4D97-AF65-F5344CB8AC3E}">
        <p14:creationId xmlns:p14="http://schemas.microsoft.com/office/powerpoint/2010/main" val="1721802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Desarrollo del modelo de clasificación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58422"/>
          </a:xfrm>
        </p:spPr>
        <p:txBody>
          <a:bodyPr/>
          <a:lstStyle/>
          <a:p>
            <a:pPr lvl="1">
              <a:buFont typeface="Wingdings" charset="2"/>
              <a:buChar char="§"/>
            </a:pPr>
            <a:r>
              <a:rPr lang="es-ES" sz="2400" dirty="0"/>
              <a:t>Pruebas con </a:t>
            </a:r>
            <a:r>
              <a:rPr lang="es-ES" sz="2400" dirty="0" smtClean="0"/>
              <a:t>SVM [1]</a:t>
            </a:r>
            <a:endParaRPr lang="es-ES" sz="2400" dirty="0"/>
          </a:p>
          <a:p>
            <a:pPr lvl="2">
              <a:buFont typeface="Wingdings" charset="2"/>
              <a:buChar char="§"/>
            </a:pPr>
            <a:r>
              <a:rPr lang="it-IT" sz="2200" b="1" dirty="0" err="1"/>
              <a:t>kernel</a:t>
            </a:r>
            <a:r>
              <a:rPr lang="it-IT" sz="2200" b="1" dirty="0"/>
              <a:t>='</a:t>
            </a:r>
            <a:r>
              <a:rPr lang="it-IT" sz="2200" b="1" dirty="0" err="1"/>
              <a:t>rbf</a:t>
            </a:r>
            <a:r>
              <a:rPr lang="it-IT" sz="2200" b="1" dirty="0"/>
              <a:t>', </a:t>
            </a:r>
          </a:p>
          <a:p>
            <a:pPr lvl="2">
              <a:buFont typeface="Wingdings" charset="2"/>
              <a:buChar char="§"/>
            </a:pPr>
            <a:r>
              <a:rPr lang="it-IT" sz="2200" b="1" dirty="0"/>
              <a:t>C= 1.0, </a:t>
            </a:r>
          </a:p>
          <a:p>
            <a:pPr lvl="2">
              <a:buFont typeface="Wingdings" charset="2"/>
              <a:buChar char="§"/>
            </a:pPr>
            <a:r>
              <a:rPr lang="it-IT" sz="2200" b="1" dirty="0"/>
              <a:t>gamma=</a:t>
            </a:r>
            <a:r>
              <a:rPr lang="it-IT" sz="2200" b="1" dirty="0" smtClean="0"/>
              <a:t>0.10000000000000001</a:t>
            </a:r>
            <a:endParaRPr lang="es-ES" dirty="0"/>
          </a:p>
          <a:p>
            <a:r>
              <a:rPr lang="es-ES_tradnl" dirty="0"/>
              <a:t> </a:t>
            </a:r>
            <a:r>
              <a:rPr lang="es-ES_tradnl" dirty="0" err="1"/>
              <a:t>Traning</a:t>
            </a:r>
            <a:r>
              <a:rPr lang="es-ES_tradnl" dirty="0"/>
              <a:t> con clasificador SVM usando los anteriores parámetros: </a:t>
            </a:r>
            <a:r>
              <a:rPr lang="sv-SE" sz="2800" b="1" dirty="0" smtClean="0"/>
              <a:t>Score=</a:t>
            </a:r>
            <a:r>
              <a:rPr lang="es-ES_tradnl" sz="2800" b="1" dirty="0" smtClean="0"/>
              <a:t>0.686555621672</a:t>
            </a:r>
            <a:endParaRPr lang="es-ES_tradnl" b="1" dirty="0"/>
          </a:p>
        </p:txBody>
      </p:sp>
      <p:pic>
        <p:nvPicPr>
          <p:cNvPr id="5" name="Imagen 4" descr="Captura de pantalla 2017-06-23 a la(s) 13.16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47" y="4258622"/>
            <a:ext cx="6305563" cy="250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45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Desarrollo del modelo de clasificación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Estimación de parámetros para SVM RBF con </a:t>
            </a:r>
            <a:r>
              <a:rPr lang="es-ES" sz="3200" b="1" dirty="0" err="1" smtClean="0"/>
              <a:t>GridSearchCV</a:t>
            </a:r>
            <a:r>
              <a:rPr lang="es-ES" sz="3200" b="1" dirty="0" smtClean="0"/>
              <a:t> [2]:</a:t>
            </a:r>
            <a:endParaRPr lang="es-ES" b="1" dirty="0"/>
          </a:p>
          <a:p>
            <a:r>
              <a:rPr lang="es-ES" dirty="0" err="1"/>
              <a:t>parametersSVM</a:t>
            </a:r>
            <a:r>
              <a:rPr lang="es-ES" dirty="0"/>
              <a:t> = {</a:t>
            </a:r>
          </a:p>
          <a:p>
            <a:r>
              <a:rPr lang="es-ES" b="1" dirty="0"/>
              <a:t>"C":  [1,</a:t>
            </a:r>
            <a:r>
              <a:rPr lang="es-ES" b="1" dirty="0">
                <a:solidFill>
                  <a:srgbClr val="A53926"/>
                </a:solidFill>
              </a:rPr>
              <a:t>10</a:t>
            </a:r>
            <a:r>
              <a:rPr lang="es-ES" b="1" dirty="0"/>
              <a:t>,100, 1000, 10000,100000],          </a:t>
            </a:r>
          </a:p>
          <a:p>
            <a:r>
              <a:rPr lang="es-ES" b="1" dirty="0"/>
              <a:t>"gamma": [</a:t>
            </a:r>
            <a:r>
              <a:rPr lang="es-ES" b="1" dirty="0">
                <a:solidFill>
                  <a:srgbClr val="A53926"/>
                </a:solidFill>
              </a:rPr>
              <a:t>0.1</a:t>
            </a:r>
            <a:r>
              <a:rPr lang="es-ES" b="1" dirty="0"/>
              <a:t>,0.01,0.001,0.0001,1,10,100</a:t>
            </a:r>
            <a:r>
              <a:rPr lang="es-ES" b="1" dirty="0" smtClean="0"/>
              <a:t>]</a:t>
            </a:r>
            <a:r>
              <a:rPr lang="es-ES" dirty="0" smtClean="0"/>
              <a:t>}</a:t>
            </a:r>
            <a:endParaRPr lang="es-ES" dirty="0"/>
          </a:p>
          <a:p>
            <a:r>
              <a:rPr lang="es-ES" smtClean="0"/>
              <a:t>Estimación </a:t>
            </a:r>
            <a:r>
              <a:rPr lang="es-ES" dirty="0"/>
              <a:t>de parámetros con </a:t>
            </a:r>
            <a:r>
              <a:rPr lang="es-ES" dirty="0" err="1"/>
              <a:t>GridSearch</a:t>
            </a:r>
            <a:r>
              <a:rPr lang="es-ES" dirty="0"/>
              <a:t> para SVM RBF</a:t>
            </a:r>
          </a:p>
          <a:p>
            <a:pPr lvl="1"/>
            <a:r>
              <a:rPr lang="es-ES" sz="2800" b="1" dirty="0"/>
              <a:t>C: 10</a:t>
            </a:r>
          </a:p>
          <a:p>
            <a:pPr lvl="1"/>
            <a:r>
              <a:rPr lang="es-ES" sz="2800" b="1" dirty="0"/>
              <a:t>gamma: 0.1</a:t>
            </a:r>
          </a:p>
          <a:p>
            <a:pPr lvl="1"/>
            <a:r>
              <a:rPr lang="sv-SE" sz="2800" b="1" dirty="0"/>
              <a:t>Score</a:t>
            </a:r>
            <a:r>
              <a:rPr lang="es-ES" sz="2800" b="1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s-ES" sz="2800" b="1" dirty="0">
                <a:solidFill>
                  <a:schemeClr val="tx2">
                    <a:lumMod val="75000"/>
                  </a:schemeClr>
                </a:solidFill>
              </a:rPr>
              <a:t>0.838111298482</a:t>
            </a:r>
          </a:p>
        </p:txBody>
      </p:sp>
    </p:spTree>
    <p:extLst>
      <p:ext uri="{BB962C8B-B14F-4D97-AF65-F5344CB8AC3E}">
        <p14:creationId xmlns:p14="http://schemas.microsoft.com/office/powerpoint/2010/main" val="2507958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Desarrollo del modelo de clasificación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sz="2400" dirty="0"/>
              <a:t>Estimación de parámetros:</a:t>
            </a:r>
          </a:p>
          <a:p>
            <a:pPr lvl="2"/>
            <a:r>
              <a:rPr lang="es-ES" sz="2000" b="1" dirty="0" err="1"/>
              <a:t>parametersSVM</a:t>
            </a:r>
            <a:r>
              <a:rPr lang="es-ES" sz="2000" b="1" dirty="0"/>
              <a:t> = {"C":  [1,10,100, 1000, 10000,100000],              "gamma": [0.1,0.01,0.001,0.0001,1,10,100]}</a:t>
            </a:r>
          </a:p>
          <a:p>
            <a:pPr lvl="2"/>
            <a:r>
              <a:rPr lang="es-ES" sz="2000" b="1" dirty="0" err="1"/>
              <a:t>gs_clf</a:t>
            </a:r>
            <a:r>
              <a:rPr lang="es-ES" sz="2000" b="1" dirty="0"/>
              <a:t> = </a:t>
            </a:r>
            <a:r>
              <a:rPr lang="es-ES" sz="2000" b="1" dirty="0" err="1"/>
              <a:t>GridSearchCV</a:t>
            </a:r>
            <a:r>
              <a:rPr lang="es-ES" sz="2000" b="1" dirty="0"/>
              <a:t>(clf2, </a:t>
            </a:r>
            <a:r>
              <a:rPr lang="es-ES" sz="2000" b="1" dirty="0" err="1"/>
              <a:t>parametersSVM</a:t>
            </a:r>
            <a:r>
              <a:rPr lang="es-ES" sz="2000" b="1" dirty="0"/>
              <a:t>, </a:t>
            </a:r>
            <a:r>
              <a:rPr lang="es-ES" sz="2000" b="1" dirty="0" err="1">
                <a:solidFill>
                  <a:srgbClr val="FF6600"/>
                </a:solidFill>
              </a:rPr>
              <a:t>n_jobs</a:t>
            </a:r>
            <a:r>
              <a:rPr lang="es-ES" sz="2000" b="1" dirty="0">
                <a:solidFill>
                  <a:srgbClr val="FF6600"/>
                </a:solidFill>
              </a:rPr>
              <a:t>=-1</a:t>
            </a:r>
            <a:r>
              <a:rPr lang="es-ES" sz="2000" b="1" dirty="0"/>
              <a:t>)</a:t>
            </a:r>
          </a:p>
          <a:p>
            <a:pPr lvl="2"/>
            <a:r>
              <a:rPr lang="es-ES" sz="2000" b="1" dirty="0" err="1"/>
              <a:t>gs_clf</a:t>
            </a:r>
            <a:r>
              <a:rPr lang="es-ES" sz="2000" b="1" dirty="0"/>
              <a:t> = </a:t>
            </a:r>
            <a:r>
              <a:rPr lang="es-ES" sz="2000" b="1" dirty="0" err="1"/>
              <a:t>gs_clf.fit</a:t>
            </a:r>
            <a:r>
              <a:rPr lang="es-ES" sz="2000" b="1" dirty="0"/>
              <a:t>(</a:t>
            </a:r>
            <a:r>
              <a:rPr lang="es-ES" sz="2000" b="1" dirty="0" err="1"/>
              <a:t>x_matrizSetEntrenamientoVect,y_clases</a:t>
            </a:r>
            <a:r>
              <a:rPr lang="es-ES" sz="2000" b="1" dirty="0"/>
              <a:t>)</a:t>
            </a:r>
          </a:p>
          <a:p>
            <a:pPr lvl="2"/>
            <a:r>
              <a:rPr lang="es-ES" sz="2000" b="1" dirty="0" err="1"/>
              <a:t>gs_clf.best_score</a:t>
            </a:r>
            <a:r>
              <a:rPr lang="es-ES" sz="2000" b="1" dirty="0"/>
              <a:t>_ svr_rbf2 = </a:t>
            </a:r>
            <a:r>
              <a:rPr lang="es-ES" sz="2000" b="1" dirty="0" err="1" smtClean="0"/>
              <a:t>gs_clf.best_estimator</a:t>
            </a:r>
            <a:r>
              <a:rPr lang="es-ES" sz="2000" b="1" dirty="0" smtClean="0"/>
              <a:t>_</a:t>
            </a:r>
          </a:p>
          <a:p>
            <a:pPr lvl="2"/>
            <a:endParaRPr lang="es-ES" sz="2000" b="1" dirty="0"/>
          </a:p>
          <a:p>
            <a:pPr lvl="2"/>
            <a:r>
              <a:rPr lang="es-ES" sz="2000" b="1" dirty="0" smtClean="0"/>
              <a:t>Prueba con un </a:t>
            </a:r>
            <a:r>
              <a:rPr lang="es-ES" sz="2000" b="1" dirty="0" err="1" smtClean="0"/>
              <a:t>dataset</a:t>
            </a:r>
            <a:r>
              <a:rPr lang="es-ES" sz="2000" b="1" dirty="0" smtClean="0"/>
              <a:t> de 500 elementos para training</a:t>
            </a:r>
          </a:p>
          <a:p>
            <a:pPr lvl="2"/>
            <a:r>
              <a:rPr lang="es-ES" sz="2000" b="1" dirty="0" err="1" smtClean="0"/>
              <a:t>Dataset</a:t>
            </a:r>
            <a:r>
              <a:rPr lang="es-ES" sz="2000" b="1" dirty="0" smtClean="0"/>
              <a:t> de 100 elementos para </a:t>
            </a:r>
            <a:r>
              <a:rPr lang="es-ES" sz="2000" b="1" dirty="0" err="1" smtClean="0"/>
              <a:t>testing</a:t>
            </a:r>
            <a:endParaRPr lang="es-ES" sz="2000" b="1" dirty="0" smtClean="0"/>
          </a:p>
          <a:p>
            <a:pPr lvl="3"/>
            <a:r>
              <a:rPr lang="sv-SE" b="1" dirty="0"/>
              <a:t>C: </a:t>
            </a:r>
            <a:r>
              <a:rPr lang="sv-SE" b="1" dirty="0" smtClean="0"/>
              <a:t>10</a:t>
            </a:r>
          </a:p>
          <a:p>
            <a:pPr lvl="3"/>
            <a:r>
              <a:rPr lang="sv-SE" b="1" dirty="0" smtClean="0"/>
              <a:t>gamma</a:t>
            </a:r>
            <a:r>
              <a:rPr lang="sv-SE" b="1" dirty="0"/>
              <a:t>: </a:t>
            </a:r>
            <a:r>
              <a:rPr lang="sv-SE" b="1" dirty="0" smtClean="0"/>
              <a:t>0.1</a:t>
            </a:r>
          </a:p>
          <a:p>
            <a:pPr lvl="3"/>
            <a:r>
              <a:rPr lang="sv-SE" b="1" dirty="0" smtClean="0"/>
              <a:t>Score=0.838289962825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279548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Desarrollo del modelo de clasificación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ES" sz="2800" b="1" dirty="0"/>
              <a:t>Enfoque probabilístico:</a:t>
            </a:r>
          </a:p>
          <a:p>
            <a:pPr lvl="1"/>
            <a:r>
              <a:rPr lang="es-ES" sz="2400" b="1" dirty="0" err="1"/>
              <a:t>MultinomialNB</a:t>
            </a:r>
            <a:r>
              <a:rPr lang="es-ES" sz="2400" b="1" dirty="0"/>
              <a:t>()</a:t>
            </a:r>
          </a:p>
          <a:p>
            <a:pPr lvl="1"/>
            <a:r>
              <a:rPr lang="es-ES" sz="2400" dirty="0" err="1"/>
              <a:t>clf.fit</a:t>
            </a:r>
            <a:r>
              <a:rPr lang="es-ES" sz="2400" dirty="0"/>
              <a:t>(</a:t>
            </a:r>
            <a:r>
              <a:rPr lang="es-ES" sz="2400" dirty="0" err="1"/>
              <a:t>x_matrizSetEntrenamientoVect</a:t>
            </a:r>
            <a:r>
              <a:rPr lang="es-ES" sz="2400" dirty="0"/>
              <a:t>, </a:t>
            </a:r>
            <a:r>
              <a:rPr lang="es-ES" sz="2400" dirty="0" err="1"/>
              <a:t>y_clases</a:t>
            </a:r>
            <a:r>
              <a:rPr lang="es-ES" sz="2400" dirty="0"/>
              <a:t>)</a:t>
            </a:r>
          </a:p>
          <a:p>
            <a:pPr lvl="1"/>
            <a:r>
              <a:rPr lang="es-ES" sz="2400" dirty="0"/>
              <a:t>Sin </a:t>
            </a:r>
            <a:r>
              <a:rPr lang="es-ES" sz="2400" dirty="0" err="1"/>
              <a:t>tunning</a:t>
            </a:r>
            <a:endParaRPr lang="es-ES" sz="2400" dirty="0"/>
          </a:p>
          <a:p>
            <a:pPr lvl="1"/>
            <a:r>
              <a:rPr lang="es-ES_tradnl" sz="2800" b="1" dirty="0" err="1"/>
              <a:t>Traning</a:t>
            </a:r>
            <a:r>
              <a:rPr lang="es-ES_tradnl" sz="2800" b="1" dirty="0"/>
              <a:t> con clasificador </a:t>
            </a:r>
            <a:r>
              <a:rPr lang="es-ES_tradnl" sz="2800" b="1" dirty="0" err="1"/>
              <a:t>MultinomialNB</a:t>
            </a:r>
            <a:r>
              <a:rPr lang="es-ES_tradnl" sz="2800" b="1" dirty="0"/>
              <a:t>  </a:t>
            </a:r>
            <a:r>
              <a:rPr lang="es-ES_tradnl" sz="2800" b="1" dirty="0" err="1"/>
              <a:t>bayes</a:t>
            </a:r>
            <a:r>
              <a:rPr lang="es-ES_tradnl" sz="2800" b="1" dirty="0"/>
              <a:t>:</a:t>
            </a:r>
          </a:p>
          <a:p>
            <a:pPr lvl="1"/>
            <a:r>
              <a:rPr lang="es-ES_tradnl" sz="2800" b="1" dirty="0"/>
              <a:t>0.718133949264</a:t>
            </a:r>
          </a:p>
        </p:txBody>
      </p:sp>
    </p:spTree>
    <p:extLst>
      <p:ext uri="{BB962C8B-B14F-4D97-AF65-F5344CB8AC3E}">
        <p14:creationId xmlns:p14="http://schemas.microsoft.com/office/powerpoint/2010/main" val="2733340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r>
              <a:rPr lang="es-ES" dirty="0"/>
              <a:t>Mejorando los parámetros del SVM con el </a:t>
            </a:r>
            <a:r>
              <a:rPr lang="es-ES" dirty="0" err="1"/>
              <a:t>kernel</a:t>
            </a:r>
            <a:r>
              <a:rPr lang="es-ES" dirty="0"/>
              <a:t> RBF es posible elevar la precisión de la clasificación en texto, con un desempeño similar a </a:t>
            </a:r>
            <a:r>
              <a:rPr lang="es-ES" dirty="0" err="1"/>
              <a:t>MultinomialNB</a:t>
            </a:r>
            <a:r>
              <a:rPr lang="es-ES" dirty="0" smtClean="0"/>
              <a:t>.</a:t>
            </a:r>
          </a:p>
          <a:p>
            <a:r>
              <a:rPr lang="es-ES" dirty="0" smtClean="0"/>
              <a:t>El </a:t>
            </a:r>
            <a:r>
              <a:rPr lang="es-ES" dirty="0" err="1"/>
              <a:t>dataset</a:t>
            </a:r>
            <a:r>
              <a:rPr lang="es-ES" dirty="0"/>
              <a:t> clasificado a mano parece dar buen resultado a diferencia de datos etiquetados semiautomáticamente</a:t>
            </a:r>
          </a:p>
          <a:p>
            <a:r>
              <a:rPr lang="es-ES" dirty="0" smtClean="0"/>
              <a:t>Los datos sociales carecen de información de ubicación, esto está sujeto al tipo de caso de estudio. </a:t>
            </a:r>
            <a:endParaRPr lang="es-ES" dirty="0"/>
          </a:p>
          <a:p>
            <a:r>
              <a:rPr lang="es-ES" dirty="0"/>
              <a:t>El modelo soportó una prueba con 300,000 </a:t>
            </a:r>
            <a:r>
              <a:rPr lang="es-ES" dirty="0" err="1"/>
              <a:t>tweets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5507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Trabajo a futuro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Encontrar mecanismos formales para generar el conjunto de entrenamiento.</a:t>
            </a:r>
          </a:p>
          <a:p>
            <a:r>
              <a:rPr lang="es-ES" dirty="0"/>
              <a:t>Probar con enfoques no supervisados</a:t>
            </a:r>
          </a:p>
          <a:p>
            <a:r>
              <a:rPr lang="es-ES" dirty="0"/>
              <a:t>Considerar otros modelos alternativos a TF-IDF</a:t>
            </a:r>
          </a:p>
        </p:txBody>
      </p:sp>
    </p:spTree>
    <p:extLst>
      <p:ext uri="{BB962C8B-B14F-4D97-AF65-F5344CB8AC3E}">
        <p14:creationId xmlns:p14="http://schemas.microsoft.com/office/powerpoint/2010/main" val="4090979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Referencias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500" dirty="0" smtClean="0"/>
              <a:t>1.- SVM </a:t>
            </a:r>
            <a:r>
              <a:rPr lang="es-ES" sz="1500" dirty="0" err="1" smtClean="0"/>
              <a:t>Parameters</a:t>
            </a:r>
            <a:r>
              <a:rPr lang="es-ES" sz="1500" dirty="0"/>
              <a:t>, </a:t>
            </a:r>
            <a:r>
              <a:rPr lang="es-ES" sz="1500" dirty="0">
                <a:hlinkClick r:id="rId2"/>
              </a:rPr>
              <a:t>http://scikit-learn.org</a:t>
            </a:r>
            <a:r>
              <a:rPr lang="es-ES" sz="1500" dirty="0" smtClean="0">
                <a:hlinkClick r:id="rId2"/>
              </a:rPr>
              <a:t>/</a:t>
            </a:r>
            <a:r>
              <a:rPr lang="es-ES" sz="1500" dirty="0" smtClean="0"/>
              <a:t>, junio 2017</a:t>
            </a:r>
          </a:p>
          <a:p>
            <a:pPr marL="0" indent="0">
              <a:buNone/>
            </a:pPr>
            <a:r>
              <a:rPr lang="es-ES" sz="1500" dirty="0">
                <a:hlinkClick r:id="rId3"/>
              </a:rPr>
              <a:t>http://scikit-learn.org/stable/auto_examples/svm/plot_rbf_parameters.html#sphx-glr-auto-examples-svm-plot-rbf-parameters-</a:t>
            </a:r>
            <a:r>
              <a:rPr lang="es-ES" sz="1500" dirty="0" smtClean="0">
                <a:hlinkClick r:id="rId3"/>
              </a:rPr>
              <a:t>py</a:t>
            </a:r>
            <a:endParaRPr lang="es-ES" sz="1500" dirty="0" smtClean="0"/>
          </a:p>
          <a:p>
            <a:pPr marL="0" indent="0">
              <a:buNone/>
            </a:pPr>
            <a:r>
              <a:rPr lang="es-ES" sz="1500" dirty="0" smtClean="0"/>
              <a:t>2.- </a:t>
            </a:r>
            <a:r>
              <a:rPr lang="es-ES" sz="1500" dirty="0" err="1"/>
              <a:t>Advanced</a:t>
            </a:r>
            <a:r>
              <a:rPr lang="es-ES" sz="1500" dirty="0"/>
              <a:t> Machine </a:t>
            </a:r>
            <a:r>
              <a:rPr lang="es-ES" sz="1500" dirty="0" err="1"/>
              <a:t>Learning</a:t>
            </a:r>
            <a:r>
              <a:rPr lang="es-ES" sz="1500" dirty="0"/>
              <a:t> </a:t>
            </a:r>
            <a:r>
              <a:rPr lang="es-ES" sz="1500" dirty="0" err="1"/>
              <a:t>Practical</a:t>
            </a:r>
            <a:r>
              <a:rPr lang="es-ES" sz="1500" dirty="0"/>
              <a:t> 4: </a:t>
            </a:r>
            <a:r>
              <a:rPr lang="es-ES" sz="1500" dirty="0" err="1"/>
              <a:t>Regression</a:t>
            </a:r>
            <a:r>
              <a:rPr lang="es-ES" sz="1500" dirty="0"/>
              <a:t> (SVR, RVR, GPR) </a:t>
            </a:r>
            <a:r>
              <a:rPr lang="es-ES" sz="1500" dirty="0" smtClean="0"/>
              <a:t>.</a:t>
            </a:r>
            <a:r>
              <a:rPr lang="es-ES" sz="1500" dirty="0"/>
              <a:t> </a:t>
            </a:r>
            <a:r>
              <a:rPr lang="es-ES" sz="1500" dirty="0" err="1"/>
              <a:t>Professor</a:t>
            </a:r>
            <a:r>
              <a:rPr lang="es-ES" sz="1500" dirty="0"/>
              <a:t>: Aude </a:t>
            </a:r>
            <a:r>
              <a:rPr lang="es-ES" sz="1500" dirty="0" err="1"/>
              <a:t>Billard</a:t>
            </a:r>
            <a:r>
              <a:rPr lang="es-ES" sz="1500" dirty="0"/>
              <a:t> </a:t>
            </a:r>
            <a:r>
              <a:rPr lang="es-ES" sz="1500" dirty="0" err="1"/>
              <a:t>Assistants</a:t>
            </a:r>
            <a:r>
              <a:rPr lang="es-ES" sz="1500" dirty="0"/>
              <a:t>: Guillaume de </a:t>
            </a:r>
            <a:r>
              <a:rPr lang="es-ES" sz="1500" dirty="0" err="1"/>
              <a:t>Chambrier</a:t>
            </a:r>
            <a:r>
              <a:rPr lang="es-ES" sz="1500" dirty="0"/>
              <a:t>, Nadia Figueroa and </a:t>
            </a:r>
            <a:r>
              <a:rPr lang="es-ES" sz="1500" dirty="0" err="1"/>
              <a:t>Denys</a:t>
            </a:r>
            <a:r>
              <a:rPr lang="es-ES" sz="1500" dirty="0"/>
              <a:t> </a:t>
            </a:r>
            <a:r>
              <a:rPr lang="es-ES" sz="1500" dirty="0" err="1" smtClean="0"/>
              <a:t>Lamotte</a:t>
            </a:r>
            <a:r>
              <a:rPr lang="es-ES" sz="1500" dirty="0" smtClean="0"/>
              <a:t>.</a:t>
            </a:r>
          </a:p>
          <a:p>
            <a:pPr marL="0" lvl="2" indent="0">
              <a:buSzPct val="85000"/>
              <a:buNone/>
            </a:pPr>
            <a:r>
              <a:rPr lang="es-ES" sz="1500" dirty="0" smtClean="0"/>
              <a:t>3.- </a:t>
            </a:r>
            <a:r>
              <a:rPr lang="es-ES" sz="1500" dirty="0"/>
              <a:t>A </a:t>
            </a:r>
            <a:r>
              <a:rPr lang="es-ES" sz="1500" dirty="0" err="1"/>
              <a:t>computational</a:t>
            </a:r>
            <a:r>
              <a:rPr lang="es-ES" sz="1500" dirty="0"/>
              <a:t> </a:t>
            </a:r>
            <a:r>
              <a:rPr lang="es-ES" sz="1500" dirty="0" err="1"/>
              <a:t>model</a:t>
            </a:r>
            <a:r>
              <a:rPr lang="es-ES" sz="1500" dirty="0"/>
              <a:t> </a:t>
            </a:r>
            <a:r>
              <a:rPr lang="es-ES" sz="1500" dirty="0" err="1"/>
              <a:t>for</a:t>
            </a:r>
            <a:r>
              <a:rPr lang="es-ES" sz="1500" dirty="0"/>
              <a:t> </a:t>
            </a:r>
            <a:r>
              <a:rPr lang="es-ES" sz="1500" dirty="0" err="1"/>
              <a:t>mining</a:t>
            </a:r>
            <a:r>
              <a:rPr lang="es-ES" sz="1500" dirty="0"/>
              <a:t> </a:t>
            </a:r>
            <a:r>
              <a:rPr lang="es-ES" sz="1500" dirty="0" err="1"/>
              <a:t>consumer</a:t>
            </a:r>
            <a:r>
              <a:rPr lang="es-ES" sz="1500" dirty="0"/>
              <a:t> </a:t>
            </a:r>
            <a:r>
              <a:rPr lang="es-ES" sz="1500" dirty="0" err="1"/>
              <a:t>perceptions</a:t>
            </a:r>
            <a:r>
              <a:rPr lang="es-ES" sz="1500" dirty="0"/>
              <a:t> in social </a:t>
            </a:r>
            <a:r>
              <a:rPr lang="es-ES" sz="1500" dirty="0" smtClean="0"/>
              <a:t>media. </a:t>
            </a:r>
            <a:r>
              <a:rPr lang="es-ES" sz="1500" dirty="0" err="1"/>
              <a:t>Demitrios</a:t>
            </a:r>
            <a:r>
              <a:rPr lang="es-ES" sz="1500" dirty="0"/>
              <a:t> E. </a:t>
            </a:r>
            <a:r>
              <a:rPr lang="es-ES" sz="1500" dirty="0" err="1"/>
              <a:t>Pournarakis</a:t>
            </a:r>
            <a:r>
              <a:rPr lang="es-ES" sz="1500" dirty="0"/>
              <a:t>, </a:t>
            </a:r>
            <a:r>
              <a:rPr lang="es-ES" sz="1500" dirty="0" err="1"/>
              <a:t>Dionisios</a:t>
            </a:r>
            <a:r>
              <a:rPr lang="es-ES" sz="1500" dirty="0"/>
              <a:t> N. </a:t>
            </a:r>
            <a:r>
              <a:rPr lang="es-ES" sz="1500" dirty="0" err="1"/>
              <a:t>Sotiropoulos</a:t>
            </a:r>
            <a:r>
              <a:rPr lang="es-ES" sz="1500" dirty="0"/>
              <a:t>, George M. </a:t>
            </a:r>
            <a:r>
              <a:rPr lang="es-ES" sz="1500" dirty="0" err="1"/>
              <a:t>Giaglis</a:t>
            </a:r>
            <a:r>
              <a:rPr lang="es-ES" sz="1500" dirty="0"/>
              <a:t>* </a:t>
            </a:r>
            <a:r>
              <a:rPr lang="es-ES" sz="1500" dirty="0" smtClean="0"/>
              <a:t> </a:t>
            </a:r>
          </a:p>
          <a:p>
            <a:pPr marL="0" lvl="2" indent="0">
              <a:buSzPct val="85000"/>
              <a:buNone/>
            </a:pPr>
            <a:r>
              <a:rPr lang="es-ES" sz="1500" dirty="0" smtClean="0"/>
              <a:t>4.- </a:t>
            </a:r>
            <a:r>
              <a:rPr lang="en-US" sz="1500" dirty="0" smtClean="0"/>
              <a:t>Rosemary </a:t>
            </a:r>
            <a:r>
              <a:rPr lang="en-US" sz="1500" dirty="0"/>
              <a:t>Jane Day. </a:t>
            </a:r>
            <a:r>
              <a:rPr lang="en-US" sz="1500" b="1" dirty="0"/>
              <a:t>Perceptions of Air Pollution and Health in Social and Geographical Contexts</a:t>
            </a:r>
            <a:r>
              <a:rPr lang="en-US" sz="1500" dirty="0"/>
              <a:t>. 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 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 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6239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</a:t>
            </a:r>
            <a:r>
              <a:rPr lang="es-ES" dirty="0" smtClean="0"/>
              <a:t>nexos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err="1"/>
              <a:t>Extracting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files</a:t>
            </a:r>
          </a:p>
          <a:p>
            <a:endParaRPr lang="es-ES" dirty="0"/>
          </a:p>
          <a:p>
            <a:r>
              <a:rPr lang="es-ES" dirty="0"/>
              <a:t>In 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perform</a:t>
            </a:r>
            <a:r>
              <a:rPr lang="es-ES" dirty="0"/>
              <a:t> machine </a:t>
            </a:r>
            <a:r>
              <a:rPr lang="es-ES" dirty="0" err="1"/>
              <a:t>learning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documents</a:t>
            </a:r>
            <a:r>
              <a:rPr lang="es-ES" dirty="0"/>
              <a:t>,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turn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content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numerical</a:t>
            </a:r>
            <a:r>
              <a:rPr lang="es-ES" dirty="0"/>
              <a:t> 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vectors</a:t>
            </a:r>
            <a:r>
              <a:rPr lang="es-ES" dirty="0"/>
              <a:t>.</a:t>
            </a:r>
          </a:p>
          <a:p>
            <a:r>
              <a:rPr lang="es-ES" dirty="0"/>
              <a:t>Bags of </a:t>
            </a:r>
            <a:r>
              <a:rPr lang="es-ES" dirty="0" err="1"/>
              <a:t>words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intuitive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do so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bags of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representation</a:t>
            </a:r>
            <a:r>
              <a:rPr lang="es-ES" dirty="0"/>
              <a:t>:</a:t>
            </a:r>
          </a:p>
          <a:p>
            <a:r>
              <a:rPr lang="es-ES" dirty="0" err="1"/>
              <a:t>assign</a:t>
            </a:r>
            <a:r>
              <a:rPr lang="es-ES" dirty="0"/>
              <a:t> a </a:t>
            </a:r>
            <a:r>
              <a:rPr lang="es-ES" dirty="0" err="1"/>
              <a:t>fixed</a:t>
            </a:r>
            <a:r>
              <a:rPr lang="es-ES" dirty="0"/>
              <a:t> </a:t>
            </a:r>
            <a:r>
              <a:rPr lang="es-ES" dirty="0" err="1"/>
              <a:t>integer</a:t>
            </a:r>
            <a:r>
              <a:rPr lang="es-ES" dirty="0"/>
              <a:t> id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word</a:t>
            </a:r>
            <a:r>
              <a:rPr lang="es-ES" dirty="0"/>
              <a:t> </a:t>
            </a:r>
            <a:r>
              <a:rPr lang="es-ES" dirty="0" err="1"/>
              <a:t>occurring</a:t>
            </a:r>
            <a:r>
              <a:rPr lang="es-ES" dirty="0"/>
              <a:t> in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document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training set (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building</a:t>
            </a:r>
            <a:r>
              <a:rPr lang="es-ES" dirty="0"/>
              <a:t> a </a:t>
            </a:r>
            <a:r>
              <a:rPr lang="es-ES" dirty="0" err="1"/>
              <a:t>dictionary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indices</a:t>
            </a:r>
            <a:r>
              <a:rPr lang="es-ES" dirty="0"/>
              <a:t>).</a:t>
            </a:r>
          </a:p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document</a:t>
            </a:r>
            <a:r>
              <a:rPr lang="es-ES" dirty="0"/>
              <a:t> #i, </a:t>
            </a:r>
            <a:r>
              <a:rPr lang="es-ES" dirty="0" err="1"/>
              <a:t>count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of </a:t>
            </a:r>
            <a:r>
              <a:rPr lang="es-ES" dirty="0" err="1"/>
              <a:t>occurrences</a:t>
            </a:r>
            <a:r>
              <a:rPr lang="es-ES" dirty="0"/>
              <a:t> of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word</a:t>
            </a:r>
            <a:r>
              <a:rPr lang="es-ES" dirty="0"/>
              <a:t> w and </a:t>
            </a:r>
            <a:r>
              <a:rPr lang="es-ES" dirty="0" err="1"/>
              <a:t>store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in X[i, j] as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of </a:t>
            </a:r>
            <a:r>
              <a:rPr lang="es-ES" dirty="0" err="1"/>
              <a:t>feature</a:t>
            </a:r>
            <a:r>
              <a:rPr lang="es-ES" dirty="0"/>
              <a:t> #j </a:t>
            </a:r>
            <a:r>
              <a:rPr lang="es-ES" dirty="0" err="1"/>
              <a:t>where</a:t>
            </a:r>
            <a:r>
              <a:rPr lang="es-ES" dirty="0"/>
              <a:t> j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 of </a:t>
            </a:r>
            <a:r>
              <a:rPr lang="es-ES" dirty="0" err="1"/>
              <a:t>word</a:t>
            </a:r>
            <a:r>
              <a:rPr lang="es-ES" dirty="0"/>
              <a:t> w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dictionary</a:t>
            </a:r>
            <a:endParaRPr lang="es-ES" dirty="0"/>
          </a:p>
          <a:p>
            <a:r>
              <a:rPr lang="es-ES" dirty="0" err="1"/>
              <a:t>The</a:t>
            </a:r>
            <a:r>
              <a:rPr lang="es-ES" dirty="0"/>
              <a:t> bags of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representation</a:t>
            </a:r>
            <a:r>
              <a:rPr lang="es-ES" dirty="0"/>
              <a:t> </a:t>
            </a:r>
            <a:r>
              <a:rPr lang="es-ES" dirty="0" err="1"/>
              <a:t>implies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n_features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of </a:t>
            </a:r>
            <a:r>
              <a:rPr lang="es-ES" dirty="0" err="1"/>
              <a:t>distinct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corpus: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typically</a:t>
            </a:r>
            <a:r>
              <a:rPr lang="es-ES" dirty="0"/>
              <a:t> </a:t>
            </a:r>
            <a:r>
              <a:rPr lang="es-ES" dirty="0" err="1"/>
              <a:t>larger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100,000.</a:t>
            </a:r>
          </a:p>
          <a:p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n_samples</a:t>
            </a:r>
            <a:r>
              <a:rPr lang="es-ES" dirty="0"/>
              <a:t> == 10000, </a:t>
            </a:r>
            <a:r>
              <a:rPr lang="es-ES" dirty="0" err="1"/>
              <a:t>storing</a:t>
            </a:r>
            <a:r>
              <a:rPr lang="es-ES" dirty="0"/>
              <a:t> X as a </a:t>
            </a:r>
            <a:r>
              <a:rPr lang="es-ES" dirty="0" err="1"/>
              <a:t>numpy</a:t>
            </a:r>
            <a:r>
              <a:rPr lang="es-ES" dirty="0"/>
              <a:t> </a:t>
            </a:r>
            <a:r>
              <a:rPr lang="es-ES" dirty="0" err="1"/>
              <a:t>array</a:t>
            </a:r>
            <a:r>
              <a:rPr lang="es-ES" dirty="0"/>
              <a:t> of </a:t>
            </a:r>
            <a:r>
              <a:rPr lang="es-ES" dirty="0" err="1"/>
              <a:t>type</a:t>
            </a:r>
            <a:r>
              <a:rPr lang="es-ES" dirty="0"/>
              <a:t> float32 </a:t>
            </a:r>
            <a:r>
              <a:rPr lang="es-ES" dirty="0" err="1"/>
              <a:t>would</a:t>
            </a:r>
            <a:r>
              <a:rPr lang="es-ES" dirty="0"/>
              <a:t> </a:t>
            </a:r>
            <a:r>
              <a:rPr lang="es-ES" dirty="0" err="1"/>
              <a:t>require</a:t>
            </a:r>
            <a:r>
              <a:rPr lang="es-ES" dirty="0"/>
              <a:t> 10000 x 100000 x 4 bytes = 4GB in RAM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barely</a:t>
            </a:r>
            <a:r>
              <a:rPr lang="es-ES" dirty="0"/>
              <a:t> </a:t>
            </a:r>
            <a:r>
              <a:rPr lang="es-ES" dirty="0" err="1"/>
              <a:t>manageable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today’s</a:t>
            </a:r>
            <a:r>
              <a:rPr lang="es-ES" dirty="0"/>
              <a:t> </a:t>
            </a:r>
            <a:r>
              <a:rPr lang="es-ES" dirty="0" err="1"/>
              <a:t>computers</a:t>
            </a:r>
            <a:r>
              <a:rPr lang="es-ES" dirty="0"/>
              <a:t>.</a:t>
            </a:r>
          </a:p>
          <a:p>
            <a:r>
              <a:rPr lang="es-ES" dirty="0" err="1"/>
              <a:t>Fortunately</a:t>
            </a:r>
            <a:r>
              <a:rPr lang="es-ES" dirty="0"/>
              <a:t>, </a:t>
            </a:r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in X </a:t>
            </a:r>
            <a:r>
              <a:rPr lang="es-ES" dirty="0" err="1"/>
              <a:t>will</a:t>
            </a:r>
            <a:r>
              <a:rPr lang="es-ES" dirty="0"/>
              <a:t> be </a:t>
            </a:r>
            <a:r>
              <a:rPr lang="es-ES" dirty="0" err="1"/>
              <a:t>zeros</a:t>
            </a:r>
            <a:r>
              <a:rPr lang="es-ES" dirty="0"/>
              <a:t> </a:t>
            </a:r>
            <a:r>
              <a:rPr lang="es-ES" dirty="0" err="1"/>
              <a:t>since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a </a:t>
            </a:r>
            <a:r>
              <a:rPr lang="es-ES" dirty="0" err="1"/>
              <a:t>given</a:t>
            </a:r>
            <a:r>
              <a:rPr lang="es-ES" dirty="0"/>
              <a:t> </a:t>
            </a:r>
            <a:r>
              <a:rPr lang="es-ES" dirty="0" err="1"/>
              <a:t>document</a:t>
            </a:r>
            <a:r>
              <a:rPr lang="es-ES" dirty="0"/>
              <a:t> </a:t>
            </a:r>
            <a:r>
              <a:rPr lang="es-ES" dirty="0" err="1"/>
              <a:t>less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a </a:t>
            </a:r>
            <a:r>
              <a:rPr lang="es-ES" dirty="0" err="1"/>
              <a:t>couple</a:t>
            </a:r>
            <a:r>
              <a:rPr lang="es-ES" dirty="0"/>
              <a:t> </a:t>
            </a:r>
            <a:r>
              <a:rPr lang="es-ES" dirty="0" err="1"/>
              <a:t>thousands</a:t>
            </a:r>
            <a:r>
              <a:rPr lang="es-ES" dirty="0"/>
              <a:t> of </a:t>
            </a:r>
            <a:r>
              <a:rPr lang="es-ES" dirty="0" err="1"/>
              <a:t>distinct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be </a:t>
            </a:r>
            <a:r>
              <a:rPr lang="es-ES" dirty="0" err="1"/>
              <a:t>used</a:t>
            </a:r>
            <a:r>
              <a:rPr lang="es-ES" dirty="0"/>
              <a:t>.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reason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say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bags of </a:t>
            </a:r>
            <a:r>
              <a:rPr lang="es-ES" dirty="0" err="1"/>
              <a:t>words</a:t>
            </a:r>
            <a:r>
              <a:rPr lang="es-ES" dirty="0"/>
              <a:t> are </a:t>
            </a:r>
            <a:r>
              <a:rPr lang="es-ES" dirty="0" err="1"/>
              <a:t>typically</a:t>
            </a:r>
            <a:r>
              <a:rPr lang="es-ES" dirty="0"/>
              <a:t> </a:t>
            </a:r>
            <a:r>
              <a:rPr lang="es-ES" dirty="0" err="1"/>
              <a:t>high</a:t>
            </a:r>
            <a:r>
              <a:rPr lang="es-ES" dirty="0"/>
              <a:t>-dimensional </a:t>
            </a:r>
            <a:r>
              <a:rPr lang="es-ES" dirty="0" err="1"/>
              <a:t>sparse</a:t>
            </a:r>
            <a:r>
              <a:rPr lang="es-ES" dirty="0"/>
              <a:t> </a:t>
            </a:r>
            <a:r>
              <a:rPr lang="es-ES" dirty="0" err="1"/>
              <a:t>datasets</a:t>
            </a:r>
            <a:r>
              <a:rPr lang="es-ES" dirty="0"/>
              <a:t>. </a:t>
            </a: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save</a:t>
            </a:r>
            <a:r>
              <a:rPr lang="es-ES" dirty="0"/>
              <a:t> a </a:t>
            </a:r>
            <a:r>
              <a:rPr lang="es-ES" dirty="0" err="1"/>
              <a:t>lot</a:t>
            </a:r>
            <a:r>
              <a:rPr lang="es-ES" dirty="0"/>
              <a:t> of </a:t>
            </a:r>
            <a:r>
              <a:rPr lang="es-ES" dirty="0" err="1"/>
              <a:t>memory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storing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non-</a:t>
            </a:r>
            <a:r>
              <a:rPr lang="es-ES" dirty="0" err="1"/>
              <a:t>zero</a:t>
            </a:r>
            <a:r>
              <a:rPr lang="es-ES" dirty="0"/>
              <a:t> </a:t>
            </a:r>
            <a:r>
              <a:rPr lang="es-ES" dirty="0" err="1"/>
              <a:t>parts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vectors</a:t>
            </a:r>
            <a:r>
              <a:rPr lang="es-ES" dirty="0"/>
              <a:t> in </a:t>
            </a:r>
            <a:r>
              <a:rPr lang="es-ES" dirty="0" err="1"/>
              <a:t>memory</a:t>
            </a:r>
            <a:r>
              <a:rPr lang="es-ES" dirty="0"/>
              <a:t>.</a:t>
            </a:r>
          </a:p>
          <a:p>
            <a:r>
              <a:rPr lang="es-ES" dirty="0" err="1"/>
              <a:t>scipy.sparse</a:t>
            </a:r>
            <a:r>
              <a:rPr lang="es-ES" dirty="0"/>
              <a:t> matrices are data </a:t>
            </a:r>
            <a:r>
              <a:rPr lang="es-ES" dirty="0" err="1"/>
              <a:t>structures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do </a:t>
            </a:r>
            <a:r>
              <a:rPr lang="es-ES" dirty="0" err="1"/>
              <a:t>exactly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, and </a:t>
            </a:r>
            <a:r>
              <a:rPr lang="es-ES" dirty="0" err="1"/>
              <a:t>scikit-learn</a:t>
            </a:r>
            <a:r>
              <a:rPr lang="es-ES" dirty="0"/>
              <a:t> has </a:t>
            </a:r>
            <a:r>
              <a:rPr lang="es-ES" dirty="0" err="1"/>
              <a:t>built</a:t>
            </a:r>
            <a:r>
              <a:rPr lang="es-ES" dirty="0"/>
              <a:t>-in </a:t>
            </a:r>
            <a:r>
              <a:rPr lang="es-ES" dirty="0" err="1"/>
              <a:t>support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these</a:t>
            </a:r>
            <a:r>
              <a:rPr lang="es-ES" dirty="0"/>
              <a:t> </a:t>
            </a:r>
            <a:r>
              <a:rPr lang="es-ES" dirty="0" err="1"/>
              <a:t>structures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28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Introducción</a:t>
            </a:r>
          </a:p>
          <a:p>
            <a:r>
              <a:rPr lang="es-ES" dirty="0"/>
              <a:t>Planteamiento del problema</a:t>
            </a:r>
          </a:p>
          <a:p>
            <a:r>
              <a:rPr lang="es-ES" dirty="0"/>
              <a:t>Objetivo</a:t>
            </a:r>
          </a:p>
          <a:p>
            <a:r>
              <a:rPr lang="es-ES" dirty="0"/>
              <a:t>Desarrollo del modelo de clasificación</a:t>
            </a:r>
          </a:p>
          <a:p>
            <a:pPr lvl="1"/>
            <a:r>
              <a:rPr lang="es-ES" dirty="0"/>
              <a:t>Conjunto de entrenamiento</a:t>
            </a:r>
          </a:p>
          <a:p>
            <a:pPr lvl="1"/>
            <a:r>
              <a:rPr lang="es-ES" dirty="0"/>
              <a:t>Distribución de las clases</a:t>
            </a:r>
          </a:p>
          <a:p>
            <a:pPr lvl="1"/>
            <a:r>
              <a:rPr lang="es-ES" dirty="0" err="1"/>
              <a:t>Vectorización</a:t>
            </a:r>
            <a:endParaRPr lang="es-ES" dirty="0"/>
          </a:p>
          <a:p>
            <a:pPr lvl="1"/>
            <a:r>
              <a:rPr lang="es-ES" dirty="0"/>
              <a:t>Pruebas con SVM</a:t>
            </a:r>
          </a:p>
          <a:p>
            <a:pPr lvl="1"/>
            <a:r>
              <a:rPr lang="es-ES" dirty="0"/>
              <a:t>Estimación de parámetros</a:t>
            </a:r>
          </a:p>
          <a:p>
            <a:pPr lvl="1"/>
            <a:r>
              <a:rPr lang="es-ES" dirty="0"/>
              <a:t>Pruebas con enfoque probabilístico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Trabajo a futuro</a:t>
            </a:r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034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Durante la contingencia del 2016, los ciudadanos expresaron sus opiniones sobre las políticas de medio ambiente impulsadas por el gobierno</a:t>
            </a:r>
            <a:r>
              <a:rPr lang="es-ES" dirty="0" smtClean="0"/>
              <a:t>.</a:t>
            </a: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dirty="0"/>
              <a:t>A partir de los datos sociales generados es posible medir el impacto en la percepción social de diversos tipo de </a:t>
            </a:r>
            <a:r>
              <a:rPr lang="es-ES" dirty="0" smtClean="0"/>
              <a:t>políticas [3].  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Estudios anteriores sugieren la importancia de medir percepción en temas de contaminación e impacto social [4]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76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Planteamiento del problema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Para poder medir percepción es necesario identificar el tópico que describe los datos sociales.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La forma de representar o describir un tópico puede ser diversa y compleja.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Identificar el tipo de clase es </a:t>
            </a:r>
            <a:r>
              <a:rPr lang="es-ES" dirty="0" smtClean="0"/>
              <a:t>un proceso ambiguo.</a:t>
            </a:r>
          </a:p>
          <a:p>
            <a:pPr algn="just"/>
            <a:endParaRPr lang="es-ES" dirty="0"/>
          </a:p>
          <a:p>
            <a:pPr marL="0" indent="0" algn="just">
              <a:buNone/>
            </a:pPr>
            <a:r>
              <a:rPr lang="es-ES" dirty="0" smtClean="0"/>
              <a:t> 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115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Categorizar los datos sociales relacionados a la percepción sobre medio ambiente en clases temáticas específicas.</a:t>
            </a:r>
          </a:p>
        </p:txBody>
      </p:sp>
    </p:spTree>
    <p:extLst>
      <p:ext uri="{BB962C8B-B14F-4D97-AF65-F5344CB8AC3E}">
        <p14:creationId xmlns:p14="http://schemas.microsoft.com/office/powerpoint/2010/main" val="415173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Desarrollo del modelo de clasificación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s-ES" sz="3200" b="1" dirty="0"/>
              <a:t>Conjunto de entrenamiento:</a:t>
            </a:r>
          </a:p>
          <a:p>
            <a:pPr marL="617220" lvl="2" indent="-342900">
              <a:buFont typeface="Arial"/>
              <a:buChar char="•"/>
            </a:pPr>
            <a:r>
              <a:rPr lang="es-ES" sz="2400" dirty="0"/>
              <a:t>Se extrajo empíricamente 593 </a:t>
            </a:r>
            <a:r>
              <a:rPr lang="es-ES" sz="2400" dirty="0" err="1"/>
              <a:t>tweets</a:t>
            </a:r>
            <a:r>
              <a:rPr lang="es-ES" sz="2400" dirty="0"/>
              <a:t> distribuidos en 11 clases</a:t>
            </a:r>
          </a:p>
          <a:p>
            <a:pPr marL="342900" lvl="1" indent="-342900">
              <a:buFont typeface="Arial"/>
              <a:buChar char="•"/>
            </a:pPr>
            <a:r>
              <a:rPr lang="es-ES" sz="2800" b="1" dirty="0"/>
              <a:t>Distribución de las clases.</a:t>
            </a:r>
          </a:p>
          <a:p>
            <a:pPr marL="617220" lvl="2" indent="-342900">
              <a:buFont typeface="Arial"/>
              <a:buChar char="•"/>
            </a:pPr>
            <a:r>
              <a:rPr lang="es-ES" sz="2400" dirty="0"/>
              <a:t>Se propusieron 11 clases, que se identificaron empíricamente a partir de la exploración de datos en redes sociales.</a:t>
            </a:r>
          </a:p>
          <a:p>
            <a:pPr marL="617220" lvl="2" indent="-342900">
              <a:buFont typeface="Arial"/>
              <a:buChar char="•"/>
            </a:pPr>
            <a:r>
              <a:rPr lang="es-ES" sz="2400" dirty="0"/>
              <a:t>Cada clase representa un tema fuertemente relacionado a la contaminación. </a:t>
            </a:r>
          </a:p>
          <a:p>
            <a:pPr marL="617220" lvl="2" indent="-342900">
              <a:buFont typeface="Arial"/>
              <a:buChar char="•"/>
            </a:pPr>
            <a:endParaRPr lang="es-ES" sz="2600" dirty="0"/>
          </a:p>
          <a:p>
            <a:pPr marL="617220" lvl="2" indent="-342900">
              <a:buFont typeface="Arial"/>
              <a:buChar char="•"/>
            </a:pPr>
            <a:endParaRPr lang="es-ES" sz="2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611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Desarrollo del modelo de clasificación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391225"/>
            <a:ext cx="8229600" cy="4876800"/>
          </a:xfrm>
        </p:spPr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s-ES" dirty="0"/>
              <a:t>Por observación, la clase Contingencia, es una clase relevante que agrupa la percepción sobre la contaminación.</a:t>
            </a:r>
          </a:p>
          <a:p>
            <a:pPr marL="342900" lvl="1" indent="-342900">
              <a:buFont typeface="Arial"/>
              <a:buChar char="•"/>
            </a:pP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050211"/>
              </p:ext>
            </p:extLst>
          </p:nvPr>
        </p:nvGraphicFramePr>
        <p:xfrm>
          <a:off x="473277" y="2772344"/>
          <a:ext cx="1874018" cy="2902131"/>
        </p:xfrm>
        <a:graphic>
          <a:graphicData uri="http://schemas.openxmlformats.org/drawingml/2006/table">
            <a:tbl>
              <a:tblPr/>
              <a:tblGrid>
                <a:gridCol w="9298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441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8261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i="0" u="none" strike="noStrike">
                          <a:solidFill>
                            <a:srgbClr val="31869B"/>
                          </a:solidFill>
                          <a:effectLst/>
                          <a:latin typeface="Calibri"/>
                        </a:rPr>
                        <a:t>Clase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i="0" u="none" strike="noStrike">
                          <a:solidFill>
                            <a:srgbClr val="31869B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8261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31869B"/>
                          </a:solidFill>
                          <a:effectLst/>
                          <a:latin typeface="Calibri"/>
                        </a:rPr>
                        <a:t>Industria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200" b="0" i="0" u="none" strike="noStrike">
                          <a:solidFill>
                            <a:srgbClr val="31869B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8261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rgbClr val="31869B"/>
                          </a:solidFill>
                          <a:effectLst/>
                          <a:latin typeface="Calibri"/>
                        </a:rPr>
                        <a:t>Daño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200" b="0" i="0" u="none" strike="noStrike" dirty="0">
                          <a:solidFill>
                            <a:srgbClr val="31869B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2999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31869B"/>
                          </a:solidFill>
                          <a:effectLst/>
                          <a:latin typeface="Calibri"/>
                        </a:rPr>
                        <a:t>Contingencia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200" b="0" i="0" u="none" strike="noStrike" dirty="0">
                          <a:solidFill>
                            <a:srgbClr val="31869B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8261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31869B"/>
                          </a:solidFill>
                          <a:effectLst/>
                          <a:latin typeface="Calibri"/>
                        </a:rPr>
                        <a:t>Fuente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200" b="0" i="0" u="none" strike="noStrike" dirty="0">
                          <a:solidFill>
                            <a:srgbClr val="31869B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8261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31869B"/>
                          </a:solidFill>
                          <a:effectLst/>
                          <a:latin typeface="Calibri"/>
                        </a:rPr>
                        <a:t>Aire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200" b="0" i="0" u="none" strike="noStrike" dirty="0">
                          <a:solidFill>
                            <a:srgbClr val="31869B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08261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31869B"/>
                          </a:solidFill>
                          <a:effectLst/>
                          <a:latin typeface="Calibri"/>
                        </a:rPr>
                        <a:t>Control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200" b="0" i="0" u="none" strike="noStrike" dirty="0">
                          <a:solidFill>
                            <a:srgbClr val="31869B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8261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31869B"/>
                          </a:solidFill>
                          <a:effectLst/>
                          <a:latin typeface="Calibri"/>
                        </a:rPr>
                        <a:t>Polución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200" b="0" i="0" u="none" strike="noStrike" dirty="0">
                          <a:solidFill>
                            <a:srgbClr val="31869B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8261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31869B"/>
                          </a:solidFill>
                          <a:effectLst/>
                          <a:latin typeface="Calibri"/>
                        </a:rPr>
                        <a:t>Tierra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200" b="0" i="0" u="none" strike="noStrike">
                          <a:solidFill>
                            <a:srgbClr val="31869B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8261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31869B"/>
                          </a:solidFill>
                          <a:effectLst/>
                          <a:latin typeface="Calibri"/>
                        </a:rPr>
                        <a:t>Agua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200" b="0" i="0" u="none" strike="noStrike" dirty="0">
                          <a:solidFill>
                            <a:srgbClr val="31869B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08261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31869B"/>
                          </a:solidFill>
                          <a:effectLst/>
                          <a:latin typeface="Calibri"/>
                        </a:rPr>
                        <a:t>Prevención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200" b="0" i="0" u="none" strike="noStrike">
                          <a:solidFill>
                            <a:srgbClr val="31869B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08261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31869B"/>
                          </a:solidFill>
                          <a:effectLst/>
                          <a:latin typeface="Calibri"/>
                        </a:rPr>
                        <a:t>Efecto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200" b="0" i="0" u="none" strike="noStrike">
                          <a:solidFill>
                            <a:srgbClr val="31869B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08261"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9914366"/>
              </p:ext>
            </p:extLst>
          </p:nvPr>
        </p:nvGraphicFramePr>
        <p:xfrm>
          <a:off x="2660804" y="2668045"/>
          <a:ext cx="6025996" cy="3070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248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Desarrollo del modelo de clasificación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/>
            <a:r>
              <a:rPr lang="es-ES" sz="3100" dirty="0"/>
              <a:t>Representación numérica:</a:t>
            </a:r>
          </a:p>
          <a:p>
            <a:pPr lvl="1"/>
            <a:r>
              <a:rPr lang="es-ES" sz="1800" dirty="0"/>
              <a:t>Extracción de </a:t>
            </a:r>
            <a:r>
              <a:rPr lang="es-ES" sz="1800" dirty="0" err="1"/>
              <a:t>Tokens</a:t>
            </a:r>
            <a:r>
              <a:rPr lang="es-ES" sz="1800" dirty="0"/>
              <a:t>/palabras </a:t>
            </a:r>
          </a:p>
          <a:p>
            <a:pPr lvl="1"/>
            <a:r>
              <a:rPr lang="es-ES" sz="1800" dirty="0"/>
              <a:t>Contadores</a:t>
            </a:r>
          </a:p>
          <a:p>
            <a:pPr lvl="1"/>
            <a:r>
              <a:rPr lang="es-ES" sz="1800" dirty="0"/>
              <a:t>La Frecuencia de ocurrencia de un </a:t>
            </a:r>
            <a:r>
              <a:rPr lang="es-ES" sz="1800" dirty="0" err="1"/>
              <a:t>token</a:t>
            </a:r>
            <a:r>
              <a:rPr lang="es-ES" sz="1800" dirty="0"/>
              <a:t> es tratado como característica.</a:t>
            </a:r>
          </a:p>
          <a:p>
            <a:r>
              <a:rPr lang="es-ES" dirty="0"/>
              <a:t>Cada vector de frecuencias es una muestra de un documento. </a:t>
            </a:r>
          </a:p>
          <a:p>
            <a:pPr lvl="1"/>
            <a:r>
              <a:rPr lang="es-ES" sz="1800" dirty="0"/>
              <a:t>Frecuencia de aparición de un </a:t>
            </a:r>
            <a:r>
              <a:rPr lang="es-ES" sz="1800" dirty="0" err="1"/>
              <a:t>token</a:t>
            </a:r>
            <a:r>
              <a:rPr lang="es-ES" sz="1800" dirty="0"/>
              <a:t> en un documento representado de manera normalizada.</a:t>
            </a:r>
          </a:p>
          <a:p>
            <a:pPr lvl="1"/>
            <a:r>
              <a:rPr lang="es-ES" sz="1800" dirty="0"/>
              <a:t>Se empleó </a:t>
            </a:r>
            <a:r>
              <a:rPr lang="es-ES" sz="1800" dirty="0" err="1"/>
              <a:t>TfidfVectorizer</a:t>
            </a:r>
            <a:r>
              <a:rPr lang="es-ES" sz="1800" dirty="0"/>
              <a:t> (</a:t>
            </a:r>
            <a:r>
              <a:rPr lang="es-ES" sz="1800" dirty="0" err="1"/>
              <a:t>term-frequency</a:t>
            </a:r>
            <a:r>
              <a:rPr lang="es-ES" sz="1800" dirty="0"/>
              <a:t> </a:t>
            </a:r>
            <a:r>
              <a:rPr lang="es-ES" sz="1800" dirty="0" err="1"/>
              <a:t>inverse</a:t>
            </a:r>
            <a:r>
              <a:rPr lang="es-ES" sz="1800" dirty="0"/>
              <a:t> </a:t>
            </a:r>
            <a:r>
              <a:rPr lang="es-ES" sz="1800" dirty="0" err="1"/>
              <a:t>document-frequency</a:t>
            </a:r>
            <a:r>
              <a:rPr lang="es-ES" sz="1800" dirty="0"/>
              <a:t>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222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Desarrollo del modelo de clasificación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Enfoque de bolsa de palabras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15860" r="2945" b="8263"/>
          <a:stretch/>
        </p:blipFill>
        <p:spPr>
          <a:xfrm>
            <a:off x="675260" y="2205927"/>
            <a:ext cx="7684979" cy="425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91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Claridad.thmx</Template>
  <TotalTime>831</TotalTime>
  <Words>986</Words>
  <Application>Microsoft Macintosh PowerPoint</Application>
  <PresentationFormat>Presentación en pantalla (4:3)</PresentationFormat>
  <Paragraphs>148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Claridad</vt:lpstr>
      <vt:lpstr>Identificación de tópicos en fuentes sociales</vt:lpstr>
      <vt:lpstr>Agenda</vt:lpstr>
      <vt:lpstr>Introducción</vt:lpstr>
      <vt:lpstr>Planteamiento del problema</vt:lpstr>
      <vt:lpstr>Objetivo</vt:lpstr>
      <vt:lpstr>Desarrollo del modelo de clasificación</vt:lpstr>
      <vt:lpstr>Desarrollo del modelo de clasificación</vt:lpstr>
      <vt:lpstr>Desarrollo del modelo de clasificación</vt:lpstr>
      <vt:lpstr>Desarrollo del modelo de clasificación</vt:lpstr>
      <vt:lpstr>Desarrollo del modelo de clasificación</vt:lpstr>
      <vt:lpstr>Desarrollo del modelo de clasificación</vt:lpstr>
      <vt:lpstr>Desarrollo del modelo de clasificación</vt:lpstr>
      <vt:lpstr>Desarrollo del modelo de clasificación</vt:lpstr>
      <vt:lpstr>Desarrollo del modelo de clasificación</vt:lpstr>
      <vt:lpstr>Conclusiones</vt:lpstr>
      <vt:lpstr>Trabajo a futuro</vt:lpstr>
      <vt:lpstr>Referencias</vt:lpstr>
      <vt:lpstr>Anexos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Identificación de tópicos en datos sociales</dc:title>
  <dc:creator>Roberto</dc:creator>
  <cp:lastModifiedBy>Usuario de Microsoft Office</cp:lastModifiedBy>
  <cp:revision>44</cp:revision>
  <dcterms:created xsi:type="dcterms:W3CDTF">2017-06-17T22:22:34Z</dcterms:created>
  <dcterms:modified xsi:type="dcterms:W3CDTF">2018-07-16T15:56:41Z</dcterms:modified>
</cp:coreProperties>
</file>