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59" r:id="rId4"/>
    <p:sldId id="258" r:id="rId5"/>
    <p:sldId id="273"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4" r:id="rId20"/>
    <p:sldId id="283" r:id="rId21"/>
    <p:sldId id="284" r:id="rId22"/>
    <p:sldId id="276" r:id="rId23"/>
    <p:sldId id="285" r:id="rId24"/>
    <p:sldId id="277" r:id="rId25"/>
    <p:sldId id="278" r:id="rId26"/>
    <p:sldId id="279" r:id="rId27"/>
    <p:sldId id="280" r:id="rId28"/>
    <p:sldId id="282" r:id="rId29"/>
    <p:sldId id="281" r:id="rId3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66" autoAdjust="0"/>
  </p:normalViewPr>
  <p:slideViewPr>
    <p:cSldViewPr snapToGrid="0" snapToObjects="1">
      <p:cViewPr varScale="1">
        <p:scale>
          <a:sx n="73" d="100"/>
          <a:sy n="73" d="100"/>
        </p:scale>
        <p:origin x="-115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6F3093-714C-AD46-BECC-6CE4F992DEA8}" type="datetime1">
              <a:rPr lang="es-MX" smtClean="0"/>
              <a:t>29/03/17</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4E895-1D00-DB47-9F6B-DAE21325FAA0}" type="slidenum">
              <a:rPr lang="es-ES" smtClean="0"/>
              <a:t>‹Nr.›</a:t>
            </a:fld>
            <a:endParaRPr lang="es-ES"/>
          </a:p>
        </p:txBody>
      </p:sp>
    </p:spTree>
    <p:extLst>
      <p:ext uri="{BB962C8B-B14F-4D97-AF65-F5344CB8AC3E}">
        <p14:creationId xmlns:p14="http://schemas.microsoft.com/office/powerpoint/2010/main" val="10681146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39F06B-46C5-C547-A9D4-D81BA40FDCD1}" type="datetime1">
              <a:rPr lang="es-MX" smtClean="0"/>
              <a:t>29/03/17</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B30C35-A128-FC4C-8AC5-17309C0827E1}" type="slidenum">
              <a:rPr lang="es-ES" smtClean="0"/>
              <a:t>‹Nr.›</a:t>
            </a:fld>
            <a:endParaRPr lang="es-ES"/>
          </a:p>
        </p:txBody>
      </p:sp>
    </p:spTree>
    <p:extLst>
      <p:ext uri="{BB962C8B-B14F-4D97-AF65-F5344CB8AC3E}">
        <p14:creationId xmlns:p14="http://schemas.microsoft.com/office/powerpoint/2010/main" val="23267448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5B30C35-A128-FC4C-8AC5-17309C0827E1}" type="slidenum">
              <a:rPr lang="es-ES" smtClean="0"/>
              <a:t>1</a:t>
            </a:fld>
            <a:endParaRPr lang="es-ES"/>
          </a:p>
        </p:txBody>
      </p:sp>
    </p:spTree>
    <p:extLst>
      <p:ext uri="{BB962C8B-B14F-4D97-AF65-F5344CB8AC3E}">
        <p14:creationId xmlns:p14="http://schemas.microsoft.com/office/powerpoint/2010/main" val="6931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topic probability </a:t>
            </a:r>
            <a:r>
              <a:rPr lang="en-US" sz="1200" kern="1200" dirty="0" smtClean="0">
                <a:solidFill>
                  <a:schemeClr val="tx1"/>
                </a:solidFill>
                <a:effectLst/>
                <a:latin typeface="+mn-lt"/>
                <a:ea typeface="+mn-ea"/>
                <a:cs typeface="+mn-cs"/>
              </a:rPr>
              <a:t>of the word </a:t>
            </a:r>
            <a:r>
              <a:rPr lang="en-US" sz="1200" i="1" kern="1200" dirty="0" smtClean="0">
                <a:solidFill>
                  <a:schemeClr val="tx1"/>
                </a:solidFill>
                <a:effectLst/>
                <a:latin typeface="+mn-lt"/>
                <a:ea typeface="+mn-ea"/>
                <a:cs typeface="+mn-cs"/>
              </a:rPr>
              <a:t>v </a:t>
            </a:r>
            <a:r>
              <a:rPr lang="en-US" sz="1200" kern="1200" dirty="0" smtClean="0">
                <a:solidFill>
                  <a:schemeClr val="tx1"/>
                </a:solidFill>
                <a:effectLst/>
                <a:latin typeface="+mn-lt"/>
                <a:ea typeface="+mn-ea"/>
                <a:cs typeface="+mn-cs"/>
              </a:rPr>
              <a:t>according to topic </a:t>
            </a:r>
            <a:r>
              <a:rPr lang="en-US" sz="1200" i="1"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topic proportions of each document </a:t>
            </a:r>
            <a:r>
              <a:rPr lang="en-US" sz="1200" i="1" kern="1200" dirty="0" smtClean="0">
                <a:solidFill>
                  <a:schemeClr val="tx1"/>
                </a:solidFill>
                <a:effectLst/>
                <a:latin typeface="+mn-lt"/>
                <a:ea typeface="+mn-ea"/>
                <a:cs typeface="+mn-cs"/>
              </a:rPr>
              <a:t>d</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topic assignment of each word </a:t>
            </a:r>
            <a:r>
              <a:rPr lang="en-US" sz="1200" i="1" kern="1200" dirty="0" smtClean="0">
                <a:solidFill>
                  <a:schemeClr val="tx1"/>
                </a:solidFill>
                <a:effectLst/>
                <a:latin typeface="+mn-lt"/>
                <a:ea typeface="+mn-ea"/>
                <a:cs typeface="+mn-cs"/>
              </a:rPr>
              <a:t> </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5B30C35-A128-FC4C-8AC5-17309C0827E1}" type="slidenum">
              <a:rPr lang="es-ES" smtClean="0"/>
              <a:t>22</a:t>
            </a:fld>
            <a:endParaRPr lang="es-ES"/>
          </a:p>
        </p:txBody>
      </p:sp>
    </p:spTree>
    <p:extLst>
      <p:ext uri="{BB962C8B-B14F-4D97-AF65-F5344CB8AC3E}">
        <p14:creationId xmlns:p14="http://schemas.microsoft.com/office/powerpoint/2010/main" val="66150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5B30C35-A128-FC4C-8AC5-17309C0827E1}" type="slidenum">
              <a:rPr lang="es-ES" smtClean="0"/>
              <a:t>24</a:t>
            </a:fld>
            <a:endParaRPr lang="es-ES"/>
          </a:p>
        </p:txBody>
      </p:sp>
    </p:spTree>
    <p:extLst>
      <p:ext uri="{BB962C8B-B14F-4D97-AF65-F5344CB8AC3E}">
        <p14:creationId xmlns:p14="http://schemas.microsoft.com/office/powerpoint/2010/main" val="41834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6A8F9BAE-D919-FD4A-B9E8-F0CF40A27A4E}" type="datetime1">
              <a:rPr lang="es-MX" smtClean="0"/>
              <a:t>29/03/17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325423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3E2F51F0-E393-9F40-8C5B-27337EABDDDF}" type="datetime1">
              <a:rPr lang="es-MX" smtClean="0"/>
              <a:t>29/03/17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392913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1F8586CA-5780-2142-9E2D-DC9CE1400510}" type="datetime1">
              <a:rPr lang="es-MX" smtClean="0"/>
              <a:t>29/03/17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244295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693262C0-133F-E241-B64D-51714B65D88B}" type="datetime1">
              <a:rPr lang="es-MX" smtClean="0"/>
              <a:t>29/03/17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267963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4FFC241D-DAD0-9349-AE3F-06CBA2F60401}" type="datetime1">
              <a:rPr lang="es-MX" smtClean="0"/>
              <a:t>29/03/17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93211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C9DBBE4A-1579-2941-8CD0-B8D80FAA8906}" type="datetime1">
              <a:rPr lang="es-MX" smtClean="0"/>
              <a:t>29/03/17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142795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F08B1AF7-10DD-F94E-B218-A9DFDE63FBE3}" type="datetime1">
              <a:rPr lang="es-MX" smtClean="0"/>
              <a:t>29/03/17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108133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2F554D9D-75DB-C14D-A5EF-86E002EE3947}" type="datetime1">
              <a:rPr lang="es-MX" smtClean="0"/>
              <a:t>29/03/17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80652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CA617D9-08F0-664E-873B-49559031F708}" type="datetime1">
              <a:rPr lang="es-MX" smtClean="0"/>
              <a:t>29/03/17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59278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6367613F-93E2-1142-8848-B3F7A28EC204}" type="datetime1">
              <a:rPr lang="es-MX" smtClean="0"/>
              <a:t>29/03/17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250931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2706CFE8-4A95-C249-A374-2C84AF9DDDF4}" type="datetime1">
              <a:rPr lang="es-MX" smtClean="0"/>
              <a:t>29/03/17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B834390-A305-0044-9DBC-14821C75053D}" type="slidenum">
              <a:rPr lang="es-ES" smtClean="0"/>
              <a:t>‹Nr.›</a:t>
            </a:fld>
            <a:endParaRPr lang="es-ES"/>
          </a:p>
        </p:txBody>
      </p:sp>
    </p:spTree>
    <p:extLst>
      <p:ext uri="{BB962C8B-B14F-4D97-AF65-F5344CB8AC3E}">
        <p14:creationId xmlns:p14="http://schemas.microsoft.com/office/powerpoint/2010/main" val="14001368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CFB1F-926F-F748-A13A-55558B10DC47}" type="datetime1">
              <a:rPr lang="es-MX" smtClean="0"/>
              <a:t>29/03/17</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34390-A305-0044-9DBC-14821C75053D}" type="slidenum">
              <a:rPr lang="es-ES" smtClean="0"/>
              <a:t>‹Nr.›</a:t>
            </a:fld>
            <a:endParaRPr lang="es-ES"/>
          </a:p>
        </p:txBody>
      </p:sp>
    </p:spTree>
    <p:extLst>
      <p:ext uri="{BB962C8B-B14F-4D97-AF65-F5344CB8AC3E}">
        <p14:creationId xmlns:p14="http://schemas.microsoft.com/office/powerpoint/2010/main" val="3874973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gensim</a:t>
            </a:r>
            <a:endParaRPr lang="es-ES" dirty="0"/>
          </a:p>
        </p:txBody>
      </p:sp>
      <p:sp>
        <p:nvSpPr>
          <p:cNvPr id="3" name="Subtítulo 2"/>
          <p:cNvSpPr>
            <a:spLocks noGrp="1"/>
          </p:cNvSpPr>
          <p:nvPr>
            <p:ph type="subTitle" idx="1"/>
          </p:nvPr>
        </p:nvSpPr>
        <p:spPr/>
        <p:txBody>
          <a:bodyPr>
            <a:normAutofit/>
          </a:bodyPr>
          <a:lstStyle/>
          <a:p>
            <a:endParaRPr lang="fi-FI" dirty="0"/>
          </a:p>
          <a:p>
            <a:r>
              <a:rPr lang="fi-FI" sz="2400" dirty="0" err="1" smtClean="0"/>
              <a:t>https://radimrehurek.com/gensim/tutorial.html</a:t>
            </a:r>
            <a:endParaRPr lang="es-ES" sz="2400"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a:t>
            </a:fld>
            <a:endParaRPr lang="es-ES"/>
          </a:p>
        </p:txBody>
      </p:sp>
    </p:spTree>
    <p:extLst>
      <p:ext uri="{BB962C8B-B14F-4D97-AF65-F5344CB8AC3E}">
        <p14:creationId xmlns:p14="http://schemas.microsoft.com/office/powerpoint/2010/main" val="11289281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From Strings to Vectors (4)</a:t>
            </a:r>
            <a:endParaRPr lang="es-ES" dirty="0"/>
          </a:p>
        </p:txBody>
      </p:sp>
      <p:sp>
        <p:nvSpPr>
          <p:cNvPr id="3" name="Marcador de contenido 2"/>
          <p:cNvSpPr>
            <a:spLocks noGrp="1"/>
          </p:cNvSpPr>
          <p:nvPr>
            <p:ph idx="1"/>
          </p:nvPr>
        </p:nvSpPr>
        <p:spPr/>
        <p:txBody>
          <a:bodyPr>
            <a:normAutofit lnSpcReduction="10000"/>
          </a:bodyPr>
          <a:lstStyle/>
          <a:p>
            <a:r>
              <a:rPr lang="en-US" dirty="0"/>
              <a:t>F</a:t>
            </a:r>
            <a:r>
              <a:rPr lang="en-US" dirty="0" smtClean="0"/>
              <a:t>ormats for serializing a Vector Space corpus (sequence of vectors) to disk.</a:t>
            </a:r>
          </a:p>
          <a:p>
            <a:pPr lvl="1"/>
            <a:r>
              <a:rPr lang="en-US" dirty="0" smtClean="0"/>
              <a:t>One Document at a Time</a:t>
            </a:r>
            <a:endParaRPr lang="ro-RO" dirty="0" smtClean="0"/>
          </a:p>
          <a:p>
            <a:r>
              <a:rPr lang="ro-RO" dirty="0" smtClean="0"/>
              <a:t>Corpus Formats:</a:t>
            </a:r>
          </a:p>
          <a:p>
            <a:pPr lvl="1"/>
            <a:r>
              <a:rPr lang="en-US" dirty="0" smtClean="0"/>
              <a:t>Market Matrix format.</a:t>
            </a:r>
          </a:p>
          <a:p>
            <a:pPr lvl="1"/>
            <a:r>
              <a:rPr lang="tr-TR" dirty="0" smtClean="0"/>
              <a:t>&gt;&gt;&gt; </a:t>
            </a:r>
            <a:r>
              <a:rPr lang="tr-TR" dirty="0" err="1" smtClean="0"/>
              <a:t>corpus</a:t>
            </a:r>
            <a:r>
              <a:rPr lang="tr-TR" dirty="0" smtClean="0"/>
              <a:t> = </a:t>
            </a:r>
            <a:r>
              <a:rPr lang="tr-TR" dirty="0" err="1" smtClean="0"/>
              <a:t>corpora.MmCorpus</a:t>
            </a:r>
            <a:r>
              <a:rPr lang="tr-TR" dirty="0" smtClean="0"/>
              <a:t>('/</a:t>
            </a:r>
            <a:r>
              <a:rPr lang="tr-TR" dirty="0" err="1" smtClean="0"/>
              <a:t>tmp</a:t>
            </a:r>
            <a:r>
              <a:rPr lang="tr-TR" dirty="0" smtClean="0"/>
              <a:t>/</a:t>
            </a:r>
            <a:r>
              <a:rPr lang="tr-TR" dirty="0" err="1" smtClean="0"/>
              <a:t>corpus.mm</a:t>
            </a:r>
            <a:r>
              <a:rPr lang="tr-TR" dirty="0" smtClean="0"/>
              <a:t>')</a:t>
            </a:r>
          </a:p>
          <a:p>
            <a:pPr lvl="1"/>
            <a:r>
              <a:rPr lang="en-US" dirty="0" smtClean="0"/>
              <a:t>&gt;&gt;&gt; print(list(corpus)) # calling list() will convert any sequence to a plain Python list [[(1, 0.5)], []]</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10</a:t>
            </a:fld>
            <a:endParaRPr lang="es-ES"/>
          </a:p>
        </p:txBody>
      </p:sp>
    </p:spTree>
    <p:extLst>
      <p:ext uri="{BB962C8B-B14F-4D97-AF65-F5344CB8AC3E}">
        <p14:creationId xmlns:p14="http://schemas.microsoft.com/office/powerpoint/2010/main" val="4528951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From Strings to Vectors (5)</a:t>
            </a:r>
            <a:endParaRPr lang="es-ES" dirty="0"/>
          </a:p>
        </p:txBody>
      </p:sp>
      <p:sp>
        <p:nvSpPr>
          <p:cNvPr id="3" name="Marcador de contenido 2"/>
          <p:cNvSpPr>
            <a:spLocks noGrp="1"/>
          </p:cNvSpPr>
          <p:nvPr>
            <p:ph idx="1"/>
          </p:nvPr>
        </p:nvSpPr>
        <p:spPr/>
        <p:txBody>
          <a:bodyPr/>
          <a:lstStyle/>
          <a:p>
            <a:r>
              <a:rPr lang="en-US" dirty="0" smtClean="0"/>
              <a:t>Joachim’s </a:t>
            </a:r>
            <a:r>
              <a:rPr lang="en-US" dirty="0" err="1" smtClean="0"/>
              <a:t>SVMlight</a:t>
            </a:r>
            <a:r>
              <a:rPr lang="en-US" dirty="0" smtClean="0"/>
              <a:t> format,</a:t>
            </a:r>
          </a:p>
          <a:p>
            <a:r>
              <a:rPr lang="en-US" dirty="0" smtClean="0"/>
              <a:t> </a:t>
            </a:r>
            <a:r>
              <a:rPr lang="en-US" dirty="0" err="1" smtClean="0"/>
              <a:t>Blei’s</a:t>
            </a:r>
            <a:r>
              <a:rPr lang="en-US" dirty="0" smtClean="0"/>
              <a:t> LDA-C format </a:t>
            </a:r>
          </a:p>
          <a:p>
            <a:r>
              <a:rPr lang="en-US" dirty="0" err="1" smtClean="0"/>
              <a:t>GibbsLDA</a:t>
            </a:r>
            <a:r>
              <a:rPr lang="en-US" dirty="0" smtClean="0"/>
              <a:t>++ format.</a:t>
            </a:r>
          </a:p>
          <a:p>
            <a:r>
              <a:rPr lang="en-US" dirty="0" err="1" smtClean="0"/>
              <a:t>NumPy</a:t>
            </a:r>
            <a:r>
              <a:rPr lang="en-US" dirty="0" smtClean="0"/>
              <a:t> </a:t>
            </a:r>
          </a:p>
          <a:p>
            <a:r>
              <a:rPr lang="en-US" dirty="0" err="1" smtClean="0"/>
              <a:t>SciPy</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11</a:t>
            </a:fld>
            <a:endParaRPr lang="es-ES"/>
          </a:p>
        </p:txBody>
      </p:sp>
    </p:spTree>
    <p:extLst>
      <p:ext uri="{BB962C8B-B14F-4D97-AF65-F5344CB8AC3E}">
        <p14:creationId xmlns:p14="http://schemas.microsoft.com/office/powerpoint/2010/main" val="10373345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Topics and Transformations (1)</a:t>
            </a:r>
            <a:endParaRPr lang="es-ES" dirty="0"/>
          </a:p>
        </p:txBody>
      </p:sp>
      <p:sp>
        <p:nvSpPr>
          <p:cNvPr id="3" name="Marcador de contenido 2"/>
          <p:cNvSpPr>
            <a:spLocks noGrp="1"/>
          </p:cNvSpPr>
          <p:nvPr>
            <p:ph idx="1"/>
          </p:nvPr>
        </p:nvSpPr>
        <p:spPr>
          <a:xfrm>
            <a:off x="376815" y="1321188"/>
            <a:ext cx="8229600" cy="4525963"/>
          </a:xfrm>
        </p:spPr>
        <p:txBody>
          <a:bodyPr/>
          <a:lstStyle/>
          <a:p>
            <a:r>
              <a:rPr lang="en-US" dirty="0"/>
              <a:t>T</a:t>
            </a:r>
            <a:r>
              <a:rPr lang="en-US" dirty="0" smtClean="0"/>
              <a:t>ransform documents from one vector representation into another.</a:t>
            </a:r>
          </a:p>
          <a:p>
            <a:pPr lvl="1"/>
            <a:r>
              <a:rPr lang="en-US" dirty="0" smtClean="0"/>
              <a:t>To bring out hidden structure in the corpus</a:t>
            </a:r>
          </a:p>
          <a:p>
            <a:pPr lvl="1"/>
            <a:r>
              <a:rPr lang="en-US" dirty="0" smtClean="0"/>
              <a:t>To make the document representation more compact</a:t>
            </a:r>
            <a:endParaRPr lang="en-US" dirty="0"/>
          </a:p>
          <a:p>
            <a:pPr lvl="1"/>
            <a:r>
              <a:rPr lang="da-DK" dirty="0" err="1" smtClean="0"/>
              <a:t>tfidf</a:t>
            </a:r>
            <a:r>
              <a:rPr lang="da-DK" dirty="0" smtClean="0"/>
              <a:t> = </a:t>
            </a:r>
            <a:r>
              <a:rPr lang="da-DK" dirty="0" err="1" smtClean="0"/>
              <a:t>models.TfidfModel</a:t>
            </a:r>
            <a:r>
              <a:rPr lang="da-DK" dirty="0" smtClean="0"/>
              <a:t>(corpus)</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12</a:t>
            </a:fld>
            <a:endParaRPr lang="es-ES"/>
          </a:p>
        </p:txBody>
      </p:sp>
    </p:spTree>
    <p:extLst>
      <p:ext uri="{BB962C8B-B14F-4D97-AF65-F5344CB8AC3E}">
        <p14:creationId xmlns:p14="http://schemas.microsoft.com/office/powerpoint/2010/main" val="7347253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Topics and Transformations (2)</a:t>
            </a:r>
            <a:endParaRPr lang="es-ES" dirty="0"/>
          </a:p>
        </p:txBody>
      </p:sp>
      <p:sp>
        <p:nvSpPr>
          <p:cNvPr id="3" name="Marcador de contenido 2"/>
          <p:cNvSpPr>
            <a:spLocks noGrp="1"/>
          </p:cNvSpPr>
          <p:nvPr>
            <p:ph idx="1"/>
          </p:nvPr>
        </p:nvSpPr>
        <p:spPr/>
        <p:txBody>
          <a:bodyPr/>
          <a:lstStyle/>
          <a:p>
            <a:r>
              <a:rPr lang="en-US" dirty="0" smtClean="0"/>
              <a:t>Transforming vectors to </a:t>
            </a:r>
            <a:r>
              <a:rPr lang="es-ES" dirty="0" smtClean="0"/>
              <a:t>T</a:t>
            </a:r>
            <a:r>
              <a:rPr lang="en-US" dirty="0" err="1" smtClean="0"/>
              <a:t>fidf</a:t>
            </a:r>
            <a:r>
              <a:rPr lang="en-US" dirty="0" smtClean="0"/>
              <a:t> </a:t>
            </a:r>
          </a:p>
          <a:p>
            <a:r>
              <a:rPr lang="es-ES" dirty="0" smtClean="0"/>
              <a:t>T</a:t>
            </a:r>
            <a:r>
              <a:rPr lang="en-US" dirty="0" err="1" smtClean="0"/>
              <a:t>fidf</a:t>
            </a:r>
            <a:r>
              <a:rPr lang="en-US" dirty="0" smtClean="0"/>
              <a:t> as a read-only object that can be used to convert any vector from bag-of-words (integer counts) to </a:t>
            </a:r>
            <a:r>
              <a:rPr lang="en-US" dirty="0" err="1" smtClean="0"/>
              <a:t>TfIdf</a:t>
            </a:r>
            <a:r>
              <a:rPr lang="en-US" dirty="0" smtClean="0"/>
              <a:t> (real-valued weights):</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13</a:t>
            </a:fld>
            <a:endParaRPr lang="es-ES"/>
          </a:p>
        </p:txBody>
      </p:sp>
      <p:pic>
        <p:nvPicPr>
          <p:cNvPr id="5" name="Imagen 4" descr="Captura de pantalla 2017-03-23 a la(s) 07.45.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298" y="3905250"/>
            <a:ext cx="5257800" cy="2451100"/>
          </a:xfrm>
          <a:prstGeom prst="rect">
            <a:avLst/>
          </a:prstGeom>
        </p:spPr>
      </p:pic>
    </p:spTree>
    <p:extLst>
      <p:ext uri="{BB962C8B-B14F-4D97-AF65-F5344CB8AC3E}">
        <p14:creationId xmlns:p14="http://schemas.microsoft.com/office/powerpoint/2010/main" val="1025363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Topics and Transformations (2)</a:t>
            </a:r>
            <a:endParaRPr lang="es-ES" dirty="0"/>
          </a:p>
        </p:txBody>
      </p:sp>
      <p:sp>
        <p:nvSpPr>
          <p:cNvPr id="3" name="Marcador de contenido 2"/>
          <p:cNvSpPr>
            <a:spLocks noGrp="1"/>
          </p:cNvSpPr>
          <p:nvPr>
            <p:ph idx="1"/>
          </p:nvPr>
        </p:nvSpPr>
        <p:spPr/>
        <p:txBody>
          <a:bodyPr>
            <a:normAutofit/>
          </a:bodyPr>
          <a:lstStyle/>
          <a:p>
            <a:r>
              <a:rPr lang="en-US" dirty="0" smtClean="0"/>
              <a:t>Transforming </a:t>
            </a:r>
            <a:r>
              <a:rPr lang="es-ES" dirty="0" smtClean="0"/>
              <a:t>T</a:t>
            </a:r>
            <a:r>
              <a:rPr lang="en-US" dirty="0" err="1" smtClean="0"/>
              <a:t>fidf</a:t>
            </a:r>
            <a:r>
              <a:rPr lang="en-US" dirty="0" smtClean="0"/>
              <a:t> to Latent Semantic Indexing into a latent 2-D space.</a:t>
            </a:r>
          </a:p>
          <a:p>
            <a:pPr marL="0" indent="0">
              <a:buNone/>
            </a:pPr>
            <a:r>
              <a:rPr lang="en-US" dirty="0" smtClean="0"/>
              <a:t># initialize an LSI transformation</a:t>
            </a:r>
          </a:p>
          <a:p>
            <a:r>
              <a:rPr lang="en-US" dirty="0" smtClean="0"/>
              <a:t> </a:t>
            </a:r>
            <a:r>
              <a:rPr lang="en-US" dirty="0" err="1" smtClean="0"/>
              <a:t>lsi</a:t>
            </a:r>
            <a:r>
              <a:rPr lang="en-US" dirty="0" smtClean="0"/>
              <a:t> = </a:t>
            </a:r>
            <a:r>
              <a:rPr lang="en-US" dirty="0" err="1" smtClean="0"/>
              <a:t>models.LsiModel</a:t>
            </a:r>
            <a:r>
              <a:rPr lang="en-US" dirty="0" smtClean="0"/>
              <a:t>(</a:t>
            </a:r>
            <a:r>
              <a:rPr lang="en-US" dirty="0" err="1" smtClean="0"/>
              <a:t>corpus_tfidf</a:t>
            </a:r>
            <a:r>
              <a:rPr lang="en-US" dirty="0" smtClean="0"/>
              <a:t>, id2word=dictionary, </a:t>
            </a:r>
            <a:r>
              <a:rPr lang="en-US" dirty="0" err="1" smtClean="0"/>
              <a:t>num_topics</a:t>
            </a:r>
            <a:r>
              <a:rPr lang="en-US" dirty="0" smtClean="0"/>
              <a:t>=2) </a:t>
            </a:r>
          </a:p>
          <a:p>
            <a:pPr marL="0" indent="0">
              <a:buNone/>
            </a:pPr>
            <a:r>
              <a:rPr lang="en-US" dirty="0" err="1" smtClean="0"/>
              <a:t>corpus_lsi</a:t>
            </a:r>
            <a:r>
              <a:rPr lang="en-US" dirty="0" smtClean="0"/>
              <a:t> = </a:t>
            </a:r>
            <a:r>
              <a:rPr lang="en-US" dirty="0" err="1" smtClean="0"/>
              <a:t>lsi</a:t>
            </a:r>
            <a:r>
              <a:rPr lang="en-US" dirty="0" smtClean="0"/>
              <a:t>[</a:t>
            </a:r>
            <a:r>
              <a:rPr lang="en-US" dirty="0" err="1" smtClean="0"/>
              <a:t>corpus_tfidf</a:t>
            </a:r>
            <a:r>
              <a:rPr lang="en-US" dirty="0" smtClean="0"/>
              <a:t>] </a:t>
            </a:r>
          </a:p>
          <a:p>
            <a:pPr marL="0" indent="0">
              <a:buNone/>
            </a:pPr>
            <a:r>
              <a:rPr lang="en-US" dirty="0" smtClean="0"/>
              <a:t># create a double wrapper over the original </a:t>
            </a:r>
          </a:p>
          <a:p>
            <a:r>
              <a:rPr lang="en-US" dirty="0" smtClean="0"/>
              <a:t>corpus: bow-&gt;</a:t>
            </a:r>
            <a:r>
              <a:rPr lang="en-US" dirty="0" err="1" smtClean="0"/>
              <a:t>tfidf</a:t>
            </a:r>
            <a:r>
              <a:rPr lang="en-US" dirty="0" smtClean="0"/>
              <a:t>-&gt;fold-in-</a:t>
            </a:r>
            <a:r>
              <a:rPr lang="en-US" dirty="0" err="1" smtClean="0"/>
              <a:t>lsi</a:t>
            </a:r>
            <a:endParaRPr lang="en-US" dirty="0" smtClean="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14</a:t>
            </a:fld>
            <a:endParaRPr lang="es-ES"/>
          </a:p>
        </p:txBody>
      </p:sp>
    </p:spTree>
    <p:extLst>
      <p:ext uri="{BB962C8B-B14F-4D97-AF65-F5344CB8AC3E}">
        <p14:creationId xmlns:p14="http://schemas.microsoft.com/office/powerpoint/2010/main" val="14466047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Topics and Transformations (3)</a:t>
            </a:r>
            <a:endParaRPr lang="es-ES" dirty="0"/>
          </a:p>
        </p:txBody>
      </p:sp>
      <p:sp>
        <p:nvSpPr>
          <p:cNvPr id="3" name="Marcador de contenido 2"/>
          <p:cNvSpPr>
            <a:spLocks noGrp="1"/>
          </p:cNvSpPr>
          <p:nvPr>
            <p:ph idx="1"/>
          </p:nvPr>
        </p:nvSpPr>
        <p:spPr>
          <a:xfrm>
            <a:off x="457200" y="2957801"/>
            <a:ext cx="8229600" cy="2316386"/>
          </a:xfrm>
        </p:spPr>
        <p:txBody>
          <a:bodyPr>
            <a:normAutofit fontScale="92500" lnSpcReduction="10000"/>
          </a:bodyPr>
          <a:lstStyle/>
          <a:p>
            <a:r>
              <a:rPr lang="en-US" dirty="0" smtClean="0"/>
              <a:t>It appears that according to LSI, “trees”, “graph” and “minors” are all related words (and contribute the most to the direction of the first topic), while the second topic practically concerns itself with all the other words</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15</a:t>
            </a:fld>
            <a:endParaRPr lang="es-ES"/>
          </a:p>
        </p:txBody>
      </p:sp>
      <p:pic>
        <p:nvPicPr>
          <p:cNvPr id="6" name="Imagen 5" descr="Captura de pantalla 2017-03-23 a la(s) 07.50.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0670"/>
            <a:ext cx="9144000" cy="742462"/>
          </a:xfrm>
          <a:prstGeom prst="rect">
            <a:avLst/>
          </a:prstGeom>
        </p:spPr>
      </p:pic>
    </p:spTree>
    <p:extLst>
      <p:ext uri="{BB962C8B-B14F-4D97-AF65-F5344CB8AC3E}">
        <p14:creationId xmlns:p14="http://schemas.microsoft.com/office/powerpoint/2010/main" val="40675695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Transformation</a:t>
            </a:r>
            <a:endParaRPr lang="es-ES" dirty="0"/>
          </a:p>
        </p:txBody>
      </p:sp>
      <p:sp>
        <p:nvSpPr>
          <p:cNvPr id="3" name="Marcador de contenido 2"/>
          <p:cNvSpPr>
            <a:spLocks noGrp="1"/>
          </p:cNvSpPr>
          <p:nvPr>
            <p:ph idx="1"/>
          </p:nvPr>
        </p:nvSpPr>
        <p:spPr/>
        <p:txBody>
          <a:bodyPr/>
          <a:lstStyle/>
          <a:p>
            <a:r>
              <a:rPr lang="en-US" dirty="0" smtClean="0"/>
              <a:t>Random Projections, RP aim to reduce vector space dimensionality</a:t>
            </a:r>
          </a:p>
          <a:p>
            <a:r>
              <a:rPr lang="en-US" dirty="0" smtClean="0"/>
              <a:t>Latent </a:t>
            </a:r>
            <a:r>
              <a:rPr lang="en-US" dirty="0" err="1" smtClean="0"/>
              <a:t>Dirichlet</a:t>
            </a:r>
            <a:r>
              <a:rPr lang="en-US" dirty="0" smtClean="0"/>
              <a:t> Allocation, LDA is yet another transformation from bag-of-words counts into a topic space of lower dimensionality</a:t>
            </a:r>
          </a:p>
          <a:p>
            <a:r>
              <a:rPr lang="en-US" dirty="0" smtClean="0"/>
              <a:t>Hierarchical </a:t>
            </a:r>
            <a:r>
              <a:rPr lang="en-US" dirty="0" err="1" smtClean="0"/>
              <a:t>Dirichlet</a:t>
            </a:r>
            <a:r>
              <a:rPr lang="en-US" dirty="0" smtClean="0"/>
              <a:t> Process, HDP is a non-parametric </a:t>
            </a:r>
            <a:r>
              <a:rPr lang="en-US" dirty="0" err="1" smtClean="0"/>
              <a:t>bayesian</a:t>
            </a:r>
            <a:r>
              <a:rPr lang="en-US" dirty="0" smtClean="0"/>
              <a:t> method</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16</a:t>
            </a:fld>
            <a:endParaRPr lang="es-ES"/>
          </a:p>
        </p:txBody>
      </p:sp>
    </p:spTree>
    <p:extLst>
      <p:ext uri="{BB962C8B-B14F-4D97-AF65-F5344CB8AC3E}">
        <p14:creationId xmlns:p14="http://schemas.microsoft.com/office/powerpoint/2010/main" val="11826073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Similarity interface (1)</a:t>
            </a:r>
            <a:endParaRPr lang="es-ES" dirty="0"/>
          </a:p>
        </p:txBody>
      </p:sp>
      <p:sp>
        <p:nvSpPr>
          <p:cNvPr id="3" name="Marcador de contenido 2"/>
          <p:cNvSpPr>
            <a:spLocks noGrp="1"/>
          </p:cNvSpPr>
          <p:nvPr>
            <p:ph idx="1"/>
          </p:nvPr>
        </p:nvSpPr>
        <p:spPr/>
        <p:txBody>
          <a:bodyPr>
            <a:normAutofit fontScale="92500" lnSpcReduction="10000"/>
          </a:bodyPr>
          <a:lstStyle/>
          <a:p>
            <a:r>
              <a:rPr lang="en-US" dirty="0" smtClean="0"/>
              <a:t>To determine similarity between pairs of documents, or the similarity between a specific document and a set of other documents.</a:t>
            </a:r>
          </a:p>
          <a:p>
            <a:r>
              <a:rPr lang="en-US" dirty="0" smtClean="0"/>
              <a:t>&gt;&gt;&gt; from </a:t>
            </a:r>
            <a:r>
              <a:rPr lang="en-US" dirty="0" err="1" smtClean="0"/>
              <a:t>gensim</a:t>
            </a:r>
            <a:r>
              <a:rPr lang="en-US" dirty="0" smtClean="0"/>
              <a:t> import corpora, </a:t>
            </a:r>
            <a:r>
              <a:rPr lang="en-US" b="1" dirty="0" smtClean="0"/>
              <a:t>models</a:t>
            </a:r>
            <a:r>
              <a:rPr lang="en-US" dirty="0" smtClean="0"/>
              <a:t>, </a:t>
            </a:r>
            <a:r>
              <a:rPr lang="en-US" b="1" dirty="0" smtClean="0"/>
              <a:t>similarities</a:t>
            </a:r>
          </a:p>
          <a:p>
            <a:r>
              <a:rPr lang="en-US" sz="2600" dirty="0" smtClean="0"/>
              <a:t>&gt;&gt;&gt; dictionary = </a:t>
            </a:r>
            <a:r>
              <a:rPr lang="en-US" sz="2600" dirty="0" err="1" smtClean="0"/>
              <a:t>corpora.Dictionary.load</a:t>
            </a:r>
            <a:r>
              <a:rPr lang="en-US" sz="2600" dirty="0" smtClean="0"/>
              <a:t>('/</a:t>
            </a:r>
            <a:r>
              <a:rPr lang="en-US" sz="2600" dirty="0" err="1" smtClean="0"/>
              <a:t>tmp</a:t>
            </a:r>
            <a:r>
              <a:rPr lang="en-US" sz="2600" dirty="0" smtClean="0"/>
              <a:t>/</a:t>
            </a:r>
            <a:r>
              <a:rPr lang="en-US" sz="2600" dirty="0" err="1" smtClean="0"/>
              <a:t>deerwester.dict</a:t>
            </a:r>
            <a:r>
              <a:rPr lang="en-US" sz="2600" dirty="0" smtClean="0"/>
              <a:t>')</a:t>
            </a:r>
          </a:p>
          <a:p>
            <a:r>
              <a:rPr lang="en-US" sz="2600" dirty="0" smtClean="0"/>
              <a:t> &gt;&gt;&gt; corpus = </a:t>
            </a:r>
            <a:r>
              <a:rPr lang="en-US" sz="2600" dirty="0" err="1" smtClean="0"/>
              <a:t>corpora.MmCorpus</a:t>
            </a:r>
            <a:r>
              <a:rPr lang="en-US" sz="2600" dirty="0" smtClean="0"/>
              <a:t>('/</a:t>
            </a:r>
            <a:r>
              <a:rPr lang="en-US" sz="2600" dirty="0" err="1" smtClean="0"/>
              <a:t>tmp</a:t>
            </a:r>
            <a:r>
              <a:rPr lang="en-US" sz="2600" dirty="0" smtClean="0"/>
              <a:t>/</a:t>
            </a:r>
            <a:r>
              <a:rPr lang="en-US" sz="2600" dirty="0" err="1" smtClean="0"/>
              <a:t>deerwester.mm</a:t>
            </a:r>
            <a:r>
              <a:rPr lang="en-US" sz="2600" dirty="0" smtClean="0"/>
              <a:t>') # first tutorial</a:t>
            </a:r>
          </a:p>
          <a:p>
            <a:r>
              <a:rPr lang="en-US" sz="2600" dirty="0" smtClean="0"/>
              <a:t>&gt;&gt;&gt; print(corpus) </a:t>
            </a:r>
          </a:p>
          <a:p>
            <a:r>
              <a:rPr lang="en-US" sz="2600" dirty="0" err="1" smtClean="0"/>
              <a:t>MmCorpus</a:t>
            </a:r>
            <a:r>
              <a:rPr lang="en-US" sz="2600" dirty="0" smtClean="0"/>
              <a:t>(9 documents, 12 features, 28 non-zero entries)</a:t>
            </a:r>
            <a:endParaRPr lang="es-ES" sz="2600"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17</a:t>
            </a:fld>
            <a:endParaRPr lang="es-ES"/>
          </a:p>
        </p:txBody>
      </p:sp>
    </p:spTree>
    <p:extLst>
      <p:ext uri="{BB962C8B-B14F-4D97-AF65-F5344CB8AC3E}">
        <p14:creationId xmlns:p14="http://schemas.microsoft.com/office/powerpoint/2010/main" val="30699837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Similarity interface (2)</a:t>
            </a:r>
            <a:endParaRPr lang="es-ES" dirty="0"/>
          </a:p>
        </p:txBody>
      </p:sp>
      <p:sp>
        <p:nvSpPr>
          <p:cNvPr id="3" name="Marcador de contenido 2"/>
          <p:cNvSpPr>
            <a:spLocks noGrp="1"/>
          </p:cNvSpPr>
          <p:nvPr>
            <p:ph idx="1"/>
          </p:nvPr>
        </p:nvSpPr>
        <p:spPr/>
        <p:txBody>
          <a:bodyPr>
            <a:normAutofit/>
          </a:bodyPr>
          <a:lstStyle/>
          <a:p>
            <a:r>
              <a:rPr lang="en-US" dirty="0" smtClean="0"/>
              <a:t>Cosine measure</a:t>
            </a:r>
          </a:p>
          <a:p>
            <a:r>
              <a:rPr lang="en-US" dirty="0" smtClean="0"/>
              <a:t>Suppose a user typed in the query “Human computer interaction”. </a:t>
            </a:r>
          </a:p>
          <a:p>
            <a:r>
              <a:rPr lang="en-US" dirty="0" smtClean="0">
                <a:solidFill>
                  <a:srgbClr val="FF0000"/>
                </a:solidFill>
              </a:rPr>
              <a:t>doc</a:t>
            </a:r>
            <a:r>
              <a:rPr lang="en-US" dirty="0" smtClean="0"/>
              <a:t> = "Human computer interaction” </a:t>
            </a:r>
          </a:p>
          <a:p>
            <a:r>
              <a:rPr lang="en-US" sz="2400" dirty="0" err="1" smtClean="0"/>
              <a:t>vec_bow</a:t>
            </a:r>
            <a:r>
              <a:rPr lang="en-US" sz="2400" dirty="0" smtClean="0"/>
              <a:t> = dictionary.doc2bow(</a:t>
            </a:r>
            <a:r>
              <a:rPr lang="en-US" sz="2400" dirty="0" err="1" smtClean="0">
                <a:solidFill>
                  <a:srgbClr val="FF0000"/>
                </a:solidFill>
              </a:rPr>
              <a:t>doc</a:t>
            </a:r>
            <a:r>
              <a:rPr lang="en-US" sz="2400" dirty="0" err="1" smtClean="0"/>
              <a:t>.lower</a:t>
            </a:r>
            <a:r>
              <a:rPr lang="en-US" sz="2400" dirty="0" smtClean="0"/>
              <a:t>().split())  </a:t>
            </a:r>
          </a:p>
          <a:p>
            <a:r>
              <a:rPr lang="en-US" sz="2400" dirty="0" err="1" smtClean="0"/>
              <a:t>vec_lsi</a:t>
            </a:r>
            <a:r>
              <a:rPr lang="en-US" sz="2400" dirty="0" smtClean="0"/>
              <a:t> = </a:t>
            </a:r>
            <a:r>
              <a:rPr lang="en-US" sz="2400" dirty="0" err="1" smtClean="0"/>
              <a:t>lsi</a:t>
            </a:r>
            <a:r>
              <a:rPr lang="en-US" sz="2400" dirty="0" smtClean="0"/>
              <a:t>[</a:t>
            </a:r>
            <a:r>
              <a:rPr lang="en-US" sz="2400" b="1" dirty="0" err="1" smtClean="0">
                <a:solidFill>
                  <a:srgbClr val="FF0000"/>
                </a:solidFill>
              </a:rPr>
              <a:t>vec_bow</a:t>
            </a:r>
            <a:r>
              <a:rPr lang="en-US" sz="2400" dirty="0" smtClean="0"/>
              <a:t>] # convert the query to LSI space </a:t>
            </a:r>
          </a:p>
          <a:p>
            <a:r>
              <a:rPr lang="en-US" dirty="0" smtClean="0"/>
              <a:t> print(</a:t>
            </a:r>
            <a:r>
              <a:rPr lang="en-US" dirty="0" err="1" smtClean="0"/>
              <a:t>vec_lsi</a:t>
            </a:r>
            <a:r>
              <a:rPr lang="en-US" dirty="0" smtClean="0"/>
              <a:t>)</a:t>
            </a:r>
          </a:p>
          <a:p>
            <a:r>
              <a:rPr lang="en-US" dirty="0" smtClean="0"/>
              <a:t> [(0, -0.461821), (1, 0.070028)]</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18</a:t>
            </a:fld>
            <a:endParaRPr lang="es-ES"/>
          </a:p>
        </p:txBody>
      </p:sp>
    </p:spTree>
    <p:extLst>
      <p:ext uri="{BB962C8B-B14F-4D97-AF65-F5344CB8AC3E}">
        <p14:creationId xmlns:p14="http://schemas.microsoft.com/office/powerpoint/2010/main" val="1323825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LDA</a:t>
            </a:r>
            <a:endParaRPr lang="es-ES" dirty="0"/>
          </a:p>
        </p:txBody>
      </p:sp>
      <p:sp>
        <p:nvSpPr>
          <p:cNvPr id="3" name="Marcador de contenido 2"/>
          <p:cNvSpPr>
            <a:spLocks noGrp="1"/>
          </p:cNvSpPr>
          <p:nvPr>
            <p:ph idx="1"/>
          </p:nvPr>
        </p:nvSpPr>
        <p:spPr/>
        <p:txBody>
          <a:bodyPr/>
          <a:lstStyle/>
          <a:p>
            <a:r>
              <a:rPr lang="en-US" b="1" dirty="0"/>
              <a:t>Latent </a:t>
            </a:r>
            <a:r>
              <a:rPr lang="en-US" b="1" dirty="0" err="1"/>
              <a:t>Dirichlet</a:t>
            </a:r>
            <a:r>
              <a:rPr lang="en-US" b="1" dirty="0"/>
              <a:t> Allocation </a:t>
            </a:r>
            <a:endParaRPr lang="en-US" dirty="0"/>
          </a:p>
          <a:p>
            <a:pPr marL="0" indent="0">
              <a:buNone/>
            </a:pPr>
            <a:endParaRPr lang="es-ES" dirty="0"/>
          </a:p>
          <a:p>
            <a:r>
              <a:rPr lang="en-US" b="1" dirty="0" err="1"/>
              <a:t>Dirichlet</a:t>
            </a:r>
            <a:r>
              <a:rPr lang="en-US" b="1" dirty="0"/>
              <a:t> </a:t>
            </a:r>
            <a:r>
              <a:rPr lang="en-US" b="1" dirty="0" smtClean="0"/>
              <a:t>distributions: </a:t>
            </a:r>
            <a:r>
              <a:rPr lang="es-ES_tradnl" dirty="0" smtClean="0"/>
              <a:t>SI </a:t>
            </a:r>
            <a:r>
              <a:rPr lang="es-ES_tradnl" dirty="0"/>
              <a:t>N palomas ocupan r nidos, y n &gt; r, entonces hay </a:t>
            </a:r>
            <a:r>
              <a:rPr lang="es-ES_tradnl" dirty="0" smtClean="0"/>
              <a:t>al menos </a:t>
            </a:r>
            <a:r>
              <a:rPr lang="es-ES_tradnl" dirty="0"/>
              <a:t>un nido con dos o mas </a:t>
            </a:r>
            <a:r>
              <a:rPr lang="es-ES_tradnl" dirty="0" smtClean="0"/>
              <a:t>palomas</a:t>
            </a:r>
          </a:p>
          <a:p>
            <a:r>
              <a:rPr lang="en-US" dirty="0"/>
              <a:t>In the context of text modeling, the topic probabilities provide an </a:t>
            </a:r>
            <a:r>
              <a:rPr lang="en-US" dirty="0" smtClean="0"/>
              <a:t>explicit representation </a:t>
            </a:r>
            <a:r>
              <a:rPr lang="en-US" dirty="0"/>
              <a:t>of a document. </a:t>
            </a:r>
            <a:endParaRPr lang="en-US" dirty="0"/>
          </a:p>
          <a:p>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19</a:t>
            </a:fld>
            <a:endParaRPr lang="es-ES"/>
          </a:p>
        </p:txBody>
      </p:sp>
    </p:spTree>
    <p:extLst>
      <p:ext uri="{BB962C8B-B14F-4D97-AF65-F5344CB8AC3E}">
        <p14:creationId xmlns:p14="http://schemas.microsoft.com/office/powerpoint/2010/main" val="7224362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Introduction</a:t>
            </a:r>
            <a:endParaRPr lang="es-ES" dirty="0"/>
          </a:p>
        </p:txBody>
      </p:sp>
      <p:sp>
        <p:nvSpPr>
          <p:cNvPr id="3" name="Marcador de contenido 2"/>
          <p:cNvSpPr>
            <a:spLocks noGrp="1"/>
          </p:cNvSpPr>
          <p:nvPr>
            <p:ph idx="1"/>
          </p:nvPr>
        </p:nvSpPr>
        <p:spPr/>
        <p:txBody>
          <a:bodyPr/>
          <a:lstStyle/>
          <a:p>
            <a:pPr marL="0" indent="0">
              <a:buNone/>
            </a:pPr>
            <a:r>
              <a:rPr lang="en-US" dirty="0" smtClean="0"/>
              <a:t>Installation</a:t>
            </a:r>
          </a:p>
          <a:p>
            <a:pPr marL="0" indent="0">
              <a:buNone/>
            </a:pPr>
            <a:r>
              <a:rPr lang="en-US" dirty="0" smtClean="0"/>
              <a:t>Concepts</a:t>
            </a:r>
          </a:p>
          <a:p>
            <a:pPr marL="0" indent="0">
              <a:buNone/>
            </a:pPr>
            <a:r>
              <a:rPr lang="en-US" dirty="0" smtClean="0"/>
              <a:t>From Strings to Vectors</a:t>
            </a:r>
          </a:p>
          <a:p>
            <a:pPr marL="0" indent="0">
              <a:buNone/>
            </a:pPr>
            <a:r>
              <a:rPr lang="en-US" dirty="0" smtClean="0"/>
              <a:t>Topics and Transformations</a:t>
            </a:r>
          </a:p>
          <a:p>
            <a:pPr marL="0" indent="0">
              <a:buNone/>
            </a:pPr>
            <a:r>
              <a:rPr lang="en-US" dirty="0" smtClean="0"/>
              <a:t>Similarity Queries</a:t>
            </a:r>
          </a:p>
          <a:p>
            <a:pPr marL="0" indent="0">
              <a:buNone/>
            </a:pPr>
            <a:endParaRPr lang="en-US" dirty="0" smtClean="0"/>
          </a:p>
          <a:p>
            <a:endParaRPr lang="en-US" dirty="0" smtClean="0"/>
          </a:p>
          <a:p>
            <a:endParaRPr lang="en-US" dirty="0" smtClean="0"/>
          </a:p>
          <a:p>
            <a:endParaRPr lang="en-US" dirty="0" smtClean="0"/>
          </a:p>
          <a:p>
            <a:endParaRPr lang="en-U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a:t>
            </a:fld>
            <a:endParaRPr lang="es-ES"/>
          </a:p>
        </p:txBody>
      </p:sp>
    </p:spTree>
    <p:extLst>
      <p:ext uri="{BB962C8B-B14F-4D97-AF65-F5344CB8AC3E}">
        <p14:creationId xmlns:p14="http://schemas.microsoft.com/office/powerpoint/2010/main" val="35780754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latin typeface="Arial" pitchFamily="34" charset="0"/>
                <a:cs typeface="Arial" pitchFamily="34" charset="0"/>
              </a:rPr>
              <a:t>LDA: How </a:t>
            </a:r>
            <a:r>
              <a:rPr lang="en-US" dirty="0">
                <a:latin typeface="Arial" pitchFamily="34" charset="0"/>
                <a:cs typeface="Arial" pitchFamily="34" charset="0"/>
              </a:rPr>
              <a:t>would you cluster</a:t>
            </a:r>
            <a:r>
              <a:rPr lang="en-US" dirty="0" smtClean="0">
                <a:latin typeface="Arial" pitchFamily="34" charset="0"/>
                <a:cs typeface="Arial" pitchFamily="34" charset="0"/>
              </a:rPr>
              <a:t>?</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20</a:t>
            </a:fld>
            <a:endParaRPr lang="es-ES"/>
          </a:p>
        </p:txBody>
      </p:sp>
      <p:pic>
        <p:nvPicPr>
          <p:cNvPr id="5" name="Picture 7" descr="clustering_diff_demo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746" y="1273856"/>
            <a:ext cx="5082494" cy="5082494"/>
          </a:xfrm>
          <a:prstGeom prst="rect">
            <a:avLst/>
          </a:prstGeom>
        </p:spPr>
      </p:pic>
    </p:spTree>
    <p:extLst>
      <p:ext uri="{BB962C8B-B14F-4D97-AF65-F5344CB8AC3E}">
        <p14:creationId xmlns:p14="http://schemas.microsoft.com/office/powerpoint/2010/main" val="5583601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8211"/>
            <a:ext cx="8229600" cy="1143000"/>
          </a:xfrm>
        </p:spPr>
        <p:txBody>
          <a:bodyPr>
            <a:normAutofit/>
          </a:bodyPr>
          <a:lstStyle/>
          <a:p>
            <a:r>
              <a:rPr lang="en-US" dirty="0">
                <a:latin typeface="Arial" pitchFamily="34" charset="0"/>
                <a:cs typeface="Arial" pitchFamily="34" charset="0"/>
              </a:rPr>
              <a:t>Now try these ones</a:t>
            </a:r>
            <a:r>
              <a:rPr lang="en-US" dirty="0" smtClean="0">
                <a:latin typeface="Arial" pitchFamily="34" charset="0"/>
                <a:cs typeface="Arial" pitchFamily="34" charset="0"/>
              </a:rPr>
              <a:t>!</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21</a:t>
            </a:fld>
            <a:endParaRPr lang="es-ES"/>
          </a:p>
        </p:txBody>
      </p:sp>
      <p:pic>
        <p:nvPicPr>
          <p:cNvPr id="6" name="Picture 1" descr="Screen Shot 2013-09-29 at 10.3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4150"/>
            <a:ext cx="4684133" cy="2927583"/>
          </a:xfrm>
          <a:prstGeom prst="rect">
            <a:avLst/>
          </a:prstGeom>
        </p:spPr>
      </p:pic>
      <p:pic>
        <p:nvPicPr>
          <p:cNvPr id="7" name="Picture 2" descr="Screen Shot 2013-09-29 at 10.39.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270" y="1814418"/>
            <a:ext cx="5637730" cy="3523582"/>
          </a:xfrm>
          <a:prstGeom prst="rect">
            <a:avLst/>
          </a:prstGeom>
        </p:spPr>
      </p:pic>
      <p:pic>
        <p:nvPicPr>
          <p:cNvPr id="8" name="Picture 6" descr="Screen Shot 2013-09-29 at 10.39.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38264"/>
            <a:ext cx="5375843" cy="3359902"/>
          </a:xfrm>
          <a:prstGeom prst="rect">
            <a:avLst/>
          </a:prstGeom>
        </p:spPr>
      </p:pic>
    </p:spTree>
    <p:extLst>
      <p:ext uri="{BB962C8B-B14F-4D97-AF65-F5344CB8AC3E}">
        <p14:creationId xmlns:p14="http://schemas.microsoft.com/office/powerpoint/2010/main" val="36452806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LDA</a:t>
            </a:r>
            <a:endParaRPr lang="es-ES" dirty="0"/>
          </a:p>
        </p:txBody>
      </p:sp>
      <p:sp>
        <p:nvSpPr>
          <p:cNvPr id="3" name="Marcador de contenido 2"/>
          <p:cNvSpPr>
            <a:spLocks noGrp="1"/>
          </p:cNvSpPr>
          <p:nvPr>
            <p:ph idx="1"/>
          </p:nvPr>
        </p:nvSpPr>
        <p:spPr/>
        <p:txBody>
          <a:bodyPr>
            <a:normAutofit fontScale="92500"/>
          </a:bodyPr>
          <a:lstStyle/>
          <a:p>
            <a:r>
              <a:rPr lang="en-US" dirty="0"/>
              <a:t>Latent </a:t>
            </a:r>
            <a:r>
              <a:rPr lang="en-US" dirty="0" err="1"/>
              <a:t>Dirichlet</a:t>
            </a:r>
            <a:r>
              <a:rPr lang="en-US" dirty="0"/>
              <a:t> allocation (LDA</a:t>
            </a:r>
            <a:r>
              <a:rPr lang="en-US" dirty="0" smtClean="0"/>
              <a:t>),  the </a:t>
            </a:r>
            <a:r>
              <a:rPr lang="en-US" dirty="0"/>
              <a:t>basic </a:t>
            </a:r>
            <a:r>
              <a:rPr lang="en-US" dirty="0" smtClean="0"/>
              <a:t>idea</a:t>
            </a:r>
          </a:p>
          <a:p>
            <a:pPr lvl="1"/>
            <a:r>
              <a:rPr lang="en-US" dirty="0" smtClean="0"/>
              <a:t> </a:t>
            </a:r>
            <a:r>
              <a:rPr lang="en-US" dirty="0">
                <a:latin typeface="Arial" pitchFamily="34" charset="0"/>
                <a:cs typeface="Arial" pitchFamily="34" charset="0"/>
              </a:rPr>
              <a:t>Probabilities as </a:t>
            </a:r>
            <a:r>
              <a:rPr lang="en-US" dirty="0" smtClean="0">
                <a:latin typeface="Arial" pitchFamily="34" charset="0"/>
                <a:cs typeface="Arial" pitchFamily="34" charset="0"/>
              </a:rPr>
              <a:t>beliefs</a:t>
            </a:r>
            <a:r>
              <a:rPr lang="en-US" dirty="0" smtClean="0"/>
              <a:t>, </a:t>
            </a:r>
          </a:p>
          <a:p>
            <a:pPr lvl="1"/>
            <a:r>
              <a:rPr lang="en-US" dirty="0"/>
              <a:t>Bayesian Statistics</a:t>
            </a:r>
            <a:endParaRPr lang="en-US" dirty="0" smtClean="0"/>
          </a:p>
          <a:p>
            <a:pPr lvl="1"/>
            <a:r>
              <a:rPr lang="en-US" dirty="0" smtClean="0"/>
              <a:t>where </a:t>
            </a:r>
            <a:r>
              <a:rPr lang="en-US" dirty="0"/>
              <a:t>each topic is </a:t>
            </a:r>
            <a:r>
              <a:rPr lang="en-US" dirty="0" smtClean="0"/>
              <a:t>characterized </a:t>
            </a:r>
            <a:r>
              <a:rPr lang="en-US" dirty="0"/>
              <a:t>by a distribution over words</a:t>
            </a:r>
            <a:r>
              <a:rPr lang="en-US" dirty="0" smtClean="0"/>
              <a:t>.</a:t>
            </a:r>
          </a:p>
          <a:p>
            <a:pPr lvl="1"/>
            <a:r>
              <a:rPr lang="ro-RO" dirty="0" smtClean="0"/>
              <a:t>Reference 1: David </a:t>
            </a:r>
            <a:r>
              <a:rPr lang="ro-RO" dirty="0"/>
              <a:t>M. </a:t>
            </a:r>
            <a:r>
              <a:rPr lang="ro-RO" dirty="0" smtClean="0"/>
              <a:t>Blei, </a:t>
            </a:r>
            <a:r>
              <a:rPr lang="pl-PL" dirty="0"/>
              <a:t>Andrew Y. </a:t>
            </a:r>
            <a:r>
              <a:rPr lang="pl-PL" dirty="0" err="1" smtClean="0"/>
              <a:t>Ng</a:t>
            </a:r>
            <a:r>
              <a:rPr lang="pl-PL" dirty="0" smtClean="0"/>
              <a:t>, </a:t>
            </a:r>
            <a:r>
              <a:rPr lang="tr-TR" dirty="0"/>
              <a:t>Michael I. </a:t>
            </a:r>
            <a:r>
              <a:rPr lang="tr-TR" dirty="0" smtClean="0"/>
              <a:t>Jordan</a:t>
            </a:r>
            <a:r>
              <a:rPr lang="ro-RO" dirty="0" smtClean="0"/>
              <a:t>. </a:t>
            </a:r>
            <a:r>
              <a:rPr lang="en-US" dirty="0" smtClean="0"/>
              <a:t>Latent </a:t>
            </a:r>
            <a:r>
              <a:rPr lang="en-US" dirty="0" err="1"/>
              <a:t>Dirichlet</a:t>
            </a:r>
            <a:r>
              <a:rPr lang="en-US" dirty="0"/>
              <a:t> </a:t>
            </a:r>
            <a:r>
              <a:rPr lang="en-US" dirty="0" smtClean="0"/>
              <a:t>Allocation. Journal </a:t>
            </a:r>
            <a:r>
              <a:rPr lang="en-US" dirty="0"/>
              <a:t>of Machine Learning Research 3 (2003) 993-1022 </a:t>
            </a:r>
            <a:endParaRPr lang="en-US" dirty="0" smtClean="0"/>
          </a:p>
          <a:p>
            <a:pPr lvl="1"/>
            <a:r>
              <a:rPr lang="en-US" dirty="0" smtClean="0"/>
              <a:t>Reference 2:</a:t>
            </a:r>
            <a:r>
              <a:rPr lang="tr-TR" dirty="0" err="1"/>
              <a:t>https</a:t>
            </a:r>
            <a:r>
              <a:rPr lang="tr-TR" dirty="0"/>
              <a:t>://</a:t>
            </a:r>
            <a:r>
              <a:rPr lang="tr-TR" dirty="0" err="1"/>
              <a:t>es.slideshare.net</a:t>
            </a:r>
            <a:r>
              <a:rPr lang="tr-TR" dirty="0"/>
              <a:t>/WayneLee9/lda-oct3-2013</a:t>
            </a:r>
            <a:endParaRPr lang="en-US" dirty="0"/>
          </a:p>
          <a:p>
            <a:pPr lvl="1"/>
            <a:endParaRPr lang="en-US" dirty="0"/>
          </a:p>
          <a:p>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22</a:t>
            </a:fld>
            <a:endParaRPr lang="es-ES"/>
          </a:p>
        </p:txBody>
      </p:sp>
    </p:spTree>
    <p:extLst>
      <p:ext uri="{BB962C8B-B14F-4D97-AF65-F5344CB8AC3E}">
        <p14:creationId xmlns:p14="http://schemas.microsoft.com/office/powerpoint/2010/main" val="200927224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LDA</a:t>
            </a:r>
            <a:endParaRPr lang="es-ES" dirty="0"/>
          </a:p>
        </p:txBody>
      </p:sp>
      <p:sp>
        <p:nvSpPr>
          <p:cNvPr id="3" name="Marcador de contenido 2"/>
          <p:cNvSpPr>
            <a:spLocks noGrp="1"/>
          </p:cNvSpPr>
          <p:nvPr>
            <p:ph idx="1"/>
          </p:nvPr>
        </p:nvSpPr>
        <p:spPr>
          <a:xfrm>
            <a:off x="3740527" y="3694246"/>
            <a:ext cx="8229600" cy="4525963"/>
          </a:xfrm>
        </p:spPr>
        <p:txBody>
          <a:bodyPr/>
          <a:lstStyle/>
          <a:p>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23</a:t>
            </a:fld>
            <a:endParaRPr lang="es-ES"/>
          </a:p>
        </p:txBody>
      </p:sp>
      <p:sp>
        <p:nvSpPr>
          <p:cNvPr id="5" name="TextBox 4"/>
          <p:cNvSpPr txBox="1"/>
          <p:nvPr/>
        </p:nvSpPr>
        <p:spPr>
          <a:xfrm>
            <a:off x="810698" y="1432057"/>
            <a:ext cx="3823793" cy="472849"/>
          </a:xfrm>
          <a:prstGeom prst="rect">
            <a:avLst/>
          </a:prstGeom>
        </p:spPr>
        <p:txBody>
          <a:bodyPr vert="horz" wrap="none" lIns="0" tIns="45720" rIns="91440" bIns="45720" rtlCol="0">
            <a:noAutofit/>
          </a:bodyPr>
          <a:lstStyle/>
          <a:p>
            <a:pPr marR="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0" i="0" u="none" strike="noStrike" kern="1200" cap="none" spc="0" normalizeH="0" baseline="0" noProof="0" dirty="0" smtClean="0">
                <a:ln>
                  <a:noFill/>
                </a:ln>
                <a:effectLst/>
                <a:uLnTx/>
                <a:uFillTx/>
                <a:latin typeface="Arial" pitchFamily="34" charset="0"/>
                <a:ea typeface="+mn-ea"/>
                <a:cs typeface="Arial" pitchFamily="34" charset="0"/>
              </a:rPr>
              <a:t>Each word comes from different topics</a:t>
            </a:r>
            <a:r>
              <a:rPr lang="en-US" sz="2000" dirty="0">
                <a:latin typeface="Arial" pitchFamily="34" charset="0"/>
                <a:cs typeface="Arial" pitchFamily="34" charset="0"/>
              </a:rPr>
              <a:t> </a:t>
            </a:r>
            <a:r>
              <a:rPr lang="en-US" sz="2000" dirty="0" smtClean="0">
                <a:latin typeface="Arial" pitchFamily="34" charset="0"/>
                <a:cs typeface="Arial" pitchFamily="34" charset="0"/>
              </a:rPr>
              <a:t>(bag of words: ignore order)</a:t>
            </a:r>
            <a:endParaRPr kumimoji="0" lang="en-US" sz="2000" b="0" i="0" u="none" strike="noStrike" kern="1200" cap="none" spc="0" normalizeH="0" baseline="0" noProof="0" dirty="0" smtClean="0">
              <a:ln>
                <a:noFill/>
              </a:ln>
              <a:effectLst/>
              <a:uLnTx/>
              <a:uFillTx/>
              <a:latin typeface="Arial" pitchFamily="34" charset="0"/>
              <a:ea typeface="+mn-ea"/>
              <a:cs typeface="Arial" pitchFamily="34" charset="0"/>
            </a:endParaRPr>
          </a:p>
        </p:txBody>
      </p:sp>
      <p:pic>
        <p:nvPicPr>
          <p:cNvPr id="6" name="Picture 5" descr="Screen Shot 2013-09-29 at 11.09.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39" y="1996912"/>
            <a:ext cx="6020218" cy="1257387"/>
          </a:xfrm>
          <a:prstGeom prst="rect">
            <a:avLst/>
          </a:prstGeom>
        </p:spPr>
      </p:pic>
    </p:spTree>
    <p:extLst>
      <p:ext uri="{BB962C8B-B14F-4D97-AF65-F5344CB8AC3E}">
        <p14:creationId xmlns:p14="http://schemas.microsoft.com/office/powerpoint/2010/main" val="85962455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LDA</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24</a:t>
            </a:fld>
            <a:endParaRPr lang="es-ES"/>
          </a:p>
        </p:txBody>
      </p:sp>
      <p:sp>
        <p:nvSpPr>
          <p:cNvPr id="6" name="Rectángulo 5"/>
          <p:cNvSpPr/>
          <p:nvPr/>
        </p:nvSpPr>
        <p:spPr>
          <a:xfrm>
            <a:off x="178186" y="4019309"/>
            <a:ext cx="8844124" cy="2209836"/>
          </a:xfrm>
          <a:prstGeom prst="rect">
            <a:avLst/>
          </a:prstGeom>
        </p:spPr>
        <p:txBody>
          <a:bodyPr wrap="square">
            <a:spAutoFit/>
          </a:bodyPr>
          <a:lstStyle/>
          <a:p>
            <a:r>
              <a:rPr lang="es-ES" sz="2000" dirty="0" smtClean="0"/>
              <a:t>w=</a:t>
            </a:r>
            <a:r>
              <a:rPr lang="es-ES" sz="2000" dirty="0" err="1" smtClean="0"/>
              <a:t>documents</a:t>
            </a:r>
            <a:endParaRPr lang="es-ES" sz="2000" dirty="0" smtClean="0"/>
          </a:p>
          <a:p>
            <a:r>
              <a:rPr lang="es-ES" sz="2000" dirty="0" smtClean="0"/>
              <a:t>M= # </a:t>
            </a:r>
            <a:r>
              <a:rPr lang="es-ES" sz="2000" dirty="0" err="1" smtClean="0"/>
              <a:t>documents</a:t>
            </a:r>
            <a:endParaRPr lang="es-ES" sz="2000" dirty="0" smtClean="0"/>
          </a:p>
          <a:p>
            <a:r>
              <a:rPr lang="es-ES" sz="2000" dirty="0" smtClean="0"/>
              <a:t>N= </a:t>
            </a:r>
            <a:r>
              <a:rPr lang="es-ES" sz="2000" dirty="0"/>
              <a:t># </a:t>
            </a:r>
            <a:r>
              <a:rPr lang="es-ES" sz="2000" dirty="0" err="1" smtClean="0"/>
              <a:t>words</a:t>
            </a:r>
            <a:endParaRPr lang="es-ES" sz="2000" dirty="0" smtClean="0"/>
          </a:p>
          <a:p>
            <a:r>
              <a:rPr lang="es-ES" sz="2000" dirty="0" smtClean="0"/>
              <a:t>Z=</a:t>
            </a:r>
            <a:r>
              <a:rPr lang="es-ES" sz="2000" dirty="0" err="1" smtClean="0"/>
              <a:t>cluster</a:t>
            </a:r>
            <a:r>
              <a:rPr lang="es-ES" sz="2000" dirty="0" smtClean="0"/>
              <a:t> </a:t>
            </a:r>
            <a:r>
              <a:rPr lang="es-ES" sz="2000" dirty="0" err="1" smtClean="0"/>
              <a:t>for</a:t>
            </a:r>
            <a:r>
              <a:rPr lang="es-ES" sz="2000" dirty="0" smtClean="0"/>
              <a:t> </a:t>
            </a:r>
            <a:r>
              <a:rPr lang="es-ES" sz="2000" dirty="0" err="1" smtClean="0"/>
              <a:t>the</a:t>
            </a:r>
            <a:r>
              <a:rPr lang="es-ES" sz="2000" dirty="0" smtClean="0"/>
              <a:t> </a:t>
            </a:r>
            <a:r>
              <a:rPr lang="es-ES" sz="2000" dirty="0" err="1" smtClean="0"/>
              <a:t>word</a:t>
            </a:r>
            <a:r>
              <a:rPr lang="es-ES" sz="2000" dirty="0" smtClean="0"/>
              <a:t> (</a:t>
            </a:r>
            <a:r>
              <a:rPr lang="es-ES" sz="2000" dirty="0" err="1" smtClean="0"/>
              <a:t>topic</a:t>
            </a:r>
            <a:r>
              <a:rPr lang="es-ES" sz="2000" dirty="0" smtClean="0"/>
              <a:t>)</a:t>
            </a:r>
          </a:p>
          <a:p>
            <a:pPr>
              <a:spcBef>
                <a:spcPct val="20000"/>
              </a:spcBef>
              <a:buClr>
                <a:schemeClr val="accent1"/>
              </a:buClr>
            </a:pPr>
            <a:r>
              <a:rPr lang="en-US" sz="2000" dirty="0">
                <a:latin typeface="Arial" pitchFamily="34" charset="0"/>
                <a:cs typeface="Arial" pitchFamily="34" charset="0"/>
              </a:rPr>
              <a:t> </a:t>
            </a:r>
            <a:r>
              <a:rPr lang="en-US" sz="2000" dirty="0" smtClean="0">
                <a:latin typeface="Arial" pitchFamily="34" charset="0"/>
                <a:cs typeface="Arial" pitchFamily="34" charset="0"/>
              </a:rPr>
              <a:t>   ,      control the </a:t>
            </a:r>
            <a:r>
              <a:rPr lang="en-US" sz="2000" dirty="0">
                <a:latin typeface="Arial" pitchFamily="34" charset="0"/>
                <a:cs typeface="Arial" pitchFamily="34" charset="0"/>
              </a:rPr>
              <a:t>weights for the </a:t>
            </a:r>
            <a:r>
              <a:rPr lang="en-US" sz="2000" dirty="0" smtClean="0">
                <a:latin typeface="Arial" pitchFamily="34" charset="0"/>
                <a:cs typeface="Arial" pitchFamily="34" charset="0"/>
              </a:rPr>
              <a:t>multinomial (generalization binomial).</a:t>
            </a:r>
            <a:endParaRPr lang="en-US" sz="2000" dirty="0">
              <a:latin typeface="Arial" pitchFamily="34" charset="0"/>
              <a:cs typeface="Arial" pitchFamily="34" charset="0"/>
            </a:endParaRPr>
          </a:p>
          <a:p>
            <a:endParaRPr lang="es-ES" sz="2800" dirty="0"/>
          </a:p>
        </p:txBody>
      </p:sp>
      <p:pic>
        <p:nvPicPr>
          <p:cNvPr id="7" name="Picture 23" descr="Screen Shot 2013-10-02 at 8.0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85" y="5328895"/>
            <a:ext cx="317522" cy="304821"/>
          </a:xfrm>
          <a:prstGeom prst="rect">
            <a:avLst/>
          </a:prstGeom>
        </p:spPr>
      </p:pic>
      <p:sp>
        <p:nvSpPr>
          <p:cNvPr id="8" name="Rectángulo 7"/>
          <p:cNvSpPr/>
          <p:nvPr/>
        </p:nvSpPr>
        <p:spPr>
          <a:xfrm>
            <a:off x="137650" y="1281308"/>
            <a:ext cx="4572000" cy="701731"/>
          </a:xfrm>
          <a:prstGeom prst="rect">
            <a:avLst/>
          </a:prstGeom>
        </p:spPr>
        <p:txBody>
          <a:bodyPr>
            <a:spAutoFit/>
          </a:bodyPr>
          <a:lstStyle/>
          <a:p>
            <a:pPr>
              <a:spcBef>
                <a:spcPct val="20000"/>
              </a:spcBef>
              <a:buClr>
                <a:schemeClr val="accent1"/>
              </a:buClr>
            </a:pPr>
            <a:r>
              <a:rPr lang="en-US" dirty="0" smtClean="0">
                <a:latin typeface="Arial" pitchFamily="34" charset="0"/>
                <a:cs typeface="Arial" pitchFamily="34" charset="0"/>
              </a:rPr>
              <a:t>     = document composition)</a:t>
            </a:r>
          </a:p>
          <a:p>
            <a:pPr>
              <a:spcBef>
                <a:spcPct val="20000"/>
              </a:spcBef>
              <a:buClr>
                <a:schemeClr val="accent1"/>
              </a:buClr>
            </a:pPr>
            <a:r>
              <a:rPr lang="en-US" dirty="0" smtClean="0">
                <a:latin typeface="Arial" pitchFamily="34" charset="0"/>
                <a:cs typeface="Arial" pitchFamily="34" charset="0"/>
              </a:rPr>
              <a:t>    = key words</a:t>
            </a:r>
            <a:endParaRPr lang="es-ES" dirty="0"/>
          </a:p>
        </p:txBody>
      </p:sp>
      <p:pic>
        <p:nvPicPr>
          <p:cNvPr id="9" name="Picture 8" descr="Screen Shot 2013-10-02 at 7.47.2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85" y="1211033"/>
            <a:ext cx="295149" cy="413209"/>
          </a:xfrm>
          <a:prstGeom prst="rect">
            <a:avLst/>
          </a:prstGeom>
        </p:spPr>
      </p:pic>
      <p:pic>
        <p:nvPicPr>
          <p:cNvPr id="10" name="Picture 26" descr="Screen Shot 2013-10-02 at 7.42.48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186" y="1626929"/>
            <a:ext cx="254614" cy="392530"/>
          </a:xfrm>
          <a:prstGeom prst="rect">
            <a:avLst/>
          </a:prstGeom>
        </p:spPr>
      </p:pic>
      <p:sp>
        <p:nvSpPr>
          <p:cNvPr id="12" name="Rectángulo 11"/>
          <p:cNvSpPr/>
          <p:nvPr/>
        </p:nvSpPr>
        <p:spPr>
          <a:xfrm>
            <a:off x="2286000" y="3105835"/>
            <a:ext cx="4572000" cy="369332"/>
          </a:xfrm>
          <a:prstGeom prst="rect">
            <a:avLst/>
          </a:prstGeom>
        </p:spPr>
        <p:txBody>
          <a:bodyPr>
            <a:spAutoFit/>
          </a:bodyPr>
          <a:lstStyle/>
          <a:p>
            <a:r>
              <a:rPr lang="es-ES_tradnl" dirty="0" smtClean="0"/>
              <a:t> </a:t>
            </a:r>
            <a:endParaRPr lang="es-ES" dirty="0"/>
          </a:p>
        </p:txBody>
      </p:sp>
      <p:pic>
        <p:nvPicPr>
          <p:cNvPr id="13" name="Imagen 12" descr="Captura de pantalla 2017-03-30 a la(s) 08.04.2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7538" y="1653087"/>
            <a:ext cx="6010389" cy="2905496"/>
          </a:xfrm>
          <a:prstGeom prst="rect">
            <a:avLst/>
          </a:prstGeom>
        </p:spPr>
      </p:pic>
      <p:pic>
        <p:nvPicPr>
          <p:cNvPr id="14" name="Picture 33" descr="Screen Shot 2013-10-02 at 8.05.24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228" y="5328895"/>
            <a:ext cx="317522" cy="342924"/>
          </a:xfrm>
          <a:prstGeom prst="rect">
            <a:avLst/>
          </a:prstGeom>
        </p:spPr>
      </p:pic>
    </p:spTree>
    <p:extLst>
      <p:ext uri="{BB962C8B-B14F-4D97-AF65-F5344CB8AC3E}">
        <p14:creationId xmlns:p14="http://schemas.microsoft.com/office/powerpoint/2010/main" val="40412002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aseline="30000" dirty="0"/>
              <a:t>What is the distribution of words defined by a topic</a:t>
            </a:r>
            <a:r>
              <a:rPr lang="en-US" baseline="30000" dirty="0" smtClean="0"/>
              <a:t>?</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25</a:t>
            </a:fld>
            <a:endParaRPr lang="es-ES"/>
          </a:p>
        </p:txBody>
      </p:sp>
      <p:pic>
        <p:nvPicPr>
          <p:cNvPr id="10" name="Imagen 9" descr="Captura de pantalla 2017-03-30 a la(s) 03.22.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797" y="974379"/>
            <a:ext cx="6412933" cy="5381971"/>
          </a:xfrm>
          <a:prstGeom prst="rect">
            <a:avLst/>
          </a:prstGeom>
        </p:spPr>
      </p:pic>
    </p:spTree>
    <p:extLst>
      <p:ext uri="{BB962C8B-B14F-4D97-AF65-F5344CB8AC3E}">
        <p14:creationId xmlns:p14="http://schemas.microsoft.com/office/powerpoint/2010/main" val="28212987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a:t>
            </a:r>
            <a:r>
              <a:rPr lang="en-US" dirty="0" smtClean="0"/>
              <a:t>erplexity </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26</a:t>
            </a:fld>
            <a:endParaRPr lang="es-ES"/>
          </a:p>
        </p:txBody>
      </p:sp>
      <p:pic>
        <p:nvPicPr>
          <p:cNvPr id="6" name="Imagen 5" descr="Captura de pantalla 2017-03-30 a la(s) 03.23.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287" y="2693995"/>
            <a:ext cx="5912154" cy="4003343"/>
          </a:xfrm>
          <a:prstGeom prst="rect">
            <a:avLst/>
          </a:prstGeom>
        </p:spPr>
      </p:pic>
      <p:sp>
        <p:nvSpPr>
          <p:cNvPr id="7" name="Rectángulo 6"/>
          <p:cNvSpPr/>
          <p:nvPr/>
        </p:nvSpPr>
        <p:spPr>
          <a:xfrm>
            <a:off x="612626" y="1172980"/>
            <a:ext cx="8074173" cy="1569660"/>
          </a:xfrm>
          <a:prstGeom prst="rect">
            <a:avLst/>
          </a:prstGeom>
        </p:spPr>
        <p:txBody>
          <a:bodyPr wrap="square">
            <a:spAutoFit/>
          </a:bodyPr>
          <a:lstStyle/>
          <a:p>
            <a:pPr marL="342900" indent="-342900">
              <a:buFont typeface="Arial"/>
              <a:buChar char="•"/>
            </a:pPr>
            <a:r>
              <a:rPr lang="en-US" sz="2400" dirty="0" smtClean="0"/>
              <a:t>It </a:t>
            </a:r>
            <a:r>
              <a:rPr lang="en-US" sz="2400" dirty="0"/>
              <a:t>is a measurement of how well a probability distribution or probability model predicts a </a:t>
            </a:r>
            <a:r>
              <a:rPr lang="en-US" sz="2400" dirty="0" smtClean="0"/>
              <a:t>sample. </a:t>
            </a:r>
            <a:endParaRPr lang="en-US" sz="2400" dirty="0"/>
          </a:p>
          <a:p>
            <a:pPr marL="342900" indent="-342900">
              <a:buFont typeface="Arial"/>
              <a:buChar char="•"/>
            </a:pPr>
            <a:r>
              <a:rPr lang="en-US" sz="2400" dirty="0" smtClean="0"/>
              <a:t>A </a:t>
            </a:r>
            <a:r>
              <a:rPr lang="en-US" sz="2400" dirty="0"/>
              <a:t>low perplexity indicates the probability distribution is good at predicting the sample.</a:t>
            </a:r>
            <a:endParaRPr lang="es-ES" sz="2400" dirty="0"/>
          </a:p>
        </p:txBody>
      </p:sp>
    </p:spTree>
    <p:extLst>
      <p:ext uri="{BB962C8B-B14F-4D97-AF65-F5344CB8AC3E}">
        <p14:creationId xmlns:p14="http://schemas.microsoft.com/office/powerpoint/2010/main" val="10808140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err="1" smtClean="0"/>
              <a:t>G</a:t>
            </a:r>
            <a:r>
              <a:rPr lang="es-ES" dirty="0" err="1" smtClean="0"/>
              <a:t>ensim</a:t>
            </a:r>
            <a:r>
              <a:rPr lang="es-ES" dirty="0" smtClean="0"/>
              <a:t> </a:t>
            </a:r>
            <a:r>
              <a:rPr lang="en-US" dirty="0" smtClean="0"/>
              <a:t>LDA</a:t>
            </a:r>
            <a:endParaRPr lang="es-ES" dirty="0"/>
          </a:p>
        </p:txBody>
      </p:sp>
      <p:sp>
        <p:nvSpPr>
          <p:cNvPr id="3" name="Marcador de contenido 2"/>
          <p:cNvSpPr>
            <a:spLocks noGrp="1"/>
          </p:cNvSpPr>
          <p:nvPr>
            <p:ph idx="1"/>
          </p:nvPr>
        </p:nvSpPr>
        <p:spPr/>
        <p:txBody>
          <a:bodyPr/>
          <a:lstStyle/>
          <a:p>
            <a:r>
              <a:rPr lang="es-ES" dirty="0" err="1" smtClean="0"/>
              <a:t>Preparing</a:t>
            </a:r>
            <a:r>
              <a:rPr lang="es-ES" dirty="0" smtClean="0"/>
              <a:t> </a:t>
            </a:r>
            <a:r>
              <a:rPr lang="es-ES" dirty="0" err="1" smtClean="0"/>
              <a:t>the</a:t>
            </a:r>
            <a:r>
              <a:rPr lang="es-ES" dirty="0" smtClean="0"/>
              <a:t> corpus:</a:t>
            </a:r>
          </a:p>
          <a:p>
            <a:pPr lvl="1"/>
            <a:r>
              <a:rPr lang="fi-FI" dirty="0"/>
              <a:t>python -m </a:t>
            </a:r>
            <a:r>
              <a:rPr lang="fi-FI" dirty="0" err="1"/>
              <a:t>gensim.scripts.make_wikicorpus</a:t>
            </a:r>
            <a:r>
              <a:rPr lang="fi-FI" dirty="0"/>
              <a:t> ~/gensim/results/enwiki-latest-pages-articles.xml.bz2 ~/</a:t>
            </a:r>
            <a:r>
              <a:rPr lang="fi-FI" dirty="0" err="1"/>
              <a:t>gensim/results/</a:t>
            </a:r>
            <a:r>
              <a:rPr lang="fi-FI" dirty="0" err="1" smtClean="0"/>
              <a:t>wiki_en</a:t>
            </a:r>
            <a:endParaRPr lang="fi-FI" dirty="0" smtClean="0"/>
          </a:p>
          <a:p>
            <a:pPr lvl="1"/>
            <a:endParaRPr lang="fi-FI" dirty="0"/>
          </a:p>
          <a:p>
            <a:pPr marL="457200" lvl="1" indent="0">
              <a:buNone/>
            </a:pP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27</a:t>
            </a:fld>
            <a:endParaRPr lang="es-ES"/>
          </a:p>
        </p:txBody>
      </p:sp>
      <p:pic>
        <p:nvPicPr>
          <p:cNvPr id="5" name="Imagen 4" descr="Captura de pantalla 2017-03-30 a la(s) 06.5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14880"/>
            <a:ext cx="7960781" cy="2541470"/>
          </a:xfrm>
          <a:prstGeom prst="rect">
            <a:avLst/>
          </a:prstGeom>
        </p:spPr>
      </p:pic>
    </p:spTree>
    <p:extLst>
      <p:ext uri="{BB962C8B-B14F-4D97-AF65-F5344CB8AC3E}">
        <p14:creationId xmlns:p14="http://schemas.microsoft.com/office/powerpoint/2010/main" val="18297295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l-PL" dirty="0" err="1"/>
              <a:t>https</a:t>
            </a:r>
            <a:r>
              <a:rPr lang="pl-PL" dirty="0"/>
              <a:t>://</a:t>
            </a:r>
            <a:r>
              <a:rPr lang="pl-PL" dirty="0" err="1"/>
              <a:t>dumps.wikimedia.org</a:t>
            </a:r>
            <a:r>
              <a:rPr lang="pl-PL" dirty="0"/>
              <a:t>/</a:t>
            </a:r>
            <a:r>
              <a:rPr lang="pl-PL" dirty="0" err="1"/>
              <a:t>enwiki</a:t>
            </a:r>
            <a:r>
              <a:rPr lang="pl-PL" dirty="0"/>
              <a:t>/</a:t>
            </a:r>
            <a:endParaRPr lang="es-ES" dirty="0"/>
          </a:p>
        </p:txBody>
      </p:sp>
      <p:sp>
        <p:nvSpPr>
          <p:cNvPr id="3" name="Marcador de contenido 2"/>
          <p:cNvSpPr>
            <a:spLocks noGrp="1"/>
          </p:cNvSpPr>
          <p:nvPr>
            <p:ph idx="1"/>
          </p:nvPr>
        </p:nvSpPr>
        <p:spPr/>
        <p:txBody>
          <a:bodyPr/>
          <a:lstStyle/>
          <a:p>
            <a:endParaRPr lang="es-ES"/>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28</a:t>
            </a:fld>
            <a:endParaRPr lang="es-ES"/>
          </a:p>
        </p:txBody>
      </p:sp>
      <p:pic>
        <p:nvPicPr>
          <p:cNvPr id="5" name="Imagen 4" descr="Captura de pantalla 2017-03-30 a la(s) 06.45.55.png"/>
          <p:cNvPicPr>
            <a:picLocks noChangeAspect="1"/>
          </p:cNvPicPr>
          <p:nvPr/>
        </p:nvPicPr>
        <p:blipFill rotWithShape="1">
          <a:blip r:embed="rId2">
            <a:extLst>
              <a:ext uri="{28A0092B-C50C-407E-A947-70E740481C1C}">
                <a14:useLocalDpi xmlns:a14="http://schemas.microsoft.com/office/drawing/2010/main" val="0"/>
              </a:ext>
            </a:extLst>
          </a:blip>
          <a:srcRect t="19202" b="8778"/>
          <a:stretch/>
        </p:blipFill>
        <p:spPr>
          <a:xfrm>
            <a:off x="141118" y="1617841"/>
            <a:ext cx="9144000" cy="4115924"/>
          </a:xfrm>
          <a:prstGeom prst="rect">
            <a:avLst/>
          </a:prstGeom>
        </p:spPr>
      </p:pic>
    </p:spTree>
    <p:extLst>
      <p:ext uri="{BB962C8B-B14F-4D97-AF65-F5344CB8AC3E}">
        <p14:creationId xmlns:p14="http://schemas.microsoft.com/office/powerpoint/2010/main" val="224172601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Gensim</a:t>
            </a:r>
            <a:r>
              <a:rPr lang="es-ES" dirty="0" smtClean="0"/>
              <a:t> </a:t>
            </a:r>
            <a:r>
              <a:rPr lang="es-ES" dirty="0" err="1" smtClean="0"/>
              <a:t>lda</a:t>
            </a:r>
            <a:endParaRPr lang="es-ES" dirty="0"/>
          </a:p>
        </p:txBody>
      </p:sp>
      <p:sp>
        <p:nvSpPr>
          <p:cNvPr id="3" name="Marcador de contenido 2"/>
          <p:cNvSpPr>
            <a:spLocks noGrp="1"/>
          </p:cNvSpPr>
          <p:nvPr>
            <p:ph idx="1"/>
          </p:nvPr>
        </p:nvSpPr>
        <p:spPr/>
        <p:txBody>
          <a:bodyPr>
            <a:normAutofit/>
          </a:bodyPr>
          <a:lstStyle/>
          <a:p>
            <a:pPr marL="0" indent="0">
              <a:buNone/>
            </a:pPr>
            <a:endParaRPr lang="en-US" dirty="0" smtClean="0"/>
          </a:p>
          <a:p>
            <a:r>
              <a:rPr lang="en-US" dirty="0"/>
              <a:t>load id-&gt;word mapping (the dictionary)</a:t>
            </a:r>
          </a:p>
          <a:p>
            <a:pPr lvl="1"/>
            <a:r>
              <a:rPr lang="en-US" dirty="0"/>
              <a:t> one of the results of step 2 </a:t>
            </a:r>
            <a:r>
              <a:rPr lang="en-US" dirty="0" smtClean="0"/>
              <a:t>above: </a:t>
            </a:r>
            <a:r>
              <a:rPr lang="es-ES" dirty="0" smtClean="0"/>
              <a:t>…</a:t>
            </a:r>
            <a:r>
              <a:rPr lang="nl-NL" dirty="0" err="1" smtClean="0"/>
              <a:t>wordids.txt</a:t>
            </a:r>
            <a:endParaRPr lang="en-US" dirty="0" smtClean="0"/>
          </a:p>
          <a:p>
            <a:r>
              <a:rPr lang="en-US" dirty="0" smtClean="0"/>
              <a:t>load </a:t>
            </a:r>
            <a:r>
              <a:rPr lang="en-US" dirty="0"/>
              <a:t>corpus </a:t>
            </a:r>
            <a:r>
              <a:rPr lang="en-US" dirty="0" smtClean="0"/>
              <a:t>iterator: </a:t>
            </a:r>
            <a:r>
              <a:rPr lang="es-ES" dirty="0" smtClean="0"/>
              <a:t>… </a:t>
            </a:r>
            <a:r>
              <a:rPr lang="da-DK" dirty="0" err="1" smtClean="0"/>
              <a:t>tfidf.mm</a:t>
            </a:r>
            <a:endParaRPr lang="da-DK" dirty="0" smtClean="0"/>
          </a:p>
          <a:p>
            <a:r>
              <a:rPr lang="en-US" dirty="0"/>
              <a:t>extract 100 LDA topics, using 1 pass and updating once every 1 chunk (10,000 documents)</a:t>
            </a:r>
            <a:endParaRPr lang="da-DK" dirty="0" smtClean="0"/>
          </a:p>
          <a:p>
            <a:endParaRPr lang="en-US" dirty="0" smtClean="0"/>
          </a:p>
          <a:p>
            <a:pPr lvl="1"/>
            <a:endParaRPr lang="es-ES" dirty="0" smtClean="0"/>
          </a:p>
          <a:p>
            <a:pPr marL="457200" lvl="1" indent="0">
              <a:buNone/>
            </a:pPr>
            <a:endParaRPr lang="en-US" dirty="0" smtClean="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29</a:t>
            </a:fld>
            <a:endParaRPr lang="es-ES"/>
          </a:p>
        </p:txBody>
      </p:sp>
    </p:spTree>
    <p:extLst>
      <p:ext uri="{BB962C8B-B14F-4D97-AF65-F5344CB8AC3E}">
        <p14:creationId xmlns:p14="http://schemas.microsoft.com/office/powerpoint/2010/main" val="38846029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Installation (1)</a:t>
            </a:r>
            <a:endParaRPr lang="es-ES" dirty="0"/>
          </a:p>
        </p:txBody>
      </p:sp>
      <p:pic>
        <p:nvPicPr>
          <p:cNvPr id="4" name="Marcador de contenido 3" descr="Captura de pantalla 2017-03-23 a la(s) 07.07.03.png"/>
          <p:cNvPicPr>
            <a:picLocks noGrp="1" noChangeAspect="1"/>
          </p:cNvPicPr>
          <p:nvPr>
            <p:ph idx="1"/>
          </p:nvPr>
        </p:nvPicPr>
        <p:blipFill>
          <a:blip r:embed="rId2">
            <a:extLst>
              <a:ext uri="{28A0092B-C50C-407E-A947-70E740481C1C}">
                <a14:useLocalDpi xmlns:a14="http://schemas.microsoft.com/office/drawing/2010/main" val="0"/>
              </a:ext>
            </a:extLst>
          </a:blip>
          <a:srcRect t="12835" b="12835"/>
          <a:stretch>
            <a:fillRect/>
          </a:stretch>
        </p:blipFill>
        <p:spPr>
          <a:xfrm>
            <a:off x="1205508" y="1417638"/>
            <a:ext cx="6404107" cy="3522012"/>
          </a:xfrm>
        </p:spPr>
      </p:pic>
      <p:pic>
        <p:nvPicPr>
          <p:cNvPr id="5" name="Imagen 4" descr="Captura de pantalla 2017-03-23 a la(s) 07.11.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160077"/>
            <a:ext cx="7721600" cy="1371600"/>
          </a:xfrm>
          <a:prstGeom prst="rect">
            <a:avLst/>
          </a:prstGeom>
        </p:spPr>
      </p:pic>
      <p:sp>
        <p:nvSpPr>
          <p:cNvPr id="6" name="Marcador de número de diapositiva 5"/>
          <p:cNvSpPr>
            <a:spLocks noGrp="1"/>
          </p:cNvSpPr>
          <p:nvPr>
            <p:ph type="sldNum" sz="quarter" idx="12"/>
          </p:nvPr>
        </p:nvSpPr>
        <p:spPr/>
        <p:txBody>
          <a:bodyPr/>
          <a:lstStyle/>
          <a:p>
            <a:fld id="{FB834390-A305-0044-9DBC-14821C75053D}" type="slidenum">
              <a:rPr lang="es-ES" smtClean="0"/>
              <a:t>3</a:t>
            </a:fld>
            <a:endParaRPr lang="es-ES"/>
          </a:p>
        </p:txBody>
      </p:sp>
    </p:spTree>
    <p:extLst>
      <p:ext uri="{BB962C8B-B14F-4D97-AF65-F5344CB8AC3E}">
        <p14:creationId xmlns:p14="http://schemas.microsoft.com/office/powerpoint/2010/main" val="31390172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Installation (2)</a:t>
            </a:r>
            <a:endParaRPr lang="es-ES" dirty="0"/>
          </a:p>
        </p:txBody>
      </p:sp>
      <p:sp>
        <p:nvSpPr>
          <p:cNvPr id="3" name="Marcador de contenido 2"/>
          <p:cNvSpPr>
            <a:spLocks noGrp="1"/>
          </p:cNvSpPr>
          <p:nvPr>
            <p:ph idx="1"/>
          </p:nvPr>
        </p:nvSpPr>
        <p:spPr/>
        <p:txBody>
          <a:bodyPr/>
          <a:lstStyle/>
          <a:p>
            <a:pPr marL="0" indent="0">
              <a:buNone/>
            </a:pPr>
            <a:endParaRPr lang="en-US" dirty="0" smtClean="0"/>
          </a:p>
          <a:p>
            <a:endParaRPr lang="en-US" dirty="0" smtClean="0"/>
          </a:p>
          <a:p>
            <a:endParaRPr lang="en-US" dirty="0" smtClean="0"/>
          </a:p>
          <a:p>
            <a:endParaRPr lang="en-US" dirty="0" smtClean="0"/>
          </a:p>
          <a:p>
            <a:endParaRPr lang="en-US" dirty="0"/>
          </a:p>
        </p:txBody>
      </p:sp>
      <p:pic>
        <p:nvPicPr>
          <p:cNvPr id="4" name="Imagen 3"/>
          <p:cNvPicPr>
            <a:picLocks noChangeAspect="1"/>
          </p:cNvPicPr>
          <p:nvPr/>
        </p:nvPicPr>
        <p:blipFill>
          <a:blip r:embed="rId2"/>
          <a:stretch>
            <a:fillRect/>
          </a:stretch>
        </p:blipFill>
        <p:spPr>
          <a:xfrm>
            <a:off x="129055" y="1417638"/>
            <a:ext cx="8820908" cy="4984228"/>
          </a:xfrm>
          <a:prstGeom prst="rect">
            <a:avLst/>
          </a:prstGeom>
        </p:spPr>
      </p:pic>
      <p:sp>
        <p:nvSpPr>
          <p:cNvPr id="5" name="Conector 4"/>
          <p:cNvSpPr/>
          <p:nvPr/>
        </p:nvSpPr>
        <p:spPr>
          <a:xfrm>
            <a:off x="1555515" y="1854959"/>
            <a:ext cx="2026450" cy="941749"/>
          </a:xfrm>
          <a:prstGeom prst="flowChartConnector">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ector 5"/>
          <p:cNvSpPr/>
          <p:nvPr/>
        </p:nvSpPr>
        <p:spPr>
          <a:xfrm>
            <a:off x="3734365" y="2325833"/>
            <a:ext cx="5215598" cy="941749"/>
          </a:xfrm>
          <a:prstGeom prst="flowChartConnector">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ángulo 7"/>
          <p:cNvSpPr/>
          <p:nvPr/>
        </p:nvSpPr>
        <p:spPr>
          <a:xfrm>
            <a:off x="4572000" y="5227714"/>
            <a:ext cx="3862318" cy="369332"/>
          </a:xfrm>
          <a:prstGeom prst="rect">
            <a:avLst/>
          </a:prstGeom>
        </p:spPr>
        <p:txBody>
          <a:bodyPr wrap="none">
            <a:spAutoFit/>
          </a:bodyPr>
          <a:lstStyle/>
          <a:p>
            <a:r>
              <a:rPr lang="it-IT" dirty="0" err="1"/>
              <a:t>conda</a:t>
            </a:r>
            <a:r>
              <a:rPr lang="it-IT" dirty="0"/>
              <a:t> </a:t>
            </a:r>
            <a:r>
              <a:rPr lang="it-IT" dirty="0" err="1"/>
              <a:t>install</a:t>
            </a:r>
            <a:r>
              <a:rPr lang="it-IT" dirty="0"/>
              <a:t> -c anaconda </a:t>
            </a:r>
            <a:r>
              <a:rPr lang="it-IT" dirty="0" err="1"/>
              <a:t>gensim</a:t>
            </a:r>
            <a:r>
              <a:rPr lang="it-IT" dirty="0"/>
              <a:t>=1.0.1</a:t>
            </a:r>
            <a:endParaRPr lang="es-ES" dirty="0"/>
          </a:p>
        </p:txBody>
      </p:sp>
      <p:sp>
        <p:nvSpPr>
          <p:cNvPr id="10" name="Marcador de número de diapositiva 9"/>
          <p:cNvSpPr>
            <a:spLocks noGrp="1"/>
          </p:cNvSpPr>
          <p:nvPr>
            <p:ph type="sldNum" sz="quarter" idx="12"/>
          </p:nvPr>
        </p:nvSpPr>
        <p:spPr/>
        <p:txBody>
          <a:bodyPr/>
          <a:lstStyle/>
          <a:p>
            <a:fld id="{FB834390-A305-0044-9DBC-14821C75053D}" type="slidenum">
              <a:rPr lang="es-ES" smtClean="0"/>
              <a:t>4</a:t>
            </a:fld>
            <a:endParaRPr lang="es-ES"/>
          </a:p>
        </p:txBody>
      </p:sp>
    </p:spTree>
    <p:extLst>
      <p:ext uri="{BB962C8B-B14F-4D97-AF65-F5344CB8AC3E}">
        <p14:creationId xmlns:p14="http://schemas.microsoft.com/office/powerpoint/2010/main" val="30332310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Concepts</a:t>
            </a:r>
            <a:endParaRPr lang="es-ES" dirty="0"/>
          </a:p>
        </p:txBody>
      </p:sp>
      <p:sp>
        <p:nvSpPr>
          <p:cNvPr id="3" name="Marcador de contenido 2"/>
          <p:cNvSpPr>
            <a:spLocks noGrp="1"/>
          </p:cNvSpPr>
          <p:nvPr>
            <p:ph idx="1"/>
          </p:nvPr>
        </p:nvSpPr>
        <p:spPr/>
        <p:txBody>
          <a:bodyPr/>
          <a:lstStyle/>
          <a:p>
            <a:r>
              <a:rPr lang="en-US" b="1" dirty="0"/>
              <a:t>Topic </a:t>
            </a:r>
            <a:r>
              <a:rPr lang="en-US" b="1" dirty="0" err="1" smtClean="0"/>
              <a:t>modelling</a:t>
            </a:r>
            <a:r>
              <a:rPr lang="en-US" b="1" dirty="0" smtClean="0"/>
              <a:t>:</a:t>
            </a:r>
          </a:p>
          <a:p>
            <a:pPr lvl="1"/>
            <a:r>
              <a:rPr lang="en-US" dirty="0" smtClean="0"/>
              <a:t> Attempts </a:t>
            </a:r>
            <a:r>
              <a:rPr lang="en-US" dirty="0"/>
              <a:t>to uncover the underlying semantic structure </a:t>
            </a:r>
            <a:r>
              <a:rPr lang="en-US" dirty="0" smtClean="0"/>
              <a:t>of text in order </a:t>
            </a:r>
            <a:r>
              <a:rPr lang="en-US" dirty="0"/>
              <a:t>to </a:t>
            </a:r>
            <a:r>
              <a:rPr lang="en-US" dirty="0" smtClean="0"/>
              <a:t>identify </a:t>
            </a:r>
            <a:r>
              <a:rPr lang="en-US" dirty="0"/>
              <a:t>recurring </a:t>
            </a:r>
            <a:r>
              <a:rPr lang="en-US" dirty="0" smtClean="0"/>
              <a:t>patterns. </a:t>
            </a:r>
          </a:p>
          <a:p>
            <a:pPr lvl="1"/>
            <a:r>
              <a:rPr lang="en-US" dirty="0" smtClean="0"/>
              <a:t>These </a:t>
            </a:r>
            <a:r>
              <a:rPr lang="en-US" dirty="0"/>
              <a:t>patterns are called topics. They may or may not correspond to our intuitive notion of a topic. </a:t>
            </a:r>
          </a:p>
          <a:p>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5</a:t>
            </a:fld>
            <a:endParaRPr lang="es-ES"/>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378" y="4644797"/>
            <a:ext cx="3561186" cy="1885816"/>
          </a:xfrm>
          <a:prstGeom prst="rect">
            <a:avLst/>
          </a:prstGeom>
        </p:spPr>
      </p:pic>
    </p:spTree>
    <p:extLst>
      <p:ext uri="{BB962C8B-B14F-4D97-AF65-F5344CB8AC3E}">
        <p14:creationId xmlns:p14="http://schemas.microsoft.com/office/powerpoint/2010/main" val="7100804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Concepts</a:t>
            </a:r>
            <a:endParaRPr lang="es-ES" dirty="0"/>
          </a:p>
        </p:txBody>
      </p:sp>
      <p:sp>
        <p:nvSpPr>
          <p:cNvPr id="3" name="Marcador de contenido 2"/>
          <p:cNvSpPr>
            <a:spLocks noGrp="1"/>
          </p:cNvSpPr>
          <p:nvPr>
            <p:ph idx="1"/>
          </p:nvPr>
        </p:nvSpPr>
        <p:spPr>
          <a:xfrm>
            <a:off x="457200" y="1833557"/>
            <a:ext cx="3353135" cy="4525963"/>
          </a:xfrm>
        </p:spPr>
        <p:txBody>
          <a:bodyPr>
            <a:normAutofit fontScale="85000" lnSpcReduction="10000"/>
          </a:bodyPr>
          <a:lstStyle/>
          <a:p>
            <a:r>
              <a:rPr lang="en-US" b="1" dirty="0" smtClean="0"/>
              <a:t>Latent semantic analysis:</a:t>
            </a:r>
          </a:p>
          <a:p>
            <a:r>
              <a:rPr lang="en-US" dirty="0" smtClean="0"/>
              <a:t>analyzing relationships between a set of documents and the terms they contain by producing a set of concepts related to the documents and terms.</a:t>
            </a:r>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6</a:t>
            </a:fld>
            <a:endParaRPr lang="es-ES"/>
          </a:p>
        </p:txBody>
      </p:sp>
      <p:pic>
        <p:nvPicPr>
          <p:cNvPr id="9" name="Imagen 8" descr="Captura de pantalla 2017-03-23 a la(s) 08.15.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037" y="1370695"/>
            <a:ext cx="4548163" cy="5350780"/>
          </a:xfrm>
          <a:prstGeom prst="rect">
            <a:avLst/>
          </a:prstGeom>
        </p:spPr>
      </p:pic>
    </p:spTree>
    <p:extLst>
      <p:ext uri="{BB962C8B-B14F-4D97-AF65-F5344CB8AC3E}">
        <p14:creationId xmlns:p14="http://schemas.microsoft.com/office/powerpoint/2010/main" val="11047789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From Strings to Vectors (1)</a:t>
            </a:r>
            <a:endParaRPr lang="es-ES" dirty="0"/>
          </a:p>
        </p:txBody>
      </p:sp>
      <p:sp>
        <p:nvSpPr>
          <p:cNvPr id="3" name="Marcador de contenido 2"/>
          <p:cNvSpPr>
            <a:spLocks noGrp="1"/>
          </p:cNvSpPr>
          <p:nvPr>
            <p:ph idx="1"/>
          </p:nvPr>
        </p:nvSpPr>
        <p:spPr/>
        <p:txBody>
          <a:bodyPr/>
          <a:lstStyle/>
          <a:p>
            <a:r>
              <a:rPr lang="en-US" dirty="0"/>
              <a:t>D</a:t>
            </a:r>
            <a:r>
              <a:rPr lang="en-US" dirty="0" smtClean="0"/>
              <a:t>ocuments represented as strings</a:t>
            </a:r>
          </a:p>
          <a:p>
            <a:r>
              <a:rPr lang="en-US" dirty="0" smtClean="0"/>
              <a:t>To convert documents to vectors, we’ll use a document representation called bag-of-words: “How many times does the word system appear in the document? Once.”</a:t>
            </a:r>
          </a:p>
          <a:p>
            <a:r>
              <a:rPr lang="en-US" b="1" dirty="0" smtClean="0">
                <a:solidFill>
                  <a:srgbClr val="FF0000"/>
                </a:solidFill>
              </a:rPr>
              <a:t>The mapping between the questions and ids is called a dictionary.</a:t>
            </a:r>
          </a:p>
          <a:p>
            <a:endParaRPr lang="es-ES" dirty="0"/>
          </a:p>
        </p:txBody>
      </p:sp>
      <p:sp>
        <p:nvSpPr>
          <p:cNvPr id="4" name="Marcador de número de diapositiva 3"/>
          <p:cNvSpPr>
            <a:spLocks noGrp="1"/>
          </p:cNvSpPr>
          <p:nvPr>
            <p:ph type="sldNum" sz="quarter" idx="12"/>
          </p:nvPr>
        </p:nvSpPr>
        <p:spPr/>
        <p:txBody>
          <a:bodyPr/>
          <a:lstStyle/>
          <a:p>
            <a:fld id="{FB834390-A305-0044-9DBC-14821C75053D}" type="slidenum">
              <a:rPr lang="es-ES" smtClean="0"/>
              <a:t>7</a:t>
            </a:fld>
            <a:endParaRPr lang="es-ES"/>
          </a:p>
        </p:txBody>
      </p:sp>
    </p:spTree>
    <p:extLst>
      <p:ext uri="{BB962C8B-B14F-4D97-AF65-F5344CB8AC3E}">
        <p14:creationId xmlns:p14="http://schemas.microsoft.com/office/powerpoint/2010/main" val="1190275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From Strings to Vectors (2)</a:t>
            </a:r>
            <a:endParaRPr lang="es-ES" dirty="0"/>
          </a:p>
        </p:txBody>
      </p:sp>
      <p:sp>
        <p:nvSpPr>
          <p:cNvPr id="3" name="Marcador de contenido 2"/>
          <p:cNvSpPr>
            <a:spLocks noGrp="1"/>
          </p:cNvSpPr>
          <p:nvPr>
            <p:ph idx="1"/>
          </p:nvPr>
        </p:nvSpPr>
        <p:spPr>
          <a:xfrm>
            <a:off x="457200" y="1600200"/>
            <a:ext cx="8229600" cy="2531077"/>
          </a:xfrm>
        </p:spPr>
        <p:txBody>
          <a:bodyPr/>
          <a:lstStyle/>
          <a:p>
            <a:r>
              <a:rPr lang="en-US" dirty="0" smtClean="0"/>
              <a:t>from </a:t>
            </a:r>
            <a:r>
              <a:rPr lang="en-US" dirty="0" err="1" smtClean="0"/>
              <a:t>gensim</a:t>
            </a:r>
            <a:r>
              <a:rPr lang="en-US" dirty="0" smtClean="0"/>
              <a:t> import corpora</a:t>
            </a:r>
          </a:p>
          <a:p>
            <a:r>
              <a:rPr lang="en-US" dirty="0" smtClean="0"/>
              <a:t>documents = ["Human machine interface for lab </a:t>
            </a:r>
            <a:r>
              <a:rPr lang="en-US" dirty="0" err="1" smtClean="0"/>
              <a:t>abc</a:t>
            </a:r>
            <a:r>
              <a:rPr lang="en-US" dirty="0" smtClean="0"/>
              <a:t> computer applications",</a:t>
            </a:r>
            <a:r>
              <a:rPr lang="es-ES" dirty="0" smtClean="0"/>
              <a:t>…</a:t>
            </a:r>
          </a:p>
          <a:p>
            <a:r>
              <a:rPr lang="en-US" dirty="0" smtClean="0"/>
              <a:t>dictionary = </a:t>
            </a:r>
            <a:r>
              <a:rPr lang="en-US" dirty="0" err="1" smtClean="0"/>
              <a:t>corpora.Dictionary</a:t>
            </a:r>
            <a:r>
              <a:rPr lang="en-US" dirty="0" smtClean="0"/>
              <a:t>(texts)</a:t>
            </a:r>
            <a:endParaRPr lang="es-ES" dirty="0"/>
          </a:p>
        </p:txBody>
      </p:sp>
      <p:sp>
        <p:nvSpPr>
          <p:cNvPr id="4" name="Rectángulo 3"/>
          <p:cNvSpPr/>
          <p:nvPr/>
        </p:nvSpPr>
        <p:spPr>
          <a:xfrm>
            <a:off x="209007" y="4444663"/>
            <a:ext cx="8344150" cy="830997"/>
          </a:xfrm>
          <a:prstGeom prst="rect">
            <a:avLst/>
          </a:prstGeom>
        </p:spPr>
        <p:txBody>
          <a:bodyPr wrap="square">
            <a:spAutoFit/>
          </a:bodyPr>
          <a:lstStyle/>
          <a:p>
            <a:pPr algn="r"/>
            <a:r>
              <a:rPr lang="en-US" sz="2400" b="1" dirty="0" err="1" smtClean="0"/>
              <a:t>corpora.Dictionary</a:t>
            </a:r>
            <a:r>
              <a:rPr lang="en-US" sz="2400" b="1" dirty="0" smtClean="0"/>
              <a:t>: collecting word counts and relevant statistics. </a:t>
            </a:r>
            <a:endParaRPr lang="es-ES" sz="2400" b="1" dirty="0"/>
          </a:p>
        </p:txBody>
      </p:sp>
      <p:sp>
        <p:nvSpPr>
          <p:cNvPr id="5" name="Marcador de número de diapositiva 4"/>
          <p:cNvSpPr>
            <a:spLocks noGrp="1"/>
          </p:cNvSpPr>
          <p:nvPr>
            <p:ph type="sldNum" sz="quarter" idx="12"/>
          </p:nvPr>
        </p:nvSpPr>
        <p:spPr/>
        <p:txBody>
          <a:bodyPr/>
          <a:lstStyle/>
          <a:p>
            <a:fld id="{FB834390-A305-0044-9DBC-14821C75053D}" type="slidenum">
              <a:rPr lang="es-ES" smtClean="0"/>
              <a:t>8</a:t>
            </a:fld>
            <a:endParaRPr lang="es-ES"/>
          </a:p>
        </p:txBody>
      </p:sp>
    </p:spTree>
    <p:extLst>
      <p:ext uri="{BB962C8B-B14F-4D97-AF65-F5344CB8AC3E}">
        <p14:creationId xmlns:p14="http://schemas.microsoft.com/office/powerpoint/2010/main" val="1496879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From Strings to Vectors (3)</a:t>
            </a:r>
            <a:endParaRPr lang="es-ES" dirty="0"/>
          </a:p>
        </p:txBody>
      </p:sp>
      <p:sp>
        <p:nvSpPr>
          <p:cNvPr id="3" name="Marcador de contenido 2"/>
          <p:cNvSpPr>
            <a:spLocks noGrp="1"/>
          </p:cNvSpPr>
          <p:nvPr>
            <p:ph idx="1"/>
          </p:nvPr>
        </p:nvSpPr>
        <p:spPr>
          <a:xfrm>
            <a:off x="457200" y="1600200"/>
            <a:ext cx="8229600" cy="1293301"/>
          </a:xfrm>
        </p:spPr>
        <p:txBody>
          <a:bodyPr>
            <a:normAutofit/>
          </a:bodyPr>
          <a:lstStyle/>
          <a:p>
            <a:r>
              <a:rPr lang="en-US" dirty="0" smtClean="0"/>
              <a:t>To actually convert tokenized documents to vectors:</a:t>
            </a:r>
          </a:p>
          <a:p>
            <a:endParaRPr lang="en-US" dirty="0" smtClean="0"/>
          </a:p>
          <a:p>
            <a:endParaRPr lang="es-ES" dirty="0"/>
          </a:p>
        </p:txBody>
      </p:sp>
      <p:pic>
        <p:nvPicPr>
          <p:cNvPr id="4" name="Imagen 3" descr="Captura de pantalla 2017-03-23 a la(s) 07.24.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77" y="2893501"/>
            <a:ext cx="8151223" cy="930005"/>
          </a:xfrm>
          <a:prstGeom prst="rect">
            <a:avLst/>
          </a:prstGeom>
        </p:spPr>
      </p:pic>
      <p:sp>
        <p:nvSpPr>
          <p:cNvPr id="5" name="Rectángulo 4"/>
          <p:cNvSpPr/>
          <p:nvPr/>
        </p:nvSpPr>
        <p:spPr>
          <a:xfrm>
            <a:off x="710419" y="4211287"/>
            <a:ext cx="7778428" cy="923330"/>
          </a:xfrm>
          <a:prstGeom prst="rect">
            <a:avLst/>
          </a:prstGeom>
        </p:spPr>
        <p:txBody>
          <a:bodyPr wrap="square">
            <a:spAutoFit/>
          </a:bodyPr>
          <a:lstStyle/>
          <a:p>
            <a:r>
              <a:rPr lang="en-US" dirty="0" smtClean="0"/>
              <a:t>The function doc2bow() simply counts the number of occurrences of each distinct word, converts the word to its integer word id and returns the result as a sparse vector. </a:t>
            </a:r>
            <a:endParaRPr lang="es-ES" dirty="0"/>
          </a:p>
        </p:txBody>
      </p:sp>
      <p:sp>
        <p:nvSpPr>
          <p:cNvPr id="6" name="Marcador de número de diapositiva 5"/>
          <p:cNvSpPr>
            <a:spLocks noGrp="1"/>
          </p:cNvSpPr>
          <p:nvPr>
            <p:ph type="sldNum" sz="quarter" idx="12"/>
          </p:nvPr>
        </p:nvSpPr>
        <p:spPr/>
        <p:txBody>
          <a:bodyPr/>
          <a:lstStyle/>
          <a:p>
            <a:fld id="{FB834390-A305-0044-9DBC-14821C75053D}" type="slidenum">
              <a:rPr lang="es-ES" smtClean="0"/>
              <a:t>9</a:t>
            </a:fld>
            <a:endParaRPr lang="es-ES"/>
          </a:p>
        </p:txBody>
      </p:sp>
    </p:spTree>
    <p:extLst>
      <p:ext uri="{BB962C8B-B14F-4D97-AF65-F5344CB8AC3E}">
        <p14:creationId xmlns:p14="http://schemas.microsoft.com/office/powerpoint/2010/main" val="19570697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1187</TotalTime>
  <Words>1157</Words>
  <Application>Microsoft Macintosh PowerPoint</Application>
  <PresentationFormat>Presentación en pantalla (4:3)</PresentationFormat>
  <Paragraphs>161</Paragraphs>
  <Slides>29</Slides>
  <Notes>3</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gensim</vt:lpstr>
      <vt:lpstr>Introduction</vt:lpstr>
      <vt:lpstr>Installation (1)</vt:lpstr>
      <vt:lpstr>Installation (2)</vt:lpstr>
      <vt:lpstr>Concepts</vt:lpstr>
      <vt:lpstr>Concepts</vt:lpstr>
      <vt:lpstr>From Strings to Vectors (1)</vt:lpstr>
      <vt:lpstr>From Strings to Vectors (2)</vt:lpstr>
      <vt:lpstr>From Strings to Vectors (3)</vt:lpstr>
      <vt:lpstr>From Strings to Vectors (4)</vt:lpstr>
      <vt:lpstr>From Strings to Vectors (5)</vt:lpstr>
      <vt:lpstr>Topics and Transformations (1)</vt:lpstr>
      <vt:lpstr>Topics and Transformations (2)</vt:lpstr>
      <vt:lpstr>Topics and Transformations (2)</vt:lpstr>
      <vt:lpstr>Topics and Transformations (3)</vt:lpstr>
      <vt:lpstr>Transformation</vt:lpstr>
      <vt:lpstr>Similarity interface (1)</vt:lpstr>
      <vt:lpstr>Similarity interface (2)</vt:lpstr>
      <vt:lpstr>LDA</vt:lpstr>
      <vt:lpstr>LDA: How would you cluster?</vt:lpstr>
      <vt:lpstr>Now try these ones!</vt:lpstr>
      <vt:lpstr>LDA</vt:lpstr>
      <vt:lpstr>LDA</vt:lpstr>
      <vt:lpstr>LDA</vt:lpstr>
      <vt:lpstr>What is the distribution of words defined by a topic?</vt:lpstr>
      <vt:lpstr>Perplexity </vt:lpstr>
      <vt:lpstr>Gensim LDA</vt:lpstr>
      <vt:lpstr>https://dumps.wikimedia.org/enwiki/</vt:lpstr>
      <vt:lpstr>Gensim lda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gensim</dc:title>
  <dc:creator>Roberto</dc:creator>
  <cp:lastModifiedBy>Roberto</cp:lastModifiedBy>
  <cp:revision>28</cp:revision>
  <dcterms:created xsi:type="dcterms:W3CDTF">2017-03-23T12:59:06Z</dcterms:created>
  <dcterms:modified xsi:type="dcterms:W3CDTF">2017-03-30T19:05:17Z</dcterms:modified>
</cp:coreProperties>
</file>