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70"/>
  </p:notesMasterIdLst>
  <p:sldIdLst>
    <p:sldId id="309" r:id="rId2"/>
    <p:sldId id="307" r:id="rId3"/>
    <p:sldId id="310" r:id="rId4"/>
    <p:sldId id="314" r:id="rId5"/>
    <p:sldId id="313" r:id="rId6"/>
    <p:sldId id="312" r:id="rId7"/>
    <p:sldId id="311" r:id="rId8"/>
    <p:sldId id="315" r:id="rId9"/>
    <p:sldId id="316" r:id="rId10"/>
    <p:sldId id="257" r:id="rId11"/>
    <p:sldId id="286" r:id="rId12"/>
    <p:sldId id="319" r:id="rId13"/>
    <p:sldId id="269" r:id="rId14"/>
    <p:sldId id="270" r:id="rId15"/>
    <p:sldId id="271" r:id="rId16"/>
    <p:sldId id="317" r:id="rId17"/>
    <p:sldId id="318" r:id="rId18"/>
    <p:sldId id="324" r:id="rId19"/>
    <p:sldId id="326" r:id="rId20"/>
    <p:sldId id="282" r:id="rId21"/>
    <p:sldId id="258" r:id="rId22"/>
    <p:sldId id="259" r:id="rId23"/>
    <p:sldId id="285" r:id="rId24"/>
    <p:sldId id="261" r:id="rId25"/>
    <p:sldId id="263" r:id="rId26"/>
    <p:sldId id="262" r:id="rId27"/>
    <p:sldId id="264" r:id="rId28"/>
    <p:sldId id="265" r:id="rId29"/>
    <p:sldId id="266" r:id="rId30"/>
    <p:sldId id="267" r:id="rId31"/>
    <p:sldId id="268" r:id="rId32"/>
    <p:sldId id="325" r:id="rId33"/>
    <p:sldId id="354" r:id="rId34"/>
    <p:sldId id="347" r:id="rId35"/>
    <p:sldId id="346" r:id="rId36"/>
    <p:sldId id="260" r:id="rId37"/>
    <p:sldId id="334" r:id="rId38"/>
    <p:sldId id="336" r:id="rId39"/>
    <p:sldId id="335" r:id="rId40"/>
    <p:sldId id="348" r:id="rId41"/>
    <p:sldId id="351" r:id="rId42"/>
    <p:sldId id="353" r:id="rId43"/>
    <p:sldId id="352" r:id="rId44"/>
    <p:sldId id="373" r:id="rId45"/>
    <p:sldId id="256" r:id="rId46"/>
    <p:sldId id="355" r:id="rId47"/>
    <p:sldId id="356" r:id="rId48"/>
    <p:sldId id="357" r:id="rId49"/>
    <p:sldId id="358" r:id="rId50"/>
    <p:sldId id="359" r:id="rId51"/>
    <p:sldId id="360" r:id="rId52"/>
    <p:sldId id="361" r:id="rId53"/>
    <p:sldId id="362" r:id="rId54"/>
    <p:sldId id="363" r:id="rId55"/>
    <p:sldId id="364" r:id="rId56"/>
    <p:sldId id="365" r:id="rId57"/>
    <p:sldId id="366" r:id="rId58"/>
    <p:sldId id="367" r:id="rId59"/>
    <p:sldId id="368" r:id="rId60"/>
    <p:sldId id="369" r:id="rId61"/>
    <p:sldId id="370" r:id="rId62"/>
    <p:sldId id="371" r:id="rId63"/>
    <p:sldId id="372" r:id="rId64"/>
    <p:sldId id="275" r:id="rId65"/>
    <p:sldId id="278" r:id="rId66"/>
    <p:sldId id="276" r:id="rId67"/>
    <p:sldId id="277" r:id="rId68"/>
    <p:sldId id="279"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07" autoAdjust="0"/>
    <p:restoredTop sz="77778" autoAdjust="0"/>
  </p:normalViewPr>
  <p:slideViewPr>
    <p:cSldViewPr snapToGrid="0">
      <p:cViewPr varScale="1">
        <p:scale>
          <a:sx n="66" d="100"/>
          <a:sy n="66" d="100"/>
        </p:scale>
        <p:origin x="7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E7732C-48F2-4522-911E-2ADBCF0C310F}" type="datetimeFigureOut">
              <a:rPr lang="en-IN" smtClean="0"/>
              <a:t>08-12-2021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588026-9C82-4E85-8429-101E1A4B5070}" type="slidenum">
              <a:rPr lang="en-IN" smtClean="0"/>
              <a:t>‹#›</a:t>
            </a:fld>
            <a:endParaRPr lang="en-IN"/>
          </a:p>
        </p:txBody>
      </p:sp>
    </p:spTree>
    <p:extLst>
      <p:ext uri="{BB962C8B-B14F-4D97-AF65-F5344CB8AC3E}">
        <p14:creationId xmlns:p14="http://schemas.microsoft.com/office/powerpoint/2010/main" val="4020054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4F6177BD-9523-44D9-B28D-5B048CD5A8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ea typeface="SimSun" panose="02010600030101010101" pitchFamily="2" charset="-122"/>
              </a:defRPr>
            </a:lvl1pPr>
            <a:lvl2pPr marL="742950" indent="-285750" defTabSz="928688">
              <a:spcBef>
                <a:spcPct val="30000"/>
              </a:spcBef>
              <a:defRPr sz="1200">
                <a:solidFill>
                  <a:schemeClr val="tx1"/>
                </a:solidFill>
                <a:latin typeface="Times New Roman" panose="02020603050405020304" pitchFamily="18" charset="0"/>
                <a:ea typeface="SimSun" panose="02010600030101010101" pitchFamily="2" charset="-122"/>
              </a:defRPr>
            </a:lvl2pPr>
            <a:lvl3pPr marL="1143000" indent="-228600" defTabSz="928688">
              <a:spcBef>
                <a:spcPct val="30000"/>
              </a:spcBef>
              <a:defRPr sz="1200">
                <a:solidFill>
                  <a:schemeClr val="tx1"/>
                </a:solidFill>
                <a:latin typeface="Times New Roman" panose="02020603050405020304" pitchFamily="18" charset="0"/>
                <a:ea typeface="SimSun" panose="02010600030101010101" pitchFamily="2" charset="-122"/>
              </a:defRPr>
            </a:lvl3pPr>
            <a:lvl4pPr marL="1600200" indent="-228600" defTabSz="928688">
              <a:spcBef>
                <a:spcPct val="30000"/>
              </a:spcBef>
              <a:defRPr sz="1200">
                <a:solidFill>
                  <a:schemeClr val="tx1"/>
                </a:solidFill>
                <a:latin typeface="Times New Roman" panose="02020603050405020304" pitchFamily="18" charset="0"/>
                <a:ea typeface="SimSun" panose="02010600030101010101" pitchFamily="2" charset="-122"/>
              </a:defRPr>
            </a:lvl4pPr>
            <a:lvl5pPr marL="2057400" indent="-228600" defTabSz="928688">
              <a:spcBef>
                <a:spcPct val="30000"/>
              </a:spcBef>
              <a:defRPr sz="1200">
                <a:solidFill>
                  <a:schemeClr val="tx1"/>
                </a:solidFill>
                <a:latin typeface="Times New Roman" panose="02020603050405020304" pitchFamily="18" charset="0"/>
                <a:ea typeface="SimSun" panose="02010600030101010101" pitchFamily="2" charset="-122"/>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9pPr>
          </a:lstStyle>
          <a:p>
            <a:pPr fontAlgn="base">
              <a:spcBef>
                <a:spcPct val="0"/>
              </a:spcBef>
              <a:spcAft>
                <a:spcPct val="0"/>
              </a:spcAft>
            </a:pPr>
            <a:fld id="{3C25BE0F-268D-492F-8C29-FC820370940C}" type="slidenum">
              <a:rPr lang="en-US" altLang="zh-CN" smtClean="0">
                <a:latin typeface="Tahoma" panose="020B0604030504040204" pitchFamily="34" charset="0"/>
              </a:rPr>
              <a:pPr fontAlgn="base">
                <a:spcBef>
                  <a:spcPct val="0"/>
                </a:spcBef>
                <a:spcAft>
                  <a:spcPct val="0"/>
                </a:spcAft>
              </a:pPr>
              <a:t>2</a:t>
            </a:fld>
            <a:endParaRPr lang="en-US" altLang="zh-CN">
              <a:latin typeface="Tahoma" panose="020B0604030504040204" pitchFamily="34" charset="0"/>
            </a:endParaRPr>
          </a:p>
        </p:txBody>
      </p:sp>
      <p:sp>
        <p:nvSpPr>
          <p:cNvPr id="7171" name="Rectangle 2">
            <a:extLst>
              <a:ext uri="{FF2B5EF4-FFF2-40B4-BE49-F238E27FC236}">
                <a16:creationId xmlns:a16="http://schemas.microsoft.com/office/drawing/2014/main" id="{5C2BB655-612D-4046-9802-B893E8A1B11C}"/>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C1841C0B-3E91-4A58-B64C-D57B7B047F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1722B105-ECBA-4590-9A25-E105CE5F5C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ea typeface="SimSun" panose="02010600030101010101" pitchFamily="2" charset="-122"/>
              </a:defRPr>
            </a:lvl1pPr>
            <a:lvl2pPr marL="742950" indent="-285750" defTabSz="928688">
              <a:spcBef>
                <a:spcPct val="30000"/>
              </a:spcBef>
              <a:defRPr sz="1200">
                <a:solidFill>
                  <a:schemeClr val="tx1"/>
                </a:solidFill>
                <a:latin typeface="Times New Roman" panose="02020603050405020304" pitchFamily="18" charset="0"/>
                <a:ea typeface="SimSun" panose="02010600030101010101" pitchFamily="2" charset="-122"/>
              </a:defRPr>
            </a:lvl2pPr>
            <a:lvl3pPr marL="1143000" indent="-228600" defTabSz="928688">
              <a:spcBef>
                <a:spcPct val="30000"/>
              </a:spcBef>
              <a:defRPr sz="1200">
                <a:solidFill>
                  <a:schemeClr val="tx1"/>
                </a:solidFill>
                <a:latin typeface="Times New Roman" panose="02020603050405020304" pitchFamily="18" charset="0"/>
                <a:ea typeface="SimSun" panose="02010600030101010101" pitchFamily="2" charset="-122"/>
              </a:defRPr>
            </a:lvl3pPr>
            <a:lvl4pPr marL="1600200" indent="-228600" defTabSz="928688">
              <a:spcBef>
                <a:spcPct val="30000"/>
              </a:spcBef>
              <a:defRPr sz="1200">
                <a:solidFill>
                  <a:schemeClr val="tx1"/>
                </a:solidFill>
                <a:latin typeface="Times New Roman" panose="02020603050405020304" pitchFamily="18" charset="0"/>
                <a:ea typeface="SimSun" panose="02010600030101010101" pitchFamily="2" charset="-122"/>
              </a:defRPr>
            </a:lvl4pPr>
            <a:lvl5pPr marL="2057400" indent="-228600" defTabSz="928688">
              <a:spcBef>
                <a:spcPct val="30000"/>
              </a:spcBef>
              <a:defRPr sz="1200">
                <a:solidFill>
                  <a:schemeClr val="tx1"/>
                </a:solidFill>
                <a:latin typeface="Times New Roman" panose="02020603050405020304" pitchFamily="18" charset="0"/>
                <a:ea typeface="SimSun" panose="02010600030101010101" pitchFamily="2" charset="-122"/>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9pPr>
          </a:lstStyle>
          <a:p>
            <a:pPr fontAlgn="base">
              <a:spcBef>
                <a:spcPct val="0"/>
              </a:spcBef>
              <a:spcAft>
                <a:spcPct val="0"/>
              </a:spcAft>
            </a:pPr>
            <a:fld id="{D2C24712-3818-4505-9B1D-075DB5259931}" type="slidenum">
              <a:rPr lang="en-US" altLang="zh-CN" smtClean="0">
                <a:latin typeface="Tahoma" panose="020B0604030504040204" pitchFamily="34" charset="0"/>
              </a:rPr>
              <a:pPr fontAlgn="base">
                <a:spcBef>
                  <a:spcPct val="0"/>
                </a:spcBef>
                <a:spcAft>
                  <a:spcPct val="0"/>
                </a:spcAft>
              </a:pPr>
              <a:t>17</a:t>
            </a:fld>
            <a:endParaRPr lang="en-US" altLang="zh-CN">
              <a:latin typeface="Tahoma" panose="020B0604030504040204" pitchFamily="34" charset="0"/>
            </a:endParaRPr>
          </a:p>
        </p:txBody>
      </p:sp>
      <p:sp>
        <p:nvSpPr>
          <p:cNvPr id="23555" name="Rectangle 2">
            <a:extLst>
              <a:ext uri="{FF2B5EF4-FFF2-40B4-BE49-F238E27FC236}">
                <a16:creationId xmlns:a16="http://schemas.microsoft.com/office/drawing/2014/main" id="{77AF0A06-DBAA-440E-A36B-A6B2EC21A23C}"/>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612480A8-1377-439E-A769-CDFF44E18E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Consequencies are problems that need solving when we choose DS:</a:t>
            </a:r>
          </a:p>
          <a:p>
            <a:pPr eaLnBrk="1" hangingPunct="1"/>
            <a:r>
              <a:rPr lang="en-US" altLang="en-US">
                <a:latin typeface="Times New Roman" panose="02020603050405020304" pitchFamily="18" charset="0"/>
              </a:rPr>
              <a:t>Concurrency: Tasks happen independently, but periodically convenve to exchange status update or other information. We need to deal with it.</a:t>
            </a:r>
          </a:p>
          <a:p>
            <a:pPr eaLnBrk="1" hangingPunct="1"/>
            <a:r>
              <a:rPr lang="en-US" altLang="en-US">
                <a:latin typeface="Times New Roman" panose="02020603050405020304" pitchFamily="18" charset="0"/>
              </a:rPr>
              <a:t>Heterogeneity: Different hardware, different software, different protocols</a:t>
            </a:r>
          </a:p>
          <a:p>
            <a:pPr eaLnBrk="1" hangingPunct="1"/>
            <a:r>
              <a:rPr lang="en-US" altLang="en-US">
                <a:latin typeface="Times New Roman" panose="02020603050405020304" pitchFamily="18" charset="0"/>
              </a:rPr>
              <a:t>No global clock: We cannot assume correctness of timing given.</a:t>
            </a:r>
          </a:p>
          <a:p>
            <a:pPr eaLnBrk="1" hangingPunct="1"/>
            <a:r>
              <a:rPr lang="en-US" altLang="en-US">
                <a:latin typeface="Times New Roman" panose="02020603050405020304" pitchFamily="18" charset="0"/>
              </a:rPr>
              <a:t>Ind. Failures: Many components working together (ie goog), any can fail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FDA24A0E-C200-41D2-A678-70EAE83063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ea typeface="SimSun" panose="02010600030101010101" pitchFamily="2" charset="-122"/>
              </a:defRPr>
            </a:lvl1pPr>
            <a:lvl2pPr marL="742950" indent="-285750" defTabSz="928688">
              <a:spcBef>
                <a:spcPct val="30000"/>
              </a:spcBef>
              <a:defRPr sz="1200">
                <a:solidFill>
                  <a:schemeClr val="tx1"/>
                </a:solidFill>
                <a:latin typeface="Times New Roman" panose="02020603050405020304" pitchFamily="18" charset="0"/>
                <a:ea typeface="SimSun" panose="02010600030101010101" pitchFamily="2" charset="-122"/>
              </a:defRPr>
            </a:lvl2pPr>
            <a:lvl3pPr marL="1143000" indent="-228600" defTabSz="928688">
              <a:spcBef>
                <a:spcPct val="30000"/>
              </a:spcBef>
              <a:defRPr sz="1200">
                <a:solidFill>
                  <a:schemeClr val="tx1"/>
                </a:solidFill>
                <a:latin typeface="Times New Roman" panose="02020603050405020304" pitchFamily="18" charset="0"/>
                <a:ea typeface="SimSun" panose="02010600030101010101" pitchFamily="2" charset="-122"/>
              </a:defRPr>
            </a:lvl3pPr>
            <a:lvl4pPr marL="1600200" indent="-228600" defTabSz="928688">
              <a:spcBef>
                <a:spcPct val="30000"/>
              </a:spcBef>
              <a:defRPr sz="1200">
                <a:solidFill>
                  <a:schemeClr val="tx1"/>
                </a:solidFill>
                <a:latin typeface="Times New Roman" panose="02020603050405020304" pitchFamily="18" charset="0"/>
                <a:ea typeface="SimSun" panose="02010600030101010101" pitchFamily="2" charset="-122"/>
              </a:defRPr>
            </a:lvl4pPr>
            <a:lvl5pPr marL="2057400" indent="-228600" defTabSz="928688">
              <a:spcBef>
                <a:spcPct val="30000"/>
              </a:spcBef>
              <a:defRPr sz="1200">
                <a:solidFill>
                  <a:schemeClr val="tx1"/>
                </a:solidFill>
                <a:latin typeface="Times New Roman" panose="02020603050405020304" pitchFamily="18" charset="0"/>
                <a:ea typeface="SimSun" panose="02010600030101010101" pitchFamily="2" charset="-122"/>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9pPr>
          </a:lstStyle>
          <a:p>
            <a:pPr fontAlgn="base">
              <a:spcBef>
                <a:spcPct val="0"/>
              </a:spcBef>
              <a:spcAft>
                <a:spcPct val="0"/>
              </a:spcAft>
            </a:pPr>
            <a:fld id="{2989AEEC-55EB-499C-9555-07B1EF27B7A5}" type="slidenum">
              <a:rPr lang="en-US" altLang="zh-CN" smtClean="0">
                <a:latin typeface="Tahoma" panose="020B0604030504040204" pitchFamily="34" charset="0"/>
              </a:rPr>
              <a:pPr fontAlgn="base">
                <a:spcBef>
                  <a:spcPct val="0"/>
                </a:spcBef>
                <a:spcAft>
                  <a:spcPct val="0"/>
                </a:spcAft>
              </a:pPr>
              <a:t>20</a:t>
            </a:fld>
            <a:endParaRPr lang="en-US" altLang="zh-CN">
              <a:latin typeface="Tahoma" panose="020B0604030504040204" pitchFamily="34" charset="0"/>
            </a:endParaRPr>
          </a:p>
        </p:txBody>
      </p:sp>
      <p:sp>
        <p:nvSpPr>
          <p:cNvPr id="25603" name="Rectangle 2">
            <a:extLst>
              <a:ext uri="{FF2B5EF4-FFF2-40B4-BE49-F238E27FC236}">
                <a16:creationId xmlns:a16="http://schemas.microsoft.com/office/drawing/2014/main" id="{D431D10D-EDCB-43B9-B93D-666CEB358B19}"/>
              </a:ext>
            </a:extLst>
          </p:cNvPr>
          <p:cNvSpPr>
            <a:spLocks noGrp="1" noRot="1" noChangeAspect="1" noChangeArrowheads="1" noTextEdit="1"/>
          </p:cNvSpPr>
          <p:nvPr>
            <p:ph type="sldImg"/>
          </p:nvPr>
        </p:nvSpPr>
        <p:spPr>
          <a:xfrm>
            <a:off x="404813" y="696913"/>
            <a:ext cx="6188075" cy="3481387"/>
          </a:xfrm>
          <a:ln/>
        </p:spPr>
      </p:sp>
      <p:sp>
        <p:nvSpPr>
          <p:cNvPr id="25604" name="Rectangle 3">
            <a:extLst>
              <a:ext uri="{FF2B5EF4-FFF2-40B4-BE49-F238E27FC236}">
                <a16:creationId xmlns:a16="http://schemas.microsoft.com/office/drawing/2014/main" id="{EFE53E97-C225-42C3-8317-1ECDF3BEED1D}"/>
              </a:ext>
            </a:extLst>
          </p:cNvPr>
          <p:cNvSpPr>
            <a:spLocks noGrp="1" noChangeArrowheads="1"/>
          </p:cNvSpPr>
          <p:nvPr>
            <p:ph type="body" idx="1"/>
          </p:nvPr>
        </p:nvSpPr>
        <p:spPr>
          <a:xfrm>
            <a:off x="700088" y="4410075"/>
            <a:ext cx="55975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Parallel: Participants can execute their own tasks in parallel, with little or no synchronisation</a:t>
            </a:r>
          </a:p>
          <a:p>
            <a:pPr eaLnBrk="1" hangingPunct="1"/>
            <a:r>
              <a:rPr lang="en-US" altLang="en-US">
                <a:latin typeface="Times New Roman" panose="02020603050405020304" pitchFamily="18" charset="0"/>
              </a:rPr>
              <a:t>Comms: With wide scale DS, there is no shared memory space to use as a ‘blackboard’. Instead, messages must be passed .</a:t>
            </a:r>
          </a:p>
          <a:p>
            <a:pPr eaLnBrk="1" hangingPunct="1"/>
            <a:r>
              <a:rPr lang="en-US" altLang="en-US">
                <a:latin typeface="Times New Roman" panose="02020603050405020304" pitchFamily="18" charset="0"/>
              </a:rPr>
              <a:t>Resource sharing: We need to give ‘fair’ access to many users</a:t>
            </a:r>
          </a:p>
          <a:p>
            <a:pPr eaLnBrk="1" hangingPunct="1"/>
            <a:r>
              <a:rPr lang="en-US" altLang="en-US">
                <a:latin typeface="Times New Roman" panose="02020603050405020304" pitchFamily="18" charset="0"/>
              </a:rPr>
              <a:t>No global state: See message passing, can’t know all like on single PC</a:t>
            </a:r>
          </a:p>
          <a:p>
            <a:pPr eaLnBrk="1" hangingPunct="1"/>
            <a:r>
              <a:rPr lang="en-US" altLang="en-US">
                <a:latin typeface="Times New Roman" panose="02020603050405020304" pitchFamily="18" charset="0"/>
              </a:rPr>
              <a:t>No global clock: Can assume millesecond accuracy at best</a:t>
            </a:r>
          </a:p>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970058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1C15DF4A-FC0C-437D-821C-762C098405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ea typeface="SimSun" panose="02010600030101010101" pitchFamily="2" charset="-122"/>
              </a:defRPr>
            </a:lvl1pPr>
            <a:lvl2pPr marL="742950" indent="-285750" defTabSz="928688">
              <a:spcBef>
                <a:spcPct val="30000"/>
              </a:spcBef>
              <a:defRPr sz="1200">
                <a:solidFill>
                  <a:schemeClr val="tx1"/>
                </a:solidFill>
                <a:latin typeface="Times New Roman" panose="02020603050405020304" pitchFamily="18" charset="0"/>
                <a:ea typeface="SimSun" panose="02010600030101010101" pitchFamily="2" charset="-122"/>
              </a:defRPr>
            </a:lvl2pPr>
            <a:lvl3pPr marL="1143000" indent="-228600" defTabSz="928688">
              <a:spcBef>
                <a:spcPct val="30000"/>
              </a:spcBef>
              <a:defRPr sz="1200">
                <a:solidFill>
                  <a:schemeClr val="tx1"/>
                </a:solidFill>
                <a:latin typeface="Times New Roman" panose="02020603050405020304" pitchFamily="18" charset="0"/>
                <a:ea typeface="SimSun" panose="02010600030101010101" pitchFamily="2" charset="-122"/>
              </a:defRPr>
            </a:lvl3pPr>
            <a:lvl4pPr marL="1600200" indent="-228600" defTabSz="928688">
              <a:spcBef>
                <a:spcPct val="30000"/>
              </a:spcBef>
              <a:defRPr sz="1200">
                <a:solidFill>
                  <a:schemeClr val="tx1"/>
                </a:solidFill>
                <a:latin typeface="Times New Roman" panose="02020603050405020304" pitchFamily="18" charset="0"/>
                <a:ea typeface="SimSun" panose="02010600030101010101" pitchFamily="2" charset="-122"/>
              </a:defRPr>
            </a:lvl4pPr>
            <a:lvl5pPr marL="2057400" indent="-228600" defTabSz="928688">
              <a:spcBef>
                <a:spcPct val="30000"/>
              </a:spcBef>
              <a:defRPr sz="1200">
                <a:solidFill>
                  <a:schemeClr val="tx1"/>
                </a:solidFill>
                <a:latin typeface="Times New Roman" panose="02020603050405020304" pitchFamily="18" charset="0"/>
                <a:ea typeface="SimSun" panose="02010600030101010101" pitchFamily="2" charset="-122"/>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9pPr>
          </a:lstStyle>
          <a:p>
            <a:pPr fontAlgn="base">
              <a:spcBef>
                <a:spcPct val="0"/>
              </a:spcBef>
              <a:spcAft>
                <a:spcPct val="0"/>
              </a:spcAft>
            </a:pPr>
            <a:fld id="{785239D4-41CD-442C-B2DA-49CFCAB957C8}" type="slidenum">
              <a:rPr lang="en-US" altLang="zh-CN" smtClean="0">
                <a:latin typeface="Tahoma" panose="020B0604030504040204" pitchFamily="34" charset="0"/>
              </a:rPr>
              <a:pPr fontAlgn="base">
                <a:spcBef>
                  <a:spcPct val="0"/>
                </a:spcBef>
                <a:spcAft>
                  <a:spcPct val="0"/>
                </a:spcAft>
              </a:pPr>
              <a:t>23</a:t>
            </a:fld>
            <a:endParaRPr lang="en-US" altLang="zh-CN">
              <a:latin typeface="Tahoma" panose="020B0604030504040204" pitchFamily="34" charset="0"/>
            </a:endParaRPr>
          </a:p>
        </p:txBody>
      </p:sp>
      <p:sp>
        <p:nvSpPr>
          <p:cNvPr id="27651" name="Rectangle 2">
            <a:extLst>
              <a:ext uri="{FF2B5EF4-FFF2-40B4-BE49-F238E27FC236}">
                <a16:creationId xmlns:a16="http://schemas.microsoft.com/office/drawing/2014/main" id="{8F1C891F-4E77-4452-B59A-EC8B726C4B87}"/>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2EE92B28-052E-495C-9E42-78DDC3266C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Connecting users: Ultimately we want out system made widely avail.</a:t>
            </a:r>
          </a:p>
          <a:p>
            <a:pPr eaLnBrk="1" hangingPunct="1"/>
            <a:r>
              <a:rPr lang="en-US" altLang="en-US">
                <a:latin typeface="Times New Roman" panose="02020603050405020304" pitchFamily="18" charset="0"/>
              </a:rPr>
              <a:t>Transperency: User should be unaware of complexity behind system, access it almost like local system.</a:t>
            </a:r>
          </a:p>
          <a:p>
            <a:pPr eaLnBrk="1" hangingPunct="1"/>
            <a:r>
              <a:rPr lang="en-US" altLang="en-US">
                <a:latin typeface="Times New Roman" panose="02020603050405020304" pitchFamily="18" charset="0"/>
              </a:rPr>
              <a:t>Openness: Use standards (like http/ftp, w3 standards) so anyone can interface with, understand and extend your system</a:t>
            </a:r>
          </a:p>
          <a:p>
            <a:pPr eaLnBrk="1" hangingPunct="1"/>
            <a:r>
              <a:rPr lang="en-US" altLang="en-US">
                <a:latin typeface="Times New Roman" panose="02020603050405020304" pitchFamily="18" charset="0"/>
              </a:rPr>
              <a:t>Scalability: Having near linear scaling is the ultimate goal, add capacity to deal with growth</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EA9B7390-2895-4CAB-9F0C-EF8A22C09C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ea typeface="SimSun" panose="02010600030101010101" pitchFamily="2" charset="-122"/>
              </a:defRPr>
            </a:lvl1pPr>
            <a:lvl2pPr marL="742950" indent="-285750" defTabSz="928688">
              <a:spcBef>
                <a:spcPct val="30000"/>
              </a:spcBef>
              <a:defRPr sz="1200">
                <a:solidFill>
                  <a:schemeClr val="tx1"/>
                </a:solidFill>
                <a:latin typeface="Times New Roman" panose="02020603050405020304" pitchFamily="18" charset="0"/>
                <a:ea typeface="SimSun" panose="02010600030101010101" pitchFamily="2" charset="-122"/>
              </a:defRPr>
            </a:lvl2pPr>
            <a:lvl3pPr marL="1143000" indent="-228600" defTabSz="928688">
              <a:spcBef>
                <a:spcPct val="30000"/>
              </a:spcBef>
              <a:defRPr sz="1200">
                <a:solidFill>
                  <a:schemeClr val="tx1"/>
                </a:solidFill>
                <a:latin typeface="Times New Roman" panose="02020603050405020304" pitchFamily="18" charset="0"/>
                <a:ea typeface="SimSun" panose="02010600030101010101" pitchFamily="2" charset="-122"/>
              </a:defRPr>
            </a:lvl3pPr>
            <a:lvl4pPr marL="1600200" indent="-228600" defTabSz="928688">
              <a:spcBef>
                <a:spcPct val="30000"/>
              </a:spcBef>
              <a:defRPr sz="1200">
                <a:solidFill>
                  <a:schemeClr val="tx1"/>
                </a:solidFill>
                <a:latin typeface="Times New Roman" panose="02020603050405020304" pitchFamily="18" charset="0"/>
                <a:ea typeface="SimSun" panose="02010600030101010101" pitchFamily="2" charset="-122"/>
              </a:defRPr>
            </a:lvl4pPr>
            <a:lvl5pPr marL="2057400" indent="-228600" defTabSz="928688">
              <a:spcBef>
                <a:spcPct val="30000"/>
              </a:spcBef>
              <a:defRPr sz="1200">
                <a:solidFill>
                  <a:schemeClr val="tx1"/>
                </a:solidFill>
                <a:latin typeface="Times New Roman" panose="02020603050405020304" pitchFamily="18" charset="0"/>
                <a:ea typeface="SimSun" panose="02010600030101010101" pitchFamily="2" charset="-122"/>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9pPr>
          </a:lstStyle>
          <a:p>
            <a:pPr fontAlgn="base">
              <a:spcBef>
                <a:spcPct val="0"/>
              </a:spcBef>
              <a:spcAft>
                <a:spcPct val="0"/>
              </a:spcAft>
            </a:pPr>
            <a:fld id="{26636F88-0416-43D7-898F-235DFA09F55B}" type="slidenum">
              <a:rPr lang="en-US" altLang="zh-CN" smtClean="0">
                <a:latin typeface="Tahoma" panose="020B0604030504040204" pitchFamily="34" charset="0"/>
              </a:rPr>
              <a:pPr fontAlgn="base">
                <a:spcBef>
                  <a:spcPct val="0"/>
                </a:spcBef>
                <a:spcAft>
                  <a:spcPct val="0"/>
                </a:spcAft>
              </a:pPr>
              <a:t>3</a:t>
            </a:fld>
            <a:endParaRPr lang="en-US" altLang="zh-CN">
              <a:latin typeface="Tahoma" panose="020B0604030504040204" pitchFamily="34" charset="0"/>
            </a:endParaRPr>
          </a:p>
        </p:txBody>
      </p:sp>
      <p:sp>
        <p:nvSpPr>
          <p:cNvPr id="9219" name="Rectangle 2">
            <a:extLst>
              <a:ext uri="{FF2B5EF4-FFF2-40B4-BE49-F238E27FC236}">
                <a16:creationId xmlns:a16="http://schemas.microsoft.com/office/drawing/2014/main" id="{BBEDB797-2257-45C8-AFD4-0CC9D1C5B34F}"/>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BE938B8A-E8E1-4E49-8B96-0D20C1BC63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Mobile - GSM/3G networks, cell towers connect to backbones</a:t>
            </a:r>
          </a:p>
          <a:p>
            <a:pPr eaLnBrk="1" hangingPunct="1"/>
            <a:r>
              <a:rPr lang="en-US" altLang="en-US">
                <a:latin typeface="Times New Roman" panose="02020603050405020304" pitchFamily="18" charset="0"/>
              </a:rPr>
              <a:t>Corporate - LAN, consisting of PC’s, laptops, servers, storage, printing</a:t>
            </a:r>
          </a:p>
          <a:p>
            <a:pPr eaLnBrk="1" hangingPunct="1"/>
            <a:r>
              <a:rPr lang="en-US" altLang="en-US">
                <a:latin typeface="Times New Roman" panose="02020603050405020304" pitchFamily="18" charset="0"/>
              </a:rPr>
              <a:t>Factory - Machines (drills, stamps, robots) communicate over network</a:t>
            </a:r>
          </a:p>
          <a:p>
            <a:pPr eaLnBrk="1" hangingPunct="1"/>
            <a:r>
              <a:rPr lang="en-US" altLang="en-US">
                <a:latin typeface="Times New Roman" panose="02020603050405020304" pitchFamily="18" charset="0"/>
              </a:rPr>
              <a:t>Campus - Like CSSE Dept / Unimelb. Wired/wireless, clients, servers</a:t>
            </a:r>
          </a:p>
          <a:p>
            <a:pPr eaLnBrk="1" hangingPunct="1"/>
            <a:r>
              <a:rPr lang="en-US" altLang="en-US">
                <a:latin typeface="Times New Roman" panose="02020603050405020304" pitchFamily="18" charset="0"/>
              </a:rPr>
              <a:t>Home - Laptops, PC’s, Xbox/Playstation, Set top boxes</a:t>
            </a:r>
          </a:p>
          <a:p>
            <a:pPr eaLnBrk="1" hangingPunct="1"/>
            <a:r>
              <a:rPr lang="en-US" altLang="en-US">
                <a:latin typeface="Times New Roman" panose="02020603050405020304" pitchFamily="18" charset="0"/>
              </a:rPr>
              <a:t>In-car - Network of sensors (monitoring engine, breaks, tires etc)</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E48C82C6-3AA5-4D17-9309-B1AC8895BD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ea typeface="SimSun" panose="02010600030101010101" pitchFamily="2" charset="-122"/>
              </a:defRPr>
            </a:lvl1pPr>
            <a:lvl2pPr marL="742950" indent="-285750" defTabSz="928688">
              <a:spcBef>
                <a:spcPct val="30000"/>
              </a:spcBef>
              <a:defRPr sz="1200">
                <a:solidFill>
                  <a:schemeClr val="tx1"/>
                </a:solidFill>
                <a:latin typeface="Times New Roman" panose="02020603050405020304" pitchFamily="18" charset="0"/>
                <a:ea typeface="SimSun" panose="02010600030101010101" pitchFamily="2" charset="-122"/>
              </a:defRPr>
            </a:lvl2pPr>
            <a:lvl3pPr marL="1143000" indent="-228600" defTabSz="928688">
              <a:spcBef>
                <a:spcPct val="30000"/>
              </a:spcBef>
              <a:defRPr sz="1200">
                <a:solidFill>
                  <a:schemeClr val="tx1"/>
                </a:solidFill>
                <a:latin typeface="Times New Roman" panose="02020603050405020304" pitchFamily="18" charset="0"/>
                <a:ea typeface="SimSun" panose="02010600030101010101" pitchFamily="2" charset="-122"/>
              </a:defRPr>
            </a:lvl3pPr>
            <a:lvl4pPr marL="1600200" indent="-228600" defTabSz="928688">
              <a:spcBef>
                <a:spcPct val="30000"/>
              </a:spcBef>
              <a:defRPr sz="1200">
                <a:solidFill>
                  <a:schemeClr val="tx1"/>
                </a:solidFill>
                <a:latin typeface="Times New Roman" panose="02020603050405020304" pitchFamily="18" charset="0"/>
                <a:ea typeface="SimSun" panose="02010600030101010101" pitchFamily="2" charset="-122"/>
              </a:defRPr>
            </a:lvl4pPr>
            <a:lvl5pPr marL="2057400" indent="-228600" defTabSz="928688">
              <a:spcBef>
                <a:spcPct val="30000"/>
              </a:spcBef>
              <a:defRPr sz="1200">
                <a:solidFill>
                  <a:schemeClr val="tx1"/>
                </a:solidFill>
                <a:latin typeface="Times New Roman" panose="02020603050405020304" pitchFamily="18" charset="0"/>
                <a:ea typeface="SimSun" panose="02010600030101010101" pitchFamily="2" charset="-122"/>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9pPr>
          </a:lstStyle>
          <a:p>
            <a:pPr fontAlgn="base">
              <a:spcBef>
                <a:spcPct val="0"/>
              </a:spcBef>
              <a:spcAft>
                <a:spcPct val="0"/>
              </a:spcAft>
            </a:pPr>
            <a:fld id="{1960C902-2A90-4C7A-81AC-897E8499A961}" type="slidenum">
              <a:rPr lang="en-US" altLang="zh-CN" smtClean="0">
                <a:latin typeface="Tahoma" panose="020B0604030504040204" pitchFamily="34" charset="0"/>
              </a:rPr>
              <a:pPr fontAlgn="base">
                <a:spcBef>
                  <a:spcPct val="0"/>
                </a:spcBef>
                <a:spcAft>
                  <a:spcPct val="0"/>
                </a:spcAft>
              </a:pPr>
              <a:t>9</a:t>
            </a:fld>
            <a:endParaRPr lang="en-US" altLang="zh-CN">
              <a:latin typeface="Tahoma" panose="020B0604030504040204" pitchFamily="34" charset="0"/>
            </a:endParaRPr>
          </a:p>
        </p:txBody>
      </p:sp>
      <p:sp>
        <p:nvSpPr>
          <p:cNvPr id="16387" name="Rectangle 2">
            <a:extLst>
              <a:ext uri="{FF2B5EF4-FFF2-40B4-BE49-F238E27FC236}">
                <a16:creationId xmlns:a16="http://schemas.microsoft.com/office/drawing/2014/main" id="{8FB759DA-2DC7-4B47-878E-99EFCF8669DE}"/>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DD510C1A-B191-4F9C-AACD-3B9605868D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Top definition is from CDK book - I would expand the definition to include sensors as well, although sensors could be considered computers.</a:t>
            </a:r>
          </a:p>
          <a:p>
            <a:pPr eaLnBrk="1" hangingPunct="1"/>
            <a:r>
              <a:rPr lang="en-US" altLang="en-US">
                <a:latin typeface="Times New Roman" panose="02020603050405020304" pitchFamily="18" charset="0"/>
              </a:rPr>
              <a:t>Second definition encapsulates a key aspect of DS, transparency!</a:t>
            </a:r>
          </a:p>
          <a:p>
            <a:pPr eaLnBrk="1" hangingPunct="1"/>
            <a:r>
              <a:rPr lang="en-US" altLang="en-US">
                <a:latin typeface="Times New Roman" panose="02020603050405020304" pitchFamily="18" charset="0"/>
              </a:rPr>
              <a:t>Cluster is typically many machines located in the one place</a:t>
            </a:r>
          </a:p>
          <a:p>
            <a:pPr eaLnBrk="1" hangingPunct="1"/>
            <a:r>
              <a:rPr lang="en-US" altLang="en-US">
                <a:latin typeface="Times New Roman" panose="02020603050405020304" pitchFamily="18" charset="0"/>
              </a:rPr>
              <a:t>Grid can consist of many clusters interconnected and shared.</a:t>
            </a:r>
          </a:p>
          <a:p>
            <a:pPr eaLnBrk="1" hangingPunct="1"/>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02A8445A-7F01-4339-92E5-8786A846FA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ea typeface="SimSun" panose="02010600030101010101" pitchFamily="2" charset="-122"/>
              </a:defRPr>
            </a:lvl1pPr>
            <a:lvl2pPr marL="742950" indent="-285750" defTabSz="928688">
              <a:spcBef>
                <a:spcPct val="30000"/>
              </a:spcBef>
              <a:defRPr sz="1200">
                <a:solidFill>
                  <a:schemeClr val="tx1"/>
                </a:solidFill>
                <a:latin typeface="Times New Roman" panose="02020603050405020304" pitchFamily="18" charset="0"/>
                <a:ea typeface="SimSun" panose="02010600030101010101" pitchFamily="2" charset="-122"/>
              </a:defRPr>
            </a:lvl2pPr>
            <a:lvl3pPr marL="1143000" indent="-228600" defTabSz="928688">
              <a:spcBef>
                <a:spcPct val="30000"/>
              </a:spcBef>
              <a:defRPr sz="1200">
                <a:solidFill>
                  <a:schemeClr val="tx1"/>
                </a:solidFill>
                <a:latin typeface="Times New Roman" panose="02020603050405020304" pitchFamily="18" charset="0"/>
                <a:ea typeface="SimSun" panose="02010600030101010101" pitchFamily="2" charset="-122"/>
              </a:defRPr>
            </a:lvl3pPr>
            <a:lvl4pPr marL="1600200" indent="-228600" defTabSz="928688">
              <a:spcBef>
                <a:spcPct val="30000"/>
              </a:spcBef>
              <a:defRPr sz="1200">
                <a:solidFill>
                  <a:schemeClr val="tx1"/>
                </a:solidFill>
                <a:latin typeface="Times New Roman" panose="02020603050405020304" pitchFamily="18" charset="0"/>
                <a:ea typeface="SimSun" panose="02010600030101010101" pitchFamily="2" charset="-122"/>
              </a:defRPr>
            </a:lvl4pPr>
            <a:lvl5pPr marL="2057400" indent="-228600" defTabSz="928688">
              <a:spcBef>
                <a:spcPct val="30000"/>
              </a:spcBef>
              <a:defRPr sz="1200">
                <a:solidFill>
                  <a:schemeClr val="tx1"/>
                </a:solidFill>
                <a:latin typeface="Times New Roman" panose="02020603050405020304" pitchFamily="18" charset="0"/>
                <a:ea typeface="SimSun" panose="02010600030101010101" pitchFamily="2" charset="-122"/>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9pPr>
          </a:lstStyle>
          <a:p>
            <a:pPr fontAlgn="base">
              <a:spcBef>
                <a:spcPct val="0"/>
              </a:spcBef>
              <a:spcAft>
                <a:spcPct val="0"/>
              </a:spcAft>
            </a:pPr>
            <a:fld id="{A36E6550-A589-4A32-A1C7-CCAEBCCAF785}" type="slidenum">
              <a:rPr lang="en-US" altLang="zh-CN" smtClean="0">
                <a:latin typeface="Tahoma" panose="020B0604030504040204" pitchFamily="34" charset="0"/>
              </a:rPr>
              <a:pPr fontAlgn="base">
                <a:spcBef>
                  <a:spcPct val="0"/>
                </a:spcBef>
                <a:spcAft>
                  <a:spcPct val="0"/>
                </a:spcAft>
              </a:pPr>
              <a:t>11</a:t>
            </a:fld>
            <a:endParaRPr lang="en-US" altLang="zh-CN">
              <a:latin typeface="Tahoma" panose="020B0604030504040204" pitchFamily="34" charset="0"/>
            </a:endParaRPr>
          </a:p>
        </p:txBody>
      </p:sp>
      <p:sp>
        <p:nvSpPr>
          <p:cNvPr id="33795" name="Rectangle 2">
            <a:extLst>
              <a:ext uri="{FF2B5EF4-FFF2-40B4-BE49-F238E27FC236}">
                <a16:creationId xmlns:a16="http://schemas.microsoft.com/office/drawing/2014/main" id="{A2B0C4A5-2107-4966-A677-88D02E52AF54}"/>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602B42DE-09E5-4A6E-8A4D-C06A2BE839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Most of you should have used all of these DS.</a:t>
            </a:r>
          </a:p>
        </p:txBody>
      </p:sp>
    </p:spTree>
    <p:extLst>
      <p:ext uri="{BB962C8B-B14F-4D97-AF65-F5344CB8AC3E}">
        <p14:creationId xmlns:p14="http://schemas.microsoft.com/office/powerpoint/2010/main" val="208398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09B3B3AE-CB5B-4501-AC1A-E3A0FA46B8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ea typeface="SimSun" panose="02010600030101010101" pitchFamily="2" charset="-122"/>
              </a:defRPr>
            </a:lvl1pPr>
            <a:lvl2pPr marL="742950" indent="-285750" defTabSz="928688">
              <a:spcBef>
                <a:spcPct val="30000"/>
              </a:spcBef>
              <a:defRPr sz="1200">
                <a:solidFill>
                  <a:schemeClr val="tx1"/>
                </a:solidFill>
                <a:latin typeface="Times New Roman" panose="02020603050405020304" pitchFamily="18" charset="0"/>
                <a:ea typeface="SimSun" panose="02010600030101010101" pitchFamily="2" charset="-122"/>
              </a:defRPr>
            </a:lvl2pPr>
            <a:lvl3pPr marL="1143000" indent="-228600" defTabSz="928688">
              <a:spcBef>
                <a:spcPct val="30000"/>
              </a:spcBef>
              <a:defRPr sz="1200">
                <a:solidFill>
                  <a:schemeClr val="tx1"/>
                </a:solidFill>
                <a:latin typeface="Times New Roman" panose="02020603050405020304" pitchFamily="18" charset="0"/>
                <a:ea typeface="SimSun" panose="02010600030101010101" pitchFamily="2" charset="-122"/>
              </a:defRPr>
            </a:lvl3pPr>
            <a:lvl4pPr marL="1600200" indent="-228600" defTabSz="928688">
              <a:spcBef>
                <a:spcPct val="30000"/>
              </a:spcBef>
              <a:defRPr sz="1200">
                <a:solidFill>
                  <a:schemeClr val="tx1"/>
                </a:solidFill>
                <a:latin typeface="Times New Roman" panose="02020603050405020304" pitchFamily="18" charset="0"/>
                <a:ea typeface="SimSun" panose="02010600030101010101" pitchFamily="2" charset="-122"/>
              </a:defRPr>
            </a:lvl4pPr>
            <a:lvl5pPr marL="2057400" indent="-228600" defTabSz="928688">
              <a:spcBef>
                <a:spcPct val="30000"/>
              </a:spcBef>
              <a:defRPr sz="1200">
                <a:solidFill>
                  <a:schemeClr val="tx1"/>
                </a:solidFill>
                <a:latin typeface="Times New Roman" panose="02020603050405020304" pitchFamily="18" charset="0"/>
                <a:ea typeface="SimSun" panose="02010600030101010101" pitchFamily="2" charset="-122"/>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9pPr>
          </a:lstStyle>
          <a:p>
            <a:pPr fontAlgn="base">
              <a:spcBef>
                <a:spcPct val="0"/>
              </a:spcBef>
              <a:spcAft>
                <a:spcPct val="0"/>
              </a:spcAft>
            </a:pPr>
            <a:fld id="{98A21321-1D09-46AA-B50D-04EBEDA447E3}" type="slidenum">
              <a:rPr lang="en-US" altLang="zh-CN" smtClean="0">
                <a:latin typeface="Tahoma" panose="020B0604030504040204" pitchFamily="34" charset="0"/>
              </a:rPr>
              <a:pPr fontAlgn="base">
                <a:spcBef>
                  <a:spcPct val="0"/>
                </a:spcBef>
                <a:spcAft>
                  <a:spcPct val="0"/>
                </a:spcAft>
              </a:pPr>
              <a:t>12</a:t>
            </a:fld>
            <a:endParaRPr lang="en-US" altLang="zh-CN">
              <a:latin typeface="Tahoma" panose="020B0604030504040204" pitchFamily="34" charset="0"/>
            </a:endParaRPr>
          </a:p>
        </p:txBody>
      </p:sp>
      <p:sp>
        <p:nvSpPr>
          <p:cNvPr id="35843" name="Rectangle 2">
            <a:extLst>
              <a:ext uri="{FF2B5EF4-FFF2-40B4-BE49-F238E27FC236}">
                <a16:creationId xmlns:a16="http://schemas.microsoft.com/office/drawing/2014/main" id="{A488E799-CA1D-4443-8D05-4A99F495354D}"/>
              </a:ext>
            </a:extLst>
          </p:cNvPr>
          <p:cNvSpPr>
            <a:spLocks noGrp="1" noRot="1" noChangeAspect="1" noChangeArrowheads="1" noTextEdit="1"/>
          </p:cNvSpPr>
          <p:nvPr>
            <p:ph type="sldImg"/>
          </p:nvPr>
        </p:nvSpPr>
        <p:spPr>
          <a:xfrm>
            <a:off x="404813" y="696913"/>
            <a:ext cx="6188075" cy="3481387"/>
          </a:xfrm>
          <a:ln/>
        </p:spPr>
      </p:sp>
      <p:sp>
        <p:nvSpPr>
          <p:cNvPr id="35844" name="Rectangle 3">
            <a:extLst>
              <a:ext uri="{FF2B5EF4-FFF2-40B4-BE49-F238E27FC236}">
                <a16:creationId xmlns:a16="http://schemas.microsoft.com/office/drawing/2014/main" id="{69F565FA-9CE9-4FCC-91FA-3FA06B9C29A3}"/>
              </a:ext>
            </a:extLst>
          </p:cNvPr>
          <p:cNvSpPr>
            <a:spLocks noGrp="1" noChangeArrowheads="1"/>
          </p:cNvSpPr>
          <p:nvPr>
            <p:ph type="body" idx="1"/>
          </p:nvPr>
        </p:nvSpPr>
        <p:spPr>
          <a:xfrm>
            <a:off x="700088" y="4410075"/>
            <a:ext cx="55975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Programs run on computers, and they interact via message passing</a:t>
            </a:r>
          </a:p>
          <a:p>
            <a:pPr eaLnBrk="1" hangingPunct="1"/>
            <a:r>
              <a:rPr lang="en-US" altLang="en-US">
                <a:latin typeface="Times New Roman" panose="02020603050405020304" pitchFamily="18" charset="0"/>
              </a:rPr>
              <a:t>The internet is a very large DS, consisting of many participants. </a:t>
            </a:r>
          </a:p>
          <a:p>
            <a:pPr eaLnBrk="1" hangingPunct="1"/>
            <a:r>
              <a:rPr lang="en-US" altLang="en-US">
                <a:latin typeface="Times New Roman" panose="02020603050405020304" pitchFamily="18" charset="0"/>
              </a:rPr>
              <a:t>Governments, and large telcos operate the backbones that carry the bulk of the traffic</a:t>
            </a:r>
          </a:p>
          <a:p>
            <a:pPr eaLnBrk="1" hangingPunct="1"/>
            <a:r>
              <a:rPr lang="en-US" altLang="en-US">
                <a:latin typeface="Times New Roman" panose="02020603050405020304" pitchFamily="18" charset="0"/>
              </a:rPr>
              <a:t>ISP’s provide connectivity between the backbones and smaller networks</a:t>
            </a:r>
          </a:p>
          <a:p>
            <a:pPr eaLnBrk="1" hangingPunct="1"/>
            <a:r>
              <a:rPr lang="en-US" altLang="en-US">
                <a:latin typeface="Times New Roman" panose="02020603050405020304" pitchFamily="18" charset="0"/>
              </a:rPr>
              <a:t>Many services run, email, www, ftp, video/audio streaming etc.</a:t>
            </a:r>
          </a:p>
        </p:txBody>
      </p:sp>
    </p:spTree>
    <p:extLst>
      <p:ext uri="{BB962C8B-B14F-4D97-AF65-F5344CB8AC3E}">
        <p14:creationId xmlns:p14="http://schemas.microsoft.com/office/powerpoint/2010/main" val="3972950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FA4B4AD1-5414-4FA7-8ACA-DF9260723A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ea typeface="SimSun" panose="02010600030101010101" pitchFamily="2" charset="-122"/>
              </a:defRPr>
            </a:lvl1pPr>
            <a:lvl2pPr marL="742950" indent="-285750" defTabSz="928688">
              <a:spcBef>
                <a:spcPct val="30000"/>
              </a:spcBef>
              <a:defRPr sz="1200">
                <a:solidFill>
                  <a:schemeClr val="tx1"/>
                </a:solidFill>
                <a:latin typeface="Times New Roman" panose="02020603050405020304" pitchFamily="18" charset="0"/>
                <a:ea typeface="SimSun" panose="02010600030101010101" pitchFamily="2" charset="-122"/>
              </a:defRPr>
            </a:lvl2pPr>
            <a:lvl3pPr marL="1143000" indent="-228600" defTabSz="928688">
              <a:spcBef>
                <a:spcPct val="30000"/>
              </a:spcBef>
              <a:defRPr sz="1200">
                <a:solidFill>
                  <a:schemeClr val="tx1"/>
                </a:solidFill>
                <a:latin typeface="Times New Roman" panose="02020603050405020304" pitchFamily="18" charset="0"/>
                <a:ea typeface="SimSun" panose="02010600030101010101" pitchFamily="2" charset="-122"/>
              </a:defRPr>
            </a:lvl3pPr>
            <a:lvl4pPr marL="1600200" indent="-228600" defTabSz="928688">
              <a:spcBef>
                <a:spcPct val="30000"/>
              </a:spcBef>
              <a:defRPr sz="1200">
                <a:solidFill>
                  <a:schemeClr val="tx1"/>
                </a:solidFill>
                <a:latin typeface="Times New Roman" panose="02020603050405020304" pitchFamily="18" charset="0"/>
                <a:ea typeface="SimSun" panose="02010600030101010101" pitchFamily="2" charset="-122"/>
              </a:defRPr>
            </a:lvl4pPr>
            <a:lvl5pPr marL="2057400" indent="-228600" defTabSz="928688">
              <a:spcBef>
                <a:spcPct val="30000"/>
              </a:spcBef>
              <a:defRPr sz="1200">
                <a:solidFill>
                  <a:schemeClr val="tx1"/>
                </a:solidFill>
                <a:latin typeface="Times New Roman" panose="02020603050405020304" pitchFamily="18" charset="0"/>
                <a:ea typeface="SimSun" panose="02010600030101010101" pitchFamily="2" charset="-122"/>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9pPr>
          </a:lstStyle>
          <a:p>
            <a:pPr fontAlgn="base">
              <a:spcBef>
                <a:spcPct val="0"/>
              </a:spcBef>
              <a:spcAft>
                <a:spcPct val="0"/>
              </a:spcAft>
            </a:pPr>
            <a:fld id="{0A1BC9A1-D2F0-4C6E-B852-6EE4CEF08BB3}" type="slidenum">
              <a:rPr lang="en-US" altLang="zh-CN" smtClean="0">
                <a:latin typeface="Tahoma" panose="020B0604030504040204" pitchFamily="34" charset="0"/>
              </a:rPr>
              <a:pPr fontAlgn="base">
                <a:spcBef>
                  <a:spcPct val="0"/>
                </a:spcBef>
                <a:spcAft>
                  <a:spcPct val="0"/>
                </a:spcAft>
              </a:pPr>
              <a:t>13</a:t>
            </a:fld>
            <a:endParaRPr lang="en-US" altLang="zh-CN">
              <a:latin typeface="Tahoma" panose="020B0604030504040204" pitchFamily="34" charset="0"/>
            </a:endParaRPr>
          </a:p>
        </p:txBody>
      </p:sp>
      <p:sp>
        <p:nvSpPr>
          <p:cNvPr id="37891" name="Rectangle 2">
            <a:extLst>
              <a:ext uri="{FF2B5EF4-FFF2-40B4-BE49-F238E27FC236}">
                <a16:creationId xmlns:a16="http://schemas.microsoft.com/office/drawing/2014/main" id="{7769F790-1D22-4CD7-80B2-79B31F1196F6}"/>
              </a:ext>
            </a:extLst>
          </p:cNvPr>
          <p:cNvSpPr>
            <a:spLocks noGrp="1" noRot="1" noChangeAspect="1" noChangeArrowheads="1" noTextEdit="1"/>
          </p:cNvSpPr>
          <p:nvPr>
            <p:ph type="sldImg"/>
          </p:nvPr>
        </p:nvSpPr>
        <p:spPr>
          <a:xfrm>
            <a:off x="404813" y="696913"/>
            <a:ext cx="6188075" cy="3481387"/>
          </a:xfrm>
          <a:ln/>
        </p:spPr>
      </p:sp>
      <p:sp>
        <p:nvSpPr>
          <p:cNvPr id="37892" name="Rectangle 3">
            <a:extLst>
              <a:ext uri="{FF2B5EF4-FFF2-40B4-BE49-F238E27FC236}">
                <a16:creationId xmlns:a16="http://schemas.microsoft.com/office/drawing/2014/main" id="{42FD92E3-9E7E-43BB-AA80-13172A0545A8}"/>
              </a:ext>
            </a:extLst>
          </p:cNvPr>
          <p:cNvSpPr>
            <a:spLocks noGrp="1" noChangeArrowheads="1"/>
          </p:cNvSpPr>
          <p:nvPr>
            <p:ph type="body" idx="1"/>
          </p:nvPr>
        </p:nvSpPr>
        <p:spPr>
          <a:xfrm>
            <a:off x="700088" y="4410075"/>
            <a:ext cx="55975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Intranet is a seperately administered DS, that has a boundary between intra and internet.</a:t>
            </a:r>
          </a:p>
          <a:p>
            <a:pPr eaLnBrk="1" hangingPunct="1"/>
            <a:r>
              <a:rPr lang="en-US" altLang="en-US">
                <a:latin typeface="Times New Roman" panose="02020603050405020304" pitchFamily="18" charset="0"/>
              </a:rPr>
              <a:t>Intranet can be one small LAN or many interconnected private sites.</a:t>
            </a:r>
          </a:p>
          <a:p>
            <a:pPr eaLnBrk="1" hangingPunct="1"/>
            <a:r>
              <a:rPr lang="en-US" altLang="en-US">
                <a:latin typeface="Times New Roman" panose="02020603050405020304" pitchFamily="18" charset="0"/>
              </a:rPr>
              <a:t>Firewall can be used to allow authorised users in &amp; out but keep unwanted / malicious users from causing harm.</a:t>
            </a:r>
          </a:p>
          <a:p>
            <a:pPr eaLnBrk="1" hangingPunct="1"/>
            <a:r>
              <a:rPr lang="en-US" altLang="en-US">
                <a:latin typeface="Times New Roman" panose="02020603050405020304" pitchFamily="18" charset="0"/>
              </a:rPr>
              <a:t>Some intranets (e.g. Defence, Hospitals) may choose to keep them entirely separate from the internet to ensure security.</a:t>
            </a:r>
          </a:p>
        </p:txBody>
      </p:sp>
    </p:spTree>
    <p:extLst>
      <p:ext uri="{BB962C8B-B14F-4D97-AF65-F5344CB8AC3E}">
        <p14:creationId xmlns:p14="http://schemas.microsoft.com/office/powerpoint/2010/main" val="1693754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126C8F8D-0C9D-4012-9A7C-CD6C8163C8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ea typeface="SimSun" panose="02010600030101010101" pitchFamily="2" charset="-122"/>
              </a:defRPr>
            </a:lvl1pPr>
            <a:lvl2pPr marL="742950" indent="-285750" defTabSz="928688">
              <a:spcBef>
                <a:spcPct val="30000"/>
              </a:spcBef>
              <a:defRPr sz="1200">
                <a:solidFill>
                  <a:schemeClr val="tx1"/>
                </a:solidFill>
                <a:latin typeface="Times New Roman" panose="02020603050405020304" pitchFamily="18" charset="0"/>
                <a:ea typeface="SimSun" panose="02010600030101010101" pitchFamily="2" charset="-122"/>
              </a:defRPr>
            </a:lvl2pPr>
            <a:lvl3pPr marL="1143000" indent="-228600" defTabSz="928688">
              <a:spcBef>
                <a:spcPct val="30000"/>
              </a:spcBef>
              <a:defRPr sz="1200">
                <a:solidFill>
                  <a:schemeClr val="tx1"/>
                </a:solidFill>
                <a:latin typeface="Times New Roman" panose="02020603050405020304" pitchFamily="18" charset="0"/>
                <a:ea typeface="SimSun" panose="02010600030101010101" pitchFamily="2" charset="-122"/>
              </a:defRPr>
            </a:lvl3pPr>
            <a:lvl4pPr marL="1600200" indent="-228600" defTabSz="928688">
              <a:spcBef>
                <a:spcPct val="30000"/>
              </a:spcBef>
              <a:defRPr sz="1200">
                <a:solidFill>
                  <a:schemeClr val="tx1"/>
                </a:solidFill>
                <a:latin typeface="Times New Roman" panose="02020603050405020304" pitchFamily="18" charset="0"/>
                <a:ea typeface="SimSun" panose="02010600030101010101" pitchFamily="2" charset="-122"/>
              </a:defRPr>
            </a:lvl4pPr>
            <a:lvl5pPr marL="2057400" indent="-228600" defTabSz="928688">
              <a:spcBef>
                <a:spcPct val="30000"/>
              </a:spcBef>
              <a:defRPr sz="1200">
                <a:solidFill>
                  <a:schemeClr val="tx1"/>
                </a:solidFill>
                <a:latin typeface="Times New Roman" panose="02020603050405020304" pitchFamily="18" charset="0"/>
                <a:ea typeface="SimSun" panose="02010600030101010101" pitchFamily="2" charset="-122"/>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9pPr>
          </a:lstStyle>
          <a:p>
            <a:pPr fontAlgn="base">
              <a:spcBef>
                <a:spcPct val="0"/>
              </a:spcBef>
              <a:spcAft>
                <a:spcPct val="0"/>
              </a:spcAft>
            </a:pPr>
            <a:fld id="{5A8DCF5C-2900-4479-86A3-D5BFB1266B8B}" type="slidenum">
              <a:rPr lang="en-US" altLang="zh-CN" smtClean="0">
                <a:latin typeface="Tahoma" panose="020B0604030504040204" pitchFamily="34" charset="0"/>
              </a:rPr>
              <a:pPr fontAlgn="base">
                <a:spcBef>
                  <a:spcPct val="0"/>
                </a:spcBef>
                <a:spcAft>
                  <a:spcPct val="0"/>
                </a:spcAft>
              </a:pPr>
              <a:t>14</a:t>
            </a:fld>
            <a:endParaRPr lang="en-US" altLang="zh-CN">
              <a:latin typeface="Tahoma" panose="020B0604030504040204" pitchFamily="34" charset="0"/>
            </a:endParaRPr>
          </a:p>
        </p:txBody>
      </p:sp>
      <p:sp>
        <p:nvSpPr>
          <p:cNvPr id="39939" name="Rectangle 2">
            <a:extLst>
              <a:ext uri="{FF2B5EF4-FFF2-40B4-BE49-F238E27FC236}">
                <a16:creationId xmlns:a16="http://schemas.microsoft.com/office/drawing/2014/main" id="{7F603CD4-71E0-49F4-A3CB-89279822608A}"/>
              </a:ext>
            </a:extLst>
          </p:cNvPr>
          <p:cNvSpPr>
            <a:spLocks noGrp="1" noRot="1" noChangeAspect="1" noChangeArrowheads="1" noTextEdit="1"/>
          </p:cNvSpPr>
          <p:nvPr>
            <p:ph type="sldImg"/>
          </p:nvPr>
        </p:nvSpPr>
        <p:spPr>
          <a:xfrm>
            <a:off x="404813" y="696913"/>
            <a:ext cx="6188075" cy="3481387"/>
          </a:xfrm>
          <a:ln/>
        </p:spPr>
      </p:sp>
      <p:sp>
        <p:nvSpPr>
          <p:cNvPr id="39940" name="Rectangle 3">
            <a:extLst>
              <a:ext uri="{FF2B5EF4-FFF2-40B4-BE49-F238E27FC236}">
                <a16:creationId xmlns:a16="http://schemas.microsoft.com/office/drawing/2014/main" id="{E800B450-05FA-4691-A213-07851B022EA2}"/>
              </a:ext>
            </a:extLst>
          </p:cNvPr>
          <p:cNvSpPr>
            <a:spLocks noGrp="1" noChangeArrowheads="1"/>
          </p:cNvSpPr>
          <p:nvPr>
            <p:ph type="body" idx="1"/>
          </p:nvPr>
        </p:nvSpPr>
        <p:spPr>
          <a:xfrm>
            <a:off x="700088" y="4410075"/>
            <a:ext cx="55975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We are at a point where many of our devices have short (BT) and medium range (WiFi) wireless - camera, PDA, mobile, laptop, etc</a:t>
            </a:r>
          </a:p>
          <a:p>
            <a:pPr eaLnBrk="1" hangingPunct="1"/>
            <a:r>
              <a:rPr lang="en-US" altLang="en-US">
                <a:latin typeface="Times New Roman" panose="02020603050405020304" pitchFamily="18" charset="0"/>
              </a:rPr>
              <a:t>They are creating ad-hoc DS in our homes!</a:t>
            </a:r>
          </a:p>
          <a:p>
            <a:pPr eaLnBrk="1" hangingPunct="1"/>
            <a:r>
              <a:rPr lang="en-US" altLang="en-US">
                <a:latin typeface="Times New Roman" panose="02020603050405020304" pitchFamily="18" charset="0"/>
              </a:rPr>
              <a:t>Bonjour / Zeroconf enable location aware, ad-hoc distributed computing - find local file servers, printers, other users via advertising messages</a:t>
            </a:r>
          </a:p>
        </p:txBody>
      </p:sp>
    </p:spTree>
    <p:extLst>
      <p:ext uri="{BB962C8B-B14F-4D97-AF65-F5344CB8AC3E}">
        <p14:creationId xmlns:p14="http://schemas.microsoft.com/office/powerpoint/2010/main" val="2691001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C151864F-17DC-4B30-9726-21EC8A1E76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ea typeface="SimSun" panose="02010600030101010101" pitchFamily="2" charset="-122"/>
              </a:defRPr>
            </a:lvl1pPr>
            <a:lvl2pPr marL="742950" indent="-285750" defTabSz="928688">
              <a:spcBef>
                <a:spcPct val="30000"/>
              </a:spcBef>
              <a:defRPr sz="1200">
                <a:solidFill>
                  <a:schemeClr val="tx1"/>
                </a:solidFill>
                <a:latin typeface="Times New Roman" panose="02020603050405020304" pitchFamily="18" charset="0"/>
                <a:ea typeface="SimSun" panose="02010600030101010101" pitchFamily="2" charset="-122"/>
              </a:defRPr>
            </a:lvl2pPr>
            <a:lvl3pPr marL="1143000" indent="-228600" defTabSz="928688">
              <a:spcBef>
                <a:spcPct val="30000"/>
              </a:spcBef>
              <a:defRPr sz="1200">
                <a:solidFill>
                  <a:schemeClr val="tx1"/>
                </a:solidFill>
                <a:latin typeface="Times New Roman" panose="02020603050405020304" pitchFamily="18" charset="0"/>
                <a:ea typeface="SimSun" panose="02010600030101010101" pitchFamily="2" charset="-122"/>
              </a:defRPr>
            </a:lvl3pPr>
            <a:lvl4pPr marL="1600200" indent="-228600" defTabSz="928688">
              <a:spcBef>
                <a:spcPct val="30000"/>
              </a:spcBef>
              <a:defRPr sz="1200">
                <a:solidFill>
                  <a:schemeClr val="tx1"/>
                </a:solidFill>
                <a:latin typeface="Times New Roman" panose="02020603050405020304" pitchFamily="18" charset="0"/>
                <a:ea typeface="SimSun" panose="02010600030101010101" pitchFamily="2" charset="-122"/>
              </a:defRPr>
            </a:lvl4pPr>
            <a:lvl5pPr marL="2057400" indent="-228600" defTabSz="928688">
              <a:spcBef>
                <a:spcPct val="30000"/>
              </a:spcBef>
              <a:defRPr sz="1200">
                <a:solidFill>
                  <a:schemeClr val="tx1"/>
                </a:solidFill>
                <a:latin typeface="Times New Roman" panose="02020603050405020304" pitchFamily="18" charset="0"/>
                <a:ea typeface="SimSun" panose="02010600030101010101" pitchFamily="2" charset="-122"/>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9pPr>
          </a:lstStyle>
          <a:p>
            <a:pPr fontAlgn="base">
              <a:spcBef>
                <a:spcPct val="0"/>
              </a:spcBef>
              <a:spcAft>
                <a:spcPct val="0"/>
              </a:spcAft>
            </a:pPr>
            <a:fld id="{AB5EBDFC-D134-420D-BC97-6FB0CFBFE86A}" type="slidenum">
              <a:rPr lang="en-US" altLang="zh-CN" smtClean="0">
                <a:latin typeface="Tahoma" panose="020B0604030504040204" pitchFamily="34" charset="0"/>
              </a:rPr>
              <a:pPr fontAlgn="base">
                <a:spcBef>
                  <a:spcPct val="0"/>
                </a:spcBef>
                <a:spcAft>
                  <a:spcPct val="0"/>
                </a:spcAft>
              </a:pPr>
              <a:t>15</a:t>
            </a:fld>
            <a:endParaRPr lang="en-US" altLang="zh-CN">
              <a:latin typeface="Tahoma" panose="020B0604030504040204" pitchFamily="34" charset="0"/>
            </a:endParaRPr>
          </a:p>
        </p:txBody>
      </p:sp>
      <p:sp>
        <p:nvSpPr>
          <p:cNvPr id="41987" name="Rectangle 2">
            <a:extLst>
              <a:ext uri="{FF2B5EF4-FFF2-40B4-BE49-F238E27FC236}">
                <a16:creationId xmlns:a16="http://schemas.microsoft.com/office/drawing/2014/main" id="{A4652BFF-4E5A-452A-A46D-48291EE8B40C}"/>
              </a:ext>
            </a:extLst>
          </p:cNvPr>
          <p:cNvSpPr>
            <a:spLocks noGrp="1" noRot="1" noChangeAspect="1" noChangeArrowheads="1" noTextEdit="1"/>
          </p:cNvSpPr>
          <p:nvPr>
            <p:ph type="sldImg"/>
          </p:nvPr>
        </p:nvSpPr>
        <p:spPr>
          <a:xfrm>
            <a:off x="404813" y="696913"/>
            <a:ext cx="6188075" cy="3481387"/>
          </a:xfrm>
          <a:ln/>
        </p:spPr>
      </p:sp>
      <p:sp>
        <p:nvSpPr>
          <p:cNvPr id="41988" name="Rectangle 3">
            <a:extLst>
              <a:ext uri="{FF2B5EF4-FFF2-40B4-BE49-F238E27FC236}">
                <a16:creationId xmlns:a16="http://schemas.microsoft.com/office/drawing/2014/main" id="{B06EB8FF-0776-41FD-8D34-85D6ADDDC3F3}"/>
              </a:ext>
            </a:extLst>
          </p:cNvPr>
          <p:cNvSpPr>
            <a:spLocks noGrp="1" noChangeArrowheads="1"/>
          </p:cNvSpPr>
          <p:nvPr>
            <p:ph type="body" idx="1"/>
          </p:nvPr>
        </p:nvSpPr>
        <p:spPr>
          <a:xfrm>
            <a:off x="700088" y="4410075"/>
            <a:ext cx="55975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en-US">
                <a:latin typeface="Times New Roman" panose="02020603050405020304" pitchFamily="18" charset="0"/>
              </a:rPr>
              <a:t>User types in a URL into a web browser, and many things happen:</a:t>
            </a:r>
          </a:p>
          <a:p>
            <a:pPr marL="228600" indent="-228600" eaLnBrk="1" hangingPunct="1">
              <a:buFontTx/>
              <a:buAutoNum type="arabicPeriod"/>
            </a:pPr>
            <a:r>
              <a:rPr lang="en-US" altLang="en-US">
                <a:latin typeface="Times New Roman" panose="02020603050405020304" pitchFamily="18" charset="0"/>
              </a:rPr>
              <a:t>The server that hosts the page is located</a:t>
            </a:r>
          </a:p>
          <a:p>
            <a:pPr marL="228600" indent="-228600" eaLnBrk="1" hangingPunct="1">
              <a:buFontTx/>
              <a:buAutoNum type="arabicPeriod"/>
            </a:pPr>
            <a:r>
              <a:rPr lang="en-US" altLang="en-US">
                <a:latin typeface="Times New Roman" panose="02020603050405020304" pitchFamily="18" charset="0"/>
              </a:rPr>
              <a:t>The protocol is identified (in this case, HTTP)</a:t>
            </a:r>
          </a:p>
          <a:p>
            <a:pPr marL="228600" indent="-228600" eaLnBrk="1" hangingPunct="1">
              <a:buFontTx/>
              <a:buAutoNum type="arabicPeriod"/>
            </a:pPr>
            <a:r>
              <a:rPr lang="en-US" altLang="en-US">
                <a:latin typeface="Times New Roman" panose="02020603050405020304" pitchFamily="18" charset="0"/>
              </a:rPr>
              <a:t>The relevant service is called upon (e.g. the webserver) to satsify request</a:t>
            </a:r>
          </a:p>
          <a:p>
            <a:pPr marL="228600" indent="-228600" eaLnBrk="1" hangingPunct="1">
              <a:buFontTx/>
              <a:buAutoNum type="arabicPeriod"/>
            </a:pPr>
            <a:r>
              <a:rPr lang="en-US" altLang="en-US">
                <a:latin typeface="Times New Roman" panose="02020603050405020304" pitchFamily="18" charset="0"/>
              </a:rPr>
              <a:t>The particular page that is requested is located and returned to user</a:t>
            </a:r>
          </a:p>
          <a:p>
            <a:pPr marL="228600" indent="-228600" eaLnBrk="1" hangingPunct="1">
              <a:buFontTx/>
              <a:buAutoNum type="arabicPeriod"/>
            </a:pPr>
            <a:endParaRPr lang="en-US" altLang="en-US">
              <a:latin typeface="Times New Roman" panose="02020603050405020304" pitchFamily="18" charset="0"/>
            </a:endParaRPr>
          </a:p>
          <a:p>
            <a:pPr marL="228600" indent="-228600" eaLnBrk="1" hangingPunct="1">
              <a:buFontTx/>
              <a:buAutoNum type="arabicPeriod"/>
            </a:pPr>
            <a:endParaRPr lang="en-US" altLang="en-US">
              <a:latin typeface="Times New Roman" panose="02020603050405020304" pitchFamily="18" charset="0"/>
            </a:endParaRPr>
          </a:p>
        </p:txBody>
      </p:sp>
    </p:spTree>
    <p:extLst>
      <p:ext uri="{BB962C8B-B14F-4D97-AF65-F5344CB8AC3E}">
        <p14:creationId xmlns:p14="http://schemas.microsoft.com/office/powerpoint/2010/main" val="1905183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EFB07A2C-2EA9-4F56-8AC9-412D638221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ea typeface="SimSun" panose="02010600030101010101" pitchFamily="2" charset="-122"/>
              </a:defRPr>
            </a:lvl1pPr>
            <a:lvl2pPr marL="742950" indent="-285750" defTabSz="928688">
              <a:spcBef>
                <a:spcPct val="30000"/>
              </a:spcBef>
              <a:defRPr sz="1200">
                <a:solidFill>
                  <a:schemeClr val="tx1"/>
                </a:solidFill>
                <a:latin typeface="Times New Roman" panose="02020603050405020304" pitchFamily="18" charset="0"/>
                <a:ea typeface="SimSun" panose="02010600030101010101" pitchFamily="2" charset="-122"/>
              </a:defRPr>
            </a:lvl2pPr>
            <a:lvl3pPr marL="1143000" indent="-228600" defTabSz="928688">
              <a:spcBef>
                <a:spcPct val="30000"/>
              </a:spcBef>
              <a:defRPr sz="1200">
                <a:solidFill>
                  <a:schemeClr val="tx1"/>
                </a:solidFill>
                <a:latin typeface="Times New Roman" panose="02020603050405020304" pitchFamily="18" charset="0"/>
                <a:ea typeface="SimSun" panose="02010600030101010101" pitchFamily="2" charset="-122"/>
              </a:defRPr>
            </a:lvl3pPr>
            <a:lvl4pPr marL="1600200" indent="-228600" defTabSz="928688">
              <a:spcBef>
                <a:spcPct val="30000"/>
              </a:spcBef>
              <a:defRPr sz="1200">
                <a:solidFill>
                  <a:schemeClr val="tx1"/>
                </a:solidFill>
                <a:latin typeface="Times New Roman" panose="02020603050405020304" pitchFamily="18" charset="0"/>
                <a:ea typeface="SimSun" panose="02010600030101010101" pitchFamily="2" charset="-122"/>
              </a:defRPr>
            </a:lvl4pPr>
            <a:lvl5pPr marL="2057400" indent="-228600" defTabSz="928688">
              <a:spcBef>
                <a:spcPct val="30000"/>
              </a:spcBef>
              <a:defRPr sz="1200">
                <a:solidFill>
                  <a:schemeClr val="tx1"/>
                </a:solidFill>
                <a:latin typeface="Times New Roman" panose="02020603050405020304" pitchFamily="18" charset="0"/>
                <a:ea typeface="SimSun" panose="02010600030101010101" pitchFamily="2" charset="-122"/>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ea typeface="SimSun" panose="02010600030101010101" pitchFamily="2" charset="-122"/>
              </a:defRPr>
            </a:lvl9pPr>
          </a:lstStyle>
          <a:p>
            <a:pPr fontAlgn="base">
              <a:spcBef>
                <a:spcPct val="0"/>
              </a:spcBef>
              <a:spcAft>
                <a:spcPct val="0"/>
              </a:spcAft>
            </a:pPr>
            <a:fld id="{E3753EA8-A5BE-4FB5-B079-EA072B724B0A}" type="slidenum">
              <a:rPr lang="en-US" altLang="zh-CN" smtClean="0">
                <a:latin typeface="Tahoma" panose="020B0604030504040204" pitchFamily="34" charset="0"/>
              </a:rPr>
              <a:pPr fontAlgn="base">
                <a:spcBef>
                  <a:spcPct val="0"/>
                </a:spcBef>
                <a:spcAft>
                  <a:spcPct val="0"/>
                </a:spcAft>
              </a:pPr>
              <a:t>16</a:t>
            </a:fld>
            <a:endParaRPr lang="en-US" altLang="zh-CN">
              <a:latin typeface="Tahoma" panose="020B0604030504040204" pitchFamily="34" charset="0"/>
            </a:endParaRPr>
          </a:p>
        </p:txBody>
      </p:sp>
      <p:sp>
        <p:nvSpPr>
          <p:cNvPr id="21507" name="Rectangle 2">
            <a:extLst>
              <a:ext uri="{FF2B5EF4-FFF2-40B4-BE49-F238E27FC236}">
                <a16:creationId xmlns:a16="http://schemas.microsoft.com/office/drawing/2014/main" id="{2C7475DE-1DF5-4CDB-A392-4F4D995C721D}"/>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57C4D982-7824-472A-8FA2-32BB42AB35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There are many practical reasons to utilise DS:</a:t>
            </a:r>
          </a:p>
          <a:p>
            <a:pPr eaLnBrk="1" hangingPunct="1"/>
            <a:r>
              <a:rPr lang="en-US" altLang="en-US">
                <a:latin typeface="Times New Roman" panose="02020603050405020304" pitchFamily="18" charset="0"/>
              </a:rPr>
              <a:t>Functional Separation: Beneficial to separate collection from processing</a:t>
            </a:r>
          </a:p>
          <a:p>
            <a:pPr eaLnBrk="1" hangingPunct="1"/>
            <a:r>
              <a:rPr lang="en-US" altLang="en-US">
                <a:latin typeface="Times New Roman" panose="02020603050405020304" pitchFamily="18" charset="0"/>
              </a:rPr>
              <a:t>Inherent dist: The process/activity is naturally distributed</a:t>
            </a:r>
          </a:p>
          <a:p>
            <a:pPr eaLnBrk="1" hangingPunct="1"/>
            <a:r>
              <a:rPr lang="en-US" altLang="en-US">
                <a:latin typeface="Times New Roman" panose="02020603050405020304" pitchFamily="18" charset="0"/>
              </a:rPr>
              <a:t>Power/ load: We are forced to use DS as one system cannot handle!</a:t>
            </a:r>
          </a:p>
          <a:p>
            <a:pPr eaLnBrk="1" hangingPunct="1"/>
            <a:r>
              <a:rPr lang="en-US" altLang="en-US">
                <a:latin typeface="Times New Roman" panose="02020603050405020304" pitchFamily="18" charset="0"/>
              </a:rPr>
              <a:t>Reliability: Government reg. may force us to retain data for 10 years</a:t>
            </a:r>
          </a:p>
          <a:p>
            <a:pPr eaLnBrk="1" hangingPunct="1"/>
            <a:r>
              <a:rPr lang="en-US" altLang="en-US">
                <a:latin typeface="Times New Roman" panose="02020603050405020304" pitchFamily="18" charset="0"/>
              </a:rPr>
              <a:t>Economies: Share resources, statistical multiplexing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CEBB5-421C-4148-9DFD-D482B10B1E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4F84033-4E3D-4D5A-90DA-A295D6A3EF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5E437AB-91F8-4B12-AC30-BA11ABB532BD}"/>
              </a:ext>
            </a:extLst>
          </p:cNvPr>
          <p:cNvSpPr>
            <a:spLocks noGrp="1"/>
          </p:cNvSpPr>
          <p:nvPr>
            <p:ph type="dt" sz="half" idx="10"/>
          </p:nvPr>
        </p:nvSpPr>
        <p:spPr/>
        <p:txBody>
          <a:bodyPr/>
          <a:lstStyle/>
          <a:p>
            <a:fld id="{EEFF04A4-05A3-4746-8C01-3D27F6AB77BC}" type="datetimeFigureOut">
              <a:rPr lang="en-IN" smtClean="0"/>
              <a:t>08-12-2021</a:t>
            </a:fld>
            <a:endParaRPr lang="en-IN"/>
          </a:p>
        </p:txBody>
      </p:sp>
      <p:sp>
        <p:nvSpPr>
          <p:cNvPr id="5" name="Footer Placeholder 4">
            <a:extLst>
              <a:ext uri="{FF2B5EF4-FFF2-40B4-BE49-F238E27FC236}">
                <a16:creationId xmlns:a16="http://schemas.microsoft.com/office/drawing/2014/main" id="{0B0A4BF8-BC71-4B6B-8A2D-D8D802832D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FAD756-0818-4309-A821-043028219A42}"/>
              </a:ext>
            </a:extLst>
          </p:cNvPr>
          <p:cNvSpPr>
            <a:spLocks noGrp="1"/>
          </p:cNvSpPr>
          <p:nvPr>
            <p:ph type="sldNum" sz="quarter" idx="12"/>
          </p:nvPr>
        </p:nvSpPr>
        <p:spPr/>
        <p:txBody>
          <a:bodyPr/>
          <a:lstStyle/>
          <a:p>
            <a:fld id="{791E5590-32FF-45CD-8E2F-93474070C179}" type="slidenum">
              <a:rPr lang="en-IN" smtClean="0"/>
              <a:t>‹#›</a:t>
            </a:fld>
            <a:endParaRPr lang="en-IN"/>
          </a:p>
        </p:txBody>
      </p:sp>
    </p:spTree>
    <p:extLst>
      <p:ext uri="{BB962C8B-B14F-4D97-AF65-F5344CB8AC3E}">
        <p14:creationId xmlns:p14="http://schemas.microsoft.com/office/powerpoint/2010/main" val="208583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E0558-7AE2-4038-9521-6AD01253960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48CA19-4EB2-4EEB-9D05-7A589C4634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01EE23-4288-4DB9-9FED-0DD88FBC26C8}"/>
              </a:ext>
            </a:extLst>
          </p:cNvPr>
          <p:cNvSpPr>
            <a:spLocks noGrp="1"/>
          </p:cNvSpPr>
          <p:nvPr>
            <p:ph type="dt" sz="half" idx="10"/>
          </p:nvPr>
        </p:nvSpPr>
        <p:spPr/>
        <p:txBody>
          <a:bodyPr/>
          <a:lstStyle/>
          <a:p>
            <a:fld id="{EEFF04A4-05A3-4746-8C01-3D27F6AB77BC}" type="datetimeFigureOut">
              <a:rPr lang="en-IN" smtClean="0"/>
              <a:t>08-12-2021</a:t>
            </a:fld>
            <a:endParaRPr lang="en-IN"/>
          </a:p>
        </p:txBody>
      </p:sp>
      <p:sp>
        <p:nvSpPr>
          <p:cNvPr id="5" name="Footer Placeholder 4">
            <a:extLst>
              <a:ext uri="{FF2B5EF4-FFF2-40B4-BE49-F238E27FC236}">
                <a16:creationId xmlns:a16="http://schemas.microsoft.com/office/drawing/2014/main" id="{9B1777D4-CA83-4FE4-80A0-DF865DD5A9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3B6831-9F45-4A52-8043-55C58522DF19}"/>
              </a:ext>
            </a:extLst>
          </p:cNvPr>
          <p:cNvSpPr>
            <a:spLocks noGrp="1"/>
          </p:cNvSpPr>
          <p:nvPr>
            <p:ph type="sldNum" sz="quarter" idx="12"/>
          </p:nvPr>
        </p:nvSpPr>
        <p:spPr/>
        <p:txBody>
          <a:bodyPr/>
          <a:lstStyle/>
          <a:p>
            <a:fld id="{791E5590-32FF-45CD-8E2F-93474070C179}" type="slidenum">
              <a:rPr lang="en-IN" smtClean="0"/>
              <a:t>‹#›</a:t>
            </a:fld>
            <a:endParaRPr lang="en-IN"/>
          </a:p>
        </p:txBody>
      </p:sp>
    </p:spTree>
    <p:extLst>
      <p:ext uri="{BB962C8B-B14F-4D97-AF65-F5344CB8AC3E}">
        <p14:creationId xmlns:p14="http://schemas.microsoft.com/office/powerpoint/2010/main" val="46639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DBA9CA-FFB5-4338-B0EE-D3C58D442E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4509CB-0785-46FA-8BB4-0ECF4663A1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49B520-4CE9-48B3-91A2-F7F6FE5A079E}"/>
              </a:ext>
            </a:extLst>
          </p:cNvPr>
          <p:cNvSpPr>
            <a:spLocks noGrp="1"/>
          </p:cNvSpPr>
          <p:nvPr>
            <p:ph type="dt" sz="half" idx="10"/>
          </p:nvPr>
        </p:nvSpPr>
        <p:spPr/>
        <p:txBody>
          <a:bodyPr/>
          <a:lstStyle/>
          <a:p>
            <a:fld id="{EEFF04A4-05A3-4746-8C01-3D27F6AB77BC}" type="datetimeFigureOut">
              <a:rPr lang="en-IN" smtClean="0"/>
              <a:t>08-12-2021</a:t>
            </a:fld>
            <a:endParaRPr lang="en-IN"/>
          </a:p>
        </p:txBody>
      </p:sp>
      <p:sp>
        <p:nvSpPr>
          <p:cNvPr id="5" name="Footer Placeholder 4">
            <a:extLst>
              <a:ext uri="{FF2B5EF4-FFF2-40B4-BE49-F238E27FC236}">
                <a16:creationId xmlns:a16="http://schemas.microsoft.com/office/drawing/2014/main" id="{DC451CE1-8948-49AD-BE17-6094EA93F0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BACA1A-17AB-41ED-9B98-69810838FC57}"/>
              </a:ext>
            </a:extLst>
          </p:cNvPr>
          <p:cNvSpPr>
            <a:spLocks noGrp="1"/>
          </p:cNvSpPr>
          <p:nvPr>
            <p:ph type="sldNum" sz="quarter" idx="12"/>
          </p:nvPr>
        </p:nvSpPr>
        <p:spPr/>
        <p:txBody>
          <a:bodyPr/>
          <a:lstStyle/>
          <a:p>
            <a:fld id="{791E5590-32FF-45CD-8E2F-93474070C179}" type="slidenum">
              <a:rPr lang="en-IN" smtClean="0"/>
              <a:t>‹#›</a:t>
            </a:fld>
            <a:endParaRPr lang="en-IN"/>
          </a:p>
        </p:txBody>
      </p:sp>
    </p:spTree>
    <p:extLst>
      <p:ext uri="{BB962C8B-B14F-4D97-AF65-F5344CB8AC3E}">
        <p14:creationId xmlns:p14="http://schemas.microsoft.com/office/powerpoint/2010/main" val="658878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72B5FE-D6DF-44AF-A997-1B94811716BA}"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21FD61-6DA4-4D5E-8046-49098E2DAD38}" type="slidenum">
              <a:rPr lang="en-IN" smtClean="0"/>
              <a:t>‹#›</a:t>
            </a:fld>
            <a:endParaRPr lang="en-IN"/>
          </a:p>
        </p:txBody>
      </p:sp>
    </p:spTree>
    <p:extLst>
      <p:ext uri="{BB962C8B-B14F-4D97-AF65-F5344CB8AC3E}">
        <p14:creationId xmlns:p14="http://schemas.microsoft.com/office/powerpoint/2010/main" val="998117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64461-3FF6-4958-BF09-122C2DCC35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43E060-B50A-481A-A55A-1F3DD2483C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B4AE6C-0A34-4DAF-A3D2-13CA3A2EB526}"/>
              </a:ext>
            </a:extLst>
          </p:cNvPr>
          <p:cNvSpPr>
            <a:spLocks noGrp="1"/>
          </p:cNvSpPr>
          <p:nvPr>
            <p:ph type="dt" sz="half" idx="10"/>
          </p:nvPr>
        </p:nvSpPr>
        <p:spPr/>
        <p:txBody>
          <a:bodyPr/>
          <a:lstStyle/>
          <a:p>
            <a:fld id="{EEFF04A4-05A3-4746-8C01-3D27F6AB77BC}" type="datetimeFigureOut">
              <a:rPr lang="en-IN" smtClean="0"/>
              <a:t>08-12-2021</a:t>
            </a:fld>
            <a:endParaRPr lang="en-IN"/>
          </a:p>
        </p:txBody>
      </p:sp>
      <p:sp>
        <p:nvSpPr>
          <p:cNvPr id="5" name="Footer Placeholder 4">
            <a:extLst>
              <a:ext uri="{FF2B5EF4-FFF2-40B4-BE49-F238E27FC236}">
                <a16:creationId xmlns:a16="http://schemas.microsoft.com/office/drawing/2014/main" id="{B7A82558-20F5-4858-ACD5-D61F7419F2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6BF8F2-2D49-4431-BDDF-B381077A2B37}"/>
              </a:ext>
            </a:extLst>
          </p:cNvPr>
          <p:cNvSpPr>
            <a:spLocks noGrp="1"/>
          </p:cNvSpPr>
          <p:nvPr>
            <p:ph type="sldNum" sz="quarter" idx="12"/>
          </p:nvPr>
        </p:nvSpPr>
        <p:spPr/>
        <p:txBody>
          <a:bodyPr/>
          <a:lstStyle/>
          <a:p>
            <a:fld id="{791E5590-32FF-45CD-8E2F-93474070C179}" type="slidenum">
              <a:rPr lang="en-IN" smtClean="0"/>
              <a:t>‹#›</a:t>
            </a:fld>
            <a:endParaRPr lang="en-IN"/>
          </a:p>
        </p:txBody>
      </p:sp>
    </p:spTree>
    <p:extLst>
      <p:ext uri="{BB962C8B-B14F-4D97-AF65-F5344CB8AC3E}">
        <p14:creationId xmlns:p14="http://schemas.microsoft.com/office/powerpoint/2010/main" val="3891493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CA37-9142-48BC-A03B-66C9964E87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B3F6B86-43F2-4188-A467-CB5F3381CD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D77877-BE9A-4029-BFBB-0E246E219A13}"/>
              </a:ext>
            </a:extLst>
          </p:cNvPr>
          <p:cNvSpPr>
            <a:spLocks noGrp="1"/>
          </p:cNvSpPr>
          <p:nvPr>
            <p:ph type="dt" sz="half" idx="10"/>
          </p:nvPr>
        </p:nvSpPr>
        <p:spPr/>
        <p:txBody>
          <a:bodyPr/>
          <a:lstStyle/>
          <a:p>
            <a:fld id="{EEFF04A4-05A3-4746-8C01-3D27F6AB77BC}" type="datetimeFigureOut">
              <a:rPr lang="en-IN" smtClean="0"/>
              <a:t>08-12-2021</a:t>
            </a:fld>
            <a:endParaRPr lang="en-IN"/>
          </a:p>
        </p:txBody>
      </p:sp>
      <p:sp>
        <p:nvSpPr>
          <p:cNvPr id="5" name="Footer Placeholder 4">
            <a:extLst>
              <a:ext uri="{FF2B5EF4-FFF2-40B4-BE49-F238E27FC236}">
                <a16:creationId xmlns:a16="http://schemas.microsoft.com/office/drawing/2014/main" id="{ED50F227-5CFB-4198-996A-88048D88A5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A93761-A524-48AD-BB46-65C78FDCAA80}"/>
              </a:ext>
            </a:extLst>
          </p:cNvPr>
          <p:cNvSpPr>
            <a:spLocks noGrp="1"/>
          </p:cNvSpPr>
          <p:nvPr>
            <p:ph type="sldNum" sz="quarter" idx="12"/>
          </p:nvPr>
        </p:nvSpPr>
        <p:spPr/>
        <p:txBody>
          <a:bodyPr/>
          <a:lstStyle/>
          <a:p>
            <a:fld id="{791E5590-32FF-45CD-8E2F-93474070C179}" type="slidenum">
              <a:rPr lang="en-IN" smtClean="0"/>
              <a:t>‹#›</a:t>
            </a:fld>
            <a:endParaRPr lang="en-IN"/>
          </a:p>
        </p:txBody>
      </p:sp>
    </p:spTree>
    <p:extLst>
      <p:ext uri="{BB962C8B-B14F-4D97-AF65-F5344CB8AC3E}">
        <p14:creationId xmlns:p14="http://schemas.microsoft.com/office/powerpoint/2010/main" val="3590659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4B592-8D86-4E4F-9928-56834C1288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AAD183-A762-4304-B220-9825DC5EF2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A1BA61-2143-4F70-B196-6AEF3A9F90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DE1AA5-3319-4C9C-95CC-946B2D62DCCB}"/>
              </a:ext>
            </a:extLst>
          </p:cNvPr>
          <p:cNvSpPr>
            <a:spLocks noGrp="1"/>
          </p:cNvSpPr>
          <p:nvPr>
            <p:ph type="dt" sz="half" idx="10"/>
          </p:nvPr>
        </p:nvSpPr>
        <p:spPr/>
        <p:txBody>
          <a:bodyPr/>
          <a:lstStyle/>
          <a:p>
            <a:fld id="{EEFF04A4-05A3-4746-8C01-3D27F6AB77BC}" type="datetimeFigureOut">
              <a:rPr lang="en-IN" smtClean="0"/>
              <a:t>08-12-2021</a:t>
            </a:fld>
            <a:endParaRPr lang="en-IN"/>
          </a:p>
        </p:txBody>
      </p:sp>
      <p:sp>
        <p:nvSpPr>
          <p:cNvPr id="6" name="Footer Placeholder 5">
            <a:extLst>
              <a:ext uri="{FF2B5EF4-FFF2-40B4-BE49-F238E27FC236}">
                <a16:creationId xmlns:a16="http://schemas.microsoft.com/office/drawing/2014/main" id="{A16FCB5F-0209-459F-9A0D-BA7DA464CA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7BA235-86C7-444C-9B26-C70623A6068B}"/>
              </a:ext>
            </a:extLst>
          </p:cNvPr>
          <p:cNvSpPr>
            <a:spLocks noGrp="1"/>
          </p:cNvSpPr>
          <p:nvPr>
            <p:ph type="sldNum" sz="quarter" idx="12"/>
          </p:nvPr>
        </p:nvSpPr>
        <p:spPr/>
        <p:txBody>
          <a:bodyPr/>
          <a:lstStyle/>
          <a:p>
            <a:fld id="{791E5590-32FF-45CD-8E2F-93474070C179}" type="slidenum">
              <a:rPr lang="en-IN" smtClean="0"/>
              <a:t>‹#›</a:t>
            </a:fld>
            <a:endParaRPr lang="en-IN"/>
          </a:p>
        </p:txBody>
      </p:sp>
    </p:spTree>
    <p:extLst>
      <p:ext uri="{BB962C8B-B14F-4D97-AF65-F5344CB8AC3E}">
        <p14:creationId xmlns:p14="http://schemas.microsoft.com/office/powerpoint/2010/main" val="139132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9A9A-8861-4EC5-9F53-F3A33CC6E0C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912EC2-2542-4EE3-88F8-6B088A389B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2917A5-D598-4514-9ACF-7D0F076B9C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EB476B-0D0E-461D-8632-E39B44D113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F6E89C-FB69-4E57-9EE1-0182CF3940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5FC202-20FF-4205-BBD0-729346E732DA}"/>
              </a:ext>
            </a:extLst>
          </p:cNvPr>
          <p:cNvSpPr>
            <a:spLocks noGrp="1"/>
          </p:cNvSpPr>
          <p:nvPr>
            <p:ph type="dt" sz="half" idx="10"/>
          </p:nvPr>
        </p:nvSpPr>
        <p:spPr/>
        <p:txBody>
          <a:bodyPr/>
          <a:lstStyle/>
          <a:p>
            <a:fld id="{EEFF04A4-05A3-4746-8C01-3D27F6AB77BC}" type="datetimeFigureOut">
              <a:rPr lang="en-IN" smtClean="0"/>
              <a:t>08-12-2021</a:t>
            </a:fld>
            <a:endParaRPr lang="en-IN"/>
          </a:p>
        </p:txBody>
      </p:sp>
      <p:sp>
        <p:nvSpPr>
          <p:cNvPr id="8" name="Footer Placeholder 7">
            <a:extLst>
              <a:ext uri="{FF2B5EF4-FFF2-40B4-BE49-F238E27FC236}">
                <a16:creationId xmlns:a16="http://schemas.microsoft.com/office/drawing/2014/main" id="{951C5825-55E0-4990-81F7-CB6D63D9C50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18BC298-2D44-4052-BF88-46067263C8BD}"/>
              </a:ext>
            </a:extLst>
          </p:cNvPr>
          <p:cNvSpPr>
            <a:spLocks noGrp="1"/>
          </p:cNvSpPr>
          <p:nvPr>
            <p:ph type="sldNum" sz="quarter" idx="12"/>
          </p:nvPr>
        </p:nvSpPr>
        <p:spPr/>
        <p:txBody>
          <a:bodyPr/>
          <a:lstStyle/>
          <a:p>
            <a:fld id="{791E5590-32FF-45CD-8E2F-93474070C179}" type="slidenum">
              <a:rPr lang="en-IN" smtClean="0"/>
              <a:t>‹#›</a:t>
            </a:fld>
            <a:endParaRPr lang="en-IN"/>
          </a:p>
        </p:txBody>
      </p:sp>
    </p:spTree>
    <p:extLst>
      <p:ext uri="{BB962C8B-B14F-4D97-AF65-F5344CB8AC3E}">
        <p14:creationId xmlns:p14="http://schemas.microsoft.com/office/powerpoint/2010/main" val="3311956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F9819-BF1E-44CD-8978-4491119672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52A886-DF00-406C-882A-FF12BDF70498}"/>
              </a:ext>
            </a:extLst>
          </p:cNvPr>
          <p:cNvSpPr>
            <a:spLocks noGrp="1"/>
          </p:cNvSpPr>
          <p:nvPr>
            <p:ph type="dt" sz="half" idx="10"/>
          </p:nvPr>
        </p:nvSpPr>
        <p:spPr/>
        <p:txBody>
          <a:bodyPr/>
          <a:lstStyle/>
          <a:p>
            <a:fld id="{EEFF04A4-05A3-4746-8C01-3D27F6AB77BC}" type="datetimeFigureOut">
              <a:rPr lang="en-IN" smtClean="0"/>
              <a:t>08-12-2021</a:t>
            </a:fld>
            <a:endParaRPr lang="en-IN"/>
          </a:p>
        </p:txBody>
      </p:sp>
      <p:sp>
        <p:nvSpPr>
          <p:cNvPr id="4" name="Footer Placeholder 3">
            <a:extLst>
              <a:ext uri="{FF2B5EF4-FFF2-40B4-BE49-F238E27FC236}">
                <a16:creationId xmlns:a16="http://schemas.microsoft.com/office/drawing/2014/main" id="{4D40891B-0707-4C3F-8AE0-FDD11BF4AA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2474C8D-87DB-4BD9-8BB3-6EBB69EB2DDC}"/>
              </a:ext>
            </a:extLst>
          </p:cNvPr>
          <p:cNvSpPr>
            <a:spLocks noGrp="1"/>
          </p:cNvSpPr>
          <p:nvPr>
            <p:ph type="sldNum" sz="quarter" idx="12"/>
          </p:nvPr>
        </p:nvSpPr>
        <p:spPr/>
        <p:txBody>
          <a:bodyPr/>
          <a:lstStyle/>
          <a:p>
            <a:fld id="{791E5590-32FF-45CD-8E2F-93474070C179}" type="slidenum">
              <a:rPr lang="en-IN" smtClean="0"/>
              <a:t>‹#›</a:t>
            </a:fld>
            <a:endParaRPr lang="en-IN"/>
          </a:p>
        </p:txBody>
      </p:sp>
    </p:spTree>
    <p:extLst>
      <p:ext uri="{BB962C8B-B14F-4D97-AF65-F5344CB8AC3E}">
        <p14:creationId xmlns:p14="http://schemas.microsoft.com/office/powerpoint/2010/main" val="3505353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3AEB3B-3822-4355-BD1D-E5D8E12262E8}"/>
              </a:ext>
            </a:extLst>
          </p:cNvPr>
          <p:cNvSpPr>
            <a:spLocks noGrp="1"/>
          </p:cNvSpPr>
          <p:nvPr>
            <p:ph type="dt" sz="half" idx="10"/>
          </p:nvPr>
        </p:nvSpPr>
        <p:spPr/>
        <p:txBody>
          <a:bodyPr/>
          <a:lstStyle/>
          <a:p>
            <a:fld id="{EEFF04A4-05A3-4746-8C01-3D27F6AB77BC}" type="datetimeFigureOut">
              <a:rPr lang="en-IN" smtClean="0"/>
              <a:t>08-12-2021</a:t>
            </a:fld>
            <a:endParaRPr lang="en-IN"/>
          </a:p>
        </p:txBody>
      </p:sp>
      <p:sp>
        <p:nvSpPr>
          <p:cNvPr id="3" name="Footer Placeholder 2">
            <a:extLst>
              <a:ext uri="{FF2B5EF4-FFF2-40B4-BE49-F238E27FC236}">
                <a16:creationId xmlns:a16="http://schemas.microsoft.com/office/drawing/2014/main" id="{AA4CED9C-5D5F-4C62-AF18-0DFB19AA52D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7702F1-13F2-424A-A9E9-991759A88FEC}"/>
              </a:ext>
            </a:extLst>
          </p:cNvPr>
          <p:cNvSpPr>
            <a:spLocks noGrp="1"/>
          </p:cNvSpPr>
          <p:nvPr>
            <p:ph type="sldNum" sz="quarter" idx="12"/>
          </p:nvPr>
        </p:nvSpPr>
        <p:spPr/>
        <p:txBody>
          <a:bodyPr/>
          <a:lstStyle/>
          <a:p>
            <a:fld id="{791E5590-32FF-45CD-8E2F-93474070C179}" type="slidenum">
              <a:rPr lang="en-IN" smtClean="0"/>
              <a:t>‹#›</a:t>
            </a:fld>
            <a:endParaRPr lang="en-IN"/>
          </a:p>
        </p:txBody>
      </p:sp>
    </p:spTree>
    <p:extLst>
      <p:ext uri="{BB962C8B-B14F-4D97-AF65-F5344CB8AC3E}">
        <p14:creationId xmlns:p14="http://schemas.microsoft.com/office/powerpoint/2010/main" val="1027073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1B041-2D29-4485-93E1-3D43F3FD00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4D4790-0C3D-4731-A698-F960C860D4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F7144A5-766D-4728-B957-223F2F2442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4CB6EF-2549-4E0A-9C7E-6DD2D25D2C29}"/>
              </a:ext>
            </a:extLst>
          </p:cNvPr>
          <p:cNvSpPr>
            <a:spLocks noGrp="1"/>
          </p:cNvSpPr>
          <p:nvPr>
            <p:ph type="dt" sz="half" idx="10"/>
          </p:nvPr>
        </p:nvSpPr>
        <p:spPr/>
        <p:txBody>
          <a:bodyPr/>
          <a:lstStyle/>
          <a:p>
            <a:fld id="{EEFF04A4-05A3-4746-8C01-3D27F6AB77BC}" type="datetimeFigureOut">
              <a:rPr lang="en-IN" smtClean="0"/>
              <a:t>08-12-2021</a:t>
            </a:fld>
            <a:endParaRPr lang="en-IN"/>
          </a:p>
        </p:txBody>
      </p:sp>
      <p:sp>
        <p:nvSpPr>
          <p:cNvPr id="6" name="Footer Placeholder 5">
            <a:extLst>
              <a:ext uri="{FF2B5EF4-FFF2-40B4-BE49-F238E27FC236}">
                <a16:creationId xmlns:a16="http://schemas.microsoft.com/office/drawing/2014/main" id="{E3D96475-7E40-4B4D-B7B9-34077A2B92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777818-BF26-4EA4-99EB-ACA772FC7506}"/>
              </a:ext>
            </a:extLst>
          </p:cNvPr>
          <p:cNvSpPr>
            <a:spLocks noGrp="1"/>
          </p:cNvSpPr>
          <p:nvPr>
            <p:ph type="sldNum" sz="quarter" idx="12"/>
          </p:nvPr>
        </p:nvSpPr>
        <p:spPr/>
        <p:txBody>
          <a:bodyPr/>
          <a:lstStyle/>
          <a:p>
            <a:fld id="{791E5590-32FF-45CD-8E2F-93474070C179}" type="slidenum">
              <a:rPr lang="en-IN" smtClean="0"/>
              <a:t>‹#›</a:t>
            </a:fld>
            <a:endParaRPr lang="en-IN"/>
          </a:p>
        </p:txBody>
      </p:sp>
    </p:spTree>
    <p:extLst>
      <p:ext uri="{BB962C8B-B14F-4D97-AF65-F5344CB8AC3E}">
        <p14:creationId xmlns:p14="http://schemas.microsoft.com/office/powerpoint/2010/main" val="3901116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1AC1C-EC0E-4F0F-89FA-F9DF449119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B5D9DE-0363-4496-B599-895D7080C6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F5CA482-4956-4EFC-930C-02028561E5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DB65DF-9D11-4EE1-A3B0-F191A351D510}"/>
              </a:ext>
            </a:extLst>
          </p:cNvPr>
          <p:cNvSpPr>
            <a:spLocks noGrp="1"/>
          </p:cNvSpPr>
          <p:nvPr>
            <p:ph type="dt" sz="half" idx="10"/>
          </p:nvPr>
        </p:nvSpPr>
        <p:spPr/>
        <p:txBody>
          <a:bodyPr/>
          <a:lstStyle/>
          <a:p>
            <a:fld id="{EEFF04A4-05A3-4746-8C01-3D27F6AB77BC}" type="datetimeFigureOut">
              <a:rPr lang="en-IN" smtClean="0"/>
              <a:t>08-12-2021</a:t>
            </a:fld>
            <a:endParaRPr lang="en-IN"/>
          </a:p>
        </p:txBody>
      </p:sp>
      <p:sp>
        <p:nvSpPr>
          <p:cNvPr id="6" name="Footer Placeholder 5">
            <a:extLst>
              <a:ext uri="{FF2B5EF4-FFF2-40B4-BE49-F238E27FC236}">
                <a16:creationId xmlns:a16="http://schemas.microsoft.com/office/drawing/2014/main" id="{47A88F54-AB77-44DC-9C47-7040F0FA2A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FE6B05-CAA2-46F7-BDDC-331F8FFB6EFA}"/>
              </a:ext>
            </a:extLst>
          </p:cNvPr>
          <p:cNvSpPr>
            <a:spLocks noGrp="1"/>
          </p:cNvSpPr>
          <p:nvPr>
            <p:ph type="sldNum" sz="quarter" idx="12"/>
          </p:nvPr>
        </p:nvSpPr>
        <p:spPr/>
        <p:txBody>
          <a:bodyPr/>
          <a:lstStyle/>
          <a:p>
            <a:fld id="{791E5590-32FF-45CD-8E2F-93474070C179}" type="slidenum">
              <a:rPr lang="en-IN" smtClean="0"/>
              <a:t>‹#›</a:t>
            </a:fld>
            <a:endParaRPr lang="en-IN"/>
          </a:p>
        </p:txBody>
      </p:sp>
    </p:spTree>
    <p:extLst>
      <p:ext uri="{BB962C8B-B14F-4D97-AF65-F5344CB8AC3E}">
        <p14:creationId xmlns:p14="http://schemas.microsoft.com/office/powerpoint/2010/main" val="758971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32866A-996C-47DD-BA96-86A3653D58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B5EE28-9E47-4B0E-B315-88EDA1978F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57C932-E7C6-44C4-8D87-A75B93F0E8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FF04A4-05A3-4746-8C01-3D27F6AB77BC}" type="datetimeFigureOut">
              <a:rPr lang="en-IN" smtClean="0"/>
              <a:t>08-12-2021</a:t>
            </a:fld>
            <a:endParaRPr lang="en-IN"/>
          </a:p>
        </p:txBody>
      </p:sp>
      <p:sp>
        <p:nvSpPr>
          <p:cNvPr id="5" name="Footer Placeholder 4">
            <a:extLst>
              <a:ext uri="{FF2B5EF4-FFF2-40B4-BE49-F238E27FC236}">
                <a16:creationId xmlns:a16="http://schemas.microsoft.com/office/drawing/2014/main" id="{AD450B03-6177-4CF6-9CE8-04F91A18BF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59DD289-B4AF-4578-AE0D-93667B562C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1E5590-32FF-45CD-8E2F-93474070C179}" type="slidenum">
              <a:rPr lang="en-IN" smtClean="0"/>
              <a:t>‹#›</a:t>
            </a:fld>
            <a:endParaRPr lang="en-IN"/>
          </a:p>
        </p:txBody>
      </p:sp>
    </p:spTree>
    <p:extLst>
      <p:ext uri="{BB962C8B-B14F-4D97-AF65-F5344CB8AC3E}">
        <p14:creationId xmlns:p14="http://schemas.microsoft.com/office/powerpoint/2010/main" val="3197822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csis.pace.edu/~marchese/CS865/Papers/p421-grimm.pdf"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C6FBB25-F91A-4BC0-BC1C-8B80F09F9DC5}"/>
              </a:ext>
            </a:extLst>
          </p:cNvPr>
          <p:cNvSpPr>
            <a:spLocks noGrp="1" noChangeArrowheads="1"/>
          </p:cNvSpPr>
          <p:nvPr>
            <p:ph type="ctrTitle"/>
          </p:nvPr>
        </p:nvSpPr>
        <p:spPr/>
        <p:txBody>
          <a:bodyPr/>
          <a:lstStyle/>
          <a:p>
            <a:r>
              <a:rPr lang="en-US" altLang="en-US"/>
              <a:t>DISTRIBUTED SYSTEMS</a:t>
            </a:r>
            <a:br>
              <a:rPr lang="en-US" altLang="en-US"/>
            </a:br>
            <a:r>
              <a:rPr lang="en-US" altLang="en-US"/>
              <a:t>VII SEM </a:t>
            </a:r>
            <a:endParaRPr lang="en-IN" altLang="en-US"/>
          </a:p>
        </p:txBody>
      </p:sp>
      <p:sp>
        <p:nvSpPr>
          <p:cNvPr id="3" name="Subtitle 2">
            <a:extLst>
              <a:ext uri="{FF2B5EF4-FFF2-40B4-BE49-F238E27FC236}">
                <a16:creationId xmlns:a16="http://schemas.microsoft.com/office/drawing/2014/main" id="{7A53DF4B-EAFC-41C5-ADA2-5C96396E4A5B}"/>
              </a:ext>
            </a:extLst>
          </p:cNvPr>
          <p:cNvSpPr>
            <a:spLocks noGrp="1"/>
          </p:cNvSpPr>
          <p:nvPr>
            <p:ph type="subTitle" idx="1"/>
          </p:nvPr>
        </p:nvSpPr>
        <p:spPr/>
        <p:txBody>
          <a:bodyPr rtlCol="0">
            <a:normAutofit fontScale="77500" lnSpcReduction="20000"/>
          </a:bodyPr>
          <a:lstStyle/>
          <a:p>
            <a:pPr fontAlgn="auto">
              <a:spcAft>
                <a:spcPts val="0"/>
              </a:spcAft>
              <a:defRPr/>
            </a:pPr>
            <a:r>
              <a:rPr lang="en-US" dirty="0"/>
              <a:t>UNIT 1   GOALS, CHARACTERISTICS, TYPES OF DIS, ARCHITECTURAL STYLES</a:t>
            </a:r>
          </a:p>
          <a:p>
            <a:pPr fontAlgn="auto">
              <a:spcAft>
                <a:spcPts val="0"/>
              </a:spcAft>
              <a:defRPr/>
            </a:pPr>
            <a:r>
              <a:rPr lang="en-US" dirty="0"/>
              <a:t>By </a:t>
            </a:r>
          </a:p>
          <a:p>
            <a:pPr fontAlgn="auto">
              <a:spcAft>
                <a:spcPts val="0"/>
              </a:spcAft>
              <a:defRPr/>
            </a:pPr>
            <a:r>
              <a:rPr lang="en-US" dirty="0"/>
              <a:t>			D Radhika</a:t>
            </a:r>
          </a:p>
          <a:p>
            <a:pPr fontAlgn="auto">
              <a:spcAft>
                <a:spcPts val="0"/>
              </a:spcAft>
              <a:defRPr/>
            </a:pPr>
            <a:r>
              <a:rPr lang="en-US" dirty="0"/>
              <a:t>			Asst Prof </a:t>
            </a:r>
          </a:p>
          <a:p>
            <a:pPr fontAlgn="auto">
              <a:spcAft>
                <a:spcPts val="0"/>
              </a:spcAft>
              <a:defRPr/>
            </a:pPr>
            <a:r>
              <a:rPr lang="en-US" dirty="0"/>
              <a:t>			SCETW</a:t>
            </a:r>
            <a:endParaRPr lang="en-IN"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EE6F7E-DB1F-47A4-A1DF-FCE100DF64B2}"/>
              </a:ext>
            </a:extLst>
          </p:cNvPr>
          <p:cNvSpPr txBox="1"/>
          <p:nvPr/>
        </p:nvSpPr>
        <p:spPr>
          <a:xfrm>
            <a:off x="381000" y="618905"/>
            <a:ext cx="11258550" cy="4785734"/>
          </a:xfrm>
          <a:prstGeom prst="rect">
            <a:avLst/>
          </a:prstGeom>
          <a:noFill/>
        </p:spPr>
        <p:txBody>
          <a:bodyPr wrap="square">
            <a:spAutoFit/>
          </a:bodyPr>
          <a:lstStyle/>
          <a:p>
            <a:pPr>
              <a:lnSpc>
                <a:spcPct val="115000"/>
              </a:lnSpc>
              <a:spcAft>
                <a:spcPts val="1000"/>
              </a:spcAft>
            </a:pPr>
            <a:r>
              <a:rPr lang="en-US" sz="24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Definition of a Distributed System</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 distributed system is a collection of independent computers that appears to its users as a single coherent system.</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Important aspects: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 distributed system </a:t>
            </a:r>
            <a:r>
              <a:rPr lang="en-US" sz="2400" u="sng" dirty="0">
                <a:effectLst/>
                <a:latin typeface="Times New Roman" panose="02020603050405020304" pitchFamily="18" charset="0"/>
                <a:ea typeface="Times New Roman" panose="02020603050405020304" pitchFamily="18" charset="0"/>
                <a:cs typeface="Times New Roman" panose="02020603050405020304" pitchFamily="18" charset="0"/>
              </a:rPr>
              <a:t>consists of components (i.e., computers) that are autonomous</a:t>
            </a:r>
            <a:endParaRPr lang="en-IN" sz="2400" u="sng"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400" u="sng" dirty="0">
                <a:effectLst/>
                <a:latin typeface="Times New Roman" panose="02020603050405020304" pitchFamily="18" charset="0"/>
                <a:ea typeface="Times New Roman" panose="02020603050405020304" pitchFamily="18" charset="0"/>
                <a:cs typeface="Times New Roman" panose="02020603050405020304" pitchFamily="18" charset="0"/>
              </a:rPr>
              <a:t>·         users (people or programs) think they are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dealing with a single system</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autonomous components need to collaborate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400" b="1" dirty="0">
                <a:solidFill>
                  <a:srgbClr val="000080"/>
                </a:solidFill>
                <a:effectLst/>
                <a:latin typeface="Times New Roman" panose="02020603050405020304" pitchFamily="18" charset="0"/>
                <a:ea typeface="Times New Roman" panose="02020603050405020304" pitchFamily="18" charset="0"/>
                <a:cs typeface="Times New Roman" panose="02020603050405020304" pitchFamily="18" charset="0"/>
              </a:rPr>
              <a:t>Goal</a:t>
            </a:r>
            <a:r>
              <a:rPr lang="en-US" sz="2400" dirty="0">
                <a:solidFill>
                  <a:srgbClr val="000080"/>
                </a:solidFill>
                <a:effectLst/>
                <a:latin typeface="Times New Roman" panose="02020603050405020304" pitchFamily="18" charset="0"/>
                <a:ea typeface="Times New Roman" panose="02020603050405020304" pitchFamily="18" charset="0"/>
                <a:cs typeface="Times New Roman" panose="02020603050405020304" pitchFamily="18" charset="0"/>
              </a:rPr>
              <a:t> of distributed systems development: </a:t>
            </a:r>
            <a:r>
              <a:rPr lang="en-US" sz="2400" u="sng" dirty="0">
                <a:solidFill>
                  <a:srgbClr val="000080"/>
                </a:solidFill>
                <a:effectLst/>
                <a:latin typeface="Times New Roman" panose="02020603050405020304" pitchFamily="18" charset="0"/>
                <a:ea typeface="Times New Roman" panose="02020603050405020304" pitchFamily="18" charset="0"/>
                <a:cs typeface="Times New Roman" panose="02020603050405020304" pitchFamily="18" charset="0"/>
              </a:rPr>
              <a:t>establish this collaboration. </a:t>
            </a:r>
            <a:endParaRPr lang="en-IN" sz="2400" u="sng"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0030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FC80739D-BAD9-4EDF-B2EE-A7711DF4A267}"/>
              </a:ext>
            </a:extLst>
          </p:cNvPr>
          <p:cNvSpPr>
            <a:spLocks noGrp="1" noChangeArrowheads="1"/>
          </p:cNvSpPr>
          <p:nvPr>
            <p:ph type="title"/>
          </p:nvPr>
        </p:nvSpPr>
        <p:spPr>
          <a:xfrm>
            <a:off x="209549" y="193675"/>
            <a:ext cx="10515600" cy="815975"/>
          </a:xfrm>
        </p:spPr>
        <p:txBody>
          <a:bodyPr/>
          <a:lstStyle/>
          <a:p>
            <a:r>
              <a:rPr lang="en-US" altLang="en-US" dirty="0"/>
              <a:t>Examples of Distributed Systems</a:t>
            </a:r>
          </a:p>
        </p:txBody>
      </p:sp>
      <p:sp>
        <p:nvSpPr>
          <p:cNvPr id="32771" name="Rectangle 3">
            <a:extLst>
              <a:ext uri="{FF2B5EF4-FFF2-40B4-BE49-F238E27FC236}">
                <a16:creationId xmlns:a16="http://schemas.microsoft.com/office/drawing/2014/main" id="{8697F98D-48AC-4924-A07B-84FC8FD12683}"/>
              </a:ext>
            </a:extLst>
          </p:cNvPr>
          <p:cNvSpPr>
            <a:spLocks noGrp="1" noChangeArrowheads="1"/>
          </p:cNvSpPr>
          <p:nvPr>
            <p:ph idx="1"/>
          </p:nvPr>
        </p:nvSpPr>
        <p:spPr>
          <a:xfrm>
            <a:off x="209549" y="1123950"/>
            <a:ext cx="11858625" cy="5614194"/>
          </a:xfrm>
        </p:spPr>
        <p:txBody>
          <a:bodyPr/>
          <a:lstStyle/>
          <a:p>
            <a:r>
              <a:rPr lang="en-US" altLang="en-US" dirty="0"/>
              <a:t>They (DS) are based on familiar and widely used computer networks:</a:t>
            </a:r>
          </a:p>
          <a:p>
            <a:pPr lvl="1"/>
            <a:r>
              <a:rPr lang="en-US" altLang="en-US" dirty="0"/>
              <a:t>Internet</a:t>
            </a:r>
          </a:p>
          <a:p>
            <a:pPr lvl="1"/>
            <a:r>
              <a:rPr lang="en-US" altLang="en-US" dirty="0"/>
              <a:t>Intranets, and</a:t>
            </a:r>
          </a:p>
          <a:p>
            <a:pPr lvl="1"/>
            <a:r>
              <a:rPr lang="en-US" altLang="en-US" dirty="0"/>
              <a:t>Wireless networks</a:t>
            </a:r>
          </a:p>
          <a:p>
            <a:r>
              <a:rPr lang="en-US" altLang="en-US" dirty="0"/>
              <a:t>Example DS:</a:t>
            </a:r>
          </a:p>
          <a:p>
            <a:pPr lvl="1"/>
            <a:r>
              <a:rPr lang="en-US" altLang="en-US" dirty="0"/>
              <a:t>Web (and many of its applications like Facebook) </a:t>
            </a:r>
          </a:p>
          <a:p>
            <a:pPr lvl="1"/>
            <a:r>
              <a:rPr lang="en-US" altLang="en-US" dirty="0"/>
              <a:t>Data Centers and Clouds</a:t>
            </a:r>
          </a:p>
          <a:p>
            <a:pPr lvl="1"/>
            <a:r>
              <a:rPr lang="en-US" altLang="en-US" dirty="0"/>
              <a:t>Wide area storage systems</a:t>
            </a:r>
          </a:p>
          <a:p>
            <a:pPr lvl="1"/>
            <a:r>
              <a:rPr lang="en-US" altLang="en-US" dirty="0"/>
              <a:t>Banking Systems</a:t>
            </a:r>
          </a:p>
          <a:p>
            <a:pPr lvl="1"/>
            <a:endParaRPr lang="en-US" altLang="en-US" dirty="0"/>
          </a:p>
        </p:txBody>
      </p:sp>
      <p:pic>
        <p:nvPicPr>
          <p:cNvPr id="32772" name="Picture 5" descr="https://encrypted-tbn1.gstatic.com/images?q=tbn:ANd9GcT1AFQNh-j1oUtThtIwFj2UqFQyyAMEdiYoS1dxFzggZinCqzv3U3pGh-xX">
            <a:extLst>
              <a:ext uri="{FF2B5EF4-FFF2-40B4-BE49-F238E27FC236}">
                <a16:creationId xmlns:a16="http://schemas.microsoft.com/office/drawing/2014/main" id="{944C7CF7-2B5A-4818-998C-9D6102D771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499" y="1914524"/>
            <a:ext cx="2943225"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7" descr="https://encrypted-tbn1.gstatic.com/images?q=tbn:ANd9GcTeFGDMLxdVjQd7Ovu0mTYyZ-s88sDAUAb49kITJct8rsj7guc8">
            <a:extLst>
              <a:ext uri="{FF2B5EF4-FFF2-40B4-BE49-F238E27FC236}">
                <a16:creationId xmlns:a16="http://schemas.microsoft.com/office/drawing/2014/main" id="{FF2883EA-C607-4A0D-BA2A-F47D9EE24D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50" y="5447506"/>
            <a:ext cx="25304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9" descr="http://www.bitcurrent.com/wp-content/uploads/2008/06/cloud36.jpg">
            <a:extLst>
              <a:ext uri="{FF2B5EF4-FFF2-40B4-BE49-F238E27FC236}">
                <a16:creationId xmlns:a16="http://schemas.microsoft.com/office/drawing/2014/main" id="{AD25140E-A051-44C1-805F-46E6CFB258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4824" y="4615656"/>
            <a:ext cx="7200901" cy="212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0116070"/>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506">
            <a:extLst>
              <a:ext uri="{FF2B5EF4-FFF2-40B4-BE49-F238E27FC236}">
                <a16:creationId xmlns:a16="http://schemas.microsoft.com/office/drawing/2014/main" id="{AA5B96C1-77D5-4DC1-AC14-CF22E698D8C4}"/>
              </a:ext>
            </a:extLst>
          </p:cNvPr>
          <p:cNvSpPr>
            <a:spLocks noGrp="1" noChangeArrowheads="1"/>
          </p:cNvSpPr>
          <p:nvPr>
            <p:ph type="title"/>
          </p:nvPr>
        </p:nvSpPr>
        <p:spPr/>
        <p:txBody>
          <a:bodyPr rtlCol="0">
            <a:normAutofit fontScale="90000"/>
          </a:bodyPr>
          <a:lstStyle/>
          <a:p>
            <a:pPr fontAlgn="auto">
              <a:spcAft>
                <a:spcPts val="0"/>
              </a:spcAft>
              <a:defRPr/>
            </a:pPr>
            <a:r>
              <a:rPr lang="en-GB" altLang="en-US"/>
              <a:t>A typical portion of the Internet and its services:</a:t>
            </a:r>
            <a:br>
              <a:rPr lang="en-GB" altLang="en-US"/>
            </a:br>
            <a:r>
              <a:rPr lang="en-GB" altLang="en-US" sz="2400"/>
              <a:t>Multimedia services providing access to music, radio, TV channels, and video conferencing supporting several users.</a:t>
            </a:r>
          </a:p>
        </p:txBody>
      </p:sp>
      <p:sp>
        <p:nvSpPr>
          <p:cNvPr id="26627" name="Rectangle 508">
            <a:extLst>
              <a:ext uri="{FF2B5EF4-FFF2-40B4-BE49-F238E27FC236}">
                <a16:creationId xmlns:a16="http://schemas.microsoft.com/office/drawing/2014/main" id="{7175D0C2-EAA5-4934-B71C-0DA5DB54A5A1}"/>
              </a:ext>
            </a:extLst>
          </p:cNvPr>
          <p:cNvSpPr>
            <a:spLocks noGrp="1" noChangeArrowheads="1"/>
          </p:cNvSpPr>
          <p:nvPr>
            <p:ph idx="1"/>
          </p:nvPr>
        </p:nvSpPr>
        <p:spPr>
          <a:xfrm>
            <a:off x="2133600" y="6019800"/>
            <a:ext cx="8305800" cy="609600"/>
          </a:xfrm>
        </p:spPr>
        <p:txBody>
          <a:bodyPr rtlCol="0">
            <a:normAutofit fontScale="92500" lnSpcReduction="20000"/>
          </a:bodyPr>
          <a:lstStyle/>
          <a:p>
            <a:pPr fontAlgn="auto">
              <a:lnSpc>
                <a:spcPct val="80000"/>
              </a:lnSpc>
              <a:spcAft>
                <a:spcPts val="0"/>
              </a:spcAft>
              <a:defRPr/>
            </a:pPr>
            <a:r>
              <a:rPr lang="en-US" altLang="en-US"/>
              <a:t>The Internet is a vast collection of computer networks of many different types and hosts various types of services.</a:t>
            </a:r>
          </a:p>
        </p:txBody>
      </p:sp>
      <p:sp>
        <p:nvSpPr>
          <p:cNvPr id="508" name="Rectangle 507">
            <a:extLst>
              <a:ext uri="{FF2B5EF4-FFF2-40B4-BE49-F238E27FC236}">
                <a16:creationId xmlns:a16="http://schemas.microsoft.com/office/drawing/2014/main" id="{DC62064B-FB73-4F15-B181-CD47DC2918CD}"/>
              </a:ext>
            </a:extLst>
          </p:cNvPr>
          <p:cNvSpPr/>
          <p:nvPr/>
        </p:nvSpPr>
        <p:spPr>
          <a:xfrm rot="1820081">
            <a:off x="3114675" y="2889250"/>
            <a:ext cx="895350" cy="96838"/>
          </a:xfrm>
          <a:prstGeom prst="rect">
            <a:avLst/>
          </a:prstGeom>
          <a:gradFill>
            <a:gsLst>
              <a:gs pos="0">
                <a:srgbClr val="FFFFFF"/>
              </a:gs>
              <a:gs pos="7001">
                <a:srgbClr val="E6E6E6"/>
              </a:gs>
              <a:gs pos="32001">
                <a:srgbClr val="7D8496"/>
              </a:gs>
              <a:gs pos="47000">
                <a:srgbClr val="E6E6E6"/>
              </a:gs>
              <a:gs pos="85001">
                <a:srgbClr val="7D8496"/>
              </a:gs>
              <a:gs pos="100000">
                <a:srgbClr val="E6E6E6"/>
              </a:gs>
            </a:gsLst>
            <a:lin ang="54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en-US"/>
          </a:p>
        </p:txBody>
      </p:sp>
      <p:sp>
        <p:nvSpPr>
          <p:cNvPr id="509" name="Rectangle 508">
            <a:extLst>
              <a:ext uri="{FF2B5EF4-FFF2-40B4-BE49-F238E27FC236}">
                <a16:creationId xmlns:a16="http://schemas.microsoft.com/office/drawing/2014/main" id="{656F42B3-D24D-4305-9C3A-EE615E357E6D}"/>
              </a:ext>
            </a:extLst>
          </p:cNvPr>
          <p:cNvSpPr/>
          <p:nvPr/>
        </p:nvSpPr>
        <p:spPr>
          <a:xfrm rot="2611268">
            <a:off x="4395788" y="2287588"/>
            <a:ext cx="458787" cy="106362"/>
          </a:xfrm>
          <a:prstGeom prst="rect">
            <a:avLst/>
          </a:prstGeom>
          <a:gradFill>
            <a:gsLst>
              <a:gs pos="0">
                <a:srgbClr val="FFFFFF"/>
              </a:gs>
              <a:gs pos="7001">
                <a:srgbClr val="E6E6E6"/>
              </a:gs>
              <a:gs pos="32001">
                <a:srgbClr val="7D8496"/>
              </a:gs>
              <a:gs pos="47000">
                <a:srgbClr val="E6E6E6"/>
              </a:gs>
              <a:gs pos="85001">
                <a:srgbClr val="7D8496"/>
              </a:gs>
              <a:gs pos="100000">
                <a:srgbClr val="E6E6E6"/>
              </a:gs>
            </a:gsLst>
            <a:lin ang="54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en-US"/>
          </a:p>
        </p:txBody>
      </p:sp>
      <p:sp>
        <p:nvSpPr>
          <p:cNvPr id="510" name="Cloud">
            <a:extLst>
              <a:ext uri="{FF2B5EF4-FFF2-40B4-BE49-F238E27FC236}">
                <a16:creationId xmlns:a16="http://schemas.microsoft.com/office/drawing/2014/main" id="{DCBA011D-2C24-4BB1-8F3C-FDF195E2FC23}"/>
              </a:ext>
            </a:extLst>
          </p:cNvPr>
          <p:cNvSpPr>
            <a:spLocks noChangeAspect="1" noEditPoints="1" noChangeArrowheads="1"/>
          </p:cNvSpPr>
          <p:nvPr/>
        </p:nvSpPr>
        <p:spPr bwMode="auto">
          <a:xfrm>
            <a:off x="3380426" y="1605756"/>
            <a:ext cx="1371600" cy="9906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635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outerShdw blurRad="50800" dist="38100" dir="2700000" algn="tl" rotWithShape="0">
              <a:prstClr val="black">
                <a:alpha val="40000"/>
              </a:prstClr>
            </a:outerShdw>
          </a:effectLst>
        </p:spPr>
        <p:txBody>
          <a:bodyPr/>
          <a:lstStyle/>
          <a:p>
            <a:pPr eaLnBrk="1" fontAlgn="auto" hangingPunct="1">
              <a:spcBef>
                <a:spcPts val="0"/>
              </a:spcBef>
              <a:spcAft>
                <a:spcPts val="0"/>
              </a:spcAft>
              <a:defRPr/>
            </a:pPr>
            <a:endParaRPr lang="en-US">
              <a:latin typeface="+mn-lt"/>
            </a:endParaRPr>
          </a:p>
        </p:txBody>
      </p:sp>
      <p:sp>
        <p:nvSpPr>
          <p:cNvPr id="511" name="Rectangle 510">
            <a:extLst>
              <a:ext uri="{FF2B5EF4-FFF2-40B4-BE49-F238E27FC236}">
                <a16:creationId xmlns:a16="http://schemas.microsoft.com/office/drawing/2014/main" id="{933CD308-0CA3-471F-B4AE-5CA4EC20E3C3}"/>
              </a:ext>
            </a:extLst>
          </p:cNvPr>
          <p:cNvSpPr/>
          <p:nvPr/>
        </p:nvSpPr>
        <p:spPr>
          <a:xfrm rot="2611268">
            <a:off x="4422775" y="3805238"/>
            <a:ext cx="460375" cy="114300"/>
          </a:xfrm>
          <a:prstGeom prst="rect">
            <a:avLst/>
          </a:prstGeom>
          <a:gradFill>
            <a:gsLst>
              <a:gs pos="0">
                <a:srgbClr val="FFFFFF"/>
              </a:gs>
              <a:gs pos="7001">
                <a:srgbClr val="E6E6E6"/>
              </a:gs>
              <a:gs pos="32001">
                <a:srgbClr val="7D8496"/>
              </a:gs>
              <a:gs pos="47000">
                <a:srgbClr val="E6E6E6"/>
              </a:gs>
              <a:gs pos="85001">
                <a:srgbClr val="7D8496"/>
              </a:gs>
              <a:gs pos="100000">
                <a:srgbClr val="E6E6E6"/>
              </a:gs>
            </a:gsLst>
            <a:lin ang="54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en-US"/>
          </a:p>
        </p:txBody>
      </p:sp>
      <p:sp>
        <p:nvSpPr>
          <p:cNvPr id="512" name="Cloud">
            <a:extLst>
              <a:ext uri="{FF2B5EF4-FFF2-40B4-BE49-F238E27FC236}">
                <a16:creationId xmlns:a16="http://schemas.microsoft.com/office/drawing/2014/main" id="{1179A825-EE60-415D-B565-3CFC8FE8F70F}"/>
              </a:ext>
            </a:extLst>
          </p:cNvPr>
          <p:cNvSpPr>
            <a:spLocks noChangeAspect="1" noEditPoints="1" noChangeArrowheads="1"/>
          </p:cNvSpPr>
          <p:nvPr/>
        </p:nvSpPr>
        <p:spPr bwMode="auto">
          <a:xfrm>
            <a:off x="3380426" y="3053556"/>
            <a:ext cx="1371600" cy="9906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635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outerShdw blurRad="50800" dist="38100" dir="2700000" algn="tl" rotWithShape="0">
              <a:prstClr val="black">
                <a:alpha val="40000"/>
              </a:prstClr>
            </a:outerShdw>
          </a:effectLst>
        </p:spPr>
        <p:txBody>
          <a:bodyPr/>
          <a:lstStyle/>
          <a:p>
            <a:pPr eaLnBrk="1" fontAlgn="auto" hangingPunct="1">
              <a:spcBef>
                <a:spcPts val="0"/>
              </a:spcBef>
              <a:spcAft>
                <a:spcPts val="0"/>
              </a:spcAft>
              <a:defRPr/>
            </a:pPr>
            <a:endParaRPr lang="en-US">
              <a:latin typeface="+mn-lt"/>
            </a:endParaRPr>
          </a:p>
        </p:txBody>
      </p:sp>
      <p:sp>
        <p:nvSpPr>
          <p:cNvPr id="513" name="Cloud">
            <a:extLst>
              <a:ext uri="{FF2B5EF4-FFF2-40B4-BE49-F238E27FC236}">
                <a16:creationId xmlns:a16="http://schemas.microsoft.com/office/drawing/2014/main" id="{997615C2-63A6-4A03-B7C0-31A9071D2AEE}"/>
              </a:ext>
            </a:extLst>
          </p:cNvPr>
          <p:cNvSpPr>
            <a:spLocks noChangeAspect="1" noEditPoints="1" noChangeArrowheads="1"/>
          </p:cNvSpPr>
          <p:nvPr/>
        </p:nvSpPr>
        <p:spPr bwMode="auto">
          <a:xfrm>
            <a:off x="4523427" y="2367756"/>
            <a:ext cx="1136017" cy="9906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635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outerShdw blurRad="50800" dist="38100" dir="2700000" algn="tl" rotWithShape="0">
              <a:prstClr val="black">
                <a:alpha val="40000"/>
              </a:prstClr>
            </a:outerShdw>
          </a:effectLst>
        </p:spPr>
        <p:txBody>
          <a:bodyPr/>
          <a:lstStyle/>
          <a:p>
            <a:pPr eaLnBrk="1" fontAlgn="auto" hangingPunct="1">
              <a:spcBef>
                <a:spcPts val="0"/>
              </a:spcBef>
              <a:spcAft>
                <a:spcPts val="0"/>
              </a:spcAft>
              <a:defRPr/>
            </a:pPr>
            <a:endParaRPr lang="en-US">
              <a:latin typeface="+mn-lt"/>
            </a:endParaRPr>
          </a:p>
        </p:txBody>
      </p:sp>
      <p:sp>
        <p:nvSpPr>
          <p:cNvPr id="514" name="Cloud">
            <a:extLst>
              <a:ext uri="{FF2B5EF4-FFF2-40B4-BE49-F238E27FC236}">
                <a16:creationId xmlns:a16="http://schemas.microsoft.com/office/drawing/2014/main" id="{AC82B843-1272-4E42-93E6-978082263DF4}"/>
              </a:ext>
            </a:extLst>
          </p:cNvPr>
          <p:cNvSpPr>
            <a:spLocks noChangeAspect="1" noEditPoints="1" noChangeArrowheads="1"/>
          </p:cNvSpPr>
          <p:nvPr/>
        </p:nvSpPr>
        <p:spPr bwMode="auto">
          <a:xfrm>
            <a:off x="8257227" y="3510756"/>
            <a:ext cx="1136017" cy="6096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635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outerShdw blurRad="50800" dist="38100" dir="2700000" algn="tl" rotWithShape="0">
              <a:prstClr val="black">
                <a:alpha val="40000"/>
              </a:prstClr>
            </a:outerShdw>
          </a:effectLst>
        </p:spPr>
        <p:txBody>
          <a:bodyPr/>
          <a:lstStyle/>
          <a:p>
            <a:pPr eaLnBrk="1" fontAlgn="auto" hangingPunct="1">
              <a:spcBef>
                <a:spcPts val="0"/>
              </a:spcBef>
              <a:spcAft>
                <a:spcPts val="0"/>
              </a:spcAft>
              <a:defRPr/>
            </a:pPr>
            <a:endParaRPr lang="en-US">
              <a:latin typeface="+mn-lt"/>
            </a:endParaRPr>
          </a:p>
        </p:txBody>
      </p:sp>
      <p:sp>
        <p:nvSpPr>
          <p:cNvPr id="515" name="Cloud">
            <a:extLst>
              <a:ext uri="{FF2B5EF4-FFF2-40B4-BE49-F238E27FC236}">
                <a16:creationId xmlns:a16="http://schemas.microsoft.com/office/drawing/2014/main" id="{BE1D252F-02D6-4652-9044-D35D1E25B2DA}"/>
              </a:ext>
            </a:extLst>
          </p:cNvPr>
          <p:cNvSpPr>
            <a:spLocks noChangeAspect="1" noEditPoints="1" noChangeArrowheads="1"/>
          </p:cNvSpPr>
          <p:nvPr/>
        </p:nvSpPr>
        <p:spPr bwMode="auto">
          <a:xfrm>
            <a:off x="6961826" y="1300956"/>
            <a:ext cx="1908222" cy="102397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635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outerShdw blurRad="50800" dist="38100" dir="2700000" algn="tl" rotWithShape="0">
              <a:prstClr val="black">
                <a:alpha val="40000"/>
              </a:prstClr>
            </a:outerShdw>
          </a:effectLst>
        </p:spPr>
        <p:txBody>
          <a:bodyPr/>
          <a:lstStyle/>
          <a:p>
            <a:pPr eaLnBrk="1" fontAlgn="auto" hangingPunct="1">
              <a:spcBef>
                <a:spcPts val="0"/>
              </a:spcBef>
              <a:spcAft>
                <a:spcPts val="0"/>
              </a:spcAft>
              <a:defRPr/>
            </a:pPr>
            <a:endParaRPr lang="en-US">
              <a:latin typeface="+mn-lt"/>
            </a:endParaRPr>
          </a:p>
        </p:txBody>
      </p:sp>
      <p:sp>
        <p:nvSpPr>
          <p:cNvPr id="516" name="Cloud">
            <a:extLst>
              <a:ext uri="{FF2B5EF4-FFF2-40B4-BE49-F238E27FC236}">
                <a16:creationId xmlns:a16="http://schemas.microsoft.com/office/drawing/2014/main" id="{8B48A458-323E-4EF2-8FFB-B6698FB93059}"/>
              </a:ext>
            </a:extLst>
          </p:cNvPr>
          <p:cNvSpPr>
            <a:spLocks noChangeAspect="1" noEditPoints="1" noChangeArrowheads="1"/>
          </p:cNvSpPr>
          <p:nvPr/>
        </p:nvSpPr>
        <p:spPr bwMode="auto">
          <a:xfrm>
            <a:off x="8101604" y="4196556"/>
            <a:ext cx="1908222" cy="102397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635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outerShdw blurRad="50800" dist="38100" dir="2700000" algn="tl" rotWithShape="0">
              <a:prstClr val="black">
                <a:alpha val="40000"/>
              </a:prstClr>
            </a:outerShdw>
          </a:effectLst>
        </p:spPr>
        <p:txBody>
          <a:bodyPr/>
          <a:lstStyle/>
          <a:p>
            <a:pPr eaLnBrk="1" fontAlgn="auto" hangingPunct="1">
              <a:spcBef>
                <a:spcPts val="0"/>
              </a:spcBef>
              <a:spcAft>
                <a:spcPts val="0"/>
              </a:spcAft>
              <a:defRPr/>
            </a:pPr>
            <a:endParaRPr lang="en-US">
              <a:latin typeface="+mn-lt"/>
            </a:endParaRPr>
          </a:p>
        </p:txBody>
      </p:sp>
      <p:sp>
        <p:nvSpPr>
          <p:cNvPr id="34841" name="Freeform 4">
            <a:extLst>
              <a:ext uri="{FF2B5EF4-FFF2-40B4-BE49-F238E27FC236}">
                <a16:creationId xmlns:a16="http://schemas.microsoft.com/office/drawing/2014/main" id="{99576384-5DBD-441D-BE5B-CFF6A5267C5C}"/>
              </a:ext>
            </a:extLst>
          </p:cNvPr>
          <p:cNvSpPr>
            <a:spLocks/>
          </p:cNvSpPr>
          <p:nvPr/>
        </p:nvSpPr>
        <p:spPr bwMode="auto">
          <a:xfrm>
            <a:off x="2125663" y="2554288"/>
            <a:ext cx="527050" cy="330200"/>
          </a:xfrm>
          <a:custGeom>
            <a:avLst/>
            <a:gdLst>
              <a:gd name="T0" fmla="*/ 2147483646 w 359"/>
              <a:gd name="T1" fmla="*/ 0 h 207"/>
              <a:gd name="T2" fmla="*/ 2147483646 w 359"/>
              <a:gd name="T3" fmla="*/ 2147483646 h 207"/>
              <a:gd name="T4" fmla="*/ 2147483646 w 359"/>
              <a:gd name="T5" fmla="*/ 2147483646 h 207"/>
              <a:gd name="T6" fmla="*/ 2147483646 w 359"/>
              <a:gd name="T7" fmla="*/ 2147483646 h 207"/>
              <a:gd name="T8" fmla="*/ 2147483646 w 359"/>
              <a:gd name="T9" fmla="*/ 2147483646 h 207"/>
              <a:gd name="T10" fmla="*/ 0 w 359"/>
              <a:gd name="T11" fmla="*/ 2147483646 h 207"/>
              <a:gd name="T12" fmla="*/ 0 60000 65536"/>
              <a:gd name="T13" fmla="*/ 0 60000 65536"/>
              <a:gd name="T14" fmla="*/ 0 60000 65536"/>
              <a:gd name="T15" fmla="*/ 0 60000 65536"/>
              <a:gd name="T16" fmla="*/ 0 60000 65536"/>
              <a:gd name="T17" fmla="*/ 0 60000 65536"/>
              <a:gd name="T18" fmla="*/ 0 w 359"/>
              <a:gd name="T19" fmla="*/ 0 h 207"/>
              <a:gd name="T20" fmla="*/ 359 w 359"/>
              <a:gd name="T21" fmla="*/ 207 h 207"/>
            </a:gdLst>
            <a:ahLst/>
            <a:cxnLst>
              <a:cxn ang="T12">
                <a:pos x="T0" y="T1"/>
              </a:cxn>
              <a:cxn ang="T13">
                <a:pos x="T2" y="T3"/>
              </a:cxn>
              <a:cxn ang="T14">
                <a:pos x="T4" y="T5"/>
              </a:cxn>
              <a:cxn ang="T15">
                <a:pos x="T6" y="T7"/>
              </a:cxn>
              <a:cxn ang="T16">
                <a:pos x="T8" y="T9"/>
              </a:cxn>
              <a:cxn ang="T17">
                <a:pos x="T10" y="T11"/>
              </a:cxn>
            </a:cxnLst>
            <a:rect l="T18" t="T19" r="T20" b="T21"/>
            <a:pathLst>
              <a:path w="359" h="207">
                <a:moveTo>
                  <a:pt x="359" y="0"/>
                </a:moveTo>
                <a:lnTo>
                  <a:pt x="345" y="41"/>
                </a:lnTo>
                <a:lnTo>
                  <a:pt x="290" y="83"/>
                </a:lnTo>
                <a:lnTo>
                  <a:pt x="165" y="138"/>
                </a:lnTo>
                <a:lnTo>
                  <a:pt x="69" y="193"/>
                </a:lnTo>
                <a:lnTo>
                  <a:pt x="0" y="207"/>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4842" name="Freeform 5">
            <a:extLst>
              <a:ext uri="{FF2B5EF4-FFF2-40B4-BE49-F238E27FC236}">
                <a16:creationId xmlns:a16="http://schemas.microsoft.com/office/drawing/2014/main" id="{E57FB615-0288-4841-B5D8-8520991CF642}"/>
              </a:ext>
            </a:extLst>
          </p:cNvPr>
          <p:cNvSpPr>
            <a:spLocks/>
          </p:cNvSpPr>
          <p:nvPr/>
        </p:nvSpPr>
        <p:spPr bwMode="auto">
          <a:xfrm>
            <a:off x="2368550" y="2643188"/>
            <a:ext cx="344488" cy="701675"/>
          </a:xfrm>
          <a:custGeom>
            <a:avLst/>
            <a:gdLst>
              <a:gd name="T0" fmla="*/ 2147483646 w 235"/>
              <a:gd name="T1" fmla="*/ 0 h 442"/>
              <a:gd name="T2" fmla="*/ 2147483646 w 235"/>
              <a:gd name="T3" fmla="*/ 2147483646 h 442"/>
              <a:gd name="T4" fmla="*/ 2147483646 w 235"/>
              <a:gd name="T5" fmla="*/ 2147483646 h 442"/>
              <a:gd name="T6" fmla="*/ 2147483646 w 235"/>
              <a:gd name="T7" fmla="*/ 2147483646 h 442"/>
              <a:gd name="T8" fmla="*/ 2147483646 w 235"/>
              <a:gd name="T9" fmla="*/ 2147483646 h 442"/>
              <a:gd name="T10" fmla="*/ 0 w 235"/>
              <a:gd name="T11" fmla="*/ 2147483646 h 442"/>
              <a:gd name="T12" fmla="*/ 0 60000 65536"/>
              <a:gd name="T13" fmla="*/ 0 60000 65536"/>
              <a:gd name="T14" fmla="*/ 0 60000 65536"/>
              <a:gd name="T15" fmla="*/ 0 60000 65536"/>
              <a:gd name="T16" fmla="*/ 0 60000 65536"/>
              <a:gd name="T17" fmla="*/ 0 60000 65536"/>
              <a:gd name="T18" fmla="*/ 0 w 235"/>
              <a:gd name="T19" fmla="*/ 0 h 442"/>
              <a:gd name="T20" fmla="*/ 235 w 235"/>
              <a:gd name="T21" fmla="*/ 442 h 442"/>
            </a:gdLst>
            <a:ahLst/>
            <a:cxnLst>
              <a:cxn ang="T12">
                <a:pos x="T0" y="T1"/>
              </a:cxn>
              <a:cxn ang="T13">
                <a:pos x="T2" y="T3"/>
              </a:cxn>
              <a:cxn ang="T14">
                <a:pos x="T4" y="T5"/>
              </a:cxn>
              <a:cxn ang="T15">
                <a:pos x="T6" y="T7"/>
              </a:cxn>
              <a:cxn ang="T16">
                <a:pos x="T8" y="T9"/>
              </a:cxn>
              <a:cxn ang="T17">
                <a:pos x="T10" y="T11"/>
              </a:cxn>
            </a:cxnLst>
            <a:rect l="T18" t="T19" r="T20" b="T21"/>
            <a:pathLst>
              <a:path w="235" h="442">
                <a:moveTo>
                  <a:pt x="235" y="0"/>
                </a:moveTo>
                <a:lnTo>
                  <a:pt x="194" y="166"/>
                </a:lnTo>
                <a:lnTo>
                  <a:pt x="111" y="290"/>
                </a:lnTo>
                <a:lnTo>
                  <a:pt x="42" y="400"/>
                </a:lnTo>
                <a:lnTo>
                  <a:pt x="28" y="442"/>
                </a:lnTo>
                <a:lnTo>
                  <a:pt x="0" y="414"/>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4843" name="Freeform 6">
            <a:extLst>
              <a:ext uri="{FF2B5EF4-FFF2-40B4-BE49-F238E27FC236}">
                <a16:creationId xmlns:a16="http://schemas.microsoft.com/office/drawing/2014/main" id="{AA7E32D7-2C47-449A-8F2B-E1DA0D1E0E28}"/>
              </a:ext>
            </a:extLst>
          </p:cNvPr>
          <p:cNvSpPr>
            <a:spLocks/>
          </p:cNvSpPr>
          <p:nvPr/>
        </p:nvSpPr>
        <p:spPr bwMode="auto">
          <a:xfrm>
            <a:off x="3036888" y="2490788"/>
            <a:ext cx="100012" cy="787400"/>
          </a:xfrm>
          <a:custGeom>
            <a:avLst/>
            <a:gdLst>
              <a:gd name="T0" fmla="*/ 0 w 69"/>
              <a:gd name="T1" fmla="*/ 0 h 496"/>
              <a:gd name="T2" fmla="*/ 2147483646 w 69"/>
              <a:gd name="T3" fmla="*/ 2147483646 h 496"/>
              <a:gd name="T4" fmla="*/ 2147483646 w 69"/>
              <a:gd name="T5" fmla="*/ 2147483646 h 496"/>
              <a:gd name="T6" fmla="*/ 2147483646 w 69"/>
              <a:gd name="T7" fmla="*/ 2147483646 h 496"/>
              <a:gd name="T8" fmla="*/ 2147483646 w 69"/>
              <a:gd name="T9" fmla="*/ 2147483646 h 496"/>
              <a:gd name="T10" fmla="*/ 2147483646 w 69"/>
              <a:gd name="T11" fmla="*/ 2147483646 h 496"/>
              <a:gd name="T12" fmla="*/ 0 60000 65536"/>
              <a:gd name="T13" fmla="*/ 0 60000 65536"/>
              <a:gd name="T14" fmla="*/ 0 60000 65536"/>
              <a:gd name="T15" fmla="*/ 0 60000 65536"/>
              <a:gd name="T16" fmla="*/ 0 60000 65536"/>
              <a:gd name="T17" fmla="*/ 0 60000 65536"/>
              <a:gd name="T18" fmla="*/ 0 w 69"/>
              <a:gd name="T19" fmla="*/ 0 h 496"/>
              <a:gd name="T20" fmla="*/ 69 w 69"/>
              <a:gd name="T21" fmla="*/ 496 h 496"/>
            </a:gdLst>
            <a:ahLst/>
            <a:cxnLst>
              <a:cxn ang="T12">
                <a:pos x="T0" y="T1"/>
              </a:cxn>
              <a:cxn ang="T13">
                <a:pos x="T2" y="T3"/>
              </a:cxn>
              <a:cxn ang="T14">
                <a:pos x="T4" y="T5"/>
              </a:cxn>
              <a:cxn ang="T15">
                <a:pos x="T6" y="T7"/>
              </a:cxn>
              <a:cxn ang="T16">
                <a:pos x="T8" y="T9"/>
              </a:cxn>
              <a:cxn ang="T17">
                <a:pos x="T10" y="T11"/>
              </a:cxn>
            </a:cxnLst>
            <a:rect l="T18" t="T19" r="T20" b="T21"/>
            <a:pathLst>
              <a:path w="69" h="496">
                <a:moveTo>
                  <a:pt x="0" y="0"/>
                </a:moveTo>
                <a:lnTo>
                  <a:pt x="13" y="193"/>
                </a:lnTo>
                <a:lnTo>
                  <a:pt x="41" y="331"/>
                </a:lnTo>
                <a:lnTo>
                  <a:pt x="55" y="455"/>
                </a:lnTo>
                <a:lnTo>
                  <a:pt x="69" y="496"/>
                </a:lnTo>
                <a:lnTo>
                  <a:pt x="69" y="469"/>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4844" name="Freeform 7">
            <a:extLst>
              <a:ext uri="{FF2B5EF4-FFF2-40B4-BE49-F238E27FC236}">
                <a16:creationId xmlns:a16="http://schemas.microsoft.com/office/drawing/2014/main" id="{DEC77751-A765-4467-9E15-877496E9A442}"/>
              </a:ext>
            </a:extLst>
          </p:cNvPr>
          <p:cNvSpPr>
            <a:spLocks/>
          </p:cNvSpPr>
          <p:nvPr/>
        </p:nvSpPr>
        <p:spPr bwMode="auto">
          <a:xfrm>
            <a:off x="2771775" y="2598738"/>
            <a:ext cx="142875" cy="766762"/>
          </a:xfrm>
          <a:custGeom>
            <a:avLst/>
            <a:gdLst>
              <a:gd name="T0" fmla="*/ 2147483646 w 97"/>
              <a:gd name="T1" fmla="*/ 0 h 483"/>
              <a:gd name="T2" fmla="*/ 2147483646 w 97"/>
              <a:gd name="T3" fmla="*/ 2147483646 h 483"/>
              <a:gd name="T4" fmla="*/ 2147483646 w 97"/>
              <a:gd name="T5" fmla="*/ 2147483646 h 483"/>
              <a:gd name="T6" fmla="*/ 2147483646 w 97"/>
              <a:gd name="T7" fmla="*/ 2147483646 h 483"/>
              <a:gd name="T8" fmla="*/ 2147483646 w 97"/>
              <a:gd name="T9" fmla="*/ 2147483646 h 483"/>
              <a:gd name="T10" fmla="*/ 0 w 97"/>
              <a:gd name="T11" fmla="*/ 2147483646 h 483"/>
              <a:gd name="T12" fmla="*/ 0 60000 65536"/>
              <a:gd name="T13" fmla="*/ 0 60000 65536"/>
              <a:gd name="T14" fmla="*/ 0 60000 65536"/>
              <a:gd name="T15" fmla="*/ 0 60000 65536"/>
              <a:gd name="T16" fmla="*/ 0 60000 65536"/>
              <a:gd name="T17" fmla="*/ 0 60000 65536"/>
              <a:gd name="T18" fmla="*/ 0 w 97"/>
              <a:gd name="T19" fmla="*/ 0 h 483"/>
              <a:gd name="T20" fmla="*/ 97 w 97"/>
              <a:gd name="T21" fmla="*/ 483 h 483"/>
            </a:gdLst>
            <a:ahLst/>
            <a:cxnLst>
              <a:cxn ang="T12">
                <a:pos x="T0" y="T1"/>
              </a:cxn>
              <a:cxn ang="T13">
                <a:pos x="T2" y="T3"/>
              </a:cxn>
              <a:cxn ang="T14">
                <a:pos x="T4" y="T5"/>
              </a:cxn>
              <a:cxn ang="T15">
                <a:pos x="T6" y="T7"/>
              </a:cxn>
              <a:cxn ang="T16">
                <a:pos x="T8" y="T9"/>
              </a:cxn>
              <a:cxn ang="T17">
                <a:pos x="T10" y="T11"/>
              </a:cxn>
            </a:cxnLst>
            <a:rect l="T18" t="T19" r="T20" b="T21"/>
            <a:pathLst>
              <a:path w="97" h="483">
                <a:moveTo>
                  <a:pt x="97" y="0"/>
                </a:moveTo>
                <a:lnTo>
                  <a:pt x="69" y="180"/>
                </a:lnTo>
                <a:lnTo>
                  <a:pt x="42" y="318"/>
                </a:lnTo>
                <a:lnTo>
                  <a:pt x="14" y="442"/>
                </a:lnTo>
                <a:lnTo>
                  <a:pt x="14" y="483"/>
                </a:lnTo>
                <a:lnTo>
                  <a:pt x="0" y="456"/>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4845" name="Freeform 8">
            <a:extLst>
              <a:ext uri="{FF2B5EF4-FFF2-40B4-BE49-F238E27FC236}">
                <a16:creationId xmlns:a16="http://schemas.microsoft.com/office/drawing/2014/main" id="{9A48B43F-D422-49E5-87BE-35ACE4A36E25}"/>
              </a:ext>
            </a:extLst>
          </p:cNvPr>
          <p:cNvSpPr>
            <a:spLocks/>
          </p:cNvSpPr>
          <p:nvPr/>
        </p:nvSpPr>
        <p:spPr bwMode="auto">
          <a:xfrm>
            <a:off x="4754563" y="2052638"/>
            <a:ext cx="242887" cy="787400"/>
          </a:xfrm>
          <a:custGeom>
            <a:avLst/>
            <a:gdLst>
              <a:gd name="T0" fmla="*/ 2147483646 w 165"/>
              <a:gd name="T1" fmla="*/ 0 h 496"/>
              <a:gd name="T2" fmla="*/ 2147483646 w 165"/>
              <a:gd name="T3" fmla="*/ 2147483646 h 496"/>
              <a:gd name="T4" fmla="*/ 2147483646 w 165"/>
              <a:gd name="T5" fmla="*/ 2147483646 h 496"/>
              <a:gd name="T6" fmla="*/ 2147483646 w 165"/>
              <a:gd name="T7" fmla="*/ 2147483646 h 496"/>
              <a:gd name="T8" fmla="*/ 2147483646 w 165"/>
              <a:gd name="T9" fmla="*/ 2147483646 h 496"/>
              <a:gd name="T10" fmla="*/ 0 w 165"/>
              <a:gd name="T11" fmla="*/ 2147483646 h 496"/>
              <a:gd name="T12" fmla="*/ 0 60000 65536"/>
              <a:gd name="T13" fmla="*/ 0 60000 65536"/>
              <a:gd name="T14" fmla="*/ 0 60000 65536"/>
              <a:gd name="T15" fmla="*/ 0 60000 65536"/>
              <a:gd name="T16" fmla="*/ 0 60000 65536"/>
              <a:gd name="T17" fmla="*/ 0 60000 65536"/>
              <a:gd name="T18" fmla="*/ 0 w 165"/>
              <a:gd name="T19" fmla="*/ 0 h 496"/>
              <a:gd name="T20" fmla="*/ 165 w 165"/>
              <a:gd name="T21" fmla="*/ 496 h 496"/>
            </a:gdLst>
            <a:ahLst/>
            <a:cxnLst>
              <a:cxn ang="T12">
                <a:pos x="T0" y="T1"/>
              </a:cxn>
              <a:cxn ang="T13">
                <a:pos x="T2" y="T3"/>
              </a:cxn>
              <a:cxn ang="T14">
                <a:pos x="T4" y="T5"/>
              </a:cxn>
              <a:cxn ang="T15">
                <a:pos x="T6" y="T7"/>
              </a:cxn>
              <a:cxn ang="T16">
                <a:pos x="T8" y="T9"/>
              </a:cxn>
              <a:cxn ang="T17">
                <a:pos x="T10" y="T11"/>
              </a:cxn>
            </a:cxnLst>
            <a:rect l="T18" t="T19" r="T20" b="T21"/>
            <a:pathLst>
              <a:path w="165" h="496">
                <a:moveTo>
                  <a:pt x="165" y="0"/>
                </a:moveTo>
                <a:lnTo>
                  <a:pt x="137" y="193"/>
                </a:lnTo>
                <a:lnTo>
                  <a:pt x="82" y="331"/>
                </a:lnTo>
                <a:lnTo>
                  <a:pt x="27" y="455"/>
                </a:lnTo>
                <a:lnTo>
                  <a:pt x="13" y="496"/>
                </a:lnTo>
                <a:lnTo>
                  <a:pt x="0" y="469"/>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4846" name="Freeform 9">
            <a:extLst>
              <a:ext uri="{FF2B5EF4-FFF2-40B4-BE49-F238E27FC236}">
                <a16:creationId xmlns:a16="http://schemas.microsoft.com/office/drawing/2014/main" id="{01D4073C-4D3D-40E5-94F0-AB29C2C7D57B}"/>
              </a:ext>
            </a:extLst>
          </p:cNvPr>
          <p:cNvSpPr>
            <a:spLocks/>
          </p:cNvSpPr>
          <p:nvPr/>
        </p:nvSpPr>
        <p:spPr bwMode="auto">
          <a:xfrm>
            <a:off x="5240338" y="2071688"/>
            <a:ext cx="241300" cy="790575"/>
          </a:xfrm>
          <a:custGeom>
            <a:avLst/>
            <a:gdLst>
              <a:gd name="T0" fmla="*/ 2147483646 w 165"/>
              <a:gd name="T1" fmla="*/ 0 h 497"/>
              <a:gd name="T2" fmla="*/ 2147483646 w 165"/>
              <a:gd name="T3" fmla="*/ 2147483646 h 497"/>
              <a:gd name="T4" fmla="*/ 2147483646 w 165"/>
              <a:gd name="T5" fmla="*/ 2147483646 h 497"/>
              <a:gd name="T6" fmla="*/ 2147483646 w 165"/>
              <a:gd name="T7" fmla="*/ 2147483646 h 497"/>
              <a:gd name="T8" fmla="*/ 2147483646 w 165"/>
              <a:gd name="T9" fmla="*/ 2147483646 h 497"/>
              <a:gd name="T10" fmla="*/ 0 w 165"/>
              <a:gd name="T11" fmla="*/ 2147483646 h 497"/>
              <a:gd name="T12" fmla="*/ 0 60000 65536"/>
              <a:gd name="T13" fmla="*/ 0 60000 65536"/>
              <a:gd name="T14" fmla="*/ 0 60000 65536"/>
              <a:gd name="T15" fmla="*/ 0 60000 65536"/>
              <a:gd name="T16" fmla="*/ 0 60000 65536"/>
              <a:gd name="T17" fmla="*/ 0 60000 65536"/>
              <a:gd name="T18" fmla="*/ 0 w 165"/>
              <a:gd name="T19" fmla="*/ 0 h 497"/>
              <a:gd name="T20" fmla="*/ 165 w 165"/>
              <a:gd name="T21" fmla="*/ 497 h 497"/>
            </a:gdLst>
            <a:ahLst/>
            <a:cxnLst>
              <a:cxn ang="T12">
                <a:pos x="T0" y="T1"/>
              </a:cxn>
              <a:cxn ang="T13">
                <a:pos x="T2" y="T3"/>
              </a:cxn>
              <a:cxn ang="T14">
                <a:pos x="T4" y="T5"/>
              </a:cxn>
              <a:cxn ang="T15">
                <a:pos x="T6" y="T7"/>
              </a:cxn>
              <a:cxn ang="T16">
                <a:pos x="T8" y="T9"/>
              </a:cxn>
              <a:cxn ang="T17">
                <a:pos x="T10" y="T11"/>
              </a:cxn>
            </a:cxnLst>
            <a:rect l="T18" t="T19" r="T20" b="T21"/>
            <a:pathLst>
              <a:path w="165" h="497">
                <a:moveTo>
                  <a:pt x="165" y="0"/>
                </a:moveTo>
                <a:lnTo>
                  <a:pt x="138" y="194"/>
                </a:lnTo>
                <a:lnTo>
                  <a:pt x="82" y="345"/>
                </a:lnTo>
                <a:lnTo>
                  <a:pt x="27" y="469"/>
                </a:lnTo>
                <a:lnTo>
                  <a:pt x="13" y="497"/>
                </a:lnTo>
                <a:lnTo>
                  <a:pt x="0" y="483"/>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4847" name="Freeform 10">
            <a:extLst>
              <a:ext uri="{FF2B5EF4-FFF2-40B4-BE49-F238E27FC236}">
                <a16:creationId xmlns:a16="http://schemas.microsoft.com/office/drawing/2014/main" id="{3240068B-2F3B-4D58-A60A-703885D2C4BA}"/>
              </a:ext>
            </a:extLst>
          </p:cNvPr>
          <p:cNvSpPr>
            <a:spLocks/>
          </p:cNvSpPr>
          <p:nvPr/>
        </p:nvSpPr>
        <p:spPr bwMode="auto">
          <a:xfrm>
            <a:off x="8959850" y="3541713"/>
            <a:ext cx="546100" cy="109537"/>
          </a:xfrm>
          <a:custGeom>
            <a:avLst/>
            <a:gdLst>
              <a:gd name="T0" fmla="*/ 2147483646 w 373"/>
              <a:gd name="T1" fmla="*/ 0 h 69"/>
              <a:gd name="T2" fmla="*/ 2147483646 w 373"/>
              <a:gd name="T3" fmla="*/ 2147483646 h 69"/>
              <a:gd name="T4" fmla="*/ 2147483646 w 373"/>
              <a:gd name="T5" fmla="*/ 2147483646 h 69"/>
              <a:gd name="T6" fmla="*/ 2147483646 w 373"/>
              <a:gd name="T7" fmla="*/ 2147483646 h 69"/>
              <a:gd name="T8" fmla="*/ 0 w 373"/>
              <a:gd name="T9" fmla="*/ 2147483646 h 69"/>
              <a:gd name="T10" fmla="*/ 0 60000 65536"/>
              <a:gd name="T11" fmla="*/ 0 60000 65536"/>
              <a:gd name="T12" fmla="*/ 0 60000 65536"/>
              <a:gd name="T13" fmla="*/ 0 60000 65536"/>
              <a:gd name="T14" fmla="*/ 0 60000 65536"/>
              <a:gd name="T15" fmla="*/ 0 w 373"/>
              <a:gd name="T16" fmla="*/ 0 h 69"/>
              <a:gd name="T17" fmla="*/ 373 w 373"/>
              <a:gd name="T18" fmla="*/ 69 h 69"/>
            </a:gdLst>
            <a:ahLst/>
            <a:cxnLst>
              <a:cxn ang="T10">
                <a:pos x="T0" y="T1"/>
              </a:cxn>
              <a:cxn ang="T11">
                <a:pos x="T2" y="T3"/>
              </a:cxn>
              <a:cxn ang="T12">
                <a:pos x="T4" y="T5"/>
              </a:cxn>
              <a:cxn ang="T13">
                <a:pos x="T6" y="T7"/>
              </a:cxn>
              <a:cxn ang="T14">
                <a:pos x="T8" y="T9"/>
              </a:cxn>
            </a:cxnLst>
            <a:rect l="T15" t="T16" r="T17" b="T18"/>
            <a:pathLst>
              <a:path w="373" h="69">
                <a:moveTo>
                  <a:pt x="373" y="0"/>
                </a:moveTo>
                <a:lnTo>
                  <a:pt x="290" y="27"/>
                </a:lnTo>
                <a:lnTo>
                  <a:pt x="152" y="55"/>
                </a:lnTo>
                <a:lnTo>
                  <a:pt x="56" y="69"/>
                </a:lnTo>
                <a:lnTo>
                  <a:pt x="0" y="69"/>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4848" name="Freeform 11">
            <a:extLst>
              <a:ext uri="{FF2B5EF4-FFF2-40B4-BE49-F238E27FC236}">
                <a16:creationId xmlns:a16="http://schemas.microsoft.com/office/drawing/2014/main" id="{C6B37B3F-6C17-473B-B848-2A4746E7CD56}"/>
              </a:ext>
            </a:extLst>
          </p:cNvPr>
          <p:cNvSpPr>
            <a:spLocks/>
          </p:cNvSpPr>
          <p:nvPr/>
        </p:nvSpPr>
        <p:spPr bwMode="auto">
          <a:xfrm>
            <a:off x="8959850" y="3036888"/>
            <a:ext cx="546100" cy="504825"/>
          </a:xfrm>
          <a:custGeom>
            <a:avLst/>
            <a:gdLst>
              <a:gd name="T0" fmla="*/ 2147483646 w 373"/>
              <a:gd name="T1" fmla="*/ 0 h 318"/>
              <a:gd name="T2" fmla="*/ 2147483646 w 373"/>
              <a:gd name="T3" fmla="*/ 2147483646 h 318"/>
              <a:gd name="T4" fmla="*/ 2147483646 w 373"/>
              <a:gd name="T5" fmla="*/ 2147483646 h 318"/>
              <a:gd name="T6" fmla="*/ 2147483646 w 373"/>
              <a:gd name="T7" fmla="*/ 2147483646 h 318"/>
              <a:gd name="T8" fmla="*/ 2147483646 w 373"/>
              <a:gd name="T9" fmla="*/ 2147483646 h 318"/>
              <a:gd name="T10" fmla="*/ 2147483646 w 373"/>
              <a:gd name="T11" fmla="*/ 2147483646 h 318"/>
              <a:gd name="T12" fmla="*/ 0 w 373"/>
              <a:gd name="T13" fmla="*/ 2147483646 h 318"/>
              <a:gd name="T14" fmla="*/ 0 60000 65536"/>
              <a:gd name="T15" fmla="*/ 0 60000 65536"/>
              <a:gd name="T16" fmla="*/ 0 60000 65536"/>
              <a:gd name="T17" fmla="*/ 0 60000 65536"/>
              <a:gd name="T18" fmla="*/ 0 60000 65536"/>
              <a:gd name="T19" fmla="*/ 0 60000 65536"/>
              <a:gd name="T20" fmla="*/ 0 60000 65536"/>
              <a:gd name="T21" fmla="*/ 0 w 373"/>
              <a:gd name="T22" fmla="*/ 0 h 318"/>
              <a:gd name="T23" fmla="*/ 373 w 373"/>
              <a:gd name="T24" fmla="*/ 318 h 3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3" h="318">
                <a:moveTo>
                  <a:pt x="373" y="0"/>
                </a:moveTo>
                <a:lnTo>
                  <a:pt x="345" y="56"/>
                </a:lnTo>
                <a:lnTo>
                  <a:pt x="304" y="125"/>
                </a:lnTo>
                <a:lnTo>
                  <a:pt x="166" y="207"/>
                </a:lnTo>
                <a:lnTo>
                  <a:pt x="69" y="290"/>
                </a:lnTo>
                <a:lnTo>
                  <a:pt x="28" y="318"/>
                </a:lnTo>
                <a:lnTo>
                  <a:pt x="0" y="304"/>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4849" name="Freeform 12">
            <a:extLst>
              <a:ext uri="{FF2B5EF4-FFF2-40B4-BE49-F238E27FC236}">
                <a16:creationId xmlns:a16="http://schemas.microsoft.com/office/drawing/2014/main" id="{0950A996-5238-45DE-9ECD-811EC5734B41}"/>
              </a:ext>
            </a:extLst>
          </p:cNvPr>
          <p:cNvSpPr>
            <a:spLocks/>
          </p:cNvSpPr>
          <p:nvPr/>
        </p:nvSpPr>
        <p:spPr bwMode="auto">
          <a:xfrm>
            <a:off x="8718550" y="2884488"/>
            <a:ext cx="241300" cy="788987"/>
          </a:xfrm>
          <a:custGeom>
            <a:avLst/>
            <a:gdLst>
              <a:gd name="T0" fmla="*/ 2147483646 w 165"/>
              <a:gd name="T1" fmla="*/ 0 h 497"/>
              <a:gd name="T2" fmla="*/ 2147483646 w 165"/>
              <a:gd name="T3" fmla="*/ 2147483646 h 497"/>
              <a:gd name="T4" fmla="*/ 2147483646 w 165"/>
              <a:gd name="T5" fmla="*/ 2147483646 h 497"/>
              <a:gd name="T6" fmla="*/ 2147483646 w 165"/>
              <a:gd name="T7" fmla="*/ 2147483646 h 497"/>
              <a:gd name="T8" fmla="*/ 2147483646 w 165"/>
              <a:gd name="T9" fmla="*/ 2147483646 h 497"/>
              <a:gd name="T10" fmla="*/ 0 w 165"/>
              <a:gd name="T11" fmla="*/ 2147483646 h 497"/>
              <a:gd name="T12" fmla="*/ 0 60000 65536"/>
              <a:gd name="T13" fmla="*/ 0 60000 65536"/>
              <a:gd name="T14" fmla="*/ 0 60000 65536"/>
              <a:gd name="T15" fmla="*/ 0 60000 65536"/>
              <a:gd name="T16" fmla="*/ 0 60000 65536"/>
              <a:gd name="T17" fmla="*/ 0 60000 65536"/>
              <a:gd name="T18" fmla="*/ 0 w 165"/>
              <a:gd name="T19" fmla="*/ 0 h 497"/>
              <a:gd name="T20" fmla="*/ 165 w 165"/>
              <a:gd name="T21" fmla="*/ 497 h 497"/>
            </a:gdLst>
            <a:ahLst/>
            <a:cxnLst>
              <a:cxn ang="T12">
                <a:pos x="T0" y="T1"/>
              </a:cxn>
              <a:cxn ang="T13">
                <a:pos x="T2" y="T3"/>
              </a:cxn>
              <a:cxn ang="T14">
                <a:pos x="T4" y="T5"/>
              </a:cxn>
              <a:cxn ang="T15">
                <a:pos x="T6" y="T7"/>
              </a:cxn>
              <a:cxn ang="T16">
                <a:pos x="T8" y="T9"/>
              </a:cxn>
              <a:cxn ang="T17">
                <a:pos x="T10" y="T11"/>
              </a:cxn>
            </a:cxnLst>
            <a:rect l="T18" t="T19" r="T20" b="T21"/>
            <a:pathLst>
              <a:path w="165" h="497">
                <a:moveTo>
                  <a:pt x="165" y="0"/>
                </a:moveTo>
                <a:lnTo>
                  <a:pt x="138" y="193"/>
                </a:lnTo>
                <a:lnTo>
                  <a:pt x="83" y="331"/>
                </a:lnTo>
                <a:lnTo>
                  <a:pt x="28" y="455"/>
                </a:lnTo>
                <a:lnTo>
                  <a:pt x="14" y="497"/>
                </a:lnTo>
                <a:lnTo>
                  <a:pt x="0" y="469"/>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4850" name="Rectangle 14">
            <a:extLst>
              <a:ext uri="{FF2B5EF4-FFF2-40B4-BE49-F238E27FC236}">
                <a16:creationId xmlns:a16="http://schemas.microsoft.com/office/drawing/2014/main" id="{DA7F9DCD-73E6-431C-9A56-4F2D8F259321}"/>
              </a:ext>
            </a:extLst>
          </p:cNvPr>
          <p:cNvSpPr>
            <a:spLocks noChangeArrowheads="1"/>
          </p:cNvSpPr>
          <p:nvPr/>
        </p:nvSpPr>
        <p:spPr bwMode="auto">
          <a:xfrm>
            <a:off x="3792538" y="2125663"/>
            <a:ext cx="6064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GB" altLang="en-US" sz="1400">
                <a:solidFill>
                  <a:srgbClr val="000000"/>
                </a:solidFill>
                <a:latin typeface="Arial" panose="020B0604020202020204" pitchFamily="34" charset="0"/>
                <a:ea typeface="SimSun" panose="02010600030101010101" pitchFamily="2" charset="-122"/>
              </a:rPr>
              <a:t>Intranet</a:t>
            </a:r>
            <a:endParaRPr lang="en-GB" altLang="en-US" sz="2400">
              <a:latin typeface="Times" panose="02020603050405020304" pitchFamily="18" charset="0"/>
              <a:ea typeface="SimSun" panose="02010600030101010101" pitchFamily="2" charset="-122"/>
            </a:endParaRPr>
          </a:p>
        </p:txBody>
      </p:sp>
      <p:sp>
        <p:nvSpPr>
          <p:cNvPr id="34851" name="Rectangle 31">
            <a:extLst>
              <a:ext uri="{FF2B5EF4-FFF2-40B4-BE49-F238E27FC236}">
                <a16:creationId xmlns:a16="http://schemas.microsoft.com/office/drawing/2014/main" id="{8510C130-59AA-4833-9B52-79209D81C948}"/>
              </a:ext>
            </a:extLst>
          </p:cNvPr>
          <p:cNvSpPr>
            <a:spLocks noChangeArrowheads="1"/>
          </p:cNvSpPr>
          <p:nvPr/>
        </p:nvSpPr>
        <p:spPr bwMode="auto">
          <a:xfrm>
            <a:off x="3081338" y="4951413"/>
            <a:ext cx="14716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GB" altLang="en-US" sz="1400">
                <a:solidFill>
                  <a:srgbClr val="000000"/>
                </a:solidFill>
                <a:latin typeface="Arial" panose="020B0604020202020204" pitchFamily="34" charset="0"/>
                <a:ea typeface="SimSun" panose="02010600030101010101" pitchFamily="2" charset="-122"/>
              </a:rPr>
              <a:t>desktop computer:</a:t>
            </a:r>
            <a:endParaRPr lang="en-GB" altLang="en-US" sz="2400">
              <a:latin typeface="Times" panose="02020603050405020304" pitchFamily="18" charset="0"/>
              <a:ea typeface="SimSun" panose="02010600030101010101" pitchFamily="2" charset="-122"/>
            </a:endParaRPr>
          </a:p>
        </p:txBody>
      </p:sp>
      <p:sp>
        <p:nvSpPr>
          <p:cNvPr id="34852" name="Freeform 32">
            <a:extLst>
              <a:ext uri="{FF2B5EF4-FFF2-40B4-BE49-F238E27FC236}">
                <a16:creationId xmlns:a16="http://schemas.microsoft.com/office/drawing/2014/main" id="{B03D8556-6FE6-4694-9E97-8C5292A31C98}"/>
              </a:ext>
            </a:extLst>
          </p:cNvPr>
          <p:cNvSpPr>
            <a:spLocks/>
          </p:cNvSpPr>
          <p:nvPr/>
        </p:nvSpPr>
        <p:spPr bwMode="auto">
          <a:xfrm>
            <a:off x="2247900" y="2906713"/>
            <a:ext cx="60325" cy="109537"/>
          </a:xfrm>
          <a:custGeom>
            <a:avLst/>
            <a:gdLst>
              <a:gd name="T0" fmla="*/ 0 w 41"/>
              <a:gd name="T1" fmla="*/ 0 h 69"/>
              <a:gd name="T2" fmla="*/ 2147483646 w 41"/>
              <a:gd name="T3" fmla="*/ 2147483646 h 69"/>
              <a:gd name="T4" fmla="*/ 2147483646 w 41"/>
              <a:gd name="T5" fmla="*/ 2147483646 h 69"/>
              <a:gd name="T6" fmla="*/ 0 60000 65536"/>
              <a:gd name="T7" fmla="*/ 0 60000 65536"/>
              <a:gd name="T8" fmla="*/ 0 60000 65536"/>
              <a:gd name="T9" fmla="*/ 0 w 41"/>
              <a:gd name="T10" fmla="*/ 0 h 69"/>
              <a:gd name="T11" fmla="*/ 41 w 41"/>
              <a:gd name="T12" fmla="*/ 69 h 69"/>
            </a:gdLst>
            <a:ahLst/>
            <a:cxnLst>
              <a:cxn ang="T6">
                <a:pos x="T0" y="T1"/>
              </a:cxn>
              <a:cxn ang="T7">
                <a:pos x="T2" y="T3"/>
              </a:cxn>
              <a:cxn ang="T8">
                <a:pos x="T4" y="T5"/>
              </a:cxn>
            </a:cxnLst>
            <a:rect l="T9" t="T10" r="T11" b="T12"/>
            <a:pathLst>
              <a:path w="41" h="69">
                <a:moveTo>
                  <a:pt x="0" y="0"/>
                </a:moveTo>
                <a:lnTo>
                  <a:pt x="41" y="13"/>
                </a:lnTo>
                <a:lnTo>
                  <a:pt x="41" y="69"/>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4853" name="AutoShape 33">
            <a:extLst>
              <a:ext uri="{FF2B5EF4-FFF2-40B4-BE49-F238E27FC236}">
                <a16:creationId xmlns:a16="http://schemas.microsoft.com/office/drawing/2014/main" id="{6CE28CF1-6650-49BE-ACB6-5C554832962E}"/>
              </a:ext>
            </a:extLst>
          </p:cNvPr>
          <p:cNvSpPr>
            <a:spLocks noChangeArrowheads="1"/>
          </p:cNvSpPr>
          <p:nvPr/>
        </p:nvSpPr>
        <p:spPr bwMode="auto">
          <a:xfrm>
            <a:off x="2105025" y="2751138"/>
            <a:ext cx="161925" cy="133350"/>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854" name="AutoShape 34">
            <a:extLst>
              <a:ext uri="{FF2B5EF4-FFF2-40B4-BE49-F238E27FC236}">
                <a16:creationId xmlns:a16="http://schemas.microsoft.com/office/drawing/2014/main" id="{DF3A2E02-D818-41AE-BA9F-6680E8AE3807}"/>
              </a:ext>
            </a:extLst>
          </p:cNvPr>
          <p:cNvSpPr>
            <a:spLocks noChangeArrowheads="1"/>
          </p:cNvSpPr>
          <p:nvPr/>
        </p:nvSpPr>
        <p:spPr bwMode="auto">
          <a:xfrm>
            <a:off x="2084388" y="2728913"/>
            <a:ext cx="203200" cy="177800"/>
          </a:xfrm>
          <a:prstGeom prst="roundRect">
            <a:avLst>
              <a:gd name="adj" fmla="val 40088"/>
            </a:avLst>
          </a:prstGeom>
          <a:noFill/>
          <a:ln w="53975">
            <a:solidFill>
              <a:srgbClr val="999999"/>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855" name="Rectangle 35">
            <a:extLst>
              <a:ext uri="{FF2B5EF4-FFF2-40B4-BE49-F238E27FC236}">
                <a16:creationId xmlns:a16="http://schemas.microsoft.com/office/drawing/2014/main" id="{E0EF0979-0E26-4A7F-AD8F-034E96EC514A}"/>
              </a:ext>
            </a:extLst>
          </p:cNvPr>
          <p:cNvSpPr>
            <a:spLocks noChangeArrowheads="1"/>
          </p:cNvSpPr>
          <p:nvPr/>
        </p:nvSpPr>
        <p:spPr bwMode="auto">
          <a:xfrm>
            <a:off x="2125663" y="2795588"/>
            <a:ext cx="122237" cy="66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856" name="Rectangle 36">
            <a:extLst>
              <a:ext uri="{FF2B5EF4-FFF2-40B4-BE49-F238E27FC236}">
                <a16:creationId xmlns:a16="http://schemas.microsoft.com/office/drawing/2014/main" id="{C4CFDFD8-AD5E-48B5-8B6D-9AFE90E7549A}"/>
              </a:ext>
            </a:extLst>
          </p:cNvPr>
          <p:cNvSpPr>
            <a:spLocks noChangeArrowheads="1"/>
          </p:cNvSpPr>
          <p:nvPr/>
        </p:nvSpPr>
        <p:spPr bwMode="auto">
          <a:xfrm>
            <a:off x="2125663" y="2795588"/>
            <a:ext cx="141287" cy="88900"/>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857" name="Freeform 37">
            <a:extLst>
              <a:ext uri="{FF2B5EF4-FFF2-40B4-BE49-F238E27FC236}">
                <a16:creationId xmlns:a16="http://schemas.microsoft.com/office/drawing/2014/main" id="{8C04C6E1-9560-46A0-BEF1-8080CF459863}"/>
              </a:ext>
            </a:extLst>
          </p:cNvPr>
          <p:cNvSpPr>
            <a:spLocks/>
          </p:cNvSpPr>
          <p:nvPr/>
        </p:nvSpPr>
        <p:spPr bwMode="auto">
          <a:xfrm>
            <a:off x="2287588" y="2992438"/>
            <a:ext cx="41275" cy="44450"/>
          </a:xfrm>
          <a:custGeom>
            <a:avLst/>
            <a:gdLst>
              <a:gd name="T0" fmla="*/ 2147483646 w 28"/>
              <a:gd name="T1" fmla="*/ 0 h 27"/>
              <a:gd name="T2" fmla="*/ 2147483646 w 28"/>
              <a:gd name="T3" fmla="*/ 0 h 27"/>
              <a:gd name="T4" fmla="*/ 2147483646 w 28"/>
              <a:gd name="T5" fmla="*/ 2147483646 h 27"/>
              <a:gd name="T6" fmla="*/ 2147483646 w 28"/>
              <a:gd name="T7" fmla="*/ 2147483646 h 27"/>
              <a:gd name="T8" fmla="*/ 2147483646 w 28"/>
              <a:gd name="T9" fmla="*/ 2147483646 h 27"/>
              <a:gd name="T10" fmla="*/ 2147483646 w 28"/>
              <a:gd name="T11" fmla="*/ 2147483646 h 27"/>
              <a:gd name="T12" fmla="*/ 0 w 28"/>
              <a:gd name="T13" fmla="*/ 2147483646 h 27"/>
              <a:gd name="T14" fmla="*/ 0 w 28"/>
              <a:gd name="T15" fmla="*/ 2147483646 h 27"/>
              <a:gd name="T16" fmla="*/ 0 w 28"/>
              <a:gd name="T17" fmla="*/ 0 h 27"/>
              <a:gd name="T18" fmla="*/ 2147483646 w 28"/>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27"/>
              <a:gd name="T32" fmla="*/ 28 w 28"/>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27">
                <a:moveTo>
                  <a:pt x="14" y="0"/>
                </a:moveTo>
                <a:lnTo>
                  <a:pt x="14" y="0"/>
                </a:lnTo>
                <a:lnTo>
                  <a:pt x="28" y="14"/>
                </a:lnTo>
                <a:lnTo>
                  <a:pt x="28" y="27"/>
                </a:lnTo>
                <a:lnTo>
                  <a:pt x="14" y="27"/>
                </a:lnTo>
                <a:lnTo>
                  <a:pt x="0" y="27"/>
                </a:lnTo>
                <a:lnTo>
                  <a:pt x="0" y="14"/>
                </a:lnTo>
                <a:lnTo>
                  <a:pt x="0" y="0"/>
                </a:lnTo>
                <a:lnTo>
                  <a:pt x="14" y="0"/>
                </a:lnTo>
                <a:close/>
              </a:path>
            </a:pathLst>
          </a:custGeom>
          <a:solidFill>
            <a:srgbClr val="999999"/>
          </a:solidFill>
          <a:ln w="31750">
            <a:solidFill>
              <a:srgbClr val="999999"/>
            </a:solidFill>
            <a:prstDash val="solid"/>
            <a:round/>
            <a:headEnd/>
            <a:tailEnd/>
          </a:ln>
        </p:spPr>
        <p:txBody>
          <a:bodyPr/>
          <a:lstStyle/>
          <a:p>
            <a:endParaRPr lang="en-IN"/>
          </a:p>
        </p:txBody>
      </p:sp>
      <p:pic>
        <p:nvPicPr>
          <p:cNvPr id="34858" name="Picture 38">
            <a:extLst>
              <a:ext uri="{FF2B5EF4-FFF2-40B4-BE49-F238E27FC236}">
                <a16:creationId xmlns:a16="http://schemas.microsoft.com/office/drawing/2014/main" id="{C27491C7-14E2-429E-A905-74F7FBC6A8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5663" y="2795588"/>
            <a:ext cx="122237" cy="6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59" name="Freeform 39">
            <a:extLst>
              <a:ext uri="{FF2B5EF4-FFF2-40B4-BE49-F238E27FC236}">
                <a16:creationId xmlns:a16="http://schemas.microsoft.com/office/drawing/2014/main" id="{0F620923-83C8-4F40-A854-134E8D618CEA}"/>
              </a:ext>
            </a:extLst>
          </p:cNvPr>
          <p:cNvSpPr>
            <a:spLocks/>
          </p:cNvSpPr>
          <p:nvPr/>
        </p:nvSpPr>
        <p:spPr bwMode="auto">
          <a:xfrm>
            <a:off x="2308225" y="3014663"/>
            <a:ext cx="1588" cy="3175"/>
          </a:xfrm>
          <a:custGeom>
            <a:avLst/>
            <a:gdLst>
              <a:gd name="T0" fmla="*/ 0 w 1465"/>
              <a:gd name="T1" fmla="*/ 0 h 1588"/>
              <a:gd name="T2" fmla="*/ 0 w 1465"/>
              <a:gd name="T3" fmla="*/ 0 h 1588"/>
              <a:gd name="T4" fmla="*/ 0 w 1465"/>
              <a:gd name="T5" fmla="*/ 0 h 1588"/>
              <a:gd name="T6" fmla="*/ 0 60000 65536"/>
              <a:gd name="T7" fmla="*/ 0 60000 65536"/>
              <a:gd name="T8" fmla="*/ 0 60000 65536"/>
              <a:gd name="T9" fmla="*/ 0 w 1465"/>
              <a:gd name="T10" fmla="*/ 0 h 1588"/>
              <a:gd name="T11" fmla="*/ 1465 w 1465"/>
              <a:gd name="T12" fmla="*/ 1588 h 1588"/>
            </a:gdLst>
            <a:ahLst/>
            <a:cxnLst>
              <a:cxn ang="T6">
                <a:pos x="T0" y="T1"/>
              </a:cxn>
              <a:cxn ang="T7">
                <a:pos x="T2" y="T3"/>
              </a:cxn>
              <a:cxn ang="T8">
                <a:pos x="T4" y="T5"/>
              </a:cxn>
            </a:cxnLst>
            <a:rect l="T9" t="T10" r="T11" b="T12"/>
            <a:pathLst>
              <a:path w="1465" h="1588">
                <a:moveTo>
                  <a:pt x="0" y="0"/>
                </a:moveTo>
                <a:lnTo>
                  <a:pt x="0" y="0"/>
                </a:lnTo>
                <a:close/>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4860" name="Line 40">
            <a:extLst>
              <a:ext uri="{FF2B5EF4-FFF2-40B4-BE49-F238E27FC236}">
                <a16:creationId xmlns:a16="http://schemas.microsoft.com/office/drawing/2014/main" id="{3F4121BF-E007-4AEE-AFD1-EFB63CF9F5C4}"/>
              </a:ext>
            </a:extLst>
          </p:cNvPr>
          <p:cNvSpPr>
            <a:spLocks noChangeShapeType="1"/>
          </p:cNvSpPr>
          <p:nvPr/>
        </p:nvSpPr>
        <p:spPr bwMode="auto">
          <a:xfrm>
            <a:off x="2328863" y="3014663"/>
            <a:ext cx="1587" cy="317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861" name="Rectangle 41">
            <a:extLst>
              <a:ext uri="{FF2B5EF4-FFF2-40B4-BE49-F238E27FC236}">
                <a16:creationId xmlns:a16="http://schemas.microsoft.com/office/drawing/2014/main" id="{FDCECF9B-24BC-4894-B5EB-DA60002EB7F9}"/>
              </a:ext>
            </a:extLst>
          </p:cNvPr>
          <p:cNvSpPr>
            <a:spLocks noChangeArrowheads="1"/>
          </p:cNvSpPr>
          <p:nvPr/>
        </p:nvSpPr>
        <p:spPr bwMode="auto">
          <a:xfrm>
            <a:off x="2105025" y="2884488"/>
            <a:ext cx="142875" cy="42862"/>
          </a:xfrm>
          <a:prstGeom prst="rect">
            <a:avLst/>
          </a:prstGeom>
          <a:solidFill>
            <a:srgbClr val="D9AA73"/>
          </a:solidFill>
          <a:ln w="31750">
            <a:solidFill>
              <a:srgbClr val="D9AA73"/>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862" name="Freeform 42">
            <a:extLst>
              <a:ext uri="{FF2B5EF4-FFF2-40B4-BE49-F238E27FC236}">
                <a16:creationId xmlns:a16="http://schemas.microsoft.com/office/drawing/2014/main" id="{2EBAAC7A-85F8-4B4B-893F-F73EC74D94CD}"/>
              </a:ext>
            </a:extLst>
          </p:cNvPr>
          <p:cNvSpPr>
            <a:spLocks/>
          </p:cNvSpPr>
          <p:nvPr/>
        </p:nvSpPr>
        <p:spPr bwMode="auto">
          <a:xfrm>
            <a:off x="2084388" y="2925763"/>
            <a:ext cx="203200" cy="22225"/>
          </a:xfrm>
          <a:custGeom>
            <a:avLst/>
            <a:gdLst>
              <a:gd name="T0" fmla="*/ 2147483646 w 138"/>
              <a:gd name="T1" fmla="*/ 0 h 14"/>
              <a:gd name="T2" fmla="*/ 0 w 138"/>
              <a:gd name="T3" fmla="*/ 2147483646 h 14"/>
              <a:gd name="T4" fmla="*/ 2147483646 w 138"/>
              <a:gd name="T5" fmla="*/ 2147483646 h 14"/>
              <a:gd name="T6" fmla="*/ 2147483646 w 138"/>
              <a:gd name="T7" fmla="*/ 0 h 14"/>
              <a:gd name="T8" fmla="*/ 2147483646 w 138"/>
              <a:gd name="T9" fmla="*/ 0 h 14"/>
              <a:gd name="T10" fmla="*/ 0 60000 65536"/>
              <a:gd name="T11" fmla="*/ 0 60000 65536"/>
              <a:gd name="T12" fmla="*/ 0 60000 65536"/>
              <a:gd name="T13" fmla="*/ 0 60000 65536"/>
              <a:gd name="T14" fmla="*/ 0 60000 65536"/>
              <a:gd name="T15" fmla="*/ 0 w 138"/>
              <a:gd name="T16" fmla="*/ 0 h 14"/>
              <a:gd name="T17" fmla="*/ 138 w 138"/>
              <a:gd name="T18" fmla="*/ 14 h 14"/>
            </a:gdLst>
            <a:ahLst/>
            <a:cxnLst>
              <a:cxn ang="T10">
                <a:pos x="T0" y="T1"/>
              </a:cxn>
              <a:cxn ang="T11">
                <a:pos x="T2" y="T3"/>
              </a:cxn>
              <a:cxn ang="T12">
                <a:pos x="T4" y="T5"/>
              </a:cxn>
              <a:cxn ang="T13">
                <a:pos x="T6" y="T7"/>
              </a:cxn>
              <a:cxn ang="T14">
                <a:pos x="T8" y="T9"/>
              </a:cxn>
            </a:cxnLst>
            <a:rect l="T15" t="T16" r="T17" b="T18"/>
            <a:pathLst>
              <a:path w="138" h="14">
                <a:moveTo>
                  <a:pt x="14" y="0"/>
                </a:moveTo>
                <a:lnTo>
                  <a:pt x="0" y="14"/>
                </a:lnTo>
                <a:lnTo>
                  <a:pt x="138" y="14"/>
                </a:lnTo>
                <a:lnTo>
                  <a:pt x="124" y="0"/>
                </a:lnTo>
                <a:lnTo>
                  <a:pt x="14" y="0"/>
                </a:lnTo>
                <a:close/>
              </a:path>
            </a:pathLst>
          </a:custGeom>
          <a:noFill/>
          <a:ln w="31750">
            <a:solidFill>
              <a:srgbClr val="D9AA7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4863" name="Line 43">
            <a:extLst>
              <a:ext uri="{FF2B5EF4-FFF2-40B4-BE49-F238E27FC236}">
                <a16:creationId xmlns:a16="http://schemas.microsoft.com/office/drawing/2014/main" id="{2AE3FFC7-3B2D-4007-907E-8DBE35EDBD00}"/>
              </a:ext>
            </a:extLst>
          </p:cNvPr>
          <p:cNvSpPr>
            <a:spLocks noChangeShapeType="1"/>
          </p:cNvSpPr>
          <p:nvPr/>
        </p:nvSpPr>
        <p:spPr bwMode="auto">
          <a:xfrm>
            <a:off x="2105025" y="2947988"/>
            <a:ext cx="41275" cy="317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864" name="Line 44">
            <a:extLst>
              <a:ext uri="{FF2B5EF4-FFF2-40B4-BE49-F238E27FC236}">
                <a16:creationId xmlns:a16="http://schemas.microsoft.com/office/drawing/2014/main" id="{69995DF3-D962-4528-9898-659919EA43E1}"/>
              </a:ext>
            </a:extLst>
          </p:cNvPr>
          <p:cNvSpPr>
            <a:spLocks noChangeShapeType="1"/>
          </p:cNvSpPr>
          <p:nvPr/>
        </p:nvSpPr>
        <p:spPr bwMode="auto">
          <a:xfrm>
            <a:off x="2125663" y="2925763"/>
            <a:ext cx="122237" cy="317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865" name="Line 45">
            <a:extLst>
              <a:ext uri="{FF2B5EF4-FFF2-40B4-BE49-F238E27FC236}">
                <a16:creationId xmlns:a16="http://schemas.microsoft.com/office/drawing/2014/main" id="{43E84731-E49F-48BE-8739-A3857405833A}"/>
              </a:ext>
            </a:extLst>
          </p:cNvPr>
          <p:cNvSpPr>
            <a:spLocks noChangeShapeType="1"/>
          </p:cNvSpPr>
          <p:nvPr/>
        </p:nvSpPr>
        <p:spPr bwMode="auto">
          <a:xfrm>
            <a:off x="2105025" y="2925763"/>
            <a:ext cx="101600" cy="317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866" name="Line 46">
            <a:extLst>
              <a:ext uri="{FF2B5EF4-FFF2-40B4-BE49-F238E27FC236}">
                <a16:creationId xmlns:a16="http://schemas.microsoft.com/office/drawing/2014/main" id="{6A801185-FCE3-4C32-973E-B74FE6B8C17D}"/>
              </a:ext>
            </a:extLst>
          </p:cNvPr>
          <p:cNvSpPr>
            <a:spLocks noChangeShapeType="1"/>
          </p:cNvSpPr>
          <p:nvPr/>
        </p:nvSpPr>
        <p:spPr bwMode="auto">
          <a:xfrm>
            <a:off x="2146300" y="2947988"/>
            <a:ext cx="80963" cy="317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867" name="Line 47">
            <a:extLst>
              <a:ext uri="{FF2B5EF4-FFF2-40B4-BE49-F238E27FC236}">
                <a16:creationId xmlns:a16="http://schemas.microsoft.com/office/drawing/2014/main" id="{AED7A6E7-94DE-45E7-A15A-058937882A60}"/>
              </a:ext>
            </a:extLst>
          </p:cNvPr>
          <p:cNvSpPr>
            <a:spLocks noChangeShapeType="1"/>
          </p:cNvSpPr>
          <p:nvPr/>
        </p:nvSpPr>
        <p:spPr bwMode="auto">
          <a:xfrm>
            <a:off x="2227263" y="2925763"/>
            <a:ext cx="39687" cy="317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868" name="Line 48">
            <a:extLst>
              <a:ext uri="{FF2B5EF4-FFF2-40B4-BE49-F238E27FC236}">
                <a16:creationId xmlns:a16="http://schemas.microsoft.com/office/drawing/2014/main" id="{05C18D9E-400E-4FA3-ABFD-89D280BD3D2C}"/>
              </a:ext>
            </a:extLst>
          </p:cNvPr>
          <p:cNvSpPr>
            <a:spLocks noChangeShapeType="1"/>
          </p:cNvSpPr>
          <p:nvPr/>
        </p:nvSpPr>
        <p:spPr bwMode="auto">
          <a:xfrm>
            <a:off x="2247900" y="2947988"/>
            <a:ext cx="19050" cy="317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869" name="Rectangle 49">
            <a:extLst>
              <a:ext uri="{FF2B5EF4-FFF2-40B4-BE49-F238E27FC236}">
                <a16:creationId xmlns:a16="http://schemas.microsoft.com/office/drawing/2014/main" id="{0C794358-ADA8-44D9-8D33-FD29BF10FD3D}"/>
              </a:ext>
            </a:extLst>
          </p:cNvPr>
          <p:cNvSpPr>
            <a:spLocks noChangeArrowheads="1"/>
          </p:cNvSpPr>
          <p:nvPr/>
        </p:nvSpPr>
        <p:spPr bwMode="auto">
          <a:xfrm>
            <a:off x="2165350" y="2773363"/>
            <a:ext cx="61913" cy="66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870" name="Rectangle 50">
            <a:extLst>
              <a:ext uri="{FF2B5EF4-FFF2-40B4-BE49-F238E27FC236}">
                <a16:creationId xmlns:a16="http://schemas.microsoft.com/office/drawing/2014/main" id="{7AE55B21-31BA-443A-AA1C-870EC561DD05}"/>
              </a:ext>
            </a:extLst>
          </p:cNvPr>
          <p:cNvSpPr>
            <a:spLocks noChangeArrowheads="1"/>
          </p:cNvSpPr>
          <p:nvPr/>
        </p:nvSpPr>
        <p:spPr bwMode="auto">
          <a:xfrm>
            <a:off x="2165350" y="2773363"/>
            <a:ext cx="82550" cy="88900"/>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871" name="Freeform 55">
            <a:extLst>
              <a:ext uri="{FF2B5EF4-FFF2-40B4-BE49-F238E27FC236}">
                <a16:creationId xmlns:a16="http://schemas.microsoft.com/office/drawing/2014/main" id="{0582154A-8E16-4568-9498-FBA41A12B7E5}"/>
              </a:ext>
            </a:extLst>
          </p:cNvPr>
          <p:cNvSpPr>
            <a:spLocks/>
          </p:cNvSpPr>
          <p:nvPr/>
        </p:nvSpPr>
        <p:spPr bwMode="auto">
          <a:xfrm>
            <a:off x="2468563" y="3278188"/>
            <a:ext cx="61912" cy="109537"/>
          </a:xfrm>
          <a:custGeom>
            <a:avLst/>
            <a:gdLst>
              <a:gd name="T0" fmla="*/ 0 w 42"/>
              <a:gd name="T1" fmla="*/ 0 h 69"/>
              <a:gd name="T2" fmla="*/ 2147483646 w 42"/>
              <a:gd name="T3" fmla="*/ 2147483646 h 69"/>
              <a:gd name="T4" fmla="*/ 2147483646 w 42"/>
              <a:gd name="T5" fmla="*/ 2147483646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4"/>
                </a:lnTo>
                <a:lnTo>
                  <a:pt x="42" y="69"/>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4872" name="AutoShape 56">
            <a:extLst>
              <a:ext uri="{FF2B5EF4-FFF2-40B4-BE49-F238E27FC236}">
                <a16:creationId xmlns:a16="http://schemas.microsoft.com/office/drawing/2014/main" id="{E6DEB156-66FE-4573-BD24-84E1A8160BF0}"/>
              </a:ext>
            </a:extLst>
          </p:cNvPr>
          <p:cNvSpPr>
            <a:spLocks noChangeArrowheads="1"/>
          </p:cNvSpPr>
          <p:nvPr/>
        </p:nvSpPr>
        <p:spPr bwMode="auto">
          <a:xfrm>
            <a:off x="2308225" y="3144838"/>
            <a:ext cx="160338" cy="133350"/>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873" name="AutoShape 57">
            <a:extLst>
              <a:ext uri="{FF2B5EF4-FFF2-40B4-BE49-F238E27FC236}">
                <a16:creationId xmlns:a16="http://schemas.microsoft.com/office/drawing/2014/main" id="{4A642E75-A49D-4364-BE1B-B1FBF5BF0348}"/>
              </a:ext>
            </a:extLst>
          </p:cNvPr>
          <p:cNvSpPr>
            <a:spLocks noChangeArrowheads="1"/>
          </p:cNvSpPr>
          <p:nvPr/>
        </p:nvSpPr>
        <p:spPr bwMode="auto">
          <a:xfrm>
            <a:off x="2287588" y="3125788"/>
            <a:ext cx="201612" cy="174625"/>
          </a:xfrm>
          <a:prstGeom prst="roundRect">
            <a:avLst>
              <a:gd name="adj" fmla="val 40454"/>
            </a:avLst>
          </a:prstGeom>
          <a:noFill/>
          <a:ln w="53975">
            <a:solidFill>
              <a:srgbClr val="999999"/>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874" name="Rectangle 58">
            <a:extLst>
              <a:ext uri="{FF2B5EF4-FFF2-40B4-BE49-F238E27FC236}">
                <a16:creationId xmlns:a16="http://schemas.microsoft.com/office/drawing/2014/main" id="{3A4EB5A6-7F95-496F-B9E8-53EF18459FF5}"/>
              </a:ext>
            </a:extLst>
          </p:cNvPr>
          <p:cNvSpPr>
            <a:spLocks noChangeArrowheads="1"/>
          </p:cNvSpPr>
          <p:nvPr/>
        </p:nvSpPr>
        <p:spPr bwMode="auto">
          <a:xfrm>
            <a:off x="2328863" y="3167063"/>
            <a:ext cx="120650" cy="66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875" name="Rectangle 59">
            <a:extLst>
              <a:ext uri="{FF2B5EF4-FFF2-40B4-BE49-F238E27FC236}">
                <a16:creationId xmlns:a16="http://schemas.microsoft.com/office/drawing/2014/main" id="{3C266243-A96C-43B5-AF1B-70CA18E53B70}"/>
              </a:ext>
            </a:extLst>
          </p:cNvPr>
          <p:cNvSpPr>
            <a:spLocks noChangeArrowheads="1"/>
          </p:cNvSpPr>
          <p:nvPr/>
        </p:nvSpPr>
        <p:spPr bwMode="auto">
          <a:xfrm>
            <a:off x="2328863" y="3167063"/>
            <a:ext cx="139700" cy="88900"/>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876" name="Freeform 60">
            <a:extLst>
              <a:ext uri="{FF2B5EF4-FFF2-40B4-BE49-F238E27FC236}">
                <a16:creationId xmlns:a16="http://schemas.microsoft.com/office/drawing/2014/main" id="{6C2E37E6-984A-4898-AA28-90F94729E7F2}"/>
              </a:ext>
            </a:extLst>
          </p:cNvPr>
          <p:cNvSpPr>
            <a:spLocks/>
          </p:cNvSpPr>
          <p:nvPr/>
        </p:nvSpPr>
        <p:spPr bwMode="auto">
          <a:xfrm>
            <a:off x="2509838" y="3363913"/>
            <a:ext cx="41275" cy="66675"/>
          </a:xfrm>
          <a:custGeom>
            <a:avLst/>
            <a:gdLst>
              <a:gd name="T0" fmla="*/ 2147483646 w 28"/>
              <a:gd name="T1" fmla="*/ 0 h 42"/>
              <a:gd name="T2" fmla="*/ 2147483646 w 28"/>
              <a:gd name="T3" fmla="*/ 0 h 42"/>
              <a:gd name="T4" fmla="*/ 2147483646 w 28"/>
              <a:gd name="T5" fmla="*/ 2147483646 h 42"/>
              <a:gd name="T6" fmla="*/ 2147483646 w 28"/>
              <a:gd name="T7" fmla="*/ 2147483646 h 42"/>
              <a:gd name="T8" fmla="*/ 2147483646 w 28"/>
              <a:gd name="T9" fmla="*/ 2147483646 h 42"/>
              <a:gd name="T10" fmla="*/ 2147483646 w 28"/>
              <a:gd name="T11" fmla="*/ 2147483646 h 42"/>
              <a:gd name="T12" fmla="*/ 0 w 28"/>
              <a:gd name="T13" fmla="*/ 2147483646 h 42"/>
              <a:gd name="T14" fmla="*/ 0 w 28"/>
              <a:gd name="T15" fmla="*/ 2147483646 h 42"/>
              <a:gd name="T16" fmla="*/ 0 w 28"/>
              <a:gd name="T17" fmla="*/ 0 h 42"/>
              <a:gd name="T18" fmla="*/ 2147483646 w 28"/>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42"/>
              <a:gd name="T32" fmla="*/ 28 w 28"/>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42">
                <a:moveTo>
                  <a:pt x="14" y="0"/>
                </a:moveTo>
                <a:lnTo>
                  <a:pt x="14" y="0"/>
                </a:lnTo>
                <a:lnTo>
                  <a:pt x="28" y="14"/>
                </a:lnTo>
                <a:lnTo>
                  <a:pt x="28" y="28"/>
                </a:lnTo>
                <a:lnTo>
                  <a:pt x="14" y="42"/>
                </a:lnTo>
                <a:lnTo>
                  <a:pt x="0" y="28"/>
                </a:lnTo>
                <a:lnTo>
                  <a:pt x="0" y="14"/>
                </a:lnTo>
                <a:lnTo>
                  <a:pt x="0" y="0"/>
                </a:lnTo>
                <a:lnTo>
                  <a:pt x="14" y="0"/>
                </a:lnTo>
                <a:close/>
              </a:path>
            </a:pathLst>
          </a:custGeom>
          <a:solidFill>
            <a:srgbClr val="999999"/>
          </a:solidFill>
          <a:ln w="31750">
            <a:solidFill>
              <a:srgbClr val="999999"/>
            </a:solidFill>
            <a:prstDash val="solid"/>
            <a:round/>
            <a:headEnd/>
            <a:tailEnd/>
          </a:ln>
        </p:spPr>
        <p:txBody>
          <a:bodyPr/>
          <a:lstStyle/>
          <a:p>
            <a:endParaRPr lang="en-IN"/>
          </a:p>
        </p:txBody>
      </p:sp>
      <p:pic>
        <p:nvPicPr>
          <p:cNvPr id="34877" name="Picture 61">
            <a:extLst>
              <a:ext uri="{FF2B5EF4-FFF2-40B4-BE49-F238E27FC236}">
                <a16:creationId xmlns:a16="http://schemas.microsoft.com/office/drawing/2014/main" id="{455E6F55-DC46-409A-9237-6F032E5A98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500" y="3189288"/>
            <a:ext cx="100013"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78" name="Line 62">
            <a:extLst>
              <a:ext uri="{FF2B5EF4-FFF2-40B4-BE49-F238E27FC236}">
                <a16:creationId xmlns:a16="http://schemas.microsoft.com/office/drawing/2014/main" id="{50FD30C1-AAE1-4C17-B517-3ABE051ACE70}"/>
              </a:ext>
            </a:extLst>
          </p:cNvPr>
          <p:cNvSpPr>
            <a:spLocks noChangeShapeType="1"/>
          </p:cNvSpPr>
          <p:nvPr/>
        </p:nvSpPr>
        <p:spPr bwMode="auto">
          <a:xfrm>
            <a:off x="2509838" y="3386138"/>
            <a:ext cx="1587" cy="2222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879" name="Line 63">
            <a:extLst>
              <a:ext uri="{FF2B5EF4-FFF2-40B4-BE49-F238E27FC236}">
                <a16:creationId xmlns:a16="http://schemas.microsoft.com/office/drawing/2014/main" id="{ADD1D5A4-DB04-4404-A30E-9705DA7BBC77}"/>
              </a:ext>
            </a:extLst>
          </p:cNvPr>
          <p:cNvSpPr>
            <a:spLocks noChangeShapeType="1"/>
          </p:cNvSpPr>
          <p:nvPr/>
        </p:nvSpPr>
        <p:spPr bwMode="auto">
          <a:xfrm>
            <a:off x="2530475" y="3386138"/>
            <a:ext cx="1588" cy="2222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880" name="Line 64">
            <a:extLst>
              <a:ext uri="{FF2B5EF4-FFF2-40B4-BE49-F238E27FC236}">
                <a16:creationId xmlns:a16="http://schemas.microsoft.com/office/drawing/2014/main" id="{906CBAEB-8473-4927-87F3-33E300F285DF}"/>
              </a:ext>
            </a:extLst>
          </p:cNvPr>
          <p:cNvSpPr>
            <a:spLocks noChangeShapeType="1"/>
          </p:cNvSpPr>
          <p:nvPr/>
        </p:nvSpPr>
        <p:spPr bwMode="auto">
          <a:xfrm>
            <a:off x="2530475" y="3386138"/>
            <a:ext cx="1588" cy="2222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881" name="Rectangle 65">
            <a:extLst>
              <a:ext uri="{FF2B5EF4-FFF2-40B4-BE49-F238E27FC236}">
                <a16:creationId xmlns:a16="http://schemas.microsoft.com/office/drawing/2014/main" id="{7D019C51-6CE6-41D6-9D24-A28E3EE9C7D3}"/>
              </a:ext>
            </a:extLst>
          </p:cNvPr>
          <p:cNvSpPr>
            <a:spLocks noChangeArrowheads="1"/>
          </p:cNvSpPr>
          <p:nvPr/>
        </p:nvSpPr>
        <p:spPr bwMode="auto">
          <a:xfrm>
            <a:off x="2328863" y="3278188"/>
            <a:ext cx="139700" cy="22225"/>
          </a:xfrm>
          <a:prstGeom prst="rect">
            <a:avLst/>
          </a:prstGeom>
          <a:solidFill>
            <a:srgbClr val="D9AA73"/>
          </a:solidFill>
          <a:ln w="31750">
            <a:solidFill>
              <a:srgbClr val="D9AA73"/>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882" name="Freeform 66">
            <a:extLst>
              <a:ext uri="{FF2B5EF4-FFF2-40B4-BE49-F238E27FC236}">
                <a16:creationId xmlns:a16="http://schemas.microsoft.com/office/drawing/2014/main" id="{E289D8B4-A2B2-48B5-AC86-6B0A9EA04F45}"/>
              </a:ext>
            </a:extLst>
          </p:cNvPr>
          <p:cNvSpPr>
            <a:spLocks/>
          </p:cNvSpPr>
          <p:nvPr/>
        </p:nvSpPr>
        <p:spPr bwMode="auto">
          <a:xfrm>
            <a:off x="2308225" y="3300413"/>
            <a:ext cx="180975" cy="44450"/>
          </a:xfrm>
          <a:custGeom>
            <a:avLst/>
            <a:gdLst>
              <a:gd name="T0" fmla="*/ 2147483646 w 124"/>
              <a:gd name="T1" fmla="*/ 0 h 28"/>
              <a:gd name="T2" fmla="*/ 0 w 124"/>
              <a:gd name="T3" fmla="*/ 2147483646 h 28"/>
              <a:gd name="T4" fmla="*/ 2147483646 w 124"/>
              <a:gd name="T5" fmla="*/ 2147483646 h 28"/>
              <a:gd name="T6" fmla="*/ 2147483646 w 124"/>
              <a:gd name="T7" fmla="*/ 0 h 28"/>
              <a:gd name="T8" fmla="*/ 2147483646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10" y="0"/>
                </a:lnTo>
                <a:lnTo>
                  <a:pt x="14" y="0"/>
                </a:lnTo>
                <a:close/>
              </a:path>
            </a:pathLst>
          </a:custGeom>
          <a:noFill/>
          <a:ln w="31750">
            <a:solidFill>
              <a:srgbClr val="D9AA7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4883" name="Line 67">
            <a:extLst>
              <a:ext uri="{FF2B5EF4-FFF2-40B4-BE49-F238E27FC236}">
                <a16:creationId xmlns:a16="http://schemas.microsoft.com/office/drawing/2014/main" id="{AB2D768A-591B-40B7-80BE-E07CD9EFC8C9}"/>
              </a:ext>
            </a:extLst>
          </p:cNvPr>
          <p:cNvSpPr>
            <a:spLocks noChangeShapeType="1"/>
          </p:cNvSpPr>
          <p:nvPr/>
        </p:nvSpPr>
        <p:spPr bwMode="auto">
          <a:xfrm>
            <a:off x="2328863" y="3322638"/>
            <a:ext cx="20637"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884" name="Line 68">
            <a:extLst>
              <a:ext uri="{FF2B5EF4-FFF2-40B4-BE49-F238E27FC236}">
                <a16:creationId xmlns:a16="http://schemas.microsoft.com/office/drawing/2014/main" id="{84BC6E8C-6289-4F23-AFA7-6A185EAA6C8E}"/>
              </a:ext>
            </a:extLst>
          </p:cNvPr>
          <p:cNvSpPr>
            <a:spLocks noChangeShapeType="1"/>
          </p:cNvSpPr>
          <p:nvPr/>
        </p:nvSpPr>
        <p:spPr bwMode="auto">
          <a:xfrm>
            <a:off x="2328863" y="3300413"/>
            <a:ext cx="139700"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885" name="Line 69">
            <a:extLst>
              <a:ext uri="{FF2B5EF4-FFF2-40B4-BE49-F238E27FC236}">
                <a16:creationId xmlns:a16="http://schemas.microsoft.com/office/drawing/2014/main" id="{2225C862-EB9A-4183-95D7-B0382F5D06F4}"/>
              </a:ext>
            </a:extLst>
          </p:cNvPr>
          <p:cNvSpPr>
            <a:spLocks noChangeShapeType="1"/>
          </p:cNvSpPr>
          <p:nvPr/>
        </p:nvSpPr>
        <p:spPr bwMode="auto">
          <a:xfrm>
            <a:off x="2328863" y="3322638"/>
            <a:ext cx="79375"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886" name="Line 70">
            <a:extLst>
              <a:ext uri="{FF2B5EF4-FFF2-40B4-BE49-F238E27FC236}">
                <a16:creationId xmlns:a16="http://schemas.microsoft.com/office/drawing/2014/main" id="{3AD0D141-4685-44FC-AC1C-DC14B17A2B57}"/>
              </a:ext>
            </a:extLst>
          </p:cNvPr>
          <p:cNvSpPr>
            <a:spLocks noChangeShapeType="1"/>
          </p:cNvSpPr>
          <p:nvPr/>
        </p:nvSpPr>
        <p:spPr bwMode="auto">
          <a:xfrm>
            <a:off x="2368550" y="3322638"/>
            <a:ext cx="80963"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887" name="Line 71">
            <a:extLst>
              <a:ext uri="{FF2B5EF4-FFF2-40B4-BE49-F238E27FC236}">
                <a16:creationId xmlns:a16="http://schemas.microsoft.com/office/drawing/2014/main" id="{D6AE2BA1-7E8D-4C10-B35C-269EDB16369C}"/>
              </a:ext>
            </a:extLst>
          </p:cNvPr>
          <p:cNvSpPr>
            <a:spLocks noChangeShapeType="1"/>
          </p:cNvSpPr>
          <p:nvPr/>
        </p:nvSpPr>
        <p:spPr bwMode="auto">
          <a:xfrm>
            <a:off x="2428875" y="3322638"/>
            <a:ext cx="39688"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888" name="Line 72">
            <a:extLst>
              <a:ext uri="{FF2B5EF4-FFF2-40B4-BE49-F238E27FC236}">
                <a16:creationId xmlns:a16="http://schemas.microsoft.com/office/drawing/2014/main" id="{0C31F194-92E4-49F8-BC30-E10FF66D1241}"/>
              </a:ext>
            </a:extLst>
          </p:cNvPr>
          <p:cNvSpPr>
            <a:spLocks noChangeShapeType="1"/>
          </p:cNvSpPr>
          <p:nvPr/>
        </p:nvSpPr>
        <p:spPr bwMode="auto">
          <a:xfrm>
            <a:off x="2449513" y="3322638"/>
            <a:ext cx="39687"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889" name="Rectangle 73">
            <a:extLst>
              <a:ext uri="{FF2B5EF4-FFF2-40B4-BE49-F238E27FC236}">
                <a16:creationId xmlns:a16="http://schemas.microsoft.com/office/drawing/2014/main" id="{BE977FAE-3714-4DA5-BEC3-873F3C914AFA}"/>
              </a:ext>
            </a:extLst>
          </p:cNvPr>
          <p:cNvSpPr>
            <a:spLocks noChangeArrowheads="1"/>
          </p:cNvSpPr>
          <p:nvPr/>
        </p:nvSpPr>
        <p:spPr bwMode="auto">
          <a:xfrm>
            <a:off x="2387600" y="3144838"/>
            <a:ext cx="41275" cy="66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890" name="Rectangle 74">
            <a:extLst>
              <a:ext uri="{FF2B5EF4-FFF2-40B4-BE49-F238E27FC236}">
                <a16:creationId xmlns:a16="http://schemas.microsoft.com/office/drawing/2014/main" id="{835EB643-A608-44EA-9360-AC35B0ABAC2D}"/>
              </a:ext>
            </a:extLst>
          </p:cNvPr>
          <p:cNvSpPr>
            <a:spLocks noChangeArrowheads="1"/>
          </p:cNvSpPr>
          <p:nvPr/>
        </p:nvSpPr>
        <p:spPr bwMode="auto">
          <a:xfrm>
            <a:off x="2387600" y="3144838"/>
            <a:ext cx="61913" cy="88900"/>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891" name="Freeform 75">
            <a:extLst>
              <a:ext uri="{FF2B5EF4-FFF2-40B4-BE49-F238E27FC236}">
                <a16:creationId xmlns:a16="http://schemas.microsoft.com/office/drawing/2014/main" id="{9218361D-EB2A-4949-9204-63EC80DADF5E}"/>
              </a:ext>
            </a:extLst>
          </p:cNvPr>
          <p:cNvSpPr>
            <a:spLocks/>
          </p:cNvSpPr>
          <p:nvPr/>
        </p:nvSpPr>
        <p:spPr bwMode="auto">
          <a:xfrm>
            <a:off x="3278188" y="3233738"/>
            <a:ext cx="61912" cy="111125"/>
          </a:xfrm>
          <a:custGeom>
            <a:avLst/>
            <a:gdLst>
              <a:gd name="T0" fmla="*/ 0 w 42"/>
              <a:gd name="T1" fmla="*/ 0 h 69"/>
              <a:gd name="T2" fmla="*/ 2147483646 w 42"/>
              <a:gd name="T3" fmla="*/ 2147483646 h 69"/>
              <a:gd name="T4" fmla="*/ 2147483646 w 42"/>
              <a:gd name="T5" fmla="*/ 2147483646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3"/>
                </a:lnTo>
                <a:lnTo>
                  <a:pt x="42" y="69"/>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4892" name="AutoShape 76">
            <a:extLst>
              <a:ext uri="{FF2B5EF4-FFF2-40B4-BE49-F238E27FC236}">
                <a16:creationId xmlns:a16="http://schemas.microsoft.com/office/drawing/2014/main" id="{B6E976D6-B757-468E-A538-624913C67D56}"/>
              </a:ext>
            </a:extLst>
          </p:cNvPr>
          <p:cNvSpPr>
            <a:spLocks noChangeArrowheads="1"/>
          </p:cNvSpPr>
          <p:nvPr/>
        </p:nvSpPr>
        <p:spPr bwMode="auto">
          <a:xfrm>
            <a:off x="3116263" y="3103563"/>
            <a:ext cx="161925" cy="131762"/>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893" name="AutoShape 77">
            <a:extLst>
              <a:ext uri="{FF2B5EF4-FFF2-40B4-BE49-F238E27FC236}">
                <a16:creationId xmlns:a16="http://schemas.microsoft.com/office/drawing/2014/main" id="{E2E7CB64-46C8-4C29-8418-1F56A4928094}"/>
              </a:ext>
            </a:extLst>
          </p:cNvPr>
          <p:cNvSpPr>
            <a:spLocks noChangeArrowheads="1"/>
          </p:cNvSpPr>
          <p:nvPr/>
        </p:nvSpPr>
        <p:spPr bwMode="auto">
          <a:xfrm>
            <a:off x="3095625" y="3081338"/>
            <a:ext cx="203200" cy="174625"/>
          </a:xfrm>
          <a:prstGeom prst="roundRect">
            <a:avLst>
              <a:gd name="adj" fmla="val 40454"/>
            </a:avLst>
          </a:prstGeom>
          <a:noFill/>
          <a:ln w="53975">
            <a:solidFill>
              <a:srgbClr val="999999"/>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894" name="Rectangle 78">
            <a:extLst>
              <a:ext uri="{FF2B5EF4-FFF2-40B4-BE49-F238E27FC236}">
                <a16:creationId xmlns:a16="http://schemas.microsoft.com/office/drawing/2014/main" id="{0383746A-DBAD-42B1-B5FC-BFFAD6BB1D80}"/>
              </a:ext>
            </a:extLst>
          </p:cNvPr>
          <p:cNvSpPr>
            <a:spLocks noChangeArrowheads="1"/>
          </p:cNvSpPr>
          <p:nvPr/>
        </p:nvSpPr>
        <p:spPr bwMode="auto">
          <a:xfrm>
            <a:off x="3136900" y="3125788"/>
            <a:ext cx="120650" cy="65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895" name="Rectangle 79">
            <a:extLst>
              <a:ext uri="{FF2B5EF4-FFF2-40B4-BE49-F238E27FC236}">
                <a16:creationId xmlns:a16="http://schemas.microsoft.com/office/drawing/2014/main" id="{6181D861-4B28-477E-9D8E-60B4FAB07B19}"/>
              </a:ext>
            </a:extLst>
          </p:cNvPr>
          <p:cNvSpPr>
            <a:spLocks noChangeArrowheads="1"/>
          </p:cNvSpPr>
          <p:nvPr/>
        </p:nvSpPr>
        <p:spPr bwMode="auto">
          <a:xfrm>
            <a:off x="3136900" y="3125788"/>
            <a:ext cx="141288" cy="87312"/>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896" name="Freeform 80">
            <a:extLst>
              <a:ext uri="{FF2B5EF4-FFF2-40B4-BE49-F238E27FC236}">
                <a16:creationId xmlns:a16="http://schemas.microsoft.com/office/drawing/2014/main" id="{61B0C862-0E8A-4D3F-BF79-80201CF9A2E4}"/>
              </a:ext>
            </a:extLst>
          </p:cNvPr>
          <p:cNvSpPr>
            <a:spLocks/>
          </p:cNvSpPr>
          <p:nvPr/>
        </p:nvSpPr>
        <p:spPr bwMode="auto">
          <a:xfrm>
            <a:off x="3319463" y="3322638"/>
            <a:ext cx="39687" cy="65087"/>
          </a:xfrm>
          <a:custGeom>
            <a:avLst/>
            <a:gdLst>
              <a:gd name="T0" fmla="*/ 2147483646 w 27"/>
              <a:gd name="T1" fmla="*/ 0 h 41"/>
              <a:gd name="T2" fmla="*/ 2147483646 w 27"/>
              <a:gd name="T3" fmla="*/ 0 h 41"/>
              <a:gd name="T4" fmla="*/ 2147483646 w 27"/>
              <a:gd name="T5" fmla="*/ 2147483646 h 41"/>
              <a:gd name="T6" fmla="*/ 2147483646 w 27"/>
              <a:gd name="T7" fmla="*/ 2147483646 h 41"/>
              <a:gd name="T8" fmla="*/ 2147483646 w 27"/>
              <a:gd name="T9" fmla="*/ 2147483646 h 41"/>
              <a:gd name="T10" fmla="*/ 2147483646 w 27"/>
              <a:gd name="T11" fmla="*/ 2147483646 h 41"/>
              <a:gd name="T12" fmla="*/ 0 w 27"/>
              <a:gd name="T13" fmla="*/ 2147483646 h 41"/>
              <a:gd name="T14" fmla="*/ 0 w 27"/>
              <a:gd name="T15" fmla="*/ 2147483646 h 41"/>
              <a:gd name="T16" fmla="*/ 0 w 27"/>
              <a:gd name="T17" fmla="*/ 0 h 41"/>
              <a:gd name="T18" fmla="*/ 2147483646 w 27"/>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41"/>
              <a:gd name="T32" fmla="*/ 27 w 27"/>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41">
                <a:moveTo>
                  <a:pt x="14" y="0"/>
                </a:moveTo>
                <a:lnTo>
                  <a:pt x="14" y="0"/>
                </a:lnTo>
                <a:lnTo>
                  <a:pt x="27" y="14"/>
                </a:lnTo>
                <a:lnTo>
                  <a:pt x="27" y="27"/>
                </a:lnTo>
                <a:lnTo>
                  <a:pt x="14" y="41"/>
                </a:lnTo>
                <a:lnTo>
                  <a:pt x="0" y="27"/>
                </a:lnTo>
                <a:lnTo>
                  <a:pt x="0" y="14"/>
                </a:lnTo>
                <a:lnTo>
                  <a:pt x="0" y="0"/>
                </a:lnTo>
                <a:lnTo>
                  <a:pt x="14" y="0"/>
                </a:lnTo>
                <a:close/>
              </a:path>
            </a:pathLst>
          </a:custGeom>
          <a:solidFill>
            <a:srgbClr val="999999"/>
          </a:solidFill>
          <a:ln w="31750">
            <a:solidFill>
              <a:srgbClr val="999999"/>
            </a:solidFill>
            <a:prstDash val="solid"/>
            <a:round/>
            <a:headEnd/>
            <a:tailEnd/>
          </a:ln>
        </p:spPr>
        <p:txBody>
          <a:bodyPr/>
          <a:lstStyle/>
          <a:p>
            <a:endParaRPr lang="en-IN"/>
          </a:p>
        </p:txBody>
      </p:sp>
      <p:pic>
        <p:nvPicPr>
          <p:cNvPr id="34897" name="Picture 81">
            <a:extLst>
              <a:ext uri="{FF2B5EF4-FFF2-40B4-BE49-F238E27FC236}">
                <a16:creationId xmlns:a16="http://schemas.microsoft.com/office/drawing/2014/main" id="{C978352D-9A35-4446-938B-AB388449DF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5950" y="3144838"/>
            <a:ext cx="101600"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98" name="Line 82">
            <a:extLst>
              <a:ext uri="{FF2B5EF4-FFF2-40B4-BE49-F238E27FC236}">
                <a16:creationId xmlns:a16="http://schemas.microsoft.com/office/drawing/2014/main" id="{0488EF3A-F7DA-460C-BB3E-4D0A1874F25F}"/>
              </a:ext>
            </a:extLst>
          </p:cNvPr>
          <p:cNvSpPr>
            <a:spLocks noChangeShapeType="1"/>
          </p:cNvSpPr>
          <p:nvPr/>
        </p:nvSpPr>
        <p:spPr bwMode="auto">
          <a:xfrm>
            <a:off x="3319463" y="3344863"/>
            <a:ext cx="1587" cy="2063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899" name="Line 83">
            <a:extLst>
              <a:ext uri="{FF2B5EF4-FFF2-40B4-BE49-F238E27FC236}">
                <a16:creationId xmlns:a16="http://schemas.microsoft.com/office/drawing/2014/main" id="{9A29D274-7106-4625-B33C-FC745D1F31D4}"/>
              </a:ext>
            </a:extLst>
          </p:cNvPr>
          <p:cNvSpPr>
            <a:spLocks noChangeShapeType="1"/>
          </p:cNvSpPr>
          <p:nvPr/>
        </p:nvSpPr>
        <p:spPr bwMode="auto">
          <a:xfrm>
            <a:off x="3340100" y="3344863"/>
            <a:ext cx="1588" cy="2063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900" name="Line 84">
            <a:extLst>
              <a:ext uri="{FF2B5EF4-FFF2-40B4-BE49-F238E27FC236}">
                <a16:creationId xmlns:a16="http://schemas.microsoft.com/office/drawing/2014/main" id="{3FEF14BE-50C1-4D16-B83E-BD9BB20C39C2}"/>
              </a:ext>
            </a:extLst>
          </p:cNvPr>
          <p:cNvSpPr>
            <a:spLocks noChangeShapeType="1"/>
          </p:cNvSpPr>
          <p:nvPr/>
        </p:nvSpPr>
        <p:spPr bwMode="auto">
          <a:xfrm>
            <a:off x="3340100" y="3344863"/>
            <a:ext cx="1588" cy="2063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901" name="Rectangle 85">
            <a:extLst>
              <a:ext uri="{FF2B5EF4-FFF2-40B4-BE49-F238E27FC236}">
                <a16:creationId xmlns:a16="http://schemas.microsoft.com/office/drawing/2014/main" id="{D3117506-378F-43CD-9357-FA7549E081B8}"/>
              </a:ext>
            </a:extLst>
          </p:cNvPr>
          <p:cNvSpPr>
            <a:spLocks noChangeArrowheads="1"/>
          </p:cNvSpPr>
          <p:nvPr/>
        </p:nvSpPr>
        <p:spPr bwMode="auto">
          <a:xfrm>
            <a:off x="3136900" y="3233738"/>
            <a:ext cx="141288" cy="22225"/>
          </a:xfrm>
          <a:prstGeom prst="rect">
            <a:avLst/>
          </a:prstGeom>
          <a:solidFill>
            <a:srgbClr val="D9AA73"/>
          </a:solidFill>
          <a:ln w="31750">
            <a:solidFill>
              <a:srgbClr val="D9AA73"/>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902" name="Freeform 86">
            <a:extLst>
              <a:ext uri="{FF2B5EF4-FFF2-40B4-BE49-F238E27FC236}">
                <a16:creationId xmlns:a16="http://schemas.microsoft.com/office/drawing/2014/main" id="{2056E0F8-1E15-4E29-BD93-AE2A9F1963DB}"/>
              </a:ext>
            </a:extLst>
          </p:cNvPr>
          <p:cNvSpPr>
            <a:spLocks/>
          </p:cNvSpPr>
          <p:nvPr/>
        </p:nvSpPr>
        <p:spPr bwMode="auto">
          <a:xfrm>
            <a:off x="3116263" y="3255963"/>
            <a:ext cx="182562" cy="44450"/>
          </a:xfrm>
          <a:custGeom>
            <a:avLst/>
            <a:gdLst>
              <a:gd name="T0" fmla="*/ 2147483646 w 124"/>
              <a:gd name="T1" fmla="*/ 0 h 28"/>
              <a:gd name="T2" fmla="*/ 0 w 124"/>
              <a:gd name="T3" fmla="*/ 2147483646 h 28"/>
              <a:gd name="T4" fmla="*/ 2147483646 w 124"/>
              <a:gd name="T5" fmla="*/ 2147483646 h 28"/>
              <a:gd name="T6" fmla="*/ 2147483646 w 124"/>
              <a:gd name="T7" fmla="*/ 0 h 28"/>
              <a:gd name="T8" fmla="*/ 2147483646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10" y="0"/>
                </a:lnTo>
                <a:lnTo>
                  <a:pt x="14" y="0"/>
                </a:lnTo>
                <a:close/>
              </a:path>
            </a:pathLst>
          </a:custGeom>
          <a:noFill/>
          <a:ln w="31750">
            <a:solidFill>
              <a:srgbClr val="D9AA7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4903" name="Line 87">
            <a:extLst>
              <a:ext uri="{FF2B5EF4-FFF2-40B4-BE49-F238E27FC236}">
                <a16:creationId xmlns:a16="http://schemas.microsoft.com/office/drawing/2014/main" id="{822298B3-C050-472E-A4CB-2B888C0653F5}"/>
              </a:ext>
            </a:extLst>
          </p:cNvPr>
          <p:cNvSpPr>
            <a:spLocks noChangeShapeType="1"/>
          </p:cNvSpPr>
          <p:nvPr/>
        </p:nvSpPr>
        <p:spPr bwMode="auto">
          <a:xfrm>
            <a:off x="3136900" y="3278188"/>
            <a:ext cx="19050"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904" name="Line 88">
            <a:extLst>
              <a:ext uri="{FF2B5EF4-FFF2-40B4-BE49-F238E27FC236}">
                <a16:creationId xmlns:a16="http://schemas.microsoft.com/office/drawing/2014/main" id="{7C212E41-B5B6-4423-A391-37A757E78AED}"/>
              </a:ext>
            </a:extLst>
          </p:cNvPr>
          <p:cNvSpPr>
            <a:spLocks noChangeShapeType="1"/>
          </p:cNvSpPr>
          <p:nvPr/>
        </p:nvSpPr>
        <p:spPr bwMode="auto">
          <a:xfrm>
            <a:off x="3136900" y="3255963"/>
            <a:ext cx="141288"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905" name="Line 89">
            <a:extLst>
              <a:ext uri="{FF2B5EF4-FFF2-40B4-BE49-F238E27FC236}">
                <a16:creationId xmlns:a16="http://schemas.microsoft.com/office/drawing/2014/main" id="{05FA0EAD-83AF-4C7F-9F85-A9E1D2E73A79}"/>
              </a:ext>
            </a:extLst>
          </p:cNvPr>
          <p:cNvSpPr>
            <a:spLocks noChangeShapeType="1"/>
          </p:cNvSpPr>
          <p:nvPr/>
        </p:nvSpPr>
        <p:spPr bwMode="auto">
          <a:xfrm>
            <a:off x="3136900" y="3278188"/>
            <a:ext cx="80963"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906" name="Line 90">
            <a:extLst>
              <a:ext uri="{FF2B5EF4-FFF2-40B4-BE49-F238E27FC236}">
                <a16:creationId xmlns:a16="http://schemas.microsoft.com/office/drawing/2014/main" id="{3A3E0114-B572-4505-9ED2-284AABE6DDB2}"/>
              </a:ext>
            </a:extLst>
          </p:cNvPr>
          <p:cNvSpPr>
            <a:spLocks noChangeShapeType="1"/>
          </p:cNvSpPr>
          <p:nvPr/>
        </p:nvSpPr>
        <p:spPr bwMode="auto">
          <a:xfrm>
            <a:off x="3176588" y="3278188"/>
            <a:ext cx="80962"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907" name="Line 91">
            <a:extLst>
              <a:ext uri="{FF2B5EF4-FFF2-40B4-BE49-F238E27FC236}">
                <a16:creationId xmlns:a16="http://schemas.microsoft.com/office/drawing/2014/main" id="{2E2C91A8-4655-4864-9A4D-6B4A03936CA0}"/>
              </a:ext>
            </a:extLst>
          </p:cNvPr>
          <p:cNvSpPr>
            <a:spLocks noChangeShapeType="1"/>
          </p:cNvSpPr>
          <p:nvPr/>
        </p:nvSpPr>
        <p:spPr bwMode="auto">
          <a:xfrm>
            <a:off x="3238500" y="3278188"/>
            <a:ext cx="39688"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908" name="Line 92">
            <a:extLst>
              <a:ext uri="{FF2B5EF4-FFF2-40B4-BE49-F238E27FC236}">
                <a16:creationId xmlns:a16="http://schemas.microsoft.com/office/drawing/2014/main" id="{EE197E08-2060-41D7-8A47-6D1AAC0B9884}"/>
              </a:ext>
            </a:extLst>
          </p:cNvPr>
          <p:cNvSpPr>
            <a:spLocks noChangeShapeType="1"/>
          </p:cNvSpPr>
          <p:nvPr/>
        </p:nvSpPr>
        <p:spPr bwMode="auto">
          <a:xfrm>
            <a:off x="3257550" y="3278188"/>
            <a:ext cx="41275"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909" name="Rectangle 93">
            <a:extLst>
              <a:ext uri="{FF2B5EF4-FFF2-40B4-BE49-F238E27FC236}">
                <a16:creationId xmlns:a16="http://schemas.microsoft.com/office/drawing/2014/main" id="{99427A34-CB9D-43E1-B6F6-954BF97D2AC8}"/>
              </a:ext>
            </a:extLst>
          </p:cNvPr>
          <p:cNvSpPr>
            <a:spLocks noChangeArrowheads="1"/>
          </p:cNvSpPr>
          <p:nvPr/>
        </p:nvSpPr>
        <p:spPr bwMode="auto">
          <a:xfrm>
            <a:off x="3197225" y="3103563"/>
            <a:ext cx="41275" cy="65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910" name="Rectangle 94">
            <a:extLst>
              <a:ext uri="{FF2B5EF4-FFF2-40B4-BE49-F238E27FC236}">
                <a16:creationId xmlns:a16="http://schemas.microsoft.com/office/drawing/2014/main" id="{38C8887A-17C2-449B-AB2F-0943720CB31D}"/>
              </a:ext>
            </a:extLst>
          </p:cNvPr>
          <p:cNvSpPr>
            <a:spLocks noChangeArrowheads="1"/>
          </p:cNvSpPr>
          <p:nvPr/>
        </p:nvSpPr>
        <p:spPr bwMode="auto">
          <a:xfrm>
            <a:off x="3197225" y="3103563"/>
            <a:ext cx="60325" cy="87312"/>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911" name="Freeform 95">
            <a:extLst>
              <a:ext uri="{FF2B5EF4-FFF2-40B4-BE49-F238E27FC236}">
                <a16:creationId xmlns:a16="http://schemas.microsoft.com/office/drawing/2014/main" id="{72EC5529-F86C-474D-A04B-D70BD9548FFD}"/>
              </a:ext>
            </a:extLst>
          </p:cNvPr>
          <p:cNvSpPr>
            <a:spLocks/>
          </p:cNvSpPr>
          <p:nvPr/>
        </p:nvSpPr>
        <p:spPr bwMode="auto">
          <a:xfrm>
            <a:off x="2873375" y="3363913"/>
            <a:ext cx="82550" cy="111125"/>
          </a:xfrm>
          <a:custGeom>
            <a:avLst/>
            <a:gdLst>
              <a:gd name="T0" fmla="*/ 0 w 56"/>
              <a:gd name="T1" fmla="*/ 0 h 69"/>
              <a:gd name="T2" fmla="*/ 2147483646 w 56"/>
              <a:gd name="T3" fmla="*/ 2147483646 h 69"/>
              <a:gd name="T4" fmla="*/ 2147483646 w 56"/>
              <a:gd name="T5" fmla="*/ 2147483646 h 69"/>
              <a:gd name="T6" fmla="*/ 0 60000 65536"/>
              <a:gd name="T7" fmla="*/ 0 60000 65536"/>
              <a:gd name="T8" fmla="*/ 0 60000 65536"/>
              <a:gd name="T9" fmla="*/ 0 w 56"/>
              <a:gd name="T10" fmla="*/ 0 h 69"/>
              <a:gd name="T11" fmla="*/ 56 w 56"/>
              <a:gd name="T12" fmla="*/ 69 h 69"/>
            </a:gdLst>
            <a:ahLst/>
            <a:cxnLst>
              <a:cxn ang="T6">
                <a:pos x="T0" y="T1"/>
              </a:cxn>
              <a:cxn ang="T7">
                <a:pos x="T2" y="T3"/>
              </a:cxn>
              <a:cxn ang="T8">
                <a:pos x="T4" y="T5"/>
              </a:cxn>
            </a:cxnLst>
            <a:rect l="T9" t="T10" r="T11" b="T12"/>
            <a:pathLst>
              <a:path w="56" h="69">
                <a:moveTo>
                  <a:pt x="0" y="0"/>
                </a:moveTo>
                <a:lnTo>
                  <a:pt x="42" y="14"/>
                </a:lnTo>
                <a:lnTo>
                  <a:pt x="56" y="69"/>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4912" name="AutoShape 96">
            <a:extLst>
              <a:ext uri="{FF2B5EF4-FFF2-40B4-BE49-F238E27FC236}">
                <a16:creationId xmlns:a16="http://schemas.microsoft.com/office/drawing/2014/main" id="{35976DEF-F398-49E0-90E6-3A51EBEFCB2A}"/>
              </a:ext>
            </a:extLst>
          </p:cNvPr>
          <p:cNvSpPr>
            <a:spLocks noChangeArrowheads="1"/>
          </p:cNvSpPr>
          <p:nvPr/>
        </p:nvSpPr>
        <p:spPr bwMode="auto">
          <a:xfrm>
            <a:off x="2732088" y="3233738"/>
            <a:ext cx="161925" cy="130175"/>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913" name="AutoShape 97">
            <a:extLst>
              <a:ext uri="{FF2B5EF4-FFF2-40B4-BE49-F238E27FC236}">
                <a16:creationId xmlns:a16="http://schemas.microsoft.com/office/drawing/2014/main" id="{8FCC68F3-4252-44B0-AD63-E27AD40F88A3}"/>
              </a:ext>
            </a:extLst>
          </p:cNvPr>
          <p:cNvSpPr>
            <a:spLocks noChangeArrowheads="1"/>
          </p:cNvSpPr>
          <p:nvPr/>
        </p:nvSpPr>
        <p:spPr bwMode="auto">
          <a:xfrm>
            <a:off x="2713038" y="3211513"/>
            <a:ext cx="201612" cy="174625"/>
          </a:xfrm>
          <a:prstGeom prst="roundRect">
            <a:avLst>
              <a:gd name="adj" fmla="val 40454"/>
            </a:avLst>
          </a:prstGeom>
          <a:noFill/>
          <a:ln w="53975">
            <a:solidFill>
              <a:srgbClr val="999999"/>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914" name="Rectangle 98">
            <a:extLst>
              <a:ext uri="{FF2B5EF4-FFF2-40B4-BE49-F238E27FC236}">
                <a16:creationId xmlns:a16="http://schemas.microsoft.com/office/drawing/2014/main" id="{236680FF-5D45-4274-ADC5-8310B1B8D75B}"/>
              </a:ext>
            </a:extLst>
          </p:cNvPr>
          <p:cNvSpPr>
            <a:spLocks noChangeArrowheads="1"/>
          </p:cNvSpPr>
          <p:nvPr/>
        </p:nvSpPr>
        <p:spPr bwMode="auto">
          <a:xfrm>
            <a:off x="2752725" y="3255963"/>
            <a:ext cx="120650" cy="66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915" name="Rectangle 99">
            <a:extLst>
              <a:ext uri="{FF2B5EF4-FFF2-40B4-BE49-F238E27FC236}">
                <a16:creationId xmlns:a16="http://schemas.microsoft.com/office/drawing/2014/main" id="{688C8CE3-94E0-4C67-80CA-F655967DEAD9}"/>
              </a:ext>
            </a:extLst>
          </p:cNvPr>
          <p:cNvSpPr>
            <a:spLocks noChangeArrowheads="1"/>
          </p:cNvSpPr>
          <p:nvPr/>
        </p:nvSpPr>
        <p:spPr bwMode="auto">
          <a:xfrm>
            <a:off x="2752725" y="3255963"/>
            <a:ext cx="141288" cy="88900"/>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916" name="Freeform 100">
            <a:extLst>
              <a:ext uri="{FF2B5EF4-FFF2-40B4-BE49-F238E27FC236}">
                <a16:creationId xmlns:a16="http://schemas.microsoft.com/office/drawing/2014/main" id="{3924806E-43E6-4175-BCA9-DE129419D607}"/>
              </a:ext>
            </a:extLst>
          </p:cNvPr>
          <p:cNvSpPr>
            <a:spLocks/>
          </p:cNvSpPr>
          <p:nvPr/>
        </p:nvSpPr>
        <p:spPr bwMode="auto">
          <a:xfrm>
            <a:off x="2935288" y="3452813"/>
            <a:ext cx="20637" cy="66675"/>
          </a:xfrm>
          <a:custGeom>
            <a:avLst/>
            <a:gdLst>
              <a:gd name="T0" fmla="*/ 0 w 14"/>
              <a:gd name="T1" fmla="*/ 0 h 41"/>
              <a:gd name="T2" fmla="*/ 2147483646 w 14"/>
              <a:gd name="T3" fmla="*/ 0 h 41"/>
              <a:gd name="T4" fmla="*/ 2147483646 w 14"/>
              <a:gd name="T5" fmla="*/ 2147483646 h 41"/>
              <a:gd name="T6" fmla="*/ 2147483646 w 14"/>
              <a:gd name="T7" fmla="*/ 2147483646 h 41"/>
              <a:gd name="T8" fmla="*/ 2147483646 w 14"/>
              <a:gd name="T9" fmla="*/ 2147483646 h 41"/>
              <a:gd name="T10" fmla="*/ 0 w 14"/>
              <a:gd name="T11" fmla="*/ 2147483646 h 41"/>
              <a:gd name="T12" fmla="*/ 0 w 14"/>
              <a:gd name="T13" fmla="*/ 2147483646 h 41"/>
              <a:gd name="T14" fmla="*/ 0 w 14"/>
              <a:gd name="T15" fmla="*/ 2147483646 h 41"/>
              <a:gd name="T16" fmla="*/ 0 w 14"/>
              <a:gd name="T17" fmla="*/ 0 h 41"/>
              <a:gd name="T18" fmla="*/ 0 w 14"/>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41"/>
              <a:gd name="T32" fmla="*/ 14 w 14"/>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41">
                <a:moveTo>
                  <a:pt x="0" y="0"/>
                </a:moveTo>
                <a:lnTo>
                  <a:pt x="14" y="0"/>
                </a:lnTo>
                <a:lnTo>
                  <a:pt x="14" y="13"/>
                </a:lnTo>
                <a:lnTo>
                  <a:pt x="14" y="27"/>
                </a:lnTo>
                <a:lnTo>
                  <a:pt x="14" y="41"/>
                </a:lnTo>
                <a:lnTo>
                  <a:pt x="0" y="41"/>
                </a:lnTo>
                <a:lnTo>
                  <a:pt x="0" y="27"/>
                </a:lnTo>
                <a:lnTo>
                  <a:pt x="0" y="13"/>
                </a:lnTo>
                <a:lnTo>
                  <a:pt x="0" y="0"/>
                </a:lnTo>
                <a:close/>
              </a:path>
            </a:pathLst>
          </a:custGeom>
          <a:solidFill>
            <a:srgbClr val="999999"/>
          </a:solidFill>
          <a:ln w="31750">
            <a:solidFill>
              <a:srgbClr val="999999"/>
            </a:solidFill>
            <a:prstDash val="solid"/>
            <a:round/>
            <a:headEnd/>
            <a:tailEnd/>
          </a:ln>
        </p:spPr>
        <p:txBody>
          <a:bodyPr/>
          <a:lstStyle/>
          <a:p>
            <a:endParaRPr lang="en-IN"/>
          </a:p>
        </p:txBody>
      </p:sp>
      <p:pic>
        <p:nvPicPr>
          <p:cNvPr id="34917" name="Picture 101">
            <a:extLst>
              <a:ext uri="{FF2B5EF4-FFF2-40B4-BE49-F238E27FC236}">
                <a16:creationId xmlns:a16="http://schemas.microsoft.com/office/drawing/2014/main" id="{4F80E22B-55B4-4ED6-BCF6-99560C94EF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3278188"/>
            <a:ext cx="101600"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 name="Line 102">
            <a:extLst>
              <a:ext uri="{FF2B5EF4-FFF2-40B4-BE49-F238E27FC236}">
                <a16:creationId xmlns:a16="http://schemas.microsoft.com/office/drawing/2014/main" id="{6C4FE786-F1EC-44BF-A815-758A286D7585}"/>
              </a:ext>
            </a:extLst>
          </p:cNvPr>
          <p:cNvSpPr>
            <a:spLocks noChangeShapeType="1"/>
          </p:cNvSpPr>
          <p:nvPr/>
        </p:nvSpPr>
        <p:spPr bwMode="auto">
          <a:xfrm>
            <a:off x="2935288" y="3475038"/>
            <a:ext cx="1587" cy="2222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919" name="Line 103">
            <a:extLst>
              <a:ext uri="{FF2B5EF4-FFF2-40B4-BE49-F238E27FC236}">
                <a16:creationId xmlns:a16="http://schemas.microsoft.com/office/drawing/2014/main" id="{2F9EB9E0-23E2-4F80-A239-D4EA02D5D04E}"/>
              </a:ext>
            </a:extLst>
          </p:cNvPr>
          <p:cNvSpPr>
            <a:spLocks noChangeShapeType="1"/>
          </p:cNvSpPr>
          <p:nvPr/>
        </p:nvSpPr>
        <p:spPr bwMode="auto">
          <a:xfrm>
            <a:off x="2935288" y="3475038"/>
            <a:ext cx="1587" cy="2222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920" name="Line 104">
            <a:extLst>
              <a:ext uri="{FF2B5EF4-FFF2-40B4-BE49-F238E27FC236}">
                <a16:creationId xmlns:a16="http://schemas.microsoft.com/office/drawing/2014/main" id="{8DDE5F0F-7C9A-4F02-B9EB-DF47084286B8}"/>
              </a:ext>
            </a:extLst>
          </p:cNvPr>
          <p:cNvSpPr>
            <a:spLocks noChangeShapeType="1"/>
          </p:cNvSpPr>
          <p:nvPr/>
        </p:nvSpPr>
        <p:spPr bwMode="auto">
          <a:xfrm>
            <a:off x="2955925" y="3475038"/>
            <a:ext cx="1588" cy="2222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921" name="Rectangle 105">
            <a:extLst>
              <a:ext uri="{FF2B5EF4-FFF2-40B4-BE49-F238E27FC236}">
                <a16:creationId xmlns:a16="http://schemas.microsoft.com/office/drawing/2014/main" id="{1E311719-3485-41DA-BB9D-BE8DF0BD115B}"/>
              </a:ext>
            </a:extLst>
          </p:cNvPr>
          <p:cNvSpPr>
            <a:spLocks noChangeArrowheads="1"/>
          </p:cNvSpPr>
          <p:nvPr/>
        </p:nvSpPr>
        <p:spPr bwMode="auto">
          <a:xfrm>
            <a:off x="2732088" y="3363913"/>
            <a:ext cx="161925" cy="22225"/>
          </a:xfrm>
          <a:prstGeom prst="rect">
            <a:avLst/>
          </a:prstGeom>
          <a:solidFill>
            <a:srgbClr val="D9AA73"/>
          </a:solidFill>
          <a:ln w="31750">
            <a:solidFill>
              <a:srgbClr val="D9AA73"/>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922" name="Freeform 106">
            <a:extLst>
              <a:ext uri="{FF2B5EF4-FFF2-40B4-BE49-F238E27FC236}">
                <a16:creationId xmlns:a16="http://schemas.microsoft.com/office/drawing/2014/main" id="{66BB9EA8-CBA6-4AE7-8913-8CD4E966DB37}"/>
              </a:ext>
            </a:extLst>
          </p:cNvPr>
          <p:cNvSpPr>
            <a:spLocks/>
          </p:cNvSpPr>
          <p:nvPr/>
        </p:nvSpPr>
        <p:spPr bwMode="auto">
          <a:xfrm>
            <a:off x="2713038" y="3386138"/>
            <a:ext cx="201612" cy="44450"/>
          </a:xfrm>
          <a:custGeom>
            <a:avLst/>
            <a:gdLst>
              <a:gd name="T0" fmla="*/ 2147483646 w 138"/>
              <a:gd name="T1" fmla="*/ 0 h 28"/>
              <a:gd name="T2" fmla="*/ 0 w 138"/>
              <a:gd name="T3" fmla="*/ 2147483646 h 28"/>
              <a:gd name="T4" fmla="*/ 2147483646 w 138"/>
              <a:gd name="T5" fmla="*/ 2147483646 h 28"/>
              <a:gd name="T6" fmla="*/ 2147483646 w 138"/>
              <a:gd name="T7" fmla="*/ 0 h 28"/>
              <a:gd name="T8" fmla="*/ 2147483646 w 138"/>
              <a:gd name="T9" fmla="*/ 0 h 28"/>
              <a:gd name="T10" fmla="*/ 0 60000 65536"/>
              <a:gd name="T11" fmla="*/ 0 60000 65536"/>
              <a:gd name="T12" fmla="*/ 0 60000 65536"/>
              <a:gd name="T13" fmla="*/ 0 60000 65536"/>
              <a:gd name="T14" fmla="*/ 0 60000 65536"/>
              <a:gd name="T15" fmla="*/ 0 w 138"/>
              <a:gd name="T16" fmla="*/ 0 h 28"/>
              <a:gd name="T17" fmla="*/ 138 w 138"/>
              <a:gd name="T18" fmla="*/ 28 h 28"/>
            </a:gdLst>
            <a:ahLst/>
            <a:cxnLst>
              <a:cxn ang="T10">
                <a:pos x="T0" y="T1"/>
              </a:cxn>
              <a:cxn ang="T11">
                <a:pos x="T2" y="T3"/>
              </a:cxn>
              <a:cxn ang="T12">
                <a:pos x="T4" y="T5"/>
              </a:cxn>
              <a:cxn ang="T13">
                <a:pos x="T6" y="T7"/>
              </a:cxn>
              <a:cxn ang="T14">
                <a:pos x="T8" y="T9"/>
              </a:cxn>
            </a:cxnLst>
            <a:rect l="T15" t="T16" r="T17" b="T18"/>
            <a:pathLst>
              <a:path w="138" h="28">
                <a:moveTo>
                  <a:pt x="14" y="0"/>
                </a:moveTo>
                <a:lnTo>
                  <a:pt x="0" y="28"/>
                </a:lnTo>
                <a:lnTo>
                  <a:pt x="138" y="28"/>
                </a:lnTo>
                <a:lnTo>
                  <a:pt x="124" y="0"/>
                </a:lnTo>
                <a:lnTo>
                  <a:pt x="14" y="0"/>
                </a:lnTo>
                <a:close/>
              </a:path>
            </a:pathLst>
          </a:custGeom>
          <a:noFill/>
          <a:ln w="31750">
            <a:solidFill>
              <a:srgbClr val="D9AA7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4923" name="Line 107">
            <a:extLst>
              <a:ext uri="{FF2B5EF4-FFF2-40B4-BE49-F238E27FC236}">
                <a16:creationId xmlns:a16="http://schemas.microsoft.com/office/drawing/2014/main" id="{469FBB62-3AA4-490D-85A4-6F0192322DEF}"/>
              </a:ext>
            </a:extLst>
          </p:cNvPr>
          <p:cNvSpPr>
            <a:spLocks noChangeShapeType="1"/>
          </p:cNvSpPr>
          <p:nvPr/>
        </p:nvSpPr>
        <p:spPr bwMode="auto">
          <a:xfrm>
            <a:off x="2732088" y="3408363"/>
            <a:ext cx="39687" cy="317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924" name="Line 108">
            <a:extLst>
              <a:ext uri="{FF2B5EF4-FFF2-40B4-BE49-F238E27FC236}">
                <a16:creationId xmlns:a16="http://schemas.microsoft.com/office/drawing/2014/main" id="{22BF4313-F3AC-42BF-BFB1-558406C06DC1}"/>
              </a:ext>
            </a:extLst>
          </p:cNvPr>
          <p:cNvSpPr>
            <a:spLocks noChangeShapeType="1"/>
          </p:cNvSpPr>
          <p:nvPr/>
        </p:nvSpPr>
        <p:spPr bwMode="auto">
          <a:xfrm>
            <a:off x="2752725" y="3386138"/>
            <a:ext cx="120650" cy="317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925" name="Line 109">
            <a:extLst>
              <a:ext uri="{FF2B5EF4-FFF2-40B4-BE49-F238E27FC236}">
                <a16:creationId xmlns:a16="http://schemas.microsoft.com/office/drawing/2014/main" id="{EBC20203-FEC5-4C1C-B117-F498E3FC4159}"/>
              </a:ext>
            </a:extLst>
          </p:cNvPr>
          <p:cNvSpPr>
            <a:spLocks noChangeShapeType="1"/>
          </p:cNvSpPr>
          <p:nvPr/>
        </p:nvSpPr>
        <p:spPr bwMode="auto">
          <a:xfrm>
            <a:off x="2732088" y="3408363"/>
            <a:ext cx="101600" cy="317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926" name="Freeform 110">
            <a:extLst>
              <a:ext uri="{FF2B5EF4-FFF2-40B4-BE49-F238E27FC236}">
                <a16:creationId xmlns:a16="http://schemas.microsoft.com/office/drawing/2014/main" id="{90527093-A5C9-4E3C-9581-A8C7E3D33335}"/>
              </a:ext>
            </a:extLst>
          </p:cNvPr>
          <p:cNvSpPr>
            <a:spLocks/>
          </p:cNvSpPr>
          <p:nvPr/>
        </p:nvSpPr>
        <p:spPr bwMode="auto">
          <a:xfrm>
            <a:off x="2792413" y="3408363"/>
            <a:ext cx="101600" cy="3175"/>
          </a:xfrm>
          <a:custGeom>
            <a:avLst/>
            <a:gdLst>
              <a:gd name="T0" fmla="*/ 0 w 69"/>
              <a:gd name="T1" fmla="*/ 0 h 1588"/>
              <a:gd name="T2" fmla="*/ 2147483646 w 69"/>
              <a:gd name="T3" fmla="*/ 0 h 1588"/>
              <a:gd name="T4" fmla="*/ 2147483646 w 69"/>
              <a:gd name="T5" fmla="*/ 0 h 1588"/>
              <a:gd name="T6" fmla="*/ 0 60000 65536"/>
              <a:gd name="T7" fmla="*/ 0 60000 65536"/>
              <a:gd name="T8" fmla="*/ 0 60000 65536"/>
              <a:gd name="T9" fmla="*/ 0 w 69"/>
              <a:gd name="T10" fmla="*/ 0 h 1588"/>
              <a:gd name="T11" fmla="*/ 69 w 69"/>
              <a:gd name="T12" fmla="*/ 1588 h 1588"/>
            </a:gdLst>
            <a:ahLst/>
            <a:cxnLst>
              <a:cxn ang="T6">
                <a:pos x="T0" y="T1"/>
              </a:cxn>
              <a:cxn ang="T7">
                <a:pos x="T2" y="T3"/>
              </a:cxn>
              <a:cxn ang="T8">
                <a:pos x="T4" y="T5"/>
              </a:cxn>
            </a:cxnLst>
            <a:rect l="T9" t="T10" r="T11" b="T12"/>
            <a:pathLst>
              <a:path w="69" h="1588">
                <a:moveTo>
                  <a:pt x="0" y="0"/>
                </a:moveTo>
                <a:lnTo>
                  <a:pt x="42" y="0"/>
                </a:lnTo>
                <a:lnTo>
                  <a:pt x="69" y="0"/>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4927" name="Line 111">
            <a:extLst>
              <a:ext uri="{FF2B5EF4-FFF2-40B4-BE49-F238E27FC236}">
                <a16:creationId xmlns:a16="http://schemas.microsoft.com/office/drawing/2014/main" id="{58A26245-1A3B-43AB-99C6-84A60A9F5969}"/>
              </a:ext>
            </a:extLst>
          </p:cNvPr>
          <p:cNvSpPr>
            <a:spLocks noChangeShapeType="1"/>
          </p:cNvSpPr>
          <p:nvPr/>
        </p:nvSpPr>
        <p:spPr bwMode="auto">
          <a:xfrm>
            <a:off x="2873375" y="3408363"/>
            <a:ext cx="20638" cy="317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928" name="Rectangle 112">
            <a:extLst>
              <a:ext uri="{FF2B5EF4-FFF2-40B4-BE49-F238E27FC236}">
                <a16:creationId xmlns:a16="http://schemas.microsoft.com/office/drawing/2014/main" id="{8ABB4273-DE6F-4E4D-8E48-4A32393B3D66}"/>
              </a:ext>
            </a:extLst>
          </p:cNvPr>
          <p:cNvSpPr>
            <a:spLocks noChangeArrowheads="1"/>
          </p:cNvSpPr>
          <p:nvPr/>
        </p:nvSpPr>
        <p:spPr bwMode="auto">
          <a:xfrm>
            <a:off x="2813050" y="3233738"/>
            <a:ext cx="41275" cy="66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929" name="Rectangle 113">
            <a:extLst>
              <a:ext uri="{FF2B5EF4-FFF2-40B4-BE49-F238E27FC236}">
                <a16:creationId xmlns:a16="http://schemas.microsoft.com/office/drawing/2014/main" id="{DB4EEFA7-53CA-40F0-ABF4-98B273ACD64B}"/>
              </a:ext>
            </a:extLst>
          </p:cNvPr>
          <p:cNvSpPr>
            <a:spLocks noChangeArrowheads="1"/>
          </p:cNvSpPr>
          <p:nvPr/>
        </p:nvSpPr>
        <p:spPr bwMode="auto">
          <a:xfrm>
            <a:off x="2813050" y="3233738"/>
            <a:ext cx="60325" cy="88900"/>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930" name="Freeform 114">
            <a:extLst>
              <a:ext uri="{FF2B5EF4-FFF2-40B4-BE49-F238E27FC236}">
                <a16:creationId xmlns:a16="http://schemas.microsoft.com/office/drawing/2014/main" id="{03275349-CB7A-427E-A9E8-07813AE8A14F}"/>
              </a:ext>
            </a:extLst>
          </p:cNvPr>
          <p:cNvSpPr>
            <a:spLocks/>
          </p:cNvSpPr>
          <p:nvPr/>
        </p:nvSpPr>
        <p:spPr bwMode="auto">
          <a:xfrm>
            <a:off x="5076825" y="2052638"/>
            <a:ext cx="61913" cy="87312"/>
          </a:xfrm>
          <a:custGeom>
            <a:avLst/>
            <a:gdLst>
              <a:gd name="T0" fmla="*/ 0 w 42"/>
              <a:gd name="T1" fmla="*/ 0 h 55"/>
              <a:gd name="T2" fmla="*/ 2147483646 w 42"/>
              <a:gd name="T3" fmla="*/ 0 h 55"/>
              <a:gd name="T4" fmla="*/ 2147483646 w 42"/>
              <a:gd name="T5" fmla="*/ 2147483646 h 55"/>
              <a:gd name="T6" fmla="*/ 0 60000 65536"/>
              <a:gd name="T7" fmla="*/ 0 60000 65536"/>
              <a:gd name="T8" fmla="*/ 0 60000 65536"/>
              <a:gd name="T9" fmla="*/ 0 w 42"/>
              <a:gd name="T10" fmla="*/ 0 h 55"/>
              <a:gd name="T11" fmla="*/ 42 w 42"/>
              <a:gd name="T12" fmla="*/ 55 h 55"/>
            </a:gdLst>
            <a:ahLst/>
            <a:cxnLst>
              <a:cxn ang="T6">
                <a:pos x="T0" y="T1"/>
              </a:cxn>
              <a:cxn ang="T7">
                <a:pos x="T2" y="T3"/>
              </a:cxn>
              <a:cxn ang="T8">
                <a:pos x="T4" y="T5"/>
              </a:cxn>
            </a:cxnLst>
            <a:rect l="T9" t="T10" r="T11" b="T12"/>
            <a:pathLst>
              <a:path w="42" h="55">
                <a:moveTo>
                  <a:pt x="0" y="0"/>
                </a:moveTo>
                <a:lnTo>
                  <a:pt x="42" y="0"/>
                </a:lnTo>
                <a:lnTo>
                  <a:pt x="42" y="55"/>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4931" name="AutoShape 115">
            <a:extLst>
              <a:ext uri="{FF2B5EF4-FFF2-40B4-BE49-F238E27FC236}">
                <a16:creationId xmlns:a16="http://schemas.microsoft.com/office/drawing/2014/main" id="{A762C653-3511-4E38-9043-FC55F33C5D2A}"/>
              </a:ext>
            </a:extLst>
          </p:cNvPr>
          <p:cNvSpPr>
            <a:spLocks noChangeArrowheads="1"/>
          </p:cNvSpPr>
          <p:nvPr/>
        </p:nvSpPr>
        <p:spPr bwMode="auto">
          <a:xfrm>
            <a:off x="4937125" y="1897063"/>
            <a:ext cx="160338" cy="133350"/>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932" name="AutoShape 116">
            <a:extLst>
              <a:ext uri="{FF2B5EF4-FFF2-40B4-BE49-F238E27FC236}">
                <a16:creationId xmlns:a16="http://schemas.microsoft.com/office/drawing/2014/main" id="{7A65C984-66C2-49FF-BE94-0EEEA4EB4EDC}"/>
              </a:ext>
            </a:extLst>
          </p:cNvPr>
          <p:cNvSpPr>
            <a:spLocks noChangeArrowheads="1"/>
          </p:cNvSpPr>
          <p:nvPr/>
        </p:nvSpPr>
        <p:spPr bwMode="auto">
          <a:xfrm>
            <a:off x="4916488" y="1874838"/>
            <a:ext cx="201612" cy="177800"/>
          </a:xfrm>
          <a:prstGeom prst="roundRect">
            <a:avLst>
              <a:gd name="adj" fmla="val 40088"/>
            </a:avLst>
          </a:prstGeom>
          <a:noFill/>
          <a:ln w="53975">
            <a:solidFill>
              <a:srgbClr val="999999"/>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933" name="Rectangle 117">
            <a:extLst>
              <a:ext uri="{FF2B5EF4-FFF2-40B4-BE49-F238E27FC236}">
                <a16:creationId xmlns:a16="http://schemas.microsoft.com/office/drawing/2014/main" id="{A4536C55-AFB5-4C54-A007-86BC85D918FB}"/>
              </a:ext>
            </a:extLst>
          </p:cNvPr>
          <p:cNvSpPr>
            <a:spLocks noChangeArrowheads="1"/>
          </p:cNvSpPr>
          <p:nvPr/>
        </p:nvSpPr>
        <p:spPr bwMode="auto">
          <a:xfrm>
            <a:off x="4956175" y="1941513"/>
            <a:ext cx="120650" cy="66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934" name="Rectangle 118">
            <a:extLst>
              <a:ext uri="{FF2B5EF4-FFF2-40B4-BE49-F238E27FC236}">
                <a16:creationId xmlns:a16="http://schemas.microsoft.com/office/drawing/2014/main" id="{FE512C68-4163-43B4-BE5D-E0EAF9F12C44}"/>
              </a:ext>
            </a:extLst>
          </p:cNvPr>
          <p:cNvSpPr>
            <a:spLocks noChangeArrowheads="1"/>
          </p:cNvSpPr>
          <p:nvPr/>
        </p:nvSpPr>
        <p:spPr bwMode="auto">
          <a:xfrm>
            <a:off x="4956175" y="1941513"/>
            <a:ext cx="141288" cy="88900"/>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935" name="Freeform 119">
            <a:extLst>
              <a:ext uri="{FF2B5EF4-FFF2-40B4-BE49-F238E27FC236}">
                <a16:creationId xmlns:a16="http://schemas.microsoft.com/office/drawing/2014/main" id="{126B9D3D-E88D-40DF-96E7-AC0F9395F69B}"/>
              </a:ext>
            </a:extLst>
          </p:cNvPr>
          <p:cNvSpPr>
            <a:spLocks/>
          </p:cNvSpPr>
          <p:nvPr/>
        </p:nvSpPr>
        <p:spPr bwMode="auto">
          <a:xfrm>
            <a:off x="5118100" y="2138363"/>
            <a:ext cx="39688" cy="44450"/>
          </a:xfrm>
          <a:custGeom>
            <a:avLst/>
            <a:gdLst>
              <a:gd name="T0" fmla="*/ 2147483646 w 27"/>
              <a:gd name="T1" fmla="*/ 0 h 27"/>
              <a:gd name="T2" fmla="*/ 2147483646 w 27"/>
              <a:gd name="T3" fmla="*/ 0 h 27"/>
              <a:gd name="T4" fmla="*/ 2147483646 w 27"/>
              <a:gd name="T5" fmla="*/ 0 h 27"/>
              <a:gd name="T6" fmla="*/ 2147483646 w 27"/>
              <a:gd name="T7" fmla="*/ 2147483646 h 27"/>
              <a:gd name="T8" fmla="*/ 2147483646 w 27"/>
              <a:gd name="T9" fmla="*/ 2147483646 h 27"/>
              <a:gd name="T10" fmla="*/ 2147483646 w 27"/>
              <a:gd name="T11" fmla="*/ 2147483646 h 27"/>
              <a:gd name="T12" fmla="*/ 0 w 27"/>
              <a:gd name="T13" fmla="*/ 2147483646 h 27"/>
              <a:gd name="T14" fmla="*/ 0 w 27"/>
              <a:gd name="T15" fmla="*/ 0 h 27"/>
              <a:gd name="T16" fmla="*/ 0 w 27"/>
              <a:gd name="T17" fmla="*/ 0 h 27"/>
              <a:gd name="T18" fmla="*/ 2147483646 w 27"/>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7"/>
              <a:gd name="T32" fmla="*/ 27 w 27"/>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7">
                <a:moveTo>
                  <a:pt x="14" y="0"/>
                </a:moveTo>
                <a:lnTo>
                  <a:pt x="14" y="0"/>
                </a:lnTo>
                <a:lnTo>
                  <a:pt x="27" y="0"/>
                </a:lnTo>
                <a:lnTo>
                  <a:pt x="27" y="14"/>
                </a:lnTo>
                <a:lnTo>
                  <a:pt x="14" y="27"/>
                </a:lnTo>
                <a:lnTo>
                  <a:pt x="0" y="14"/>
                </a:lnTo>
                <a:lnTo>
                  <a:pt x="0" y="0"/>
                </a:lnTo>
                <a:lnTo>
                  <a:pt x="14" y="0"/>
                </a:lnTo>
                <a:close/>
              </a:path>
            </a:pathLst>
          </a:custGeom>
          <a:solidFill>
            <a:srgbClr val="999999"/>
          </a:solidFill>
          <a:ln w="31750">
            <a:solidFill>
              <a:srgbClr val="999999"/>
            </a:solidFill>
            <a:prstDash val="solid"/>
            <a:round/>
            <a:headEnd/>
            <a:tailEnd/>
          </a:ln>
        </p:spPr>
        <p:txBody>
          <a:bodyPr/>
          <a:lstStyle/>
          <a:p>
            <a:endParaRPr lang="en-IN"/>
          </a:p>
        </p:txBody>
      </p:sp>
      <p:pic>
        <p:nvPicPr>
          <p:cNvPr id="34936" name="Picture 120">
            <a:extLst>
              <a:ext uri="{FF2B5EF4-FFF2-40B4-BE49-F238E27FC236}">
                <a16:creationId xmlns:a16="http://schemas.microsoft.com/office/drawing/2014/main" id="{0CF988D3-662E-46D8-8723-99A1DADFBB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6175" y="1941513"/>
            <a:ext cx="120650"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37" name="Line 121">
            <a:extLst>
              <a:ext uri="{FF2B5EF4-FFF2-40B4-BE49-F238E27FC236}">
                <a16:creationId xmlns:a16="http://schemas.microsoft.com/office/drawing/2014/main" id="{A3D5716D-7BCC-4989-A53B-071F9900F058}"/>
              </a:ext>
            </a:extLst>
          </p:cNvPr>
          <p:cNvSpPr>
            <a:spLocks noChangeShapeType="1"/>
          </p:cNvSpPr>
          <p:nvPr/>
        </p:nvSpPr>
        <p:spPr bwMode="auto">
          <a:xfrm>
            <a:off x="5138738" y="2138363"/>
            <a:ext cx="1587" cy="2222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938" name="Line 122">
            <a:extLst>
              <a:ext uri="{FF2B5EF4-FFF2-40B4-BE49-F238E27FC236}">
                <a16:creationId xmlns:a16="http://schemas.microsoft.com/office/drawing/2014/main" id="{DDDDCC86-F40B-4181-9D0A-63E881FEDABD}"/>
              </a:ext>
            </a:extLst>
          </p:cNvPr>
          <p:cNvSpPr>
            <a:spLocks noChangeShapeType="1"/>
          </p:cNvSpPr>
          <p:nvPr/>
        </p:nvSpPr>
        <p:spPr bwMode="auto">
          <a:xfrm>
            <a:off x="5138738" y="2138363"/>
            <a:ext cx="1587" cy="2222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939" name="Line 123">
            <a:extLst>
              <a:ext uri="{FF2B5EF4-FFF2-40B4-BE49-F238E27FC236}">
                <a16:creationId xmlns:a16="http://schemas.microsoft.com/office/drawing/2014/main" id="{6732A39C-D78A-4459-AE83-016F1D989BA8}"/>
              </a:ext>
            </a:extLst>
          </p:cNvPr>
          <p:cNvSpPr>
            <a:spLocks noChangeShapeType="1"/>
          </p:cNvSpPr>
          <p:nvPr/>
        </p:nvSpPr>
        <p:spPr bwMode="auto">
          <a:xfrm>
            <a:off x="5157788" y="2138363"/>
            <a:ext cx="1587" cy="2222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940" name="Rectangle 124">
            <a:extLst>
              <a:ext uri="{FF2B5EF4-FFF2-40B4-BE49-F238E27FC236}">
                <a16:creationId xmlns:a16="http://schemas.microsoft.com/office/drawing/2014/main" id="{28B3FCDF-9CE5-4217-9908-D97647330024}"/>
              </a:ext>
            </a:extLst>
          </p:cNvPr>
          <p:cNvSpPr>
            <a:spLocks noChangeArrowheads="1"/>
          </p:cNvSpPr>
          <p:nvPr/>
        </p:nvSpPr>
        <p:spPr bwMode="auto">
          <a:xfrm>
            <a:off x="4937125" y="2030413"/>
            <a:ext cx="139700" cy="22225"/>
          </a:xfrm>
          <a:prstGeom prst="rect">
            <a:avLst/>
          </a:prstGeom>
          <a:solidFill>
            <a:srgbClr val="D9AA73"/>
          </a:solidFill>
          <a:ln w="31750">
            <a:solidFill>
              <a:srgbClr val="D9AA73"/>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941" name="Freeform 125">
            <a:extLst>
              <a:ext uri="{FF2B5EF4-FFF2-40B4-BE49-F238E27FC236}">
                <a16:creationId xmlns:a16="http://schemas.microsoft.com/office/drawing/2014/main" id="{E7CBF52F-8864-4F0A-A162-BA55C1CF0723}"/>
              </a:ext>
            </a:extLst>
          </p:cNvPr>
          <p:cNvSpPr>
            <a:spLocks/>
          </p:cNvSpPr>
          <p:nvPr/>
        </p:nvSpPr>
        <p:spPr bwMode="auto">
          <a:xfrm>
            <a:off x="4916488" y="2052638"/>
            <a:ext cx="201612" cy="42862"/>
          </a:xfrm>
          <a:custGeom>
            <a:avLst/>
            <a:gdLst>
              <a:gd name="T0" fmla="*/ 2147483646 w 138"/>
              <a:gd name="T1" fmla="*/ 0 h 27"/>
              <a:gd name="T2" fmla="*/ 0 w 138"/>
              <a:gd name="T3" fmla="*/ 2147483646 h 27"/>
              <a:gd name="T4" fmla="*/ 2147483646 w 138"/>
              <a:gd name="T5" fmla="*/ 2147483646 h 27"/>
              <a:gd name="T6" fmla="*/ 2147483646 w 138"/>
              <a:gd name="T7" fmla="*/ 0 h 27"/>
              <a:gd name="T8" fmla="*/ 2147483646 w 138"/>
              <a:gd name="T9" fmla="*/ 0 h 27"/>
              <a:gd name="T10" fmla="*/ 0 60000 65536"/>
              <a:gd name="T11" fmla="*/ 0 60000 65536"/>
              <a:gd name="T12" fmla="*/ 0 60000 65536"/>
              <a:gd name="T13" fmla="*/ 0 60000 65536"/>
              <a:gd name="T14" fmla="*/ 0 60000 65536"/>
              <a:gd name="T15" fmla="*/ 0 w 138"/>
              <a:gd name="T16" fmla="*/ 0 h 27"/>
              <a:gd name="T17" fmla="*/ 138 w 138"/>
              <a:gd name="T18" fmla="*/ 27 h 27"/>
            </a:gdLst>
            <a:ahLst/>
            <a:cxnLst>
              <a:cxn ang="T10">
                <a:pos x="T0" y="T1"/>
              </a:cxn>
              <a:cxn ang="T11">
                <a:pos x="T2" y="T3"/>
              </a:cxn>
              <a:cxn ang="T12">
                <a:pos x="T4" y="T5"/>
              </a:cxn>
              <a:cxn ang="T13">
                <a:pos x="T6" y="T7"/>
              </a:cxn>
              <a:cxn ang="T14">
                <a:pos x="T8" y="T9"/>
              </a:cxn>
            </a:cxnLst>
            <a:rect l="T15" t="T16" r="T17" b="T18"/>
            <a:pathLst>
              <a:path w="138" h="27">
                <a:moveTo>
                  <a:pt x="14" y="0"/>
                </a:moveTo>
                <a:lnTo>
                  <a:pt x="0" y="27"/>
                </a:lnTo>
                <a:lnTo>
                  <a:pt x="138" y="27"/>
                </a:lnTo>
                <a:lnTo>
                  <a:pt x="124" y="0"/>
                </a:lnTo>
                <a:lnTo>
                  <a:pt x="14" y="0"/>
                </a:lnTo>
                <a:close/>
              </a:path>
            </a:pathLst>
          </a:custGeom>
          <a:noFill/>
          <a:ln w="31750">
            <a:solidFill>
              <a:srgbClr val="D9AA7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4942" name="Line 126">
            <a:extLst>
              <a:ext uri="{FF2B5EF4-FFF2-40B4-BE49-F238E27FC236}">
                <a16:creationId xmlns:a16="http://schemas.microsoft.com/office/drawing/2014/main" id="{271F4532-9F22-4002-BE5F-9A4AFD2AE5B9}"/>
              </a:ext>
            </a:extLst>
          </p:cNvPr>
          <p:cNvSpPr>
            <a:spLocks noChangeShapeType="1"/>
          </p:cNvSpPr>
          <p:nvPr/>
        </p:nvSpPr>
        <p:spPr bwMode="auto">
          <a:xfrm>
            <a:off x="4937125" y="2093913"/>
            <a:ext cx="39688" cy="317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943" name="Line 127">
            <a:extLst>
              <a:ext uri="{FF2B5EF4-FFF2-40B4-BE49-F238E27FC236}">
                <a16:creationId xmlns:a16="http://schemas.microsoft.com/office/drawing/2014/main" id="{8027F9B0-93BA-4F27-B1D1-3512B1A95DEA}"/>
              </a:ext>
            </a:extLst>
          </p:cNvPr>
          <p:cNvSpPr>
            <a:spLocks noChangeShapeType="1"/>
          </p:cNvSpPr>
          <p:nvPr/>
        </p:nvSpPr>
        <p:spPr bwMode="auto">
          <a:xfrm>
            <a:off x="4956175" y="2071688"/>
            <a:ext cx="120650" cy="317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944" name="Line 128">
            <a:extLst>
              <a:ext uri="{FF2B5EF4-FFF2-40B4-BE49-F238E27FC236}">
                <a16:creationId xmlns:a16="http://schemas.microsoft.com/office/drawing/2014/main" id="{E902ED40-F84E-41D1-AFEE-43AC3411BB36}"/>
              </a:ext>
            </a:extLst>
          </p:cNvPr>
          <p:cNvSpPr>
            <a:spLocks noChangeShapeType="1"/>
          </p:cNvSpPr>
          <p:nvPr/>
        </p:nvSpPr>
        <p:spPr bwMode="auto">
          <a:xfrm>
            <a:off x="4937125" y="2071688"/>
            <a:ext cx="101600" cy="317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945" name="Freeform 129">
            <a:extLst>
              <a:ext uri="{FF2B5EF4-FFF2-40B4-BE49-F238E27FC236}">
                <a16:creationId xmlns:a16="http://schemas.microsoft.com/office/drawing/2014/main" id="{9BE06A57-F7A7-4ABB-A56A-85381DF14DFE}"/>
              </a:ext>
            </a:extLst>
          </p:cNvPr>
          <p:cNvSpPr>
            <a:spLocks/>
          </p:cNvSpPr>
          <p:nvPr/>
        </p:nvSpPr>
        <p:spPr bwMode="auto">
          <a:xfrm>
            <a:off x="4976813" y="2071688"/>
            <a:ext cx="120650" cy="3175"/>
          </a:xfrm>
          <a:custGeom>
            <a:avLst/>
            <a:gdLst>
              <a:gd name="T0" fmla="*/ 0 w 83"/>
              <a:gd name="T1" fmla="*/ 0 h 1588"/>
              <a:gd name="T2" fmla="*/ 2147483646 w 83"/>
              <a:gd name="T3" fmla="*/ 0 h 1588"/>
              <a:gd name="T4" fmla="*/ 2147483646 w 83"/>
              <a:gd name="T5" fmla="*/ 0 h 1588"/>
              <a:gd name="T6" fmla="*/ 0 60000 65536"/>
              <a:gd name="T7" fmla="*/ 0 60000 65536"/>
              <a:gd name="T8" fmla="*/ 0 60000 65536"/>
              <a:gd name="T9" fmla="*/ 0 w 83"/>
              <a:gd name="T10" fmla="*/ 0 h 1588"/>
              <a:gd name="T11" fmla="*/ 83 w 83"/>
              <a:gd name="T12" fmla="*/ 1588 h 1588"/>
            </a:gdLst>
            <a:ahLst/>
            <a:cxnLst>
              <a:cxn ang="T6">
                <a:pos x="T0" y="T1"/>
              </a:cxn>
              <a:cxn ang="T7">
                <a:pos x="T2" y="T3"/>
              </a:cxn>
              <a:cxn ang="T8">
                <a:pos x="T4" y="T5"/>
              </a:cxn>
            </a:cxnLst>
            <a:rect l="T9" t="T10" r="T11" b="T12"/>
            <a:pathLst>
              <a:path w="83" h="1588">
                <a:moveTo>
                  <a:pt x="0" y="0"/>
                </a:moveTo>
                <a:lnTo>
                  <a:pt x="55" y="0"/>
                </a:lnTo>
                <a:lnTo>
                  <a:pt x="83" y="0"/>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4946" name="Line 130">
            <a:extLst>
              <a:ext uri="{FF2B5EF4-FFF2-40B4-BE49-F238E27FC236}">
                <a16:creationId xmlns:a16="http://schemas.microsoft.com/office/drawing/2014/main" id="{A100E0EA-5E60-4D12-8396-2256F78692CE}"/>
              </a:ext>
            </a:extLst>
          </p:cNvPr>
          <p:cNvSpPr>
            <a:spLocks noChangeShapeType="1"/>
          </p:cNvSpPr>
          <p:nvPr/>
        </p:nvSpPr>
        <p:spPr bwMode="auto">
          <a:xfrm>
            <a:off x="5076825" y="2071688"/>
            <a:ext cx="20638" cy="317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947" name="Rectangle 131">
            <a:extLst>
              <a:ext uri="{FF2B5EF4-FFF2-40B4-BE49-F238E27FC236}">
                <a16:creationId xmlns:a16="http://schemas.microsoft.com/office/drawing/2014/main" id="{8AD8C3B3-772F-4743-AD99-5CF9B4533EF0}"/>
              </a:ext>
            </a:extLst>
          </p:cNvPr>
          <p:cNvSpPr>
            <a:spLocks noChangeArrowheads="1"/>
          </p:cNvSpPr>
          <p:nvPr/>
        </p:nvSpPr>
        <p:spPr bwMode="auto">
          <a:xfrm>
            <a:off x="4997450" y="1919288"/>
            <a:ext cx="60325" cy="44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948" name="Rectangle 132">
            <a:extLst>
              <a:ext uri="{FF2B5EF4-FFF2-40B4-BE49-F238E27FC236}">
                <a16:creationId xmlns:a16="http://schemas.microsoft.com/office/drawing/2014/main" id="{C04433D8-BF37-4C00-919B-1B3B31ED53DC}"/>
              </a:ext>
            </a:extLst>
          </p:cNvPr>
          <p:cNvSpPr>
            <a:spLocks noChangeArrowheads="1"/>
          </p:cNvSpPr>
          <p:nvPr/>
        </p:nvSpPr>
        <p:spPr bwMode="auto">
          <a:xfrm>
            <a:off x="4997450" y="1919288"/>
            <a:ext cx="79375" cy="6667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949" name="Freeform 133">
            <a:extLst>
              <a:ext uri="{FF2B5EF4-FFF2-40B4-BE49-F238E27FC236}">
                <a16:creationId xmlns:a16="http://schemas.microsoft.com/office/drawing/2014/main" id="{8BE57332-3FCF-4542-8D7F-3DC1FDD83BE6}"/>
              </a:ext>
            </a:extLst>
          </p:cNvPr>
          <p:cNvSpPr>
            <a:spLocks/>
          </p:cNvSpPr>
          <p:nvPr/>
        </p:nvSpPr>
        <p:spPr bwMode="auto">
          <a:xfrm>
            <a:off x="5562600" y="2160588"/>
            <a:ext cx="61913" cy="111125"/>
          </a:xfrm>
          <a:custGeom>
            <a:avLst/>
            <a:gdLst>
              <a:gd name="T0" fmla="*/ 0 w 42"/>
              <a:gd name="T1" fmla="*/ 0 h 69"/>
              <a:gd name="T2" fmla="*/ 2147483646 w 42"/>
              <a:gd name="T3" fmla="*/ 2147483646 h 69"/>
              <a:gd name="T4" fmla="*/ 2147483646 w 42"/>
              <a:gd name="T5" fmla="*/ 2147483646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3"/>
                </a:lnTo>
                <a:lnTo>
                  <a:pt x="42" y="69"/>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4950" name="AutoShape 134">
            <a:extLst>
              <a:ext uri="{FF2B5EF4-FFF2-40B4-BE49-F238E27FC236}">
                <a16:creationId xmlns:a16="http://schemas.microsoft.com/office/drawing/2014/main" id="{64F5F05B-25EB-4CB8-9470-4A32C6D60876}"/>
              </a:ext>
            </a:extLst>
          </p:cNvPr>
          <p:cNvSpPr>
            <a:spLocks noChangeArrowheads="1"/>
          </p:cNvSpPr>
          <p:nvPr/>
        </p:nvSpPr>
        <p:spPr bwMode="auto">
          <a:xfrm>
            <a:off x="5421313" y="2008188"/>
            <a:ext cx="161925" cy="131762"/>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951" name="AutoShape 135">
            <a:extLst>
              <a:ext uri="{FF2B5EF4-FFF2-40B4-BE49-F238E27FC236}">
                <a16:creationId xmlns:a16="http://schemas.microsoft.com/office/drawing/2014/main" id="{11438D46-C8B4-4E4A-9CD6-EDD80D09A3E4}"/>
              </a:ext>
            </a:extLst>
          </p:cNvPr>
          <p:cNvSpPr>
            <a:spLocks noChangeArrowheads="1"/>
          </p:cNvSpPr>
          <p:nvPr/>
        </p:nvSpPr>
        <p:spPr bwMode="auto">
          <a:xfrm>
            <a:off x="5400675" y="1985963"/>
            <a:ext cx="203200" cy="176212"/>
          </a:xfrm>
          <a:prstGeom prst="roundRect">
            <a:avLst>
              <a:gd name="adj" fmla="val 40088"/>
            </a:avLst>
          </a:prstGeom>
          <a:noFill/>
          <a:ln w="53975">
            <a:solidFill>
              <a:srgbClr val="999999"/>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952" name="Rectangle 136">
            <a:extLst>
              <a:ext uri="{FF2B5EF4-FFF2-40B4-BE49-F238E27FC236}">
                <a16:creationId xmlns:a16="http://schemas.microsoft.com/office/drawing/2014/main" id="{59E982C3-081D-4135-8F14-27F7FFD761FA}"/>
              </a:ext>
            </a:extLst>
          </p:cNvPr>
          <p:cNvSpPr>
            <a:spLocks noChangeArrowheads="1"/>
          </p:cNvSpPr>
          <p:nvPr/>
        </p:nvSpPr>
        <p:spPr bwMode="auto">
          <a:xfrm>
            <a:off x="5441950" y="2052638"/>
            <a:ext cx="120650" cy="65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953" name="Rectangle 137">
            <a:extLst>
              <a:ext uri="{FF2B5EF4-FFF2-40B4-BE49-F238E27FC236}">
                <a16:creationId xmlns:a16="http://schemas.microsoft.com/office/drawing/2014/main" id="{A97E1337-141A-4AF9-9A7A-B91C93AFD683}"/>
              </a:ext>
            </a:extLst>
          </p:cNvPr>
          <p:cNvSpPr>
            <a:spLocks noChangeArrowheads="1"/>
          </p:cNvSpPr>
          <p:nvPr/>
        </p:nvSpPr>
        <p:spPr bwMode="auto">
          <a:xfrm>
            <a:off x="5441950" y="2052638"/>
            <a:ext cx="141288" cy="87312"/>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954" name="Freeform 138">
            <a:extLst>
              <a:ext uri="{FF2B5EF4-FFF2-40B4-BE49-F238E27FC236}">
                <a16:creationId xmlns:a16="http://schemas.microsoft.com/office/drawing/2014/main" id="{082D5CC8-85F4-4017-B95A-C143660B51B2}"/>
              </a:ext>
            </a:extLst>
          </p:cNvPr>
          <p:cNvSpPr>
            <a:spLocks/>
          </p:cNvSpPr>
          <p:nvPr/>
        </p:nvSpPr>
        <p:spPr bwMode="auto">
          <a:xfrm>
            <a:off x="5603875" y="2249488"/>
            <a:ext cx="41275" cy="42862"/>
          </a:xfrm>
          <a:custGeom>
            <a:avLst/>
            <a:gdLst>
              <a:gd name="T0" fmla="*/ 2147483646 w 28"/>
              <a:gd name="T1" fmla="*/ 0 h 27"/>
              <a:gd name="T2" fmla="*/ 2147483646 w 28"/>
              <a:gd name="T3" fmla="*/ 0 h 27"/>
              <a:gd name="T4" fmla="*/ 2147483646 w 28"/>
              <a:gd name="T5" fmla="*/ 2147483646 h 27"/>
              <a:gd name="T6" fmla="*/ 2147483646 w 28"/>
              <a:gd name="T7" fmla="*/ 2147483646 h 27"/>
              <a:gd name="T8" fmla="*/ 2147483646 w 28"/>
              <a:gd name="T9" fmla="*/ 2147483646 h 27"/>
              <a:gd name="T10" fmla="*/ 2147483646 w 28"/>
              <a:gd name="T11" fmla="*/ 2147483646 h 27"/>
              <a:gd name="T12" fmla="*/ 0 w 28"/>
              <a:gd name="T13" fmla="*/ 2147483646 h 27"/>
              <a:gd name="T14" fmla="*/ 0 w 28"/>
              <a:gd name="T15" fmla="*/ 2147483646 h 27"/>
              <a:gd name="T16" fmla="*/ 0 w 28"/>
              <a:gd name="T17" fmla="*/ 0 h 27"/>
              <a:gd name="T18" fmla="*/ 2147483646 w 28"/>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27"/>
              <a:gd name="T32" fmla="*/ 28 w 28"/>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27">
                <a:moveTo>
                  <a:pt x="14" y="0"/>
                </a:moveTo>
                <a:lnTo>
                  <a:pt x="14" y="0"/>
                </a:lnTo>
                <a:lnTo>
                  <a:pt x="28" y="14"/>
                </a:lnTo>
                <a:lnTo>
                  <a:pt x="28" y="27"/>
                </a:lnTo>
                <a:lnTo>
                  <a:pt x="14" y="27"/>
                </a:lnTo>
                <a:lnTo>
                  <a:pt x="0" y="27"/>
                </a:lnTo>
                <a:lnTo>
                  <a:pt x="0" y="14"/>
                </a:lnTo>
                <a:lnTo>
                  <a:pt x="0" y="0"/>
                </a:lnTo>
                <a:lnTo>
                  <a:pt x="14" y="0"/>
                </a:lnTo>
                <a:close/>
              </a:path>
            </a:pathLst>
          </a:custGeom>
          <a:solidFill>
            <a:srgbClr val="999999"/>
          </a:solidFill>
          <a:ln w="31750">
            <a:solidFill>
              <a:srgbClr val="999999"/>
            </a:solidFill>
            <a:prstDash val="solid"/>
            <a:round/>
            <a:headEnd/>
            <a:tailEnd/>
          </a:ln>
        </p:spPr>
        <p:txBody>
          <a:bodyPr/>
          <a:lstStyle/>
          <a:p>
            <a:endParaRPr lang="en-IN"/>
          </a:p>
        </p:txBody>
      </p:sp>
      <p:pic>
        <p:nvPicPr>
          <p:cNvPr id="34955" name="Picture 139">
            <a:extLst>
              <a:ext uri="{FF2B5EF4-FFF2-40B4-BE49-F238E27FC236}">
                <a16:creationId xmlns:a16="http://schemas.microsoft.com/office/drawing/2014/main" id="{218B937F-7250-402E-B9B5-62B050ACE6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1950" y="2052638"/>
            <a:ext cx="120650" cy="6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56" name="Freeform 140">
            <a:extLst>
              <a:ext uri="{FF2B5EF4-FFF2-40B4-BE49-F238E27FC236}">
                <a16:creationId xmlns:a16="http://schemas.microsoft.com/office/drawing/2014/main" id="{C9E4CACB-869A-4DFB-B943-056BEC30978A}"/>
              </a:ext>
            </a:extLst>
          </p:cNvPr>
          <p:cNvSpPr>
            <a:spLocks/>
          </p:cNvSpPr>
          <p:nvPr/>
        </p:nvSpPr>
        <p:spPr bwMode="auto">
          <a:xfrm>
            <a:off x="5624513" y="2271713"/>
            <a:ext cx="1587" cy="1587"/>
          </a:xfrm>
          <a:custGeom>
            <a:avLst/>
            <a:gdLst>
              <a:gd name="T0" fmla="*/ 0 w 1465"/>
              <a:gd name="T1" fmla="*/ 0 h 1588"/>
              <a:gd name="T2" fmla="*/ 0 w 1465"/>
              <a:gd name="T3" fmla="*/ 0 h 1588"/>
              <a:gd name="T4" fmla="*/ 0 w 1465"/>
              <a:gd name="T5" fmla="*/ 0 h 1588"/>
              <a:gd name="T6" fmla="*/ 0 60000 65536"/>
              <a:gd name="T7" fmla="*/ 0 60000 65536"/>
              <a:gd name="T8" fmla="*/ 0 60000 65536"/>
              <a:gd name="T9" fmla="*/ 0 w 1465"/>
              <a:gd name="T10" fmla="*/ 0 h 1588"/>
              <a:gd name="T11" fmla="*/ 1465 w 1465"/>
              <a:gd name="T12" fmla="*/ 1588 h 1588"/>
            </a:gdLst>
            <a:ahLst/>
            <a:cxnLst>
              <a:cxn ang="T6">
                <a:pos x="T0" y="T1"/>
              </a:cxn>
              <a:cxn ang="T7">
                <a:pos x="T2" y="T3"/>
              </a:cxn>
              <a:cxn ang="T8">
                <a:pos x="T4" y="T5"/>
              </a:cxn>
            </a:cxnLst>
            <a:rect l="T9" t="T10" r="T11" b="T12"/>
            <a:pathLst>
              <a:path w="1465" h="1588">
                <a:moveTo>
                  <a:pt x="0" y="0"/>
                </a:moveTo>
                <a:lnTo>
                  <a:pt x="0" y="0"/>
                </a:lnTo>
                <a:close/>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4957" name="Line 141">
            <a:extLst>
              <a:ext uri="{FF2B5EF4-FFF2-40B4-BE49-F238E27FC236}">
                <a16:creationId xmlns:a16="http://schemas.microsoft.com/office/drawing/2014/main" id="{4DBC7F03-0D04-42C0-B1DF-DA79BF4E70AF}"/>
              </a:ext>
            </a:extLst>
          </p:cNvPr>
          <p:cNvSpPr>
            <a:spLocks noChangeShapeType="1"/>
          </p:cNvSpPr>
          <p:nvPr/>
        </p:nvSpPr>
        <p:spPr bwMode="auto">
          <a:xfrm>
            <a:off x="5645150" y="2271713"/>
            <a:ext cx="1588"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958" name="Rectangle 142">
            <a:extLst>
              <a:ext uri="{FF2B5EF4-FFF2-40B4-BE49-F238E27FC236}">
                <a16:creationId xmlns:a16="http://schemas.microsoft.com/office/drawing/2014/main" id="{2B225D38-F9AE-479A-B65C-5740B25C241E}"/>
              </a:ext>
            </a:extLst>
          </p:cNvPr>
          <p:cNvSpPr>
            <a:spLocks noChangeArrowheads="1"/>
          </p:cNvSpPr>
          <p:nvPr/>
        </p:nvSpPr>
        <p:spPr bwMode="auto">
          <a:xfrm>
            <a:off x="5421313" y="2138363"/>
            <a:ext cx="141287" cy="44450"/>
          </a:xfrm>
          <a:prstGeom prst="rect">
            <a:avLst/>
          </a:prstGeom>
          <a:solidFill>
            <a:srgbClr val="D9AA73"/>
          </a:solidFill>
          <a:ln w="31750">
            <a:solidFill>
              <a:srgbClr val="D9AA73"/>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959" name="Freeform 143">
            <a:extLst>
              <a:ext uri="{FF2B5EF4-FFF2-40B4-BE49-F238E27FC236}">
                <a16:creationId xmlns:a16="http://schemas.microsoft.com/office/drawing/2014/main" id="{41D7B780-A243-4464-9338-15EB8DB9AE15}"/>
              </a:ext>
            </a:extLst>
          </p:cNvPr>
          <p:cNvSpPr>
            <a:spLocks/>
          </p:cNvSpPr>
          <p:nvPr/>
        </p:nvSpPr>
        <p:spPr bwMode="auto">
          <a:xfrm>
            <a:off x="5400675" y="2182813"/>
            <a:ext cx="203200" cy="22225"/>
          </a:xfrm>
          <a:custGeom>
            <a:avLst/>
            <a:gdLst>
              <a:gd name="T0" fmla="*/ 2147483646 w 138"/>
              <a:gd name="T1" fmla="*/ 0 h 14"/>
              <a:gd name="T2" fmla="*/ 0 w 138"/>
              <a:gd name="T3" fmla="*/ 2147483646 h 14"/>
              <a:gd name="T4" fmla="*/ 2147483646 w 138"/>
              <a:gd name="T5" fmla="*/ 2147483646 h 14"/>
              <a:gd name="T6" fmla="*/ 2147483646 w 138"/>
              <a:gd name="T7" fmla="*/ 0 h 14"/>
              <a:gd name="T8" fmla="*/ 2147483646 w 138"/>
              <a:gd name="T9" fmla="*/ 0 h 14"/>
              <a:gd name="T10" fmla="*/ 0 60000 65536"/>
              <a:gd name="T11" fmla="*/ 0 60000 65536"/>
              <a:gd name="T12" fmla="*/ 0 60000 65536"/>
              <a:gd name="T13" fmla="*/ 0 60000 65536"/>
              <a:gd name="T14" fmla="*/ 0 60000 65536"/>
              <a:gd name="T15" fmla="*/ 0 w 138"/>
              <a:gd name="T16" fmla="*/ 0 h 14"/>
              <a:gd name="T17" fmla="*/ 138 w 138"/>
              <a:gd name="T18" fmla="*/ 14 h 14"/>
            </a:gdLst>
            <a:ahLst/>
            <a:cxnLst>
              <a:cxn ang="T10">
                <a:pos x="T0" y="T1"/>
              </a:cxn>
              <a:cxn ang="T11">
                <a:pos x="T2" y="T3"/>
              </a:cxn>
              <a:cxn ang="T12">
                <a:pos x="T4" y="T5"/>
              </a:cxn>
              <a:cxn ang="T13">
                <a:pos x="T6" y="T7"/>
              </a:cxn>
              <a:cxn ang="T14">
                <a:pos x="T8" y="T9"/>
              </a:cxn>
            </a:cxnLst>
            <a:rect l="T15" t="T16" r="T17" b="T18"/>
            <a:pathLst>
              <a:path w="138" h="14">
                <a:moveTo>
                  <a:pt x="14" y="0"/>
                </a:moveTo>
                <a:lnTo>
                  <a:pt x="0" y="14"/>
                </a:lnTo>
                <a:lnTo>
                  <a:pt x="138" y="14"/>
                </a:lnTo>
                <a:lnTo>
                  <a:pt x="124" y="0"/>
                </a:lnTo>
                <a:lnTo>
                  <a:pt x="14" y="0"/>
                </a:lnTo>
                <a:close/>
              </a:path>
            </a:pathLst>
          </a:custGeom>
          <a:noFill/>
          <a:ln w="31750">
            <a:solidFill>
              <a:srgbClr val="D9AA7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4960" name="Line 144">
            <a:extLst>
              <a:ext uri="{FF2B5EF4-FFF2-40B4-BE49-F238E27FC236}">
                <a16:creationId xmlns:a16="http://schemas.microsoft.com/office/drawing/2014/main" id="{71E1D5B9-CBA2-401B-B568-595299724184}"/>
              </a:ext>
            </a:extLst>
          </p:cNvPr>
          <p:cNvSpPr>
            <a:spLocks noChangeShapeType="1"/>
          </p:cNvSpPr>
          <p:nvPr/>
        </p:nvSpPr>
        <p:spPr bwMode="auto">
          <a:xfrm>
            <a:off x="5421313" y="2205038"/>
            <a:ext cx="39687"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961" name="Line 145">
            <a:extLst>
              <a:ext uri="{FF2B5EF4-FFF2-40B4-BE49-F238E27FC236}">
                <a16:creationId xmlns:a16="http://schemas.microsoft.com/office/drawing/2014/main" id="{23373FA0-FA96-4C94-B259-4BC5D356DF5C}"/>
              </a:ext>
            </a:extLst>
          </p:cNvPr>
          <p:cNvSpPr>
            <a:spLocks noChangeShapeType="1"/>
          </p:cNvSpPr>
          <p:nvPr/>
        </p:nvSpPr>
        <p:spPr bwMode="auto">
          <a:xfrm>
            <a:off x="5441950" y="2182813"/>
            <a:ext cx="120650"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962" name="Line 146">
            <a:extLst>
              <a:ext uri="{FF2B5EF4-FFF2-40B4-BE49-F238E27FC236}">
                <a16:creationId xmlns:a16="http://schemas.microsoft.com/office/drawing/2014/main" id="{5E50641C-ACFA-4E30-B596-2A2B558A0F0B}"/>
              </a:ext>
            </a:extLst>
          </p:cNvPr>
          <p:cNvSpPr>
            <a:spLocks noChangeShapeType="1"/>
          </p:cNvSpPr>
          <p:nvPr/>
        </p:nvSpPr>
        <p:spPr bwMode="auto">
          <a:xfrm>
            <a:off x="5421313" y="2182813"/>
            <a:ext cx="101600"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963" name="Line 147">
            <a:extLst>
              <a:ext uri="{FF2B5EF4-FFF2-40B4-BE49-F238E27FC236}">
                <a16:creationId xmlns:a16="http://schemas.microsoft.com/office/drawing/2014/main" id="{3BA0A495-4A9E-4AAC-8288-8243CB9887C8}"/>
              </a:ext>
            </a:extLst>
          </p:cNvPr>
          <p:cNvSpPr>
            <a:spLocks noChangeShapeType="1"/>
          </p:cNvSpPr>
          <p:nvPr/>
        </p:nvSpPr>
        <p:spPr bwMode="auto">
          <a:xfrm>
            <a:off x="5461000" y="2205038"/>
            <a:ext cx="82550"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964" name="Line 148">
            <a:extLst>
              <a:ext uri="{FF2B5EF4-FFF2-40B4-BE49-F238E27FC236}">
                <a16:creationId xmlns:a16="http://schemas.microsoft.com/office/drawing/2014/main" id="{C7FBE7A8-E080-4A0F-964D-0AE7AE89182A}"/>
              </a:ext>
            </a:extLst>
          </p:cNvPr>
          <p:cNvSpPr>
            <a:spLocks noChangeShapeType="1"/>
          </p:cNvSpPr>
          <p:nvPr/>
        </p:nvSpPr>
        <p:spPr bwMode="auto">
          <a:xfrm>
            <a:off x="5543550" y="2182813"/>
            <a:ext cx="39688"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965" name="Line 149">
            <a:extLst>
              <a:ext uri="{FF2B5EF4-FFF2-40B4-BE49-F238E27FC236}">
                <a16:creationId xmlns:a16="http://schemas.microsoft.com/office/drawing/2014/main" id="{9D7C50E4-779D-4FE8-8C7C-BCB576229286}"/>
              </a:ext>
            </a:extLst>
          </p:cNvPr>
          <p:cNvSpPr>
            <a:spLocks noChangeShapeType="1"/>
          </p:cNvSpPr>
          <p:nvPr/>
        </p:nvSpPr>
        <p:spPr bwMode="auto">
          <a:xfrm>
            <a:off x="5562600" y="2205038"/>
            <a:ext cx="20638"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966" name="Rectangle 150">
            <a:extLst>
              <a:ext uri="{FF2B5EF4-FFF2-40B4-BE49-F238E27FC236}">
                <a16:creationId xmlns:a16="http://schemas.microsoft.com/office/drawing/2014/main" id="{3D28C11F-2A50-451B-925A-BD4DF3B19A06}"/>
              </a:ext>
            </a:extLst>
          </p:cNvPr>
          <p:cNvSpPr>
            <a:spLocks noChangeArrowheads="1"/>
          </p:cNvSpPr>
          <p:nvPr/>
        </p:nvSpPr>
        <p:spPr bwMode="auto">
          <a:xfrm>
            <a:off x="5481638" y="2030413"/>
            <a:ext cx="61912" cy="65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967" name="Rectangle 151">
            <a:extLst>
              <a:ext uri="{FF2B5EF4-FFF2-40B4-BE49-F238E27FC236}">
                <a16:creationId xmlns:a16="http://schemas.microsoft.com/office/drawing/2014/main" id="{8B5EA35A-2989-4CBA-994A-3A809530CDE6}"/>
              </a:ext>
            </a:extLst>
          </p:cNvPr>
          <p:cNvSpPr>
            <a:spLocks noChangeArrowheads="1"/>
          </p:cNvSpPr>
          <p:nvPr/>
        </p:nvSpPr>
        <p:spPr bwMode="auto">
          <a:xfrm>
            <a:off x="5481638" y="2030413"/>
            <a:ext cx="80962" cy="87312"/>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968" name="Rectangle 152">
            <a:extLst>
              <a:ext uri="{FF2B5EF4-FFF2-40B4-BE49-F238E27FC236}">
                <a16:creationId xmlns:a16="http://schemas.microsoft.com/office/drawing/2014/main" id="{E6222BE2-02CE-4402-97CB-3432194A45B5}"/>
              </a:ext>
            </a:extLst>
          </p:cNvPr>
          <p:cNvSpPr>
            <a:spLocks noChangeArrowheads="1"/>
          </p:cNvSpPr>
          <p:nvPr/>
        </p:nvSpPr>
        <p:spPr bwMode="auto">
          <a:xfrm>
            <a:off x="6057900" y="3614738"/>
            <a:ext cx="7762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GB" altLang="en-US" sz="1400">
                <a:solidFill>
                  <a:srgbClr val="000000"/>
                </a:solidFill>
                <a:latin typeface="Arial" panose="020B0604020202020204" pitchFamily="34" charset="0"/>
                <a:ea typeface="SimSun" panose="02010600030101010101" pitchFamily="2" charset="-122"/>
              </a:rPr>
              <a:t>backbone</a:t>
            </a:r>
            <a:endParaRPr lang="en-GB" altLang="en-US" sz="2400">
              <a:latin typeface="Times" panose="02020603050405020304" pitchFamily="18" charset="0"/>
              <a:ea typeface="SimSun" panose="02010600030101010101" pitchFamily="2" charset="-122"/>
            </a:endParaRPr>
          </a:p>
        </p:txBody>
      </p:sp>
      <p:sp>
        <p:nvSpPr>
          <p:cNvPr id="34969" name="Rectangle 153">
            <a:extLst>
              <a:ext uri="{FF2B5EF4-FFF2-40B4-BE49-F238E27FC236}">
                <a16:creationId xmlns:a16="http://schemas.microsoft.com/office/drawing/2014/main" id="{C64B5F22-9E4E-4003-BBF1-E03A7F0DE646}"/>
              </a:ext>
            </a:extLst>
          </p:cNvPr>
          <p:cNvSpPr>
            <a:spLocks noChangeArrowheads="1"/>
          </p:cNvSpPr>
          <p:nvPr/>
        </p:nvSpPr>
        <p:spPr bwMode="auto">
          <a:xfrm>
            <a:off x="4900613" y="4535488"/>
            <a:ext cx="927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GB" altLang="en-US" sz="1400">
                <a:solidFill>
                  <a:srgbClr val="000000"/>
                </a:solidFill>
                <a:latin typeface="Arial" panose="020B0604020202020204" pitchFamily="34" charset="0"/>
                <a:ea typeface="SimSun" panose="02010600030101010101" pitchFamily="2" charset="-122"/>
              </a:rPr>
              <a:t>satellite link</a:t>
            </a:r>
            <a:endParaRPr lang="en-GB" altLang="en-US" sz="2400">
              <a:latin typeface="Times" panose="02020603050405020304" pitchFamily="18" charset="0"/>
              <a:ea typeface="SimSun" panose="02010600030101010101" pitchFamily="2" charset="-122"/>
            </a:endParaRPr>
          </a:p>
        </p:txBody>
      </p:sp>
      <p:sp>
        <p:nvSpPr>
          <p:cNvPr id="34970" name="Rectangle 154">
            <a:extLst>
              <a:ext uri="{FF2B5EF4-FFF2-40B4-BE49-F238E27FC236}">
                <a16:creationId xmlns:a16="http://schemas.microsoft.com/office/drawing/2014/main" id="{514F23A8-EA3E-4C4D-BB22-00B6CC006EAD}"/>
              </a:ext>
            </a:extLst>
          </p:cNvPr>
          <p:cNvSpPr>
            <a:spLocks noChangeArrowheads="1"/>
          </p:cNvSpPr>
          <p:nvPr/>
        </p:nvSpPr>
        <p:spPr bwMode="auto">
          <a:xfrm>
            <a:off x="4754563" y="2728913"/>
            <a:ext cx="120650" cy="111125"/>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971" name="Rectangle 155">
            <a:extLst>
              <a:ext uri="{FF2B5EF4-FFF2-40B4-BE49-F238E27FC236}">
                <a16:creationId xmlns:a16="http://schemas.microsoft.com/office/drawing/2014/main" id="{E3DF795B-1E93-4716-A3B8-11AA6900505D}"/>
              </a:ext>
            </a:extLst>
          </p:cNvPr>
          <p:cNvSpPr>
            <a:spLocks noChangeArrowheads="1"/>
          </p:cNvSpPr>
          <p:nvPr/>
        </p:nvSpPr>
        <p:spPr bwMode="auto">
          <a:xfrm>
            <a:off x="4754563" y="2728913"/>
            <a:ext cx="141287" cy="133350"/>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972" name="Rectangle 156">
            <a:extLst>
              <a:ext uri="{FF2B5EF4-FFF2-40B4-BE49-F238E27FC236}">
                <a16:creationId xmlns:a16="http://schemas.microsoft.com/office/drawing/2014/main" id="{32D191AB-9C2F-449F-BE4C-944B575C6463}"/>
              </a:ext>
            </a:extLst>
          </p:cNvPr>
          <p:cNvSpPr>
            <a:spLocks noChangeArrowheads="1"/>
          </p:cNvSpPr>
          <p:nvPr/>
        </p:nvSpPr>
        <p:spPr bwMode="auto">
          <a:xfrm>
            <a:off x="5199063" y="2925763"/>
            <a:ext cx="122237" cy="133350"/>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973" name="Rectangle 157">
            <a:extLst>
              <a:ext uri="{FF2B5EF4-FFF2-40B4-BE49-F238E27FC236}">
                <a16:creationId xmlns:a16="http://schemas.microsoft.com/office/drawing/2014/main" id="{7560F433-88D4-44BD-9B82-5EA0F4416E01}"/>
              </a:ext>
            </a:extLst>
          </p:cNvPr>
          <p:cNvSpPr>
            <a:spLocks noChangeArrowheads="1"/>
          </p:cNvSpPr>
          <p:nvPr/>
        </p:nvSpPr>
        <p:spPr bwMode="auto">
          <a:xfrm>
            <a:off x="5199063" y="2925763"/>
            <a:ext cx="142875" cy="155575"/>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974" name="Rectangle 158">
            <a:extLst>
              <a:ext uri="{FF2B5EF4-FFF2-40B4-BE49-F238E27FC236}">
                <a16:creationId xmlns:a16="http://schemas.microsoft.com/office/drawing/2014/main" id="{B2FE9446-833D-4B34-A127-24537B8B27CD}"/>
              </a:ext>
            </a:extLst>
          </p:cNvPr>
          <p:cNvSpPr>
            <a:spLocks noChangeArrowheads="1"/>
          </p:cNvSpPr>
          <p:nvPr/>
        </p:nvSpPr>
        <p:spPr bwMode="auto">
          <a:xfrm>
            <a:off x="4835525" y="2925763"/>
            <a:ext cx="120650" cy="133350"/>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975" name="Rectangle 159">
            <a:extLst>
              <a:ext uri="{FF2B5EF4-FFF2-40B4-BE49-F238E27FC236}">
                <a16:creationId xmlns:a16="http://schemas.microsoft.com/office/drawing/2014/main" id="{7DA88CA7-5AA0-48DF-8ACA-2CA2D9CA7F00}"/>
              </a:ext>
            </a:extLst>
          </p:cNvPr>
          <p:cNvSpPr>
            <a:spLocks noChangeArrowheads="1"/>
          </p:cNvSpPr>
          <p:nvPr/>
        </p:nvSpPr>
        <p:spPr bwMode="auto">
          <a:xfrm>
            <a:off x="4835525" y="2925763"/>
            <a:ext cx="141288" cy="155575"/>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976" name="Rectangle 160">
            <a:extLst>
              <a:ext uri="{FF2B5EF4-FFF2-40B4-BE49-F238E27FC236}">
                <a16:creationId xmlns:a16="http://schemas.microsoft.com/office/drawing/2014/main" id="{B11451CE-7F2E-4D1A-B659-E21C9C07D6DF}"/>
              </a:ext>
            </a:extLst>
          </p:cNvPr>
          <p:cNvSpPr>
            <a:spLocks noChangeArrowheads="1"/>
          </p:cNvSpPr>
          <p:nvPr/>
        </p:nvSpPr>
        <p:spPr bwMode="auto">
          <a:xfrm>
            <a:off x="3762375" y="2312988"/>
            <a:ext cx="122238" cy="111125"/>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977" name="Rectangle 161">
            <a:extLst>
              <a:ext uri="{FF2B5EF4-FFF2-40B4-BE49-F238E27FC236}">
                <a16:creationId xmlns:a16="http://schemas.microsoft.com/office/drawing/2014/main" id="{9EF49146-F299-4FCF-9233-53B34D17926D}"/>
              </a:ext>
            </a:extLst>
          </p:cNvPr>
          <p:cNvSpPr>
            <a:spLocks noChangeArrowheads="1"/>
          </p:cNvSpPr>
          <p:nvPr/>
        </p:nvSpPr>
        <p:spPr bwMode="auto">
          <a:xfrm>
            <a:off x="3762375" y="2312988"/>
            <a:ext cx="142875" cy="133350"/>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978" name="Rectangle 162">
            <a:extLst>
              <a:ext uri="{FF2B5EF4-FFF2-40B4-BE49-F238E27FC236}">
                <a16:creationId xmlns:a16="http://schemas.microsoft.com/office/drawing/2014/main" id="{D956109F-F5D2-4B1E-926F-C15C612F6A1F}"/>
              </a:ext>
            </a:extLst>
          </p:cNvPr>
          <p:cNvSpPr>
            <a:spLocks noChangeArrowheads="1"/>
          </p:cNvSpPr>
          <p:nvPr/>
        </p:nvSpPr>
        <p:spPr bwMode="auto">
          <a:xfrm>
            <a:off x="4229100" y="2312988"/>
            <a:ext cx="122238" cy="111125"/>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979" name="Rectangle 163">
            <a:extLst>
              <a:ext uri="{FF2B5EF4-FFF2-40B4-BE49-F238E27FC236}">
                <a16:creationId xmlns:a16="http://schemas.microsoft.com/office/drawing/2014/main" id="{300E878D-D2ED-463D-AD0B-FBC89E90D345}"/>
              </a:ext>
            </a:extLst>
          </p:cNvPr>
          <p:cNvSpPr>
            <a:spLocks noChangeArrowheads="1"/>
          </p:cNvSpPr>
          <p:nvPr/>
        </p:nvSpPr>
        <p:spPr bwMode="auto">
          <a:xfrm>
            <a:off x="4229100" y="2312988"/>
            <a:ext cx="141288" cy="133350"/>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980" name="Freeform 164">
            <a:extLst>
              <a:ext uri="{FF2B5EF4-FFF2-40B4-BE49-F238E27FC236}">
                <a16:creationId xmlns:a16="http://schemas.microsoft.com/office/drawing/2014/main" id="{E57AE573-6BFC-44F1-9861-5515175BCD6E}"/>
              </a:ext>
            </a:extLst>
          </p:cNvPr>
          <p:cNvSpPr>
            <a:spLocks/>
          </p:cNvSpPr>
          <p:nvPr/>
        </p:nvSpPr>
        <p:spPr bwMode="auto">
          <a:xfrm>
            <a:off x="9061450" y="2862263"/>
            <a:ext cx="80963" cy="109537"/>
          </a:xfrm>
          <a:custGeom>
            <a:avLst/>
            <a:gdLst>
              <a:gd name="T0" fmla="*/ 0 w 56"/>
              <a:gd name="T1" fmla="*/ 0 h 69"/>
              <a:gd name="T2" fmla="*/ 2147483646 w 56"/>
              <a:gd name="T3" fmla="*/ 2147483646 h 69"/>
              <a:gd name="T4" fmla="*/ 2147483646 w 56"/>
              <a:gd name="T5" fmla="*/ 2147483646 h 69"/>
              <a:gd name="T6" fmla="*/ 0 60000 65536"/>
              <a:gd name="T7" fmla="*/ 0 60000 65536"/>
              <a:gd name="T8" fmla="*/ 0 60000 65536"/>
              <a:gd name="T9" fmla="*/ 0 w 56"/>
              <a:gd name="T10" fmla="*/ 0 h 69"/>
              <a:gd name="T11" fmla="*/ 56 w 56"/>
              <a:gd name="T12" fmla="*/ 69 h 69"/>
            </a:gdLst>
            <a:ahLst/>
            <a:cxnLst>
              <a:cxn ang="T6">
                <a:pos x="T0" y="T1"/>
              </a:cxn>
              <a:cxn ang="T7">
                <a:pos x="T2" y="T3"/>
              </a:cxn>
              <a:cxn ang="T8">
                <a:pos x="T4" y="T5"/>
              </a:cxn>
            </a:cxnLst>
            <a:rect l="T9" t="T10" r="T11" b="T12"/>
            <a:pathLst>
              <a:path w="56" h="69">
                <a:moveTo>
                  <a:pt x="0" y="0"/>
                </a:moveTo>
                <a:lnTo>
                  <a:pt x="42" y="14"/>
                </a:lnTo>
                <a:lnTo>
                  <a:pt x="56" y="69"/>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4981" name="AutoShape 165">
            <a:extLst>
              <a:ext uri="{FF2B5EF4-FFF2-40B4-BE49-F238E27FC236}">
                <a16:creationId xmlns:a16="http://schemas.microsoft.com/office/drawing/2014/main" id="{0E3C3B6F-65CA-45B2-9C58-851384C0D1F1}"/>
              </a:ext>
            </a:extLst>
          </p:cNvPr>
          <p:cNvSpPr>
            <a:spLocks noChangeArrowheads="1"/>
          </p:cNvSpPr>
          <p:nvPr/>
        </p:nvSpPr>
        <p:spPr bwMode="auto">
          <a:xfrm>
            <a:off x="8920163" y="2706688"/>
            <a:ext cx="160337" cy="133350"/>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982" name="AutoShape 166">
            <a:extLst>
              <a:ext uri="{FF2B5EF4-FFF2-40B4-BE49-F238E27FC236}">
                <a16:creationId xmlns:a16="http://schemas.microsoft.com/office/drawing/2014/main" id="{D231574C-5ADA-45F0-8C52-46EB15DED758}"/>
              </a:ext>
            </a:extLst>
          </p:cNvPr>
          <p:cNvSpPr>
            <a:spLocks noChangeArrowheads="1"/>
          </p:cNvSpPr>
          <p:nvPr/>
        </p:nvSpPr>
        <p:spPr bwMode="auto">
          <a:xfrm>
            <a:off x="8899525" y="2687638"/>
            <a:ext cx="201613" cy="174625"/>
          </a:xfrm>
          <a:prstGeom prst="roundRect">
            <a:avLst>
              <a:gd name="adj" fmla="val 40454"/>
            </a:avLst>
          </a:prstGeom>
          <a:noFill/>
          <a:ln w="53975">
            <a:solidFill>
              <a:srgbClr val="999999"/>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983" name="Rectangle 167">
            <a:extLst>
              <a:ext uri="{FF2B5EF4-FFF2-40B4-BE49-F238E27FC236}">
                <a16:creationId xmlns:a16="http://schemas.microsoft.com/office/drawing/2014/main" id="{3BCD97D6-FB77-4164-AEE5-5CFDB9A3EFE3}"/>
              </a:ext>
            </a:extLst>
          </p:cNvPr>
          <p:cNvSpPr>
            <a:spLocks noChangeArrowheads="1"/>
          </p:cNvSpPr>
          <p:nvPr/>
        </p:nvSpPr>
        <p:spPr bwMode="auto">
          <a:xfrm>
            <a:off x="8940800" y="2751138"/>
            <a:ext cx="120650" cy="66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984" name="Rectangle 168">
            <a:extLst>
              <a:ext uri="{FF2B5EF4-FFF2-40B4-BE49-F238E27FC236}">
                <a16:creationId xmlns:a16="http://schemas.microsoft.com/office/drawing/2014/main" id="{739FA5CA-240B-4542-BB94-CA249B356C2F}"/>
              </a:ext>
            </a:extLst>
          </p:cNvPr>
          <p:cNvSpPr>
            <a:spLocks noChangeArrowheads="1"/>
          </p:cNvSpPr>
          <p:nvPr/>
        </p:nvSpPr>
        <p:spPr bwMode="auto">
          <a:xfrm>
            <a:off x="8940800" y="2751138"/>
            <a:ext cx="139700" cy="88900"/>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985" name="Freeform 169">
            <a:extLst>
              <a:ext uri="{FF2B5EF4-FFF2-40B4-BE49-F238E27FC236}">
                <a16:creationId xmlns:a16="http://schemas.microsoft.com/office/drawing/2014/main" id="{E3CF1454-9E5D-4814-B892-3E430A455772}"/>
              </a:ext>
            </a:extLst>
          </p:cNvPr>
          <p:cNvSpPr>
            <a:spLocks/>
          </p:cNvSpPr>
          <p:nvPr/>
        </p:nvSpPr>
        <p:spPr bwMode="auto">
          <a:xfrm>
            <a:off x="9121775" y="2947988"/>
            <a:ext cx="20638" cy="44450"/>
          </a:xfrm>
          <a:custGeom>
            <a:avLst/>
            <a:gdLst>
              <a:gd name="T0" fmla="*/ 0 w 14"/>
              <a:gd name="T1" fmla="*/ 0 h 28"/>
              <a:gd name="T2" fmla="*/ 2147483646 w 14"/>
              <a:gd name="T3" fmla="*/ 0 h 28"/>
              <a:gd name="T4" fmla="*/ 2147483646 w 14"/>
              <a:gd name="T5" fmla="*/ 2147483646 h 28"/>
              <a:gd name="T6" fmla="*/ 2147483646 w 14"/>
              <a:gd name="T7" fmla="*/ 2147483646 h 28"/>
              <a:gd name="T8" fmla="*/ 2147483646 w 14"/>
              <a:gd name="T9" fmla="*/ 2147483646 h 28"/>
              <a:gd name="T10" fmla="*/ 0 w 14"/>
              <a:gd name="T11" fmla="*/ 2147483646 h 28"/>
              <a:gd name="T12" fmla="*/ 0 w 14"/>
              <a:gd name="T13" fmla="*/ 2147483646 h 28"/>
              <a:gd name="T14" fmla="*/ 0 w 14"/>
              <a:gd name="T15" fmla="*/ 2147483646 h 28"/>
              <a:gd name="T16" fmla="*/ 0 w 14"/>
              <a:gd name="T17" fmla="*/ 0 h 28"/>
              <a:gd name="T18" fmla="*/ 0 w 14"/>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28"/>
              <a:gd name="T32" fmla="*/ 14 w 14"/>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28">
                <a:moveTo>
                  <a:pt x="0" y="0"/>
                </a:moveTo>
                <a:lnTo>
                  <a:pt x="14" y="0"/>
                </a:lnTo>
                <a:lnTo>
                  <a:pt x="14" y="14"/>
                </a:lnTo>
                <a:lnTo>
                  <a:pt x="14" y="28"/>
                </a:lnTo>
                <a:lnTo>
                  <a:pt x="0" y="28"/>
                </a:lnTo>
                <a:lnTo>
                  <a:pt x="0" y="14"/>
                </a:lnTo>
                <a:lnTo>
                  <a:pt x="0" y="0"/>
                </a:lnTo>
                <a:close/>
              </a:path>
            </a:pathLst>
          </a:custGeom>
          <a:solidFill>
            <a:srgbClr val="999999"/>
          </a:solidFill>
          <a:ln w="31750">
            <a:solidFill>
              <a:srgbClr val="999999"/>
            </a:solidFill>
            <a:prstDash val="solid"/>
            <a:round/>
            <a:headEnd/>
            <a:tailEnd/>
          </a:ln>
        </p:spPr>
        <p:txBody>
          <a:bodyPr/>
          <a:lstStyle/>
          <a:p>
            <a:endParaRPr lang="en-IN"/>
          </a:p>
        </p:txBody>
      </p:sp>
      <p:pic>
        <p:nvPicPr>
          <p:cNvPr id="34986" name="Picture 170">
            <a:extLst>
              <a:ext uri="{FF2B5EF4-FFF2-40B4-BE49-F238E27FC236}">
                <a16:creationId xmlns:a16="http://schemas.microsoft.com/office/drawing/2014/main" id="{DEE94F7C-665A-45EE-ABC8-342558DFB2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9850" y="2751138"/>
            <a:ext cx="101600" cy="6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87" name="Freeform 171">
            <a:extLst>
              <a:ext uri="{FF2B5EF4-FFF2-40B4-BE49-F238E27FC236}">
                <a16:creationId xmlns:a16="http://schemas.microsoft.com/office/drawing/2014/main" id="{A69C91DC-E88C-441C-B3F3-0CBAAC410D0B}"/>
              </a:ext>
            </a:extLst>
          </p:cNvPr>
          <p:cNvSpPr>
            <a:spLocks/>
          </p:cNvSpPr>
          <p:nvPr/>
        </p:nvSpPr>
        <p:spPr bwMode="auto">
          <a:xfrm>
            <a:off x="9121775" y="2970213"/>
            <a:ext cx="1588" cy="3175"/>
          </a:xfrm>
          <a:custGeom>
            <a:avLst/>
            <a:gdLst>
              <a:gd name="T0" fmla="*/ 0 w 1465"/>
              <a:gd name="T1" fmla="*/ 0 h 1588"/>
              <a:gd name="T2" fmla="*/ 0 w 1465"/>
              <a:gd name="T3" fmla="*/ 0 h 1588"/>
              <a:gd name="T4" fmla="*/ 0 w 1465"/>
              <a:gd name="T5" fmla="*/ 0 h 1588"/>
              <a:gd name="T6" fmla="*/ 0 60000 65536"/>
              <a:gd name="T7" fmla="*/ 0 60000 65536"/>
              <a:gd name="T8" fmla="*/ 0 60000 65536"/>
              <a:gd name="T9" fmla="*/ 0 w 1465"/>
              <a:gd name="T10" fmla="*/ 0 h 1588"/>
              <a:gd name="T11" fmla="*/ 1465 w 1465"/>
              <a:gd name="T12" fmla="*/ 1588 h 1588"/>
            </a:gdLst>
            <a:ahLst/>
            <a:cxnLst>
              <a:cxn ang="T6">
                <a:pos x="T0" y="T1"/>
              </a:cxn>
              <a:cxn ang="T7">
                <a:pos x="T2" y="T3"/>
              </a:cxn>
              <a:cxn ang="T8">
                <a:pos x="T4" y="T5"/>
              </a:cxn>
            </a:cxnLst>
            <a:rect l="T9" t="T10" r="T11" b="T12"/>
            <a:pathLst>
              <a:path w="1465" h="1588">
                <a:moveTo>
                  <a:pt x="0" y="0"/>
                </a:moveTo>
                <a:lnTo>
                  <a:pt x="0" y="0"/>
                </a:lnTo>
                <a:close/>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4988" name="Line 172">
            <a:extLst>
              <a:ext uri="{FF2B5EF4-FFF2-40B4-BE49-F238E27FC236}">
                <a16:creationId xmlns:a16="http://schemas.microsoft.com/office/drawing/2014/main" id="{A95A06D1-0FBE-48B7-B26D-A05B3EA11134}"/>
              </a:ext>
            </a:extLst>
          </p:cNvPr>
          <p:cNvSpPr>
            <a:spLocks noChangeShapeType="1"/>
          </p:cNvSpPr>
          <p:nvPr/>
        </p:nvSpPr>
        <p:spPr bwMode="auto">
          <a:xfrm>
            <a:off x="9142413" y="2970213"/>
            <a:ext cx="1587" cy="317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989" name="Rectangle 173">
            <a:extLst>
              <a:ext uri="{FF2B5EF4-FFF2-40B4-BE49-F238E27FC236}">
                <a16:creationId xmlns:a16="http://schemas.microsoft.com/office/drawing/2014/main" id="{E898E90B-219A-4B5C-8571-E8D23FCC67E4}"/>
              </a:ext>
            </a:extLst>
          </p:cNvPr>
          <p:cNvSpPr>
            <a:spLocks noChangeArrowheads="1"/>
          </p:cNvSpPr>
          <p:nvPr/>
        </p:nvSpPr>
        <p:spPr bwMode="auto">
          <a:xfrm>
            <a:off x="8920163" y="2840038"/>
            <a:ext cx="160337" cy="44450"/>
          </a:xfrm>
          <a:prstGeom prst="rect">
            <a:avLst/>
          </a:prstGeom>
          <a:solidFill>
            <a:srgbClr val="D9AA73"/>
          </a:solidFill>
          <a:ln w="31750">
            <a:solidFill>
              <a:srgbClr val="D9AA73"/>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990" name="Freeform 174">
            <a:extLst>
              <a:ext uri="{FF2B5EF4-FFF2-40B4-BE49-F238E27FC236}">
                <a16:creationId xmlns:a16="http://schemas.microsoft.com/office/drawing/2014/main" id="{F061B80B-57B8-40CE-AD5E-BAAF19891B92}"/>
              </a:ext>
            </a:extLst>
          </p:cNvPr>
          <p:cNvSpPr>
            <a:spLocks/>
          </p:cNvSpPr>
          <p:nvPr/>
        </p:nvSpPr>
        <p:spPr bwMode="auto">
          <a:xfrm>
            <a:off x="8899525" y="2884488"/>
            <a:ext cx="201613" cy="22225"/>
          </a:xfrm>
          <a:custGeom>
            <a:avLst/>
            <a:gdLst>
              <a:gd name="T0" fmla="*/ 2147483646 w 138"/>
              <a:gd name="T1" fmla="*/ 0 h 14"/>
              <a:gd name="T2" fmla="*/ 0 w 138"/>
              <a:gd name="T3" fmla="*/ 2147483646 h 14"/>
              <a:gd name="T4" fmla="*/ 2147483646 w 138"/>
              <a:gd name="T5" fmla="*/ 2147483646 h 14"/>
              <a:gd name="T6" fmla="*/ 2147483646 w 138"/>
              <a:gd name="T7" fmla="*/ 0 h 14"/>
              <a:gd name="T8" fmla="*/ 2147483646 w 138"/>
              <a:gd name="T9" fmla="*/ 0 h 14"/>
              <a:gd name="T10" fmla="*/ 0 60000 65536"/>
              <a:gd name="T11" fmla="*/ 0 60000 65536"/>
              <a:gd name="T12" fmla="*/ 0 60000 65536"/>
              <a:gd name="T13" fmla="*/ 0 60000 65536"/>
              <a:gd name="T14" fmla="*/ 0 60000 65536"/>
              <a:gd name="T15" fmla="*/ 0 w 138"/>
              <a:gd name="T16" fmla="*/ 0 h 14"/>
              <a:gd name="T17" fmla="*/ 138 w 138"/>
              <a:gd name="T18" fmla="*/ 14 h 14"/>
            </a:gdLst>
            <a:ahLst/>
            <a:cxnLst>
              <a:cxn ang="T10">
                <a:pos x="T0" y="T1"/>
              </a:cxn>
              <a:cxn ang="T11">
                <a:pos x="T2" y="T3"/>
              </a:cxn>
              <a:cxn ang="T12">
                <a:pos x="T4" y="T5"/>
              </a:cxn>
              <a:cxn ang="T13">
                <a:pos x="T6" y="T7"/>
              </a:cxn>
              <a:cxn ang="T14">
                <a:pos x="T8" y="T9"/>
              </a:cxn>
            </a:cxnLst>
            <a:rect l="T15" t="T16" r="T17" b="T18"/>
            <a:pathLst>
              <a:path w="138" h="14">
                <a:moveTo>
                  <a:pt x="14" y="0"/>
                </a:moveTo>
                <a:lnTo>
                  <a:pt x="0" y="14"/>
                </a:lnTo>
                <a:lnTo>
                  <a:pt x="138" y="14"/>
                </a:lnTo>
                <a:lnTo>
                  <a:pt x="124" y="0"/>
                </a:lnTo>
                <a:lnTo>
                  <a:pt x="14" y="0"/>
                </a:lnTo>
                <a:close/>
              </a:path>
            </a:pathLst>
          </a:custGeom>
          <a:noFill/>
          <a:ln w="31750">
            <a:solidFill>
              <a:srgbClr val="D9AA7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4991" name="Line 175">
            <a:extLst>
              <a:ext uri="{FF2B5EF4-FFF2-40B4-BE49-F238E27FC236}">
                <a16:creationId xmlns:a16="http://schemas.microsoft.com/office/drawing/2014/main" id="{49483F08-903D-49F2-84A8-B167ED07C49D}"/>
              </a:ext>
            </a:extLst>
          </p:cNvPr>
          <p:cNvSpPr>
            <a:spLocks noChangeShapeType="1"/>
          </p:cNvSpPr>
          <p:nvPr/>
        </p:nvSpPr>
        <p:spPr bwMode="auto">
          <a:xfrm>
            <a:off x="8920163" y="2906713"/>
            <a:ext cx="39687"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992" name="Line 176">
            <a:extLst>
              <a:ext uri="{FF2B5EF4-FFF2-40B4-BE49-F238E27FC236}">
                <a16:creationId xmlns:a16="http://schemas.microsoft.com/office/drawing/2014/main" id="{1A48E3D4-00C2-4DAB-A5E7-1495151992AB}"/>
              </a:ext>
            </a:extLst>
          </p:cNvPr>
          <p:cNvSpPr>
            <a:spLocks noChangeShapeType="1"/>
          </p:cNvSpPr>
          <p:nvPr/>
        </p:nvSpPr>
        <p:spPr bwMode="auto">
          <a:xfrm>
            <a:off x="8940800" y="2884488"/>
            <a:ext cx="120650"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993" name="Line 177">
            <a:extLst>
              <a:ext uri="{FF2B5EF4-FFF2-40B4-BE49-F238E27FC236}">
                <a16:creationId xmlns:a16="http://schemas.microsoft.com/office/drawing/2014/main" id="{CB2691E5-3932-46AB-981B-8C15332CB33A}"/>
              </a:ext>
            </a:extLst>
          </p:cNvPr>
          <p:cNvSpPr>
            <a:spLocks noChangeShapeType="1"/>
          </p:cNvSpPr>
          <p:nvPr/>
        </p:nvSpPr>
        <p:spPr bwMode="auto">
          <a:xfrm>
            <a:off x="8920163" y="2884488"/>
            <a:ext cx="101600"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994" name="Line 178">
            <a:extLst>
              <a:ext uri="{FF2B5EF4-FFF2-40B4-BE49-F238E27FC236}">
                <a16:creationId xmlns:a16="http://schemas.microsoft.com/office/drawing/2014/main" id="{1ABC06A0-E316-4FB5-945C-D37BD9BF15C8}"/>
              </a:ext>
            </a:extLst>
          </p:cNvPr>
          <p:cNvSpPr>
            <a:spLocks noChangeShapeType="1"/>
          </p:cNvSpPr>
          <p:nvPr/>
        </p:nvSpPr>
        <p:spPr bwMode="auto">
          <a:xfrm>
            <a:off x="8980488" y="2906713"/>
            <a:ext cx="61912"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995" name="Line 179">
            <a:extLst>
              <a:ext uri="{FF2B5EF4-FFF2-40B4-BE49-F238E27FC236}">
                <a16:creationId xmlns:a16="http://schemas.microsoft.com/office/drawing/2014/main" id="{A9793950-F226-4020-B7D1-FE7B69A7F0E1}"/>
              </a:ext>
            </a:extLst>
          </p:cNvPr>
          <p:cNvSpPr>
            <a:spLocks noChangeShapeType="1"/>
          </p:cNvSpPr>
          <p:nvPr/>
        </p:nvSpPr>
        <p:spPr bwMode="auto">
          <a:xfrm>
            <a:off x="9042400" y="2884488"/>
            <a:ext cx="38100"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996" name="Line 180">
            <a:extLst>
              <a:ext uri="{FF2B5EF4-FFF2-40B4-BE49-F238E27FC236}">
                <a16:creationId xmlns:a16="http://schemas.microsoft.com/office/drawing/2014/main" id="{0B52C248-F43A-4DC0-B899-5FAAADEEEC18}"/>
              </a:ext>
            </a:extLst>
          </p:cNvPr>
          <p:cNvSpPr>
            <a:spLocks noChangeShapeType="1"/>
          </p:cNvSpPr>
          <p:nvPr/>
        </p:nvSpPr>
        <p:spPr bwMode="auto">
          <a:xfrm>
            <a:off x="9061450" y="2906713"/>
            <a:ext cx="19050"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997" name="Rectangle 181">
            <a:extLst>
              <a:ext uri="{FF2B5EF4-FFF2-40B4-BE49-F238E27FC236}">
                <a16:creationId xmlns:a16="http://schemas.microsoft.com/office/drawing/2014/main" id="{C259DA54-F239-4BDE-9D33-E75515F1AF91}"/>
              </a:ext>
            </a:extLst>
          </p:cNvPr>
          <p:cNvSpPr>
            <a:spLocks noChangeArrowheads="1"/>
          </p:cNvSpPr>
          <p:nvPr/>
        </p:nvSpPr>
        <p:spPr bwMode="auto">
          <a:xfrm>
            <a:off x="9001125" y="2728913"/>
            <a:ext cx="41275" cy="66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998" name="Rectangle 182">
            <a:extLst>
              <a:ext uri="{FF2B5EF4-FFF2-40B4-BE49-F238E27FC236}">
                <a16:creationId xmlns:a16="http://schemas.microsoft.com/office/drawing/2014/main" id="{27A6D5F0-C8A6-415B-84AC-E54EAEF0254A}"/>
              </a:ext>
            </a:extLst>
          </p:cNvPr>
          <p:cNvSpPr>
            <a:spLocks noChangeArrowheads="1"/>
          </p:cNvSpPr>
          <p:nvPr/>
        </p:nvSpPr>
        <p:spPr bwMode="auto">
          <a:xfrm>
            <a:off x="9001125" y="2728913"/>
            <a:ext cx="60325" cy="88900"/>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4999" name="Freeform 183">
            <a:extLst>
              <a:ext uri="{FF2B5EF4-FFF2-40B4-BE49-F238E27FC236}">
                <a16:creationId xmlns:a16="http://schemas.microsoft.com/office/drawing/2014/main" id="{F631D5BF-7DA4-4209-AEA6-801ABB8F7183}"/>
              </a:ext>
            </a:extLst>
          </p:cNvPr>
          <p:cNvSpPr>
            <a:spLocks/>
          </p:cNvSpPr>
          <p:nvPr/>
        </p:nvSpPr>
        <p:spPr bwMode="auto">
          <a:xfrm>
            <a:off x="9628188" y="3059113"/>
            <a:ext cx="60325" cy="109537"/>
          </a:xfrm>
          <a:custGeom>
            <a:avLst/>
            <a:gdLst>
              <a:gd name="T0" fmla="*/ 0 w 41"/>
              <a:gd name="T1" fmla="*/ 0 h 69"/>
              <a:gd name="T2" fmla="*/ 2147483646 w 41"/>
              <a:gd name="T3" fmla="*/ 2147483646 h 69"/>
              <a:gd name="T4" fmla="*/ 2147483646 w 41"/>
              <a:gd name="T5" fmla="*/ 2147483646 h 69"/>
              <a:gd name="T6" fmla="*/ 0 60000 65536"/>
              <a:gd name="T7" fmla="*/ 0 60000 65536"/>
              <a:gd name="T8" fmla="*/ 0 60000 65536"/>
              <a:gd name="T9" fmla="*/ 0 w 41"/>
              <a:gd name="T10" fmla="*/ 0 h 69"/>
              <a:gd name="T11" fmla="*/ 41 w 41"/>
              <a:gd name="T12" fmla="*/ 69 h 69"/>
            </a:gdLst>
            <a:ahLst/>
            <a:cxnLst>
              <a:cxn ang="T6">
                <a:pos x="T0" y="T1"/>
              </a:cxn>
              <a:cxn ang="T7">
                <a:pos x="T2" y="T3"/>
              </a:cxn>
              <a:cxn ang="T8">
                <a:pos x="T4" y="T5"/>
              </a:cxn>
            </a:cxnLst>
            <a:rect l="T9" t="T10" r="T11" b="T12"/>
            <a:pathLst>
              <a:path w="41" h="69">
                <a:moveTo>
                  <a:pt x="0" y="0"/>
                </a:moveTo>
                <a:lnTo>
                  <a:pt x="41" y="14"/>
                </a:lnTo>
                <a:lnTo>
                  <a:pt x="41" y="69"/>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000" name="AutoShape 184">
            <a:extLst>
              <a:ext uri="{FF2B5EF4-FFF2-40B4-BE49-F238E27FC236}">
                <a16:creationId xmlns:a16="http://schemas.microsoft.com/office/drawing/2014/main" id="{40EF44F7-233E-48F4-A0CA-8D29E3F73B5D}"/>
              </a:ext>
            </a:extLst>
          </p:cNvPr>
          <p:cNvSpPr>
            <a:spLocks noChangeArrowheads="1"/>
          </p:cNvSpPr>
          <p:nvPr/>
        </p:nvSpPr>
        <p:spPr bwMode="auto">
          <a:xfrm>
            <a:off x="9464675" y="2925763"/>
            <a:ext cx="163513" cy="133350"/>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01" name="AutoShape 185">
            <a:extLst>
              <a:ext uri="{FF2B5EF4-FFF2-40B4-BE49-F238E27FC236}">
                <a16:creationId xmlns:a16="http://schemas.microsoft.com/office/drawing/2014/main" id="{76234A6C-A3BF-4062-BADF-B21DBDCAF133}"/>
              </a:ext>
            </a:extLst>
          </p:cNvPr>
          <p:cNvSpPr>
            <a:spLocks noChangeArrowheads="1"/>
          </p:cNvSpPr>
          <p:nvPr/>
        </p:nvSpPr>
        <p:spPr bwMode="auto">
          <a:xfrm>
            <a:off x="9445625" y="2906713"/>
            <a:ext cx="203200" cy="174625"/>
          </a:xfrm>
          <a:prstGeom prst="roundRect">
            <a:avLst>
              <a:gd name="adj" fmla="val 40454"/>
            </a:avLst>
          </a:prstGeom>
          <a:noFill/>
          <a:ln w="53975">
            <a:solidFill>
              <a:srgbClr val="999999"/>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02" name="Rectangle 186">
            <a:extLst>
              <a:ext uri="{FF2B5EF4-FFF2-40B4-BE49-F238E27FC236}">
                <a16:creationId xmlns:a16="http://schemas.microsoft.com/office/drawing/2014/main" id="{AA09E968-3EBA-43E3-AC32-3D67FD9C7D9A}"/>
              </a:ext>
            </a:extLst>
          </p:cNvPr>
          <p:cNvSpPr>
            <a:spLocks noChangeArrowheads="1"/>
          </p:cNvSpPr>
          <p:nvPr/>
        </p:nvSpPr>
        <p:spPr bwMode="auto">
          <a:xfrm>
            <a:off x="9485313" y="2947988"/>
            <a:ext cx="122237" cy="66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03" name="Rectangle 187">
            <a:extLst>
              <a:ext uri="{FF2B5EF4-FFF2-40B4-BE49-F238E27FC236}">
                <a16:creationId xmlns:a16="http://schemas.microsoft.com/office/drawing/2014/main" id="{62715DA5-B58E-4FF0-A8A9-D433119CC494}"/>
              </a:ext>
            </a:extLst>
          </p:cNvPr>
          <p:cNvSpPr>
            <a:spLocks noChangeArrowheads="1"/>
          </p:cNvSpPr>
          <p:nvPr/>
        </p:nvSpPr>
        <p:spPr bwMode="auto">
          <a:xfrm>
            <a:off x="9485313" y="2947988"/>
            <a:ext cx="142875" cy="88900"/>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04" name="Freeform 188">
            <a:extLst>
              <a:ext uri="{FF2B5EF4-FFF2-40B4-BE49-F238E27FC236}">
                <a16:creationId xmlns:a16="http://schemas.microsoft.com/office/drawing/2014/main" id="{5991669A-9F68-421C-80B9-6E35CEC3D314}"/>
              </a:ext>
            </a:extLst>
          </p:cNvPr>
          <p:cNvSpPr>
            <a:spLocks/>
          </p:cNvSpPr>
          <p:nvPr/>
        </p:nvSpPr>
        <p:spPr bwMode="auto">
          <a:xfrm>
            <a:off x="9667875" y="3144838"/>
            <a:ext cx="41275" cy="66675"/>
          </a:xfrm>
          <a:custGeom>
            <a:avLst/>
            <a:gdLst>
              <a:gd name="T0" fmla="*/ 2147483646 w 28"/>
              <a:gd name="T1" fmla="*/ 0 h 42"/>
              <a:gd name="T2" fmla="*/ 2147483646 w 28"/>
              <a:gd name="T3" fmla="*/ 0 h 42"/>
              <a:gd name="T4" fmla="*/ 2147483646 w 28"/>
              <a:gd name="T5" fmla="*/ 2147483646 h 42"/>
              <a:gd name="T6" fmla="*/ 2147483646 w 28"/>
              <a:gd name="T7" fmla="*/ 2147483646 h 42"/>
              <a:gd name="T8" fmla="*/ 2147483646 w 28"/>
              <a:gd name="T9" fmla="*/ 2147483646 h 42"/>
              <a:gd name="T10" fmla="*/ 2147483646 w 28"/>
              <a:gd name="T11" fmla="*/ 2147483646 h 42"/>
              <a:gd name="T12" fmla="*/ 0 w 28"/>
              <a:gd name="T13" fmla="*/ 2147483646 h 42"/>
              <a:gd name="T14" fmla="*/ 0 w 28"/>
              <a:gd name="T15" fmla="*/ 2147483646 h 42"/>
              <a:gd name="T16" fmla="*/ 0 w 28"/>
              <a:gd name="T17" fmla="*/ 0 h 42"/>
              <a:gd name="T18" fmla="*/ 2147483646 w 28"/>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42"/>
              <a:gd name="T32" fmla="*/ 28 w 28"/>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42">
                <a:moveTo>
                  <a:pt x="14" y="0"/>
                </a:moveTo>
                <a:lnTo>
                  <a:pt x="14" y="0"/>
                </a:lnTo>
                <a:lnTo>
                  <a:pt x="28" y="14"/>
                </a:lnTo>
                <a:lnTo>
                  <a:pt x="28" y="28"/>
                </a:lnTo>
                <a:lnTo>
                  <a:pt x="14" y="42"/>
                </a:lnTo>
                <a:lnTo>
                  <a:pt x="0" y="28"/>
                </a:lnTo>
                <a:lnTo>
                  <a:pt x="0" y="14"/>
                </a:lnTo>
                <a:lnTo>
                  <a:pt x="0" y="0"/>
                </a:lnTo>
                <a:lnTo>
                  <a:pt x="14" y="0"/>
                </a:lnTo>
                <a:close/>
              </a:path>
            </a:pathLst>
          </a:custGeom>
          <a:solidFill>
            <a:srgbClr val="999999"/>
          </a:solidFill>
          <a:ln w="31750">
            <a:solidFill>
              <a:srgbClr val="999999"/>
            </a:solidFill>
            <a:prstDash val="solid"/>
            <a:round/>
            <a:headEnd/>
            <a:tailEnd/>
          </a:ln>
        </p:spPr>
        <p:txBody>
          <a:bodyPr/>
          <a:lstStyle/>
          <a:p>
            <a:endParaRPr lang="en-IN"/>
          </a:p>
        </p:txBody>
      </p:sp>
      <p:pic>
        <p:nvPicPr>
          <p:cNvPr id="35005" name="Picture 189">
            <a:extLst>
              <a:ext uri="{FF2B5EF4-FFF2-40B4-BE49-F238E27FC236}">
                <a16:creationId xmlns:a16="http://schemas.microsoft.com/office/drawing/2014/main" id="{B169F1F3-3931-459C-BF8F-10212CC3FC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5950" y="2970213"/>
            <a:ext cx="101600"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06" name="Line 190">
            <a:extLst>
              <a:ext uri="{FF2B5EF4-FFF2-40B4-BE49-F238E27FC236}">
                <a16:creationId xmlns:a16="http://schemas.microsoft.com/office/drawing/2014/main" id="{7FD74807-D80F-44B1-B9E3-0A462F9130B9}"/>
              </a:ext>
            </a:extLst>
          </p:cNvPr>
          <p:cNvSpPr>
            <a:spLocks noChangeShapeType="1"/>
          </p:cNvSpPr>
          <p:nvPr/>
        </p:nvSpPr>
        <p:spPr bwMode="auto">
          <a:xfrm>
            <a:off x="9667875" y="3167063"/>
            <a:ext cx="1588" cy="2222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007" name="Line 191">
            <a:extLst>
              <a:ext uri="{FF2B5EF4-FFF2-40B4-BE49-F238E27FC236}">
                <a16:creationId xmlns:a16="http://schemas.microsoft.com/office/drawing/2014/main" id="{A80C1F6A-B0C6-48F1-BD7F-6E8A5AE3C9B3}"/>
              </a:ext>
            </a:extLst>
          </p:cNvPr>
          <p:cNvSpPr>
            <a:spLocks noChangeShapeType="1"/>
          </p:cNvSpPr>
          <p:nvPr/>
        </p:nvSpPr>
        <p:spPr bwMode="auto">
          <a:xfrm>
            <a:off x="9688513" y="3167063"/>
            <a:ext cx="1587" cy="2222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008" name="Line 192">
            <a:extLst>
              <a:ext uri="{FF2B5EF4-FFF2-40B4-BE49-F238E27FC236}">
                <a16:creationId xmlns:a16="http://schemas.microsoft.com/office/drawing/2014/main" id="{E99415D0-EF29-4F2E-81CB-8193D6A6D505}"/>
              </a:ext>
            </a:extLst>
          </p:cNvPr>
          <p:cNvSpPr>
            <a:spLocks noChangeShapeType="1"/>
          </p:cNvSpPr>
          <p:nvPr/>
        </p:nvSpPr>
        <p:spPr bwMode="auto">
          <a:xfrm>
            <a:off x="9688513" y="3167063"/>
            <a:ext cx="1587" cy="2222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009" name="Rectangle 193">
            <a:extLst>
              <a:ext uri="{FF2B5EF4-FFF2-40B4-BE49-F238E27FC236}">
                <a16:creationId xmlns:a16="http://schemas.microsoft.com/office/drawing/2014/main" id="{CA7B2080-D14A-4183-B874-68DF936EBAB2}"/>
              </a:ext>
            </a:extLst>
          </p:cNvPr>
          <p:cNvSpPr>
            <a:spLocks noChangeArrowheads="1"/>
          </p:cNvSpPr>
          <p:nvPr/>
        </p:nvSpPr>
        <p:spPr bwMode="auto">
          <a:xfrm>
            <a:off x="9485313" y="3059113"/>
            <a:ext cx="142875" cy="22225"/>
          </a:xfrm>
          <a:prstGeom prst="rect">
            <a:avLst/>
          </a:prstGeom>
          <a:solidFill>
            <a:srgbClr val="D9AA73"/>
          </a:solidFill>
          <a:ln w="31750">
            <a:solidFill>
              <a:srgbClr val="D9AA73"/>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10" name="Freeform 194">
            <a:extLst>
              <a:ext uri="{FF2B5EF4-FFF2-40B4-BE49-F238E27FC236}">
                <a16:creationId xmlns:a16="http://schemas.microsoft.com/office/drawing/2014/main" id="{03C7F213-8664-419D-9837-29104A22A2DA}"/>
              </a:ext>
            </a:extLst>
          </p:cNvPr>
          <p:cNvSpPr>
            <a:spLocks/>
          </p:cNvSpPr>
          <p:nvPr/>
        </p:nvSpPr>
        <p:spPr bwMode="auto">
          <a:xfrm>
            <a:off x="9464675" y="3081338"/>
            <a:ext cx="184150" cy="44450"/>
          </a:xfrm>
          <a:custGeom>
            <a:avLst/>
            <a:gdLst>
              <a:gd name="T0" fmla="*/ 2147483646 w 125"/>
              <a:gd name="T1" fmla="*/ 0 h 28"/>
              <a:gd name="T2" fmla="*/ 0 w 125"/>
              <a:gd name="T3" fmla="*/ 2147483646 h 28"/>
              <a:gd name="T4" fmla="*/ 2147483646 w 125"/>
              <a:gd name="T5" fmla="*/ 2147483646 h 28"/>
              <a:gd name="T6" fmla="*/ 2147483646 w 125"/>
              <a:gd name="T7" fmla="*/ 0 h 28"/>
              <a:gd name="T8" fmla="*/ 2147483646 w 125"/>
              <a:gd name="T9" fmla="*/ 0 h 28"/>
              <a:gd name="T10" fmla="*/ 0 60000 65536"/>
              <a:gd name="T11" fmla="*/ 0 60000 65536"/>
              <a:gd name="T12" fmla="*/ 0 60000 65536"/>
              <a:gd name="T13" fmla="*/ 0 60000 65536"/>
              <a:gd name="T14" fmla="*/ 0 60000 65536"/>
              <a:gd name="T15" fmla="*/ 0 w 125"/>
              <a:gd name="T16" fmla="*/ 0 h 28"/>
              <a:gd name="T17" fmla="*/ 125 w 125"/>
              <a:gd name="T18" fmla="*/ 28 h 28"/>
            </a:gdLst>
            <a:ahLst/>
            <a:cxnLst>
              <a:cxn ang="T10">
                <a:pos x="T0" y="T1"/>
              </a:cxn>
              <a:cxn ang="T11">
                <a:pos x="T2" y="T3"/>
              </a:cxn>
              <a:cxn ang="T12">
                <a:pos x="T4" y="T5"/>
              </a:cxn>
              <a:cxn ang="T13">
                <a:pos x="T6" y="T7"/>
              </a:cxn>
              <a:cxn ang="T14">
                <a:pos x="T8" y="T9"/>
              </a:cxn>
            </a:cxnLst>
            <a:rect l="T15" t="T16" r="T17" b="T18"/>
            <a:pathLst>
              <a:path w="125" h="28">
                <a:moveTo>
                  <a:pt x="14" y="0"/>
                </a:moveTo>
                <a:lnTo>
                  <a:pt x="0" y="28"/>
                </a:lnTo>
                <a:lnTo>
                  <a:pt x="125" y="28"/>
                </a:lnTo>
                <a:lnTo>
                  <a:pt x="111" y="0"/>
                </a:lnTo>
                <a:lnTo>
                  <a:pt x="14" y="0"/>
                </a:lnTo>
                <a:close/>
              </a:path>
            </a:pathLst>
          </a:custGeom>
          <a:noFill/>
          <a:ln w="31750">
            <a:solidFill>
              <a:srgbClr val="D9AA7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011" name="Line 195">
            <a:extLst>
              <a:ext uri="{FF2B5EF4-FFF2-40B4-BE49-F238E27FC236}">
                <a16:creationId xmlns:a16="http://schemas.microsoft.com/office/drawing/2014/main" id="{D536D5CC-9E92-47E1-815E-BA89A8BED425}"/>
              </a:ext>
            </a:extLst>
          </p:cNvPr>
          <p:cNvSpPr>
            <a:spLocks noChangeShapeType="1"/>
          </p:cNvSpPr>
          <p:nvPr/>
        </p:nvSpPr>
        <p:spPr bwMode="auto">
          <a:xfrm>
            <a:off x="9485313" y="3103563"/>
            <a:ext cx="20637"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012" name="Line 196">
            <a:extLst>
              <a:ext uri="{FF2B5EF4-FFF2-40B4-BE49-F238E27FC236}">
                <a16:creationId xmlns:a16="http://schemas.microsoft.com/office/drawing/2014/main" id="{603FA45F-17B5-4937-8D80-06B9F1A5C1F2}"/>
              </a:ext>
            </a:extLst>
          </p:cNvPr>
          <p:cNvSpPr>
            <a:spLocks noChangeShapeType="1"/>
          </p:cNvSpPr>
          <p:nvPr/>
        </p:nvSpPr>
        <p:spPr bwMode="auto">
          <a:xfrm>
            <a:off x="9485313" y="3081338"/>
            <a:ext cx="142875"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013" name="Line 197">
            <a:extLst>
              <a:ext uri="{FF2B5EF4-FFF2-40B4-BE49-F238E27FC236}">
                <a16:creationId xmlns:a16="http://schemas.microsoft.com/office/drawing/2014/main" id="{0FA1B9DC-23BE-4732-B827-1C54EEF90F39}"/>
              </a:ext>
            </a:extLst>
          </p:cNvPr>
          <p:cNvSpPr>
            <a:spLocks noChangeShapeType="1"/>
          </p:cNvSpPr>
          <p:nvPr/>
        </p:nvSpPr>
        <p:spPr bwMode="auto">
          <a:xfrm>
            <a:off x="9485313" y="3103563"/>
            <a:ext cx="80962"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014" name="Line 198">
            <a:extLst>
              <a:ext uri="{FF2B5EF4-FFF2-40B4-BE49-F238E27FC236}">
                <a16:creationId xmlns:a16="http://schemas.microsoft.com/office/drawing/2014/main" id="{7B423991-30E2-4180-BD4C-AF7F7F0E79BF}"/>
              </a:ext>
            </a:extLst>
          </p:cNvPr>
          <p:cNvSpPr>
            <a:spLocks noChangeShapeType="1"/>
          </p:cNvSpPr>
          <p:nvPr/>
        </p:nvSpPr>
        <p:spPr bwMode="auto">
          <a:xfrm>
            <a:off x="9526588" y="3103563"/>
            <a:ext cx="80962"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015" name="Line 199">
            <a:extLst>
              <a:ext uri="{FF2B5EF4-FFF2-40B4-BE49-F238E27FC236}">
                <a16:creationId xmlns:a16="http://schemas.microsoft.com/office/drawing/2014/main" id="{885E6A6C-4A2E-41BB-9434-07D9076D218A}"/>
              </a:ext>
            </a:extLst>
          </p:cNvPr>
          <p:cNvSpPr>
            <a:spLocks noChangeShapeType="1"/>
          </p:cNvSpPr>
          <p:nvPr/>
        </p:nvSpPr>
        <p:spPr bwMode="auto">
          <a:xfrm>
            <a:off x="9586913" y="3103563"/>
            <a:ext cx="41275"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016" name="Line 200">
            <a:extLst>
              <a:ext uri="{FF2B5EF4-FFF2-40B4-BE49-F238E27FC236}">
                <a16:creationId xmlns:a16="http://schemas.microsoft.com/office/drawing/2014/main" id="{C0C27A37-843F-4D03-B61E-362B80D3DC92}"/>
              </a:ext>
            </a:extLst>
          </p:cNvPr>
          <p:cNvSpPr>
            <a:spLocks noChangeShapeType="1"/>
          </p:cNvSpPr>
          <p:nvPr/>
        </p:nvSpPr>
        <p:spPr bwMode="auto">
          <a:xfrm>
            <a:off x="9607550" y="3103563"/>
            <a:ext cx="41275"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017" name="Rectangle 201">
            <a:extLst>
              <a:ext uri="{FF2B5EF4-FFF2-40B4-BE49-F238E27FC236}">
                <a16:creationId xmlns:a16="http://schemas.microsoft.com/office/drawing/2014/main" id="{96C7380E-6050-4827-9CAB-13E049ADFF56}"/>
              </a:ext>
            </a:extLst>
          </p:cNvPr>
          <p:cNvSpPr>
            <a:spLocks noChangeArrowheads="1"/>
          </p:cNvSpPr>
          <p:nvPr/>
        </p:nvSpPr>
        <p:spPr bwMode="auto">
          <a:xfrm>
            <a:off x="9547225" y="2925763"/>
            <a:ext cx="39688" cy="66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18" name="Rectangle 202">
            <a:extLst>
              <a:ext uri="{FF2B5EF4-FFF2-40B4-BE49-F238E27FC236}">
                <a16:creationId xmlns:a16="http://schemas.microsoft.com/office/drawing/2014/main" id="{CFF36331-1D93-4AD2-B13B-58FEF9788611}"/>
              </a:ext>
            </a:extLst>
          </p:cNvPr>
          <p:cNvSpPr>
            <a:spLocks noChangeArrowheads="1"/>
          </p:cNvSpPr>
          <p:nvPr/>
        </p:nvSpPr>
        <p:spPr bwMode="auto">
          <a:xfrm>
            <a:off x="9547225" y="2925763"/>
            <a:ext cx="60325" cy="88900"/>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19" name="Freeform 203">
            <a:extLst>
              <a:ext uri="{FF2B5EF4-FFF2-40B4-BE49-F238E27FC236}">
                <a16:creationId xmlns:a16="http://schemas.microsoft.com/office/drawing/2014/main" id="{60A01097-62A2-48BE-84FD-0CEF0B513FCA}"/>
              </a:ext>
            </a:extLst>
          </p:cNvPr>
          <p:cNvSpPr>
            <a:spLocks/>
          </p:cNvSpPr>
          <p:nvPr/>
        </p:nvSpPr>
        <p:spPr bwMode="auto">
          <a:xfrm>
            <a:off x="9566275" y="3627438"/>
            <a:ext cx="61913" cy="88900"/>
          </a:xfrm>
          <a:custGeom>
            <a:avLst/>
            <a:gdLst>
              <a:gd name="T0" fmla="*/ 0 w 42"/>
              <a:gd name="T1" fmla="*/ 0 h 55"/>
              <a:gd name="T2" fmla="*/ 2147483646 w 42"/>
              <a:gd name="T3" fmla="*/ 0 h 55"/>
              <a:gd name="T4" fmla="*/ 2147483646 w 42"/>
              <a:gd name="T5" fmla="*/ 2147483646 h 55"/>
              <a:gd name="T6" fmla="*/ 0 60000 65536"/>
              <a:gd name="T7" fmla="*/ 0 60000 65536"/>
              <a:gd name="T8" fmla="*/ 0 60000 65536"/>
              <a:gd name="T9" fmla="*/ 0 w 42"/>
              <a:gd name="T10" fmla="*/ 0 h 55"/>
              <a:gd name="T11" fmla="*/ 42 w 42"/>
              <a:gd name="T12" fmla="*/ 55 h 55"/>
            </a:gdLst>
            <a:ahLst/>
            <a:cxnLst>
              <a:cxn ang="T6">
                <a:pos x="T0" y="T1"/>
              </a:cxn>
              <a:cxn ang="T7">
                <a:pos x="T2" y="T3"/>
              </a:cxn>
              <a:cxn ang="T8">
                <a:pos x="T4" y="T5"/>
              </a:cxn>
            </a:cxnLst>
            <a:rect l="T9" t="T10" r="T11" b="T12"/>
            <a:pathLst>
              <a:path w="42" h="55">
                <a:moveTo>
                  <a:pt x="0" y="0"/>
                </a:moveTo>
                <a:lnTo>
                  <a:pt x="42" y="0"/>
                </a:lnTo>
                <a:lnTo>
                  <a:pt x="42" y="55"/>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020" name="AutoShape 204">
            <a:extLst>
              <a:ext uri="{FF2B5EF4-FFF2-40B4-BE49-F238E27FC236}">
                <a16:creationId xmlns:a16="http://schemas.microsoft.com/office/drawing/2014/main" id="{07542538-DE6D-4440-A1FD-631E8610C087}"/>
              </a:ext>
            </a:extLst>
          </p:cNvPr>
          <p:cNvSpPr>
            <a:spLocks noChangeArrowheads="1"/>
          </p:cNvSpPr>
          <p:nvPr/>
        </p:nvSpPr>
        <p:spPr bwMode="auto">
          <a:xfrm>
            <a:off x="9424988" y="3475038"/>
            <a:ext cx="161925" cy="131762"/>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21" name="AutoShape 205">
            <a:extLst>
              <a:ext uri="{FF2B5EF4-FFF2-40B4-BE49-F238E27FC236}">
                <a16:creationId xmlns:a16="http://schemas.microsoft.com/office/drawing/2014/main" id="{605740AD-95BC-455B-94B5-7F1EB7AF511D}"/>
              </a:ext>
            </a:extLst>
          </p:cNvPr>
          <p:cNvSpPr>
            <a:spLocks noChangeArrowheads="1"/>
          </p:cNvSpPr>
          <p:nvPr/>
        </p:nvSpPr>
        <p:spPr bwMode="auto">
          <a:xfrm>
            <a:off x="9404350" y="3452813"/>
            <a:ext cx="203200" cy="174625"/>
          </a:xfrm>
          <a:prstGeom prst="roundRect">
            <a:avLst>
              <a:gd name="adj" fmla="val 40454"/>
            </a:avLst>
          </a:prstGeom>
          <a:noFill/>
          <a:ln w="53975">
            <a:solidFill>
              <a:srgbClr val="999999"/>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22" name="Rectangle 206">
            <a:extLst>
              <a:ext uri="{FF2B5EF4-FFF2-40B4-BE49-F238E27FC236}">
                <a16:creationId xmlns:a16="http://schemas.microsoft.com/office/drawing/2014/main" id="{FDC25543-459B-4CE7-A96C-E81CDDF0D757}"/>
              </a:ext>
            </a:extLst>
          </p:cNvPr>
          <p:cNvSpPr>
            <a:spLocks noChangeArrowheads="1"/>
          </p:cNvSpPr>
          <p:nvPr/>
        </p:nvSpPr>
        <p:spPr bwMode="auto">
          <a:xfrm>
            <a:off x="9445625" y="3519488"/>
            <a:ext cx="120650" cy="65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23" name="Rectangle 207">
            <a:extLst>
              <a:ext uri="{FF2B5EF4-FFF2-40B4-BE49-F238E27FC236}">
                <a16:creationId xmlns:a16="http://schemas.microsoft.com/office/drawing/2014/main" id="{06F7F305-4433-4199-B56E-2099C27ED4EC}"/>
              </a:ext>
            </a:extLst>
          </p:cNvPr>
          <p:cNvSpPr>
            <a:spLocks noChangeArrowheads="1"/>
          </p:cNvSpPr>
          <p:nvPr/>
        </p:nvSpPr>
        <p:spPr bwMode="auto">
          <a:xfrm>
            <a:off x="9445625" y="3519488"/>
            <a:ext cx="141288" cy="87312"/>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24" name="Freeform 208">
            <a:extLst>
              <a:ext uri="{FF2B5EF4-FFF2-40B4-BE49-F238E27FC236}">
                <a16:creationId xmlns:a16="http://schemas.microsoft.com/office/drawing/2014/main" id="{9BC8F5D8-BEF9-4A78-9137-73F74B7BC5C7}"/>
              </a:ext>
            </a:extLst>
          </p:cNvPr>
          <p:cNvSpPr>
            <a:spLocks/>
          </p:cNvSpPr>
          <p:nvPr/>
        </p:nvSpPr>
        <p:spPr bwMode="auto">
          <a:xfrm>
            <a:off x="9607550" y="3716338"/>
            <a:ext cx="41275" cy="44450"/>
          </a:xfrm>
          <a:custGeom>
            <a:avLst/>
            <a:gdLst>
              <a:gd name="T0" fmla="*/ 2147483646 w 28"/>
              <a:gd name="T1" fmla="*/ 0 h 28"/>
              <a:gd name="T2" fmla="*/ 2147483646 w 28"/>
              <a:gd name="T3" fmla="*/ 0 h 28"/>
              <a:gd name="T4" fmla="*/ 2147483646 w 28"/>
              <a:gd name="T5" fmla="*/ 0 h 28"/>
              <a:gd name="T6" fmla="*/ 2147483646 w 28"/>
              <a:gd name="T7" fmla="*/ 2147483646 h 28"/>
              <a:gd name="T8" fmla="*/ 2147483646 w 28"/>
              <a:gd name="T9" fmla="*/ 2147483646 h 28"/>
              <a:gd name="T10" fmla="*/ 2147483646 w 28"/>
              <a:gd name="T11" fmla="*/ 2147483646 h 28"/>
              <a:gd name="T12" fmla="*/ 0 w 28"/>
              <a:gd name="T13" fmla="*/ 2147483646 h 28"/>
              <a:gd name="T14" fmla="*/ 0 w 28"/>
              <a:gd name="T15" fmla="*/ 0 h 28"/>
              <a:gd name="T16" fmla="*/ 0 w 28"/>
              <a:gd name="T17" fmla="*/ 0 h 28"/>
              <a:gd name="T18" fmla="*/ 2147483646 w 28"/>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28"/>
              <a:gd name="T32" fmla="*/ 28 w 28"/>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28">
                <a:moveTo>
                  <a:pt x="14" y="0"/>
                </a:moveTo>
                <a:lnTo>
                  <a:pt x="14" y="0"/>
                </a:lnTo>
                <a:lnTo>
                  <a:pt x="28" y="0"/>
                </a:lnTo>
                <a:lnTo>
                  <a:pt x="28" y="14"/>
                </a:lnTo>
                <a:lnTo>
                  <a:pt x="14" y="28"/>
                </a:lnTo>
                <a:lnTo>
                  <a:pt x="0" y="14"/>
                </a:lnTo>
                <a:lnTo>
                  <a:pt x="0" y="0"/>
                </a:lnTo>
                <a:lnTo>
                  <a:pt x="14" y="0"/>
                </a:lnTo>
                <a:close/>
              </a:path>
            </a:pathLst>
          </a:custGeom>
          <a:solidFill>
            <a:srgbClr val="999999"/>
          </a:solidFill>
          <a:ln w="31750">
            <a:solidFill>
              <a:srgbClr val="999999"/>
            </a:solidFill>
            <a:prstDash val="solid"/>
            <a:round/>
            <a:headEnd/>
            <a:tailEnd/>
          </a:ln>
        </p:spPr>
        <p:txBody>
          <a:bodyPr/>
          <a:lstStyle/>
          <a:p>
            <a:endParaRPr lang="en-IN"/>
          </a:p>
        </p:txBody>
      </p:sp>
      <p:pic>
        <p:nvPicPr>
          <p:cNvPr id="35025" name="Picture 209">
            <a:extLst>
              <a:ext uri="{FF2B5EF4-FFF2-40B4-BE49-F238E27FC236}">
                <a16:creationId xmlns:a16="http://schemas.microsoft.com/office/drawing/2014/main" id="{B77D5EA7-9610-49B7-81B2-3D52F56A7C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5625" y="3519488"/>
            <a:ext cx="120650"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26" name="Line 210">
            <a:extLst>
              <a:ext uri="{FF2B5EF4-FFF2-40B4-BE49-F238E27FC236}">
                <a16:creationId xmlns:a16="http://schemas.microsoft.com/office/drawing/2014/main" id="{38F44BC4-3590-40FB-84C2-D9391C7886F2}"/>
              </a:ext>
            </a:extLst>
          </p:cNvPr>
          <p:cNvSpPr>
            <a:spLocks noChangeShapeType="1"/>
          </p:cNvSpPr>
          <p:nvPr/>
        </p:nvSpPr>
        <p:spPr bwMode="auto">
          <a:xfrm>
            <a:off x="9628188" y="3716338"/>
            <a:ext cx="1587" cy="2222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027" name="Line 211">
            <a:extLst>
              <a:ext uri="{FF2B5EF4-FFF2-40B4-BE49-F238E27FC236}">
                <a16:creationId xmlns:a16="http://schemas.microsoft.com/office/drawing/2014/main" id="{FB5E72E9-BB43-4A5B-BF76-FB087AC37DFE}"/>
              </a:ext>
            </a:extLst>
          </p:cNvPr>
          <p:cNvSpPr>
            <a:spLocks noChangeShapeType="1"/>
          </p:cNvSpPr>
          <p:nvPr/>
        </p:nvSpPr>
        <p:spPr bwMode="auto">
          <a:xfrm>
            <a:off x="9628188" y="3716338"/>
            <a:ext cx="1587" cy="2222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028" name="Line 212">
            <a:extLst>
              <a:ext uri="{FF2B5EF4-FFF2-40B4-BE49-F238E27FC236}">
                <a16:creationId xmlns:a16="http://schemas.microsoft.com/office/drawing/2014/main" id="{10251933-60EA-4F77-B391-4D55FD883426}"/>
              </a:ext>
            </a:extLst>
          </p:cNvPr>
          <p:cNvSpPr>
            <a:spLocks noChangeShapeType="1"/>
          </p:cNvSpPr>
          <p:nvPr/>
        </p:nvSpPr>
        <p:spPr bwMode="auto">
          <a:xfrm>
            <a:off x="9648825" y="3716338"/>
            <a:ext cx="1588" cy="2222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029" name="Rectangle 213">
            <a:extLst>
              <a:ext uri="{FF2B5EF4-FFF2-40B4-BE49-F238E27FC236}">
                <a16:creationId xmlns:a16="http://schemas.microsoft.com/office/drawing/2014/main" id="{C5D87652-16D4-43B0-8A2D-8DF8D5042A0A}"/>
              </a:ext>
            </a:extLst>
          </p:cNvPr>
          <p:cNvSpPr>
            <a:spLocks noChangeArrowheads="1"/>
          </p:cNvSpPr>
          <p:nvPr/>
        </p:nvSpPr>
        <p:spPr bwMode="auto">
          <a:xfrm>
            <a:off x="9424988" y="3605213"/>
            <a:ext cx="141287" cy="22225"/>
          </a:xfrm>
          <a:prstGeom prst="rect">
            <a:avLst/>
          </a:prstGeom>
          <a:solidFill>
            <a:srgbClr val="D9AA73"/>
          </a:solidFill>
          <a:ln w="31750">
            <a:solidFill>
              <a:srgbClr val="D9AA73"/>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30" name="Freeform 214">
            <a:extLst>
              <a:ext uri="{FF2B5EF4-FFF2-40B4-BE49-F238E27FC236}">
                <a16:creationId xmlns:a16="http://schemas.microsoft.com/office/drawing/2014/main" id="{6DBF2B29-119B-4DFD-9993-8CC5A53D55E9}"/>
              </a:ext>
            </a:extLst>
          </p:cNvPr>
          <p:cNvSpPr>
            <a:spLocks/>
          </p:cNvSpPr>
          <p:nvPr/>
        </p:nvSpPr>
        <p:spPr bwMode="auto">
          <a:xfrm>
            <a:off x="9404350" y="3627438"/>
            <a:ext cx="203200" cy="44450"/>
          </a:xfrm>
          <a:custGeom>
            <a:avLst/>
            <a:gdLst>
              <a:gd name="T0" fmla="*/ 2147483646 w 138"/>
              <a:gd name="T1" fmla="*/ 0 h 28"/>
              <a:gd name="T2" fmla="*/ 0 w 138"/>
              <a:gd name="T3" fmla="*/ 2147483646 h 28"/>
              <a:gd name="T4" fmla="*/ 2147483646 w 138"/>
              <a:gd name="T5" fmla="*/ 2147483646 h 28"/>
              <a:gd name="T6" fmla="*/ 2147483646 w 138"/>
              <a:gd name="T7" fmla="*/ 0 h 28"/>
              <a:gd name="T8" fmla="*/ 2147483646 w 138"/>
              <a:gd name="T9" fmla="*/ 0 h 28"/>
              <a:gd name="T10" fmla="*/ 0 60000 65536"/>
              <a:gd name="T11" fmla="*/ 0 60000 65536"/>
              <a:gd name="T12" fmla="*/ 0 60000 65536"/>
              <a:gd name="T13" fmla="*/ 0 60000 65536"/>
              <a:gd name="T14" fmla="*/ 0 60000 65536"/>
              <a:gd name="T15" fmla="*/ 0 w 138"/>
              <a:gd name="T16" fmla="*/ 0 h 28"/>
              <a:gd name="T17" fmla="*/ 138 w 138"/>
              <a:gd name="T18" fmla="*/ 28 h 28"/>
            </a:gdLst>
            <a:ahLst/>
            <a:cxnLst>
              <a:cxn ang="T10">
                <a:pos x="T0" y="T1"/>
              </a:cxn>
              <a:cxn ang="T11">
                <a:pos x="T2" y="T3"/>
              </a:cxn>
              <a:cxn ang="T12">
                <a:pos x="T4" y="T5"/>
              </a:cxn>
              <a:cxn ang="T13">
                <a:pos x="T6" y="T7"/>
              </a:cxn>
              <a:cxn ang="T14">
                <a:pos x="T8" y="T9"/>
              </a:cxn>
            </a:cxnLst>
            <a:rect l="T15" t="T16" r="T17" b="T18"/>
            <a:pathLst>
              <a:path w="138" h="28">
                <a:moveTo>
                  <a:pt x="14" y="0"/>
                </a:moveTo>
                <a:lnTo>
                  <a:pt x="0" y="28"/>
                </a:lnTo>
                <a:lnTo>
                  <a:pt x="138" y="28"/>
                </a:lnTo>
                <a:lnTo>
                  <a:pt x="124" y="0"/>
                </a:lnTo>
                <a:lnTo>
                  <a:pt x="14" y="0"/>
                </a:lnTo>
                <a:close/>
              </a:path>
            </a:pathLst>
          </a:custGeom>
          <a:noFill/>
          <a:ln w="31750">
            <a:solidFill>
              <a:srgbClr val="D9AA7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031" name="Line 215">
            <a:extLst>
              <a:ext uri="{FF2B5EF4-FFF2-40B4-BE49-F238E27FC236}">
                <a16:creationId xmlns:a16="http://schemas.microsoft.com/office/drawing/2014/main" id="{84D2A5ED-13D4-4B3D-8978-9D7A8708290F}"/>
              </a:ext>
            </a:extLst>
          </p:cNvPr>
          <p:cNvSpPr>
            <a:spLocks noChangeShapeType="1"/>
          </p:cNvSpPr>
          <p:nvPr/>
        </p:nvSpPr>
        <p:spPr bwMode="auto">
          <a:xfrm>
            <a:off x="9424988" y="3671888"/>
            <a:ext cx="39687" cy="317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032" name="Line 216">
            <a:extLst>
              <a:ext uri="{FF2B5EF4-FFF2-40B4-BE49-F238E27FC236}">
                <a16:creationId xmlns:a16="http://schemas.microsoft.com/office/drawing/2014/main" id="{368868F4-8B99-4B92-8B03-71234732EDD9}"/>
              </a:ext>
            </a:extLst>
          </p:cNvPr>
          <p:cNvSpPr>
            <a:spLocks noChangeShapeType="1"/>
          </p:cNvSpPr>
          <p:nvPr/>
        </p:nvSpPr>
        <p:spPr bwMode="auto">
          <a:xfrm>
            <a:off x="9445625" y="3649663"/>
            <a:ext cx="120650" cy="317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033" name="Line 217">
            <a:extLst>
              <a:ext uri="{FF2B5EF4-FFF2-40B4-BE49-F238E27FC236}">
                <a16:creationId xmlns:a16="http://schemas.microsoft.com/office/drawing/2014/main" id="{960A8A9A-30FD-401A-AE40-884919ACA9C6}"/>
              </a:ext>
            </a:extLst>
          </p:cNvPr>
          <p:cNvSpPr>
            <a:spLocks noChangeShapeType="1"/>
          </p:cNvSpPr>
          <p:nvPr/>
        </p:nvSpPr>
        <p:spPr bwMode="auto">
          <a:xfrm>
            <a:off x="9424988" y="3649663"/>
            <a:ext cx="101600" cy="317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034" name="Freeform 218">
            <a:extLst>
              <a:ext uri="{FF2B5EF4-FFF2-40B4-BE49-F238E27FC236}">
                <a16:creationId xmlns:a16="http://schemas.microsoft.com/office/drawing/2014/main" id="{700E5D84-C10D-4BE7-9648-5F4FD445A3F2}"/>
              </a:ext>
            </a:extLst>
          </p:cNvPr>
          <p:cNvSpPr>
            <a:spLocks/>
          </p:cNvSpPr>
          <p:nvPr/>
        </p:nvSpPr>
        <p:spPr bwMode="auto">
          <a:xfrm>
            <a:off x="9464675" y="3649663"/>
            <a:ext cx="122238" cy="3175"/>
          </a:xfrm>
          <a:custGeom>
            <a:avLst/>
            <a:gdLst>
              <a:gd name="T0" fmla="*/ 0 w 83"/>
              <a:gd name="T1" fmla="*/ 0 h 1588"/>
              <a:gd name="T2" fmla="*/ 2147483646 w 83"/>
              <a:gd name="T3" fmla="*/ 0 h 1588"/>
              <a:gd name="T4" fmla="*/ 2147483646 w 83"/>
              <a:gd name="T5" fmla="*/ 0 h 1588"/>
              <a:gd name="T6" fmla="*/ 0 60000 65536"/>
              <a:gd name="T7" fmla="*/ 0 60000 65536"/>
              <a:gd name="T8" fmla="*/ 0 60000 65536"/>
              <a:gd name="T9" fmla="*/ 0 w 83"/>
              <a:gd name="T10" fmla="*/ 0 h 1588"/>
              <a:gd name="T11" fmla="*/ 83 w 83"/>
              <a:gd name="T12" fmla="*/ 1588 h 1588"/>
            </a:gdLst>
            <a:ahLst/>
            <a:cxnLst>
              <a:cxn ang="T6">
                <a:pos x="T0" y="T1"/>
              </a:cxn>
              <a:cxn ang="T7">
                <a:pos x="T2" y="T3"/>
              </a:cxn>
              <a:cxn ang="T8">
                <a:pos x="T4" y="T5"/>
              </a:cxn>
            </a:cxnLst>
            <a:rect l="T9" t="T10" r="T11" b="T12"/>
            <a:pathLst>
              <a:path w="83" h="1588">
                <a:moveTo>
                  <a:pt x="0" y="0"/>
                </a:moveTo>
                <a:lnTo>
                  <a:pt x="56" y="0"/>
                </a:lnTo>
                <a:lnTo>
                  <a:pt x="83" y="0"/>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035" name="Line 219">
            <a:extLst>
              <a:ext uri="{FF2B5EF4-FFF2-40B4-BE49-F238E27FC236}">
                <a16:creationId xmlns:a16="http://schemas.microsoft.com/office/drawing/2014/main" id="{855FD0A4-03F3-483F-AA46-612844AECA16}"/>
              </a:ext>
            </a:extLst>
          </p:cNvPr>
          <p:cNvSpPr>
            <a:spLocks noChangeShapeType="1"/>
          </p:cNvSpPr>
          <p:nvPr/>
        </p:nvSpPr>
        <p:spPr bwMode="auto">
          <a:xfrm>
            <a:off x="9566275" y="3649663"/>
            <a:ext cx="20638" cy="317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036" name="Rectangle 220">
            <a:extLst>
              <a:ext uri="{FF2B5EF4-FFF2-40B4-BE49-F238E27FC236}">
                <a16:creationId xmlns:a16="http://schemas.microsoft.com/office/drawing/2014/main" id="{01D86331-B091-45B3-BD2B-9BC592DF9C48}"/>
              </a:ext>
            </a:extLst>
          </p:cNvPr>
          <p:cNvSpPr>
            <a:spLocks noChangeArrowheads="1"/>
          </p:cNvSpPr>
          <p:nvPr/>
        </p:nvSpPr>
        <p:spPr bwMode="auto">
          <a:xfrm>
            <a:off x="9485313" y="3497263"/>
            <a:ext cx="61912" cy="44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37" name="Rectangle 221">
            <a:extLst>
              <a:ext uri="{FF2B5EF4-FFF2-40B4-BE49-F238E27FC236}">
                <a16:creationId xmlns:a16="http://schemas.microsoft.com/office/drawing/2014/main" id="{39CFC447-383D-49FA-A85F-C57529A059B6}"/>
              </a:ext>
            </a:extLst>
          </p:cNvPr>
          <p:cNvSpPr>
            <a:spLocks noChangeArrowheads="1"/>
          </p:cNvSpPr>
          <p:nvPr/>
        </p:nvSpPr>
        <p:spPr bwMode="auto">
          <a:xfrm>
            <a:off x="9485313" y="3497263"/>
            <a:ext cx="80962" cy="6667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38" name="Rectangle 222">
            <a:extLst>
              <a:ext uri="{FF2B5EF4-FFF2-40B4-BE49-F238E27FC236}">
                <a16:creationId xmlns:a16="http://schemas.microsoft.com/office/drawing/2014/main" id="{F4D07EBD-7932-4B48-928E-7DF5B481A2F3}"/>
              </a:ext>
            </a:extLst>
          </p:cNvPr>
          <p:cNvSpPr>
            <a:spLocks noChangeArrowheads="1"/>
          </p:cNvSpPr>
          <p:nvPr/>
        </p:nvSpPr>
        <p:spPr bwMode="auto">
          <a:xfrm>
            <a:off x="7494588" y="1939925"/>
            <a:ext cx="122237" cy="131763"/>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39" name="Rectangle 223">
            <a:extLst>
              <a:ext uri="{FF2B5EF4-FFF2-40B4-BE49-F238E27FC236}">
                <a16:creationId xmlns:a16="http://schemas.microsoft.com/office/drawing/2014/main" id="{96E15E8B-A90B-49F0-B22F-95D3E8652038}"/>
              </a:ext>
            </a:extLst>
          </p:cNvPr>
          <p:cNvSpPr>
            <a:spLocks noChangeArrowheads="1"/>
          </p:cNvSpPr>
          <p:nvPr/>
        </p:nvSpPr>
        <p:spPr bwMode="auto">
          <a:xfrm>
            <a:off x="7494588" y="1939925"/>
            <a:ext cx="142875" cy="153988"/>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40" name="Rectangle 224">
            <a:extLst>
              <a:ext uri="{FF2B5EF4-FFF2-40B4-BE49-F238E27FC236}">
                <a16:creationId xmlns:a16="http://schemas.microsoft.com/office/drawing/2014/main" id="{45CAB0DC-98BD-46A0-B84D-AAD2ADD9B272}"/>
              </a:ext>
            </a:extLst>
          </p:cNvPr>
          <p:cNvSpPr>
            <a:spLocks noChangeArrowheads="1"/>
          </p:cNvSpPr>
          <p:nvPr/>
        </p:nvSpPr>
        <p:spPr bwMode="auto">
          <a:xfrm>
            <a:off x="7797800" y="1984375"/>
            <a:ext cx="122238" cy="109538"/>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41" name="Rectangle 225">
            <a:extLst>
              <a:ext uri="{FF2B5EF4-FFF2-40B4-BE49-F238E27FC236}">
                <a16:creationId xmlns:a16="http://schemas.microsoft.com/office/drawing/2014/main" id="{3067152A-224A-47CA-A455-B5474E23BEB9}"/>
              </a:ext>
            </a:extLst>
          </p:cNvPr>
          <p:cNvSpPr>
            <a:spLocks noChangeArrowheads="1"/>
          </p:cNvSpPr>
          <p:nvPr/>
        </p:nvSpPr>
        <p:spPr bwMode="auto">
          <a:xfrm>
            <a:off x="7797800" y="1984375"/>
            <a:ext cx="142875" cy="131763"/>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42" name="Rectangle 226">
            <a:extLst>
              <a:ext uri="{FF2B5EF4-FFF2-40B4-BE49-F238E27FC236}">
                <a16:creationId xmlns:a16="http://schemas.microsoft.com/office/drawing/2014/main" id="{7087BD72-2E81-4956-A27C-AAE8980D0F31}"/>
              </a:ext>
            </a:extLst>
          </p:cNvPr>
          <p:cNvSpPr>
            <a:spLocks noChangeArrowheads="1"/>
          </p:cNvSpPr>
          <p:nvPr/>
        </p:nvSpPr>
        <p:spPr bwMode="auto">
          <a:xfrm>
            <a:off x="8102600" y="2006600"/>
            <a:ext cx="120650" cy="109538"/>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43" name="Rectangle 227">
            <a:extLst>
              <a:ext uri="{FF2B5EF4-FFF2-40B4-BE49-F238E27FC236}">
                <a16:creationId xmlns:a16="http://schemas.microsoft.com/office/drawing/2014/main" id="{75E1D397-9139-42F6-B3AD-D96E4ECDFCC4}"/>
              </a:ext>
            </a:extLst>
          </p:cNvPr>
          <p:cNvSpPr>
            <a:spLocks noChangeArrowheads="1"/>
          </p:cNvSpPr>
          <p:nvPr/>
        </p:nvSpPr>
        <p:spPr bwMode="auto">
          <a:xfrm>
            <a:off x="8102600" y="2006600"/>
            <a:ext cx="141288" cy="131763"/>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44" name="Rectangle 228">
            <a:extLst>
              <a:ext uri="{FF2B5EF4-FFF2-40B4-BE49-F238E27FC236}">
                <a16:creationId xmlns:a16="http://schemas.microsoft.com/office/drawing/2014/main" id="{79754CD8-7F02-4F7F-905E-6528C2BAD97F}"/>
              </a:ext>
            </a:extLst>
          </p:cNvPr>
          <p:cNvSpPr>
            <a:spLocks noChangeArrowheads="1"/>
          </p:cNvSpPr>
          <p:nvPr/>
        </p:nvSpPr>
        <p:spPr bwMode="auto">
          <a:xfrm>
            <a:off x="8616950" y="3671888"/>
            <a:ext cx="120650" cy="111125"/>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45" name="Rectangle 229">
            <a:extLst>
              <a:ext uri="{FF2B5EF4-FFF2-40B4-BE49-F238E27FC236}">
                <a16:creationId xmlns:a16="http://schemas.microsoft.com/office/drawing/2014/main" id="{A18AA26E-B120-4E6E-AFA9-9DECE5DF7E4C}"/>
              </a:ext>
            </a:extLst>
          </p:cNvPr>
          <p:cNvSpPr>
            <a:spLocks noChangeArrowheads="1"/>
          </p:cNvSpPr>
          <p:nvPr/>
        </p:nvSpPr>
        <p:spPr bwMode="auto">
          <a:xfrm>
            <a:off x="8616950" y="3671888"/>
            <a:ext cx="141288" cy="130175"/>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46" name="Rectangle 230">
            <a:extLst>
              <a:ext uri="{FF2B5EF4-FFF2-40B4-BE49-F238E27FC236}">
                <a16:creationId xmlns:a16="http://schemas.microsoft.com/office/drawing/2014/main" id="{AD5063B0-5D3E-4AEF-80A6-44132D82F4FA}"/>
              </a:ext>
            </a:extLst>
          </p:cNvPr>
          <p:cNvSpPr>
            <a:spLocks noChangeArrowheads="1"/>
          </p:cNvSpPr>
          <p:nvPr/>
        </p:nvSpPr>
        <p:spPr bwMode="auto">
          <a:xfrm>
            <a:off x="8858250" y="3671888"/>
            <a:ext cx="122238" cy="130175"/>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47" name="Rectangle 231">
            <a:extLst>
              <a:ext uri="{FF2B5EF4-FFF2-40B4-BE49-F238E27FC236}">
                <a16:creationId xmlns:a16="http://schemas.microsoft.com/office/drawing/2014/main" id="{4333D0BD-87C6-40A6-89C1-38B012888080}"/>
              </a:ext>
            </a:extLst>
          </p:cNvPr>
          <p:cNvSpPr>
            <a:spLocks noChangeArrowheads="1"/>
          </p:cNvSpPr>
          <p:nvPr/>
        </p:nvSpPr>
        <p:spPr bwMode="auto">
          <a:xfrm>
            <a:off x="8858250" y="3671888"/>
            <a:ext cx="142875" cy="152400"/>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48" name="Rectangle 232">
            <a:extLst>
              <a:ext uri="{FF2B5EF4-FFF2-40B4-BE49-F238E27FC236}">
                <a16:creationId xmlns:a16="http://schemas.microsoft.com/office/drawing/2014/main" id="{F356F995-A2BB-451F-876C-13FEC0FE78EC}"/>
              </a:ext>
            </a:extLst>
          </p:cNvPr>
          <p:cNvSpPr>
            <a:spLocks noChangeArrowheads="1"/>
          </p:cNvSpPr>
          <p:nvPr/>
        </p:nvSpPr>
        <p:spPr bwMode="auto">
          <a:xfrm>
            <a:off x="9182100" y="4856163"/>
            <a:ext cx="122238" cy="109537"/>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49" name="Rectangle 233">
            <a:extLst>
              <a:ext uri="{FF2B5EF4-FFF2-40B4-BE49-F238E27FC236}">
                <a16:creationId xmlns:a16="http://schemas.microsoft.com/office/drawing/2014/main" id="{D173CE13-811F-4FF6-AF18-26D677AE3722}"/>
              </a:ext>
            </a:extLst>
          </p:cNvPr>
          <p:cNvSpPr>
            <a:spLocks noChangeArrowheads="1"/>
          </p:cNvSpPr>
          <p:nvPr/>
        </p:nvSpPr>
        <p:spPr bwMode="auto">
          <a:xfrm>
            <a:off x="9182100" y="4856163"/>
            <a:ext cx="142875" cy="130175"/>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50" name="Rectangle 234">
            <a:extLst>
              <a:ext uri="{FF2B5EF4-FFF2-40B4-BE49-F238E27FC236}">
                <a16:creationId xmlns:a16="http://schemas.microsoft.com/office/drawing/2014/main" id="{981B2080-C550-4179-881B-DF31E2F05375}"/>
              </a:ext>
            </a:extLst>
          </p:cNvPr>
          <p:cNvSpPr>
            <a:spLocks noChangeArrowheads="1"/>
          </p:cNvSpPr>
          <p:nvPr/>
        </p:nvSpPr>
        <p:spPr bwMode="auto">
          <a:xfrm>
            <a:off x="8777288" y="4811713"/>
            <a:ext cx="122237" cy="131762"/>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51" name="Rectangle 235">
            <a:extLst>
              <a:ext uri="{FF2B5EF4-FFF2-40B4-BE49-F238E27FC236}">
                <a16:creationId xmlns:a16="http://schemas.microsoft.com/office/drawing/2014/main" id="{85E8BCDF-9458-43BB-ABAA-37BB34C03CEB}"/>
              </a:ext>
            </a:extLst>
          </p:cNvPr>
          <p:cNvSpPr>
            <a:spLocks noChangeArrowheads="1"/>
          </p:cNvSpPr>
          <p:nvPr/>
        </p:nvSpPr>
        <p:spPr bwMode="auto">
          <a:xfrm>
            <a:off x="8777288" y="4811713"/>
            <a:ext cx="142875" cy="153987"/>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52" name="Rectangle 236">
            <a:extLst>
              <a:ext uri="{FF2B5EF4-FFF2-40B4-BE49-F238E27FC236}">
                <a16:creationId xmlns:a16="http://schemas.microsoft.com/office/drawing/2014/main" id="{6C90D158-7D4A-41F6-A5FD-4D8779FC0304}"/>
              </a:ext>
            </a:extLst>
          </p:cNvPr>
          <p:cNvSpPr>
            <a:spLocks noChangeArrowheads="1"/>
          </p:cNvSpPr>
          <p:nvPr/>
        </p:nvSpPr>
        <p:spPr bwMode="auto">
          <a:xfrm>
            <a:off x="8980488" y="4767263"/>
            <a:ext cx="120650" cy="109537"/>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53" name="Rectangle 237">
            <a:extLst>
              <a:ext uri="{FF2B5EF4-FFF2-40B4-BE49-F238E27FC236}">
                <a16:creationId xmlns:a16="http://schemas.microsoft.com/office/drawing/2014/main" id="{4366616F-8BBE-4275-BB64-721B010626D3}"/>
              </a:ext>
            </a:extLst>
          </p:cNvPr>
          <p:cNvSpPr>
            <a:spLocks noChangeArrowheads="1"/>
          </p:cNvSpPr>
          <p:nvPr/>
        </p:nvSpPr>
        <p:spPr bwMode="auto">
          <a:xfrm>
            <a:off x="8980488" y="4767263"/>
            <a:ext cx="141287" cy="131762"/>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54" name="Rectangle 238">
            <a:extLst>
              <a:ext uri="{FF2B5EF4-FFF2-40B4-BE49-F238E27FC236}">
                <a16:creationId xmlns:a16="http://schemas.microsoft.com/office/drawing/2014/main" id="{CED8173F-B0CB-4502-A1A5-FCC671584C57}"/>
              </a:ext>
            </a:extLst>
          </p:cNvPr>
          <p:cNvSpPr>
            <a:spLocks noChangeArrowheads="1"/>
          </p:cNvSpPr>
          <p:nvPr/>
        </p:nvSpPr>
        <p:spPr bwMode="auto">
          <a:xfrm>
            <a:off x="9464675" y="4811713"/>
            <a:ext cx="122238" cy="131762"/>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55" name="Rectangle 239">
            <a:extLst>
              <a:ext uri="{FF2B5EF4-FFF2-40B4-BE49-F238E27FC236}">
                <a16:creationId xmlns:a16="http://schemas.microsoft.com/office/drawing/2014/main" id="{654C4773-3F60-45E6-8C6C-51F6627E0081}"/>
              </a:ext>
            </a:extLst>
          </p:cNvPr>
          <p:cNvSpPr>
            <a:spLocks noChangeArrowheads="1"/>
          </p:cNvSpPr>
          <p:nvPr/>
        </p:nvSpPr>
        <p:spPr bwMode="auto">
          <a:xfrm>
            <a:off x="9464675" y="4811713"/>
            <a:ext cx="142875" cy="153987"/>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56" name="Rectangle 240">
            <a:extLst>
              <a:ext uri="{FF2B5EF4-FFF2-40B4-BE49-F238E27FC236}">
                <a16:creationId xmlns:a16="http://schemas.microsoft.com/office/drawing/2014/main" id="{B7C24191-9962-410F-AA0F-12A0EFA631AD}"/>
              </a:ext>
            </a:extLst>
          </p:cNvPr>
          <p:cNvSpPr>
            <a:spLocks noChangeArrowheads="1"/>
          </p:cNvSpPr>
          <p:nvPr/>
        </p:nvSpPr>
        <p:spPr bwMode="auto">
          <a:xfrm>
            <a:off x="3917950" y="5237163"/>
            <a:ext cx="546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GB" altLang="en-US" sz="1400">
                <a:solidFill>
                  <a:srgbClr val="000000"/>
                </a:solidFill>
                <a:latin typeface="Arial" panose="020B0604020202020204" pitchFamily="34" charset="0"/>
                <a:ea typeface="SimSun" panose="02010600030101010101" pitchFamily="2" charset="-122"/>
              </a:rPr>
              <a:t>server:</a:t>
            </a:r>
            <a:endParaRPr lang="en-GB" altLang="en-US" sz="2400">
              <a:latin typeface="Times" panose="02020603050405020304" pitchFamily="18" charset="0"/>
              <a:ea typeface="SimSun" panose="02010600030101010101" pitchFamily="2" charset="-122"/>
            </a:endParaRPr>
          </a:p>
        </p:txBody>
      </p:sp>
      <p:sp>
        <p:nvSpPr>
          <p:cNvPr id="35057" name="Freeform 241">
            <a:extLst>
              <a:ext uri="{FF2B5EF4-FFF2-40B4-BE49-F238E27FC236}">
                <a16:creationId xmlns:a16="http://schemas.microsoft.com/office/drawing/2014/main" id="{9DD35C45-8C55-4AAF-98A2-A1B1D2C6E73E}"/>
              </a:ext>
            </a:extLst>
          </p:cNvPr>
          <p:cNvSpPr>
            <a:spLocks/>
          </p:cNvSpPr>
          <p:nvPr/>
        </p:nvSpPr>
        <p:spPr bwMode="auto">
          <a:xfrm>
            <a:off x="4733925" y="5030788"/>
            <a:ext cx="58738" cy="109537"/>
          </a:xfrm>
          <a:custGeom>
            <a:avLst/>
            <a:gdLst>
              <a:gd name="T0" fmla="*/ 0 w 41"/>
              <a:gd name="T1" fmla="*/ 0 h 69"/>
              <a:gd name="T2" fmla="*/ 2147483646 w 41"/>
              <a:gd name="T3" fmla="*/ 2147483646 h 69"/>
              <a:gd name="T4" fmla="*/ 2147483646 w 41"/>
              <a:gd name="T5" fmla="*/ 2147483646 h 69"/>
              <a:gd name="T6" fmla="*/ 0 60000 65536"/>
              <a:gd name="T7" fmla="*/ 0 60000 65536"/>
              <a:gd name="T8" fmla="*/ 0 60000 65536"/>
              <a:gd name="T9" fmla="*/ 0 w 41"/>
              <a:gd name="T10" fmla="*/ 0 h 69"/>
              <a:gd name="T11" fmla="*/ 41 w 41"/>
              <a:gd name="T12" fmla="*/ 69 h 69"/>
            </a:gdLst>
            <a:ahLst/>
            <a:cxnLst>
              <a:cxn ang="T6">
                <a:pos x="T0" y="T1"/>
              </a:cxn>
              <a:cxn ang="T7">
                <a:pos x="T2" y="T3"/>
              </a:cxn>
              <a:cxn ang="T8">
                <a:pos x="T4" y="T5"/>
              </a:cxn>
            </a:cxnLst>
            <a:rect l="T9" t="T10" r="T11" b="T12"/>
            <a:pathLst>
              <a:path w="41" h="69">
                <a:moveTo>
                  <a:pt x="0" y="0"/>
                </a:moveTo>
                <a:lnTo>
                  <a:pt x="41" y="14"/>
                </a:lnTo>
                <a:lnTo>
                  <a:pt x="41" y="69"/>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058" name="AutoShape 242">
            <a:extLst>
              <a:ext uri="{FF2B5EF4-FFF2-40B4-BE49-F238E27FC236}">
                <a16:creationId xmlns:a16="http://schemas.microsoft.com/office/drawing/2014/main" id="{700803BD-A450-4517-8472-2CEFE94DD4FD}"/>
              </a:ext>
            </a:extLst>
          </p:cNvPr>
          <p:cNvSpPr>
            <a:spLocks noChangeArrowheads="1"/>
          </p:cNvSpPr>
          <p:nvPr/>
        </p:nvSpPr>
        <p:spPr bwMode="auto">
          <a:xfrm>
            <a:off x="4591050" y="4897438"/>
            <a:ext cx="161925" cy="133350"/>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59" name="AutoShape 243">
            <a:extLst>
              <a:ext uri="{FF2B5EF4-FFF2-40B4-BE49-F238E27FC236}">
                <a16:creationId xmlns:a16="http://schemas.microsoft.com/office/drawing/2014/main" id="{64DD8097-BA53-4423-BE51-038036D28347}"/>
              </a:ext>
            </a:extLst>
          </p:cNvPr>
          <p:cNvSpPr>
            <a:spLocks noChangeArrowheads="1"/>
          </p:cNvSpPr>
          <p:nvPr/>
        </p:nvSpPr>
        <p:spPr bwMode="auto">
          <a:xfrm>
            <a:off x="4572000" y="4875213"/>
            <a:ext cx="201613" cy="177800"/>
          </a:xfrm>
          <a:prstGeom prst="roundRect">
            <a:avLst>
              <a:gd name="adj" fmla="val 40088"/>
            </a:avLst>
          </a:prstGeom>
          <a:noFill/>
          <a:ln w="53975">
            <a:solidFill>
              <a:srgbClr val="999999"/>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60" name="Rectangle 244">
            <a:extLst>
              <a:ext uri="{FF2B5EF4-FFF2-40B4-BE49-F238E27FC236}">
                <a16:creationId xmlns:a16="http://schemas.microsoft.com/office/drawing/2014/main" id="{AC8D4123-6A71-46B2-9EA5-769AA7E7BEEC}"/>
              </a:ext>
            </a:extLst>
          </p:cNvPr>
          <p:cNvSpPr>
            <a:spLocks noChangeArrowheads="1"/>
          </p:cNvSpPr>
          <p:nvPr/>
        </p:nvSpPr>
        <p:spPr bwMode="auto">
          <a:xfrm>
            <a:off x="4611688" y="4919663"/>
            <a:ext cx="122237" cy="66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61" name="Rectangle 245">
            <a:extLst>
              <a:ext uri="{FF2B5EF4-FFF2-40B4-BE49-F238E27FC236}">
                <a16:creationId xmlns:a16="http://schemas.microsoft.com/office/drawing/2014/main" id="{E6E5FD8C-6EE3-4186-B331-E2CB7FFED228}"/>
              </a:ext>
            </a:extLst>
          </p:cNvPr>
          <p:cNvSpPr>
            <a:spLocks noChangeArrowheads="1"/>
          </p:cNvSpPr>
          <p:nvPr/>
        </p:nvSpPr>
        <p:spPr bwMode="auto">
          <a:xfrm>
            <a:off x="4611688" y="4919663"/>
            <a:ext cx="141287" cy="88900"/>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62" name="Freeform 246">
            <a:extLst>
              <a:ext uri="{FF2B5EF4-FFF2-40B4-BE49-F238E27FC236}">
                <a16:creationId xmlns:a16="http://schemas.microsoft.com/office/drawing/2014/main" id="{18D0E223-CBF6-4097-9CC2-1D2E2710EBD7}"/>
              </a:ext>
            </a:extLst>
          </p:cNvPr>
          <p:cNvSpPr>
            <a:spLocks/>
          </p:cNvSpPr>
          <p:nvPr/>
        </p:nvSpPr>
        <p:spPr bwMode="auto">
          <a:xfrm>
            <a:off x="4773613" y="5138738"/>
            <a:ext cx="39687" cy="44450"/>
          </a:xfrm>
          <a:custGeom>
            <a:avLst/>
            <a:gdLst>
              <a:gd name="T0" fmla="*/ 2147483646 w 27"/>
              <a:gd name="T1" fmla="*/ 0 h 28"/>
              <a:gd name="T2" fmla="*/ 2147483646 w 27"/>
              <a:gd name="T3" fmla="*/ 0 h 28"/>
              <a:gd name="T4" fmla="*/ 2147483646 w 27"/>
              <a:gd name="T5" fmla="*/ 0 h 28"/>
              <a:gd name="T6" fmla="*/ 2147483646 w 27"/>
              <a:gd name="T7" fmla="*/ 2147483646 h 28"/>
              <a:gd name="T8" fmla="*/ 2147483646 w 27"/>
              <a:gd name="T9" fmla="*/ 2147483646 h 28"/>
              <a:gd name="T10" fmla="*/ 2147483646 w 27"/>
              <a:gd name="T11" fmla="*/ 2147483646 h 28"/>
              <a:gd name="T12" fmla="*/ 0 w 27"/>
              <a:gd name="T13" fmla="*/ 2147483646 h 28"/>
              <a:gd name="T14" fmla="*/ 0 w 27"/>
              <a:gd name="T15" fmla="*/ 0 h 28"/>
              <a:gd name="T16" fmla="*/ 0 w 27"/>
              <a:gd name="T17" fmla="*/ 0 h 28"/>
              <a:gd name="T18" fmla="*/ 2147483646 w 27"/>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8"/>
              <a:gd name="T32" fmla="*/ 27 w 27"/>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8">
                <a:moveTo>
                  <a:pt x="13" y="0"/>
                </a:moveTo>
                <a:lnTo>
                  <a:pt x="27" y="0"/>
                </a:lnTo>
                <a:lnTo>
                  <a:pt x="27" y="14"/>
                </a:lnTo>
                <a:lnTo>
                  <a:pt x="27" y="28"/>
                </a:lnTo>
                <a:lnTo>
                  <a:pt x="13" y="28"/>
                </a:lnTo>
                <a:lnTo>
                  <a:pt x="0" y="14"/>
                </a:lnTo>
                <a:lnTo>
                  <a:pt x="0" y="0"/>
                </a:lnTo>
                <a:lnTo>
                  <a:pt x="13" y="0"/>
                </a:lnTo>
                <a:close/>
              </a:path>
            </a:pathLst>
          </a:custGeom>
          <a:solidFill>
            <a:srgbClr val="999999"/>
          </a:solidFill>
          <a:ln w="31750">
            <a:solidFill>
              <a:srgbClr val="999999"/>
            </a:solidFill>
            <a:prstDash val="solid"/>
            <a:round/>
            <a:headEnd/>
            <a:tailEnd/>
          </a:ln>
        </p:spPr>
        <p:txBody>
          <a:bodyPr/>
          <a:lstStyle/>
          <a:p>
            <a:endParaRPr lang="en-IN"/>
          </a:p>
        </p:txBody>
      </p:sp>
      <p:pic>
        <p:nvPicPr>
          <p:cNvPr id="35063" name="Picture 247">
            <a:extLst>
              <a:ext uri="{FF2B5EF4-FFF2-40B4-BE49-F238E27FC236}">
                <a16:creationId xmlns:a16="http://schemas.microsoft.com/office/drawing/2014/main" id="{6DF2F17F-DDE4-468F-A021-DF39870570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1688" y="4941888"/>
            <a:ext cx="122237"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64" name="Line 248">
            <a:extLst>
              <a:ext uri="{FF2B5EF4-FFF2-40B4-BE49-F238E27FC236}">
                <a16:creationId xmlns:a16="http://schemas.microsoft.com/office/drawing/2014/main" id="{1CA3C014-9DD0-4FCD-9C15-1277A877D5FC}"/>
              </a:ext>
            </a:extLst>
          </p:cNvPr>
          <p:cNvSpPr>
            <a:spLocks noChangeShapeType="1"/>
          </p:cNvSpPr>
          <p:nvPr/>
        </p:nvSpPr>
        <p:spPr bwMode="auto">
          <a:xfrm>
            <a:off x="4792663" y="5138738"/>
            <a:ext cx="1587" cy="2222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065" name="Line 249">
            <a:extLst>
              <a:ext uri="{FF2B5EF4-FFF2-40B4-BE49-F238E27FC236}">
                <a16:creationId xmlns:a16="http://schemas.microsoft.com/office/drawing/2014/main" id="{C32B104B-6A8E-4785-B5CF-037E5CCC7450}"/>
              </a:ext>
            </a:extLst>
          </p:cNvPr>
          <p:cNvSpPr>
            <a:spLocks noChangeShapeType="1"/>
          </p:cNvSpPr>
          <p:nvPr/>
        </p:nvSpPr>
        <p:spPr bwMode="auto">
          <a:xfrm>
            <a:off x="4792663" y="5138738"/>
            <a:ext cx="1587" cy="2222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066" name="Line 250">
            <a:extLst>
              <a:ext uri="{FF2B5EF4-FFF2-40B4-BE49-F238E27FC236}">
                <a16:creationId xmlns:a16="http://schemas.microsoft.com/office/drawing/2014/main" id="{C6197EEB-EC8A-4782-98C2-65D22A08D787}"/>
              </a:ext>
            </a:extLst>
          </p:cNvPr>
          <p:cNvSpPr>
            <a:spLocks noChangeShapeType="1"/>
          </p:cNvSpPr>
          <p:nvPr/>
        </p:nvSpPr>
        <p:spPr bwMode="auto">
          <a:xfrm>
            <a:off x="4813300" y="5138738"/>
            <a:ext cx="1588" cy="2222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067" name="Rectangle 251">
            <a:extLst>
              <a:ext uri="{FF2B5EF4-FFF2-40B4-BE49-F238E27FC236}">
                <a16:creationId xmlns:a16="http://schemas.microsoft.com/office/drawing/2014/main" id="{6F78F52F-43E9-4266-B131-05C1239FEC03}"/>
              </a:ext>
            </a:extLst>
          </p:cNvPr>
          <p:cNvSpPr>
            <a:spLocks noChangeArrowheads="1"/>
          </p:cNvSpPr>
          <p:nvPr/>
        </p:nvSpPr>
        <p:spPr bwMode="auto">
          <a:xfrm>
            <a:off x="4591050" y="5030788"/>
            <a:ext cx="142875" cy="22225"/>
          </a:xfrm>
          <a:prstGeom prst="rect">
            <a:avLst/>
          </a:prstGeom>
          <a:solidFill>
            <a:srgbClr val="D9AA73"/>
          </a:solidFill>
          <a:ln w="31750">
            <a:solidFill>
              <a:srgbClr val="D9AA73"/>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68" name="Freeform 252">
            <a:extLst>
              <a:ext uri="{FF2B5EF4-FFF2-40B4-BE49-F238E27FC236}">
                <a16:creationId xmlns:a16="http://schemas.microsoft.com/office/drawing/2014/main" id="{9DE3A278-CE77-4582-A75D-E618318B02A5}"/>
              </a:ext>
            </a:extLst>
          </p:cNvPr>
          <p:cNvSpPr>
            <a:spLocks/>
          </p:cNvSpPr>
          <p:nvPr/>
        </p:nvSpPr>
        <p:spPr bwMode="auto">
          <a:xfrm>
            <a:off x="4572000" y="5053013"/>
            <a:ext cx="201613" cy="42862"/>
          </a:xfrm>
          <a:custGeom>
            <a:avLst/>
            <a:gdLst>
              <a:gd name="T0" fmla="*/ 2147483646 w 138"/>
              <a:gd name="T1" fmla="*/ 0 h 27"/>
              <a:gd name="T2" fmla="*/ 0 w 138"/>
              <a:gd name="T3" fmla="*/ 2147483646 h 27"/>
              <a:gd name="T4" fmla="*/ 2147483646 w 138"/>
              <a:gd name="T5" fmla="*/ 2147483646 h 27"/>
              <a:gd name="T6" fmla="*/ 2147483646 w 138"/>
              <a:gd name="T7" fmla="*/ 0 h 27"/>
              <a:gd name="T8" fmla="*/ 2147483646 w 138"/>
              <a:gd name="T9" fmla="*/ 0 h 27"/>
              <a:gd name="T10" fmla="*/ 0 60000 65536"/>
              <a:gd name="T11" fmla="*/ 0 60000 65536"/>
              <a:gd name="T12" fmla="*/ 0 60000 65536"/>
              <a:gd name="T13" fmla="*/ 0 60000 65536"/>
              <a:gd name="T14" fmla="*/ 0 60000 65536"/>
              <a:gd name="T15" fmla="*/ 0 w 138"/>
              <a:gd name="T16" fmla="*/ 0 h 27"/>
              <a:gd name="T17" fmla="*/ 138 w 138"/>
              <a:gd name="T18" fmla="*/ 27 h 27"/>
            </a:gdLst>
            <a:ahLst/>
            <a:cxnLst>
              <a:cxn ang="T10">
                <a:pos x="T0" y="T1"/>
              </a:cxn>
              <a:cxn ang="T11">
                <a:pos x="T2" y="T3"/>
              </a:cxn>
              <a:cxn ang="T12">
                <a:pos x="T4" y="T5"/>
              </a:cxn>
              <a:cxn ang="T13">
                <a:pos x="T6" y="T7"/>
              </a:cxn>
              <a:cxn ang="T14">
                <a:pos x="T8" y="T9"/>
              </a:cxn>
            </a:cxnLst>
            <a:rect l="T15" t="T16" r="T17" b="T18"/>
            <a:pathLst>
              <a:path w="138" h="27">
                <a:moveTo>
                  <a:pt x="13" y="0"/>
                </a:moveTo>
                <a:lnTo>
                  <a:pt x="0" y="27"/>
                </a:lnTo>
                <a:lnTo>
                  <a:pt x="138" y="27"/>
                </a:lnTo>
                <a:lnTo>
                  <a:pt x="124" y="0"/>
                </a:lnTo>
                <a:lnTo>
                  <a:pt x="13" y="0"/>
                </a:lnTo>
                <a:close/>
              </a:path>
            </a:pathLst>
          </a:custGeom>
          <a:noFill/>
          <a:ln w="31750">
            <a:solidFill>
              <a:srgbClr val="D9AA7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069" name="Line 253">
            <a:extLst>
              <a:ext uri="{FF2B5EF4-FFF2-40B4-BE49-F238E27FC236}">
                <a16:creationId xmlns:a16="http://schemas.microsoft.com/office/drawing/2014/main" id="{95653689-DC7F-4C69-A4B7-1484E3C7ABAA}"/>
              </a:ext>
            </a:extLst>
          </p:cNvPr>
          <p:cNvSpPr>
            <a:spLocks noChangeShapeType="1"/>
          </p:cNvSpPr>
          <p:nvPr/>
        </p:nvSpPr>
        <p:spPr bwMode="auto">
          <a:xfrm>
            <a:off x="4591050" y="5075238"/>
            <a:ext cx="41275"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070" name="Line 254">
            <a:extLst>
              <a:ext uri="{FF2B5EF4-FFF2-40B4-BE49-F238E27FC236}">
                <a16:creationId xmlns:a16="http://schemas.microsoft.com/office/drawing/2014/main" id="{A93026DC-B21C-466A-884F-0FB95E1E2334}"/>
              </a:ext>
            </a:extLst>
          </p:cNvPr>
          <p:cNvSpPr>
            <a:spLocks noChangeShapeType="1"/>
          </p:cNvSpPr>
          <p:nvPr/>
        </p:nvSpPr>
        <p:spPr bwMode="auto">
          <a:xfrm>
            <a:off x="4611688" y="5053013"/>
            <a:ext cx="122237"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071" name="Line 255">
            <a:extLst>
              <a:ext uri="{FF2B5EF4-FFF2-40B4-BE49-F238E27FC236}">
                <a16:creationId xmlns:a16="http://schemas.microsoft.com/office/drawing/2014/main" id="{ADDA0B3E-E9BF-471A-AFD4-1C36B65BD650}"/>
              </a:ext>
            </a:extLst>
          </p:cNvPr>
          <p:cNvSpPr>
            <a:spLocks noChangeShapeType="1"/>
          </p:cNvSpPr>
          <p:nvPr/>
        </p:nvSpPr>
        <p:spPr bwMode="auto">
          <a:xfrm>
            <a:off x="4591050" y="5075238"/>
            <a:ext cx="101600"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072" name="Freeform 256">
            <a:extLst>
              <a:ext uri="{FF2B5EF4-FFF2-40B4-BE49-F238E27FC236}">
                <a16:creationId xmlns:a16="http://schemas.microsoft.com/office/drawing/2014/main" id="{D49BED02-849D-49F4-A56C-56C471C36FF0}"/>
              </a:ext>
            </a:extLst>
          </p:cNvPr>
          <p:cNvSpPr>
            <a:spLocks/>
          </p:cNvSpPr>
          <p:nvPr/>
        </p:nvSpPr>
        <p:spPr bwMode="auto">
          <a:xfrm>
            <a:off x="4632325" y="5075238"/>
            <a:ext cx="120650" cy="1587"/>
          </a:xfrm>
          <a:custGeom>
            <a:avLst/>
            <a:gdLst>
              <a:gd name="T0" fmla="*/ 0 w 83"/>
              <a:gd name="T1" fmla="*/ 0 h 1588"/>
              <a:gd name="T2" fmla="*/ 2147483646 w 83"/>
              <a:gd name="T3" fmla="*/ 0 h 1588"/>
              <a:gd name="T4" fmla="*/ 2147483646 w 83"/>
              <a:gd name="T5" fmla="*/ 0 h 1588"/>
              <a:gd name="T6" fmla="*/ 0 60000 65536"/>
              <a:gd name="T7" fmla="*/ 0 60000 65536"/>
              <a:gd name="T8" fmla="*/ 0 60000 65536"/>
              <a:gd name="T9" fmla="*/ 0 w 83"/>
              <a:gd name="T10" fmla="*/ 0 h 1588"/>
              <a:gd name="T11" fmla="*/ 83 w 83"/>
              <a:gd name="T12" fmla="*/ 1588 h 1588"/>
            </a:gdLst>
            <a:ahLst/>
            <a:cxnLst>
              <a:cxn ang="T6">
                <a:pos x="T0" y="T1"/>
              </a:cxn>
              <a:cxn ang="T7">
                <a:pos x="T2" y="T3"/>
              </a:cxn>
              <a:cxn ang="T8">
                <a:pos x="T4" y="T5"/>
              </a:cxn>
            </a:cxnLst>
            <a:rect l="T9" t="T10" r="T11" b="T12"/>
            <a:pathLst>
              <a:path w="83" h="1588">
                <a:moveTo>
                  <a:pt x="0" y="0"/>
                </a:moveTo>
                <a:lnTo>
                  <a:pt x="55" y="0"/>
                </a:lnTo>
                <a:lnTo>
                  <a:pt x="83" y="0"/>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073" name="Line 257">
            <a:extLst>
              <a:ext uri="{FF2B5EF4-FFF2-40B4-BE49-F238E27FC236}">
                <a16:creationId xmlns:a16="http://schemas.microsoft.com/office/drawing/2014/main" id="{CFDA96CA-9F69-426D-85CE-79A68D41E1E0}"/>
              </a:ext>
            </a:extLst>
          </p:cNvPr>
          <p:cNvSpPr>
            <a:spLocks noChangeShapeType="1"/>
          </p:cNvSpPr>
          <p:nvPr/>
        </p:nvSpPr>
        <p:spPr bwMode="auto">
          <a:xfrm>
            <a:off x="4733925" y="5075238"/>
            <a:ext cx="19050"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074" name="Rectangle 258">
            <a:extLst>
              <a:ext uri="{FF2B5EF4-FFF2-40B4-BE49-F238E27FC236}">
                <a16:creationId xmlns:a16="http://schemas.microsoft.com/office/drawing/2014/main" id="{E2C58B72-0434-4980-AB42-6DF903C2EED7}"/>
              </a:ext>
            </a:extLst>
          </p:cNvPr>
          <p:cNvSpPr>
            <a:spLocks noChangeArrowheads="1"/>
          </p:cNvSpPr>
          <p:nvPr/>
        </p:nvSpPr>
        <p:spPr bwMode="auto">
          <a:xfrm>
            <a:off x="4673600" y="4897438"/>
            <a:ext cx="39688" cy="66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75" name="Rectangle 259">
            <a:extLst>
              <a:ext uri="{FF2B5EF4-FFF2-40B4-BE49-F238E27FC236}">
                <a16:creationId xmlns:a16="http://schemas.microsoft.com/office/drawing/2014/main" id="{B57CE908-6EAB-49E5-B169-31C697640415}"/>
              </a:ext>
            </a:extLst>
          </p:cNvPr>
          <p:cNvSpPr>
            <a:spLocks noChangeArrowheads="1"/>
          </p:cNvSpPr>
          <p:nvPr/>
        </p:nvSpPr>
        <p:spPr bwMode="auto">
          <a:xfrm>
            <a:off x="4673600" y="4897438"/>
            <a:ext cx="60325" cy="88900"/>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76" name="Rectangle 260">
            <a:extLst>
              <a:ext uri="{FF2B5EF4-FFF2-40B4-BE49-F238E27FC236}">
                <a16:creationId xmlns:a16="http://schemas.microsoft.com/office/drawing/2014/main" id="{081FB499-662D-4AA0-8BB6-D7664F4DB15D}"/>
              </a:ext>
            </a:extLst>
          </p:cNvPr>
          <p:cNvSpPr>
            <a:spLocks noChangeArrowheads="1"/>
          </p:cNvSpPr>
          <p:nvPr/>
        </p:nvSpPr>
        <p:spPr bwMode="auto">
          <a:xfrm>
            <a:off x="4249738" y="3671888"/>
            <a:ext cx="120650" cy="130175"/>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77" name="Rectangle 261">
            <a:extLst>
              <a:ext uri="{FF2B5EF4-FFF2-40B4-BE49-F238E27FC236}">
                <a16:creationId xmlns:a16="http://schemas.microsoft.com/office/drawing/2014/main" id="{60063D69-B6EE-4060-8E1A-54234F1E86C0}"/>
              </a:ext>
            </a:extLst>
          </p:cNvPr>
          <p:cNvSpPr>
            <a:spLocks noChangeArrowheads="1"/>
          </p:cNvSpPr>
          <p:nvPr/>
        </p:nvSpPr>
        <p:spPr bwMode="auto">
          <a:xfrm>
            <a:off x="4249738" y="3671888"/>
            <a:ext cx="139700" cy="152400"/>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78" name="Rectangle 262">
            <a:extLst>
              <a:ext uri="{FF2B5EF4-FFF2-40B4-BE49-F238E27FC236}">
                <a16:creationId xmlns:a16="http://schemas.microsoft.com/office/drawing/2014/main" id="{35A3C149-5445-46BF-B05B-EA8BD6129EA6}"/>
              </a:ext>
            </a:extLst>
          </p:cNvPr>
          <p:cNvSpPr>
            <a:spLocks noChangeArrowheads="1"/>
          </p:cNvSpPr>
          <p:nvPr/>
        </p:nvSpPr>
        <p:spPr bwMode="auto">
          <a:xfrm>
            <a:off x="3722688" y="3694113"/>
            <a:ext cx="122237" cy="109537"/>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79" name="Rectangle 263">
            <a:extLst>
              <a:ext uri="{FF2B5EF4-FFF2-40B4-BE49-F238E27FC236}">
                <a16:creationId xmlns:a16="http://schemas.microsoft.com/office/drawing/2014/main" id="{1A3EB39E-8676-4049-BA00-B85F5CCD1DB0}"/>
              </a:ext>
            </a:extLst>
          </p:cNvPr>
          <p:cNvSpPr>
            <a:spLocks noChangeArrowheads="1"/>
          </p:cNvSpPr>
          <p:nvPr/>
        </p:nvSpPr>
        <p:spPr bwMode="auto">
          <a:xfrm>
            <a:off x="3722688" y="3694113"/>
            <a:ext cx="141287" cy="131762"/>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80" name="Rectangle 264">
            <a:extLst>
              <a:ext uri="{FF2B5EF4-FFF2-40B4-BE49-F238E27FC236}">
                <a16:creationId xmlns:a16="http://schemas.microsoft.com/office/drawing/2014/main" id="{6E7E42A1-80F3-4DEF-B998-4C90F6379C95}"/>
              </a:ext>
            </a:extLst>
          </p:cNvPr>
          <p:cNvSpPr>
            <a:spLocks noChangeArrowheads="1"/>
          </p:cNvSpPr>
          <p:nvPr/>
        </p:nvSpPr>
        <p:spPr bwMode="auto">
          <a:xfrm>
            <a:off x="4591050" y="5227638"/>
            <a:ext cx="122238" cy="131762"/>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81" name="Rectangle 265">
            <a:extLst>
              <a:ext uri="{FF2B5EF4-FFF2-40B4-BE49-F238E27FC236}">
                <a16:creationId xmlns:a16="http://schemas.microsoft.com/office/drawing/2014/main" id="{47245CF2-963B-4EAD-BCC5-E2F33EC15784}"/>
              </a:ext>
            </a:extLst>
          </p:cNvPr>
          <p:cNvSpPr>
            <a:spLocks noChangeArrowheads="1"/>
          </p:cNvSpPr>
          <p:nvPr/>
        </p:nvSpPr>
        <p:spPr bwMode="auto">
          <a:xfrm>
            <a:off x="4572000" y="5256213"/>
            <a:ext cx="142875" cy="153987"/>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82" name="Rectangle 266">
            <a:extLst>
              <a:ext uri="{FF2B5EF4-FFF2-40B4-BE49-F238E27FC236}">
                <a16:creationId xmlns:a16="http://schemas.microsoft.com/office/drawing/2014/main" id="{D1BA1379-BDB0-4D9E-A10D-4CC6182FFCC7}"/>
              </a:ext>
            </a:extLst>
          </p:cNvPr>
          <p:cNvSpPr>
            <a:spLocks noChangeArrowheads="1"/>
          </p:cNvSpPr>
          <p:nvPr/>
        </p:nvSpPr>
        <p:spPr bwMode="auto">
          <a:xfrm>
            <a:off x="5265738" y="2325688"/>
            <a:ext cx="1603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GB" altLang="en-US" sz="1400">
                <a:solidFill>
                  <a:srgbClr val="000000"/>
                </a:solidFill>
                <a:latin typeface="Zapf Dingbats" pitchFamily="1" charset="2"/>
                <a:ea typeface="SimSun" panose="02010600030101010101" pitchFamily="2" charset="-122"/>
              </a:rPr>
              <a:t>%</a:t>
            </a:r>
            <a:endParaRPr lang="en-GB" altLang="en-US" sz="2400">
              <a:latin typeface="Zapf Dingbats" pitchFamily="1" charset="2"/>
              <a:ea typeface="SimSun" panose="02010600030101010101" pitchFamily="2" charset="-122"/>
            </a:endParaRPr>
          </a:p>
        </p:txBody>
      </p:sp>
      <p:sp>
        <p:nvSpPr>
          <p:cNvPr id="35083" name="Freeform 268">
            <a:extLst>
              <a:ext uri="{FF2B5EF4-FFF2-40B4-BE49-F238E27FC236}">
                <a16:creationId xmlns:a16="http://schemas.microsoft.com/office/drawing/2014/main" id="{918DE7B6-B494-45C2-8749-A909FEA2CA50}"/>
              </a:ext>
            </a:extLst>
          </p:cNvPr>
          <p:cNvSpPr>
            <a:spLocks/>
          </p:cNvSpPr>
          <p:nvPr/>
        </p:nvSpPr>
        <p:spPr bwMode="auto">
          <a:xfrm>
            <a:off x="5321300" y="2795588"/>
            <a:ext cx="79375" cy="88900"/>
          </a:xfrm>
          <a:custGeom>
            <a:avLst/>
            <a:gdLst>
              <a:gd name="T0" fmla="*/ 0 w 55"/>
              <a:gd name="T1" fmla="*/ 0 h 55"/>
              <a:gd name="T2" fmla="*/ 2147483646 w 55"/>
              <a:gd name="T3" fmla="*/ 2147483646 h 55"/>
              <a:gd name="T4" fmla="*/ 2147483646 w 55"/>
              <a:gd name="T5" fmla="*/ 2147483646 h 55"/>
              <a:gd name="T6" fmla="*/ 0 60000 65536"/>
              <a:gd name="T7" fmla="*/ 0 60000 65536"/>
              <a:gd name="T8" fmla="*/ 0 60000 65536"/>
              <a:gd name="T9" fmla="*/ 0 w 55"/>
              <a:gd name="T10" fmla="*/ 0 h 55"/>
              <a:gd name="T11" fmla="*/ 55 w 55"/>
              <a:gd name="T12" fmla="*/ 55 h 55"/>
            </a:gdLst>
            <a:ahLst/>
            <a:cxnLst>
              <a:cxn ang="T6">
                <a:pos x="T0" y="T1"/>
              </a:cxn>
              <a:cxn ang="T7">
                <a:pos x="T2" y="T3"/>
              </a:cxn>
              <a:cxn ang="T8">
                <a:pos x="T4" y="T5"/>
              </a:cxn>
            </a:cxnLst>
            <a:rect l="T9" t="T10" r="T11" b="T12"/>
            <a:pathLst>
              <a:path w="55" h="55">
                <a:moveTo>
                  <a:pt x="0" y="0"/>
                </a:moveTo>
                <a:lnTo>
                  <a:pt x="41" y="13"/>
                </a:lnTo>
                <a:lnTo>
                  <a:pt x="55" y="55"/>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084" name="AutoShape 269">
            <a:extLst>
              <a:ext uri="{FF2B5EF4-FFF2-40B4-BE49-F238E27FC236}">
                <a16:creationId xmlns:a16="http://schemas.microsoft.com/office/drawing/2014/main" id="{E85F06C0-2E8C-48D9-8265-0F428204D627}"/>
              </a:ext>
            </a:extLst>
          </p:cNvPr>
          <p:cNvSpPr>
            <a:spLocks noChangeArrowheads="1"/>
          </p:cNvSpPr>
          <p:nvPr/>
        </p:nvSpPr>
        <p:spPr bwMode="auto">
          <a:xfrm>
            <a:off x="5178425" y="2643188"/>
            <a:ext cx="163513" cy="131762"/>
          </a:xfrm>
          <a:prstGeom prst="roundRect">
            <a:avLst>
              <a:gd name="adj" fmla="val 50000"/>
            </a:avLst>
          </a:prstGeom>
          <a:solidFill>
            <a:srgbClr val="CF92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85" name="AutoShape 270">
            <a:extLst>
              <a:ext uri="{FF2B5EF4-FFF2-40B4-BE49-F238E27FC236}">
                <a16:creationId xmlns:a16="http://schemas.microsoft.com/office/drawing/2014/main" id="{45A2C86F-B5C5-4187-A59A-BB4DA5E70128}"/>
              </a:ext>
            </a:extLst>
          </p:cNvPr>
          <p:cNvSpPr>
            <a:spLocks noChangeArrowheads="1"/>
          </p:cNvSpPr>
          <p:nvPr/>
        </p:nvSpPr>
        <p:spPr bwMode="auto">
          <a:xfrm>
            <a:off x="5157788" y="2620963"/>
            <a:ext cx="203200" cy="176212"/>
          </a:xfrm>
          <a:prstGeom prst="roundRect">
            <a:avLst>
              <a:gd name="adj" fmla="val 40088"/>
            </a:avLst>
          </a:prstGeom>
          <a:noFill/>
          <a:ln w="53975">
            <a:solidFill>
              <a:srgbClr val="CF924C"/>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86" name="Rectangle 271">
            <a:extLst>
              <a:ext uri="{FF2B5EF4-FFF2-40B4-BE49-F238E27FC236}">
                <a16:creationId xmlns:a16="http://schemas.microsoft.com/office/drawing/2014/main" id="{B9151EEB-D42E-4783-BA6E-C543F7EE0D97}"/>
              </a:ext>
            </a:extLst>
          </p:cNvPr>
          <p:cNvSpPr>
            <a:spLocks noChangeArrowheads="1"/>
          </p:cNvSpPr>
          <p:nvPr/>
        </p:nvSpPr>
        <p:spPr bwMode="auto">
          <a:xfrm>
            <a:off x="5199063" y="2687638"/>
            <a:ext cx="122237" cy="65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87" name="Rectangle 272">
            <a:extLst>
              <a:ext uri="{FF2B5EF4-FFF2-40B4-BE49-F238E27FC236}">
                <a16:creationId xmlns:a16="http://schemas.microsoft.com/office/drawing/2014/main" id="{2C4C985F-A256-48DB-9FD5-9C7FA2653844}"/>
              </a:ext>
            </a:extLst>
          </p:cNvPr>
          <p:cNvSpPr>
            <a:spLocks noChangeArrowheads="1"/>
          </p:cNvSpPr>
          <p:nvPr/>
        </p:nvSpPr>
        <p:spPr bwMode="auto">
          <a:xfrm>
            <a:off x="5199063" y="2687638"/>
            <a:ext cx="142875" cy="87312"/>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88" name="Freeform 273">
            <a:extLst>
              <a:ext uri="{FF2B5EF4-FFF2-40B4-BE49-F238E27FC236}">
                <a16:creationId xmlns:a16="http://schemas.microsoft.com/office/drawing/2014/main" id="{C0416A26-8B71-40E4-9B7B-C952F940379D}"/>
              </a:ext>
            </a:extLst>
          </p:cNvPr>
          <p:cNvSpPr>
            <a:spLocks/>
          </p:cNvSpPr>
          <p:nvPr/>
        </p:nvSpPr>
        <p:spPr bwMode="auto">
          <a:xfrm>
            <a:off x="5381625" y="2884488"/>
            <a:ext cx="19050" cy="42862"/>
          </a:xfrm>
          <a:custGeom>
            <a:avLst/>
            <a:gdLst>
              <a:gd name="T0" fmla="*/ 0 w 14"/>
              <a:gd name="T1" fmla="*/ 0 h 27"/>
              <a:gd name="T2" fmla="*/ 2147483646 w 14"/>
              <a:gd name="T3" fmla="*/ 0 h 27"/>
              <a:gd name="T4" fmla="*/ 2147483646 w 14"/>
              <a:gd name="T5" fmla="*/ 0 h 27"/>
              <a:gd name="T6" fmla="*/ 2147483646 w 14"/>
              <a:gd name="T7" fmla="*/ 2147483646 h 27"/>
              <a:gd name="T8" fmla="*/ 2147483646 w 14"/>
              <a:gd name="T9" fmla="*/ 2147483646 h 27"/>
              <a:gd name="T10" fmla="*/ 0 w 14"/>
              <a:gd name="T11" fmla="*/ 2147483646 h 27"/>
              <a:gd name="T12" fmla="*/ 0 w 14"/>
              <a:gd name="T13" fmla="*/ 2147483646 h 27"/>
              <a:gd name="T14" fmla="*/ 0 w 14"/>
              <a:gd name="T15" fmla="*/ 0 h 27"/>
              <a:gd name="T16" fmla="*/ 0 w 14"/>
              <a:gd name="T17" fmla="*/ 0 h 27"/>
              <a:gd name="T18" fmla="*/ 0 w 14"/>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27"/>
              <a:gd name="T32" fmla="*/ 14 w 14"/>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27">
                <a:moveTo>
                  <a:pt x="0" y="0"/>
                </a:moveTo>
                <a:lnTo>
                  <a:pt x="14" y="0"/>
                </a:lnTo>
                <a:lnTo>
                  <a:pt x="14" y="14"/>
                </a:lnTo>
                <a:lnTo>
                  <a:pt x="14" y="27"/>
                </a:lnTo>
                <a:lnTo>
                  <a:pt x="0" y="27"/>
                </a:lnTo>
                <a:lnTo>
                  <a:pt x="0" y="14"/>
                </a:lnTo>
                <a:lnTo>
                  <a:pt x="0" y="0"/>
                </a:lnTo>
                <a:close/>
              </a:path>
            </a:pathLst>
          </a:custGeom>
          <a:solidFill>
            <a:srgbClr val="CF924C"/>
          </a:solidFill>
          <a:ln w="31750">
            <a:solidFill>
              <a:srgbClr val="CF924C"/>
            </a:solidFill>
            <a:prstDash val="solid"/>
            <a:round/>
            <a:headEnd/>
            <a:tailEnd/>
          </a:ln>
        </p:spPr>
        <p:txBody>
          <a:bodyPr/>
          <a:lstStyle/>
          <a:p>
            <a:endParaRPr lang="en-IN"/>
          </a:p>
        </p:txBody>
      </p:sp>
      <p:pic>
        <p:nvPicPr>
          <p:cNvPr id="35089" name="Picture 274">
            <a:extLst>
              <a:ext uri="{FF2B5EF4-FFF2-40B4-BE49-F238E27FC236}">
                <a16:creationId xmlns:a16="http://schemas.microsoft.com/office/drawing/2014/main" id="{B7EA1D86-706B-4560-9A4D-9D0A3FD66A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9700" y="2687638"/>
            <a:ext cx="101600" cy="4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90" name="Line 275">
            <a:extLst>
              <a:ext uri="{FF2B5EF4-FFF2-40B4-BE49-F238E27FC236}">
                <a16:creationId xmlns:a16="http://schemas.microsoft.com/office/drawing/2014/main" id="{ABE60BEC-06DA-4591-BE63-CC7FBCCEBFD6}"/>
              </a:ext>
            </a:extLst>
          </p:cNvPr>
          <p:cNvSpPr>
            <a:spLocks noChangeShapeType="1"/>
          </p:cNvSpPr>
          <p:nvPr/>
        </p:nvSpPr>
        <p:spPr bwMode="auto">
          <a:xfrm>
            <a:off x="5381625" y="2884488"/>
            <a:ext cx="0" cy="2222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091" name="Line 276">
            <a:extLst>
              <a:ext uri="{FF2B5EF4-FFF2-40B4-BE49-F238E27FC236}">
                <a16:creationId xmlns:a16="http://schemas.microsoft.com/office/drawing/2014/main" id="{0181720C-14BD-48B3-B724-5D455F0E40BB}"/>
              </a:ext>
            </a:extLst>
          </p:cNvPr>
          <p:cNvSpPr>
            <a:spLocks noChangeShapeType="1"/>
          </p:cNvSpPr>
          <p:nvPr/>
        </p:nvSpPr>
        <p:spPr bwMode="auto">
          <a:xfrm>
            <a:off x="5381625" y="2884488"/>
            <a:ext cx="0" cy="2222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092" name="Line 277">
            <a:extLst>
              <a:ext uri="{FF2B5EF4-FFF2-40B4-BE49-F238E27FC236}">
                <a16:creationId xmlns:a16="http://schemas.microsoft.com/office/drawing/2014/main" id="{EC4BECC2-24CC-48E5-A985-06D8242ACC96}"/>
              </a:ext>
            </a:extLst>
          </p:cNvPr>
          <p:cNvSpPr>
            <a:spLocks noChangeShapeType="1"/>
          </p:cNvSpPr>
          <p:nvPr/>
        </p:nvSpPr>
        <p:spPr bwMode="auto">
          <a:xfrm>
            <a:off x="5400675" y="2884488"/>
            <a:ext cx="1588" cy="2222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093" name="Rectangle 278">
            <a:extLst>
              <a:ext uri="{FF2B5EF4-FFF2-40B4-BE49-F238E27FC236}">
                <a16:creationId xmlns:a16="http://schemas.microsoft.com/office/drawing/2014/main" id="{2E20A9E5-5354-4A33-93BD-153BFC52139E}"/>
              </a:ext>
            </a:extLst>
          </p:cNvPr>
          <p:cNvSpPr>
            <a:spLocks noChangeArrowheads="1"/>
          </p:cNvSpPr>
          <p:nvPr/>
        </p:nvSpPr>
        <p:spPr bwMode="auto">
          <a:xfrm>
            <a:off x="5178425" y="2773363"/>
            <a:ext cx="163513" cy="22225"/>
          </a:xfrm>
          <a:prstGeom prst="rect">
            <a:avLst/>
          </a:prstGeom>
          <a:solidFill>
            <a:srgbClr val="CF924C"/>
          </a:solidFill>
          <a:ln w="31750">
            <a:solidFill>
              <a:srgbClr val="CF924C"/>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094" name="Freeform 279">
            <a:extLst>
              <a:ext uri="{FF2B5EF4-FFF2-40B4-BE49-F238E27FC236}">
                <a16:creationId xmlns:a16="http://schemas.microsoft.com/office/drawing/2014/main" id="{BA772330-517B-4074-AADA-86C7D83B0EC0}"/>
              </a:ext>
            </a:extLst>
          </p:cNvPr>
          <p:cNvSpPr>
            <a:spLocks/>
          </p:cNvSpPr>
          <p:nvPr/>
        </p:nvSpPr>
        <p:spPr bwMode="auto">
          <a:xfrm>
            <a:off x="5157788" y="2817813"/>
            <a:ext cx="203200" cy="22225"/>
          </a:xfrm>
          <a:custGeom>
            <a:avLst/>
            <a:gdLst>
              <a:gd name="T0" fmla="*/ 2147483646 w 138"/>
              <a:gd name="T1" fmla="*/ 0 h 14"/>
              <a:gd name="T2" fmla="*/ 0 w 138"/>
              <a:gd name="T3" fmla="*/ 2147483646 h 14"/>
              <a:gd name="T4" fmla="*/ 2147483646 w 138"/>
              <a:gd name="T5" fmla="*/ 2147483646 h 14"/>
              <a:gd name="T6" fmla="*/ 2147483646 w 138"/>
              <a:gd name="T7" fmla="*/ 0 h 14"/>
              <a:gd name="T8" fmla="*/ 2147483646 w 138"/>
              <a:gd name="T9" fmla="*/ 0 h 14"/>
              <a:gd name="T10" fmla="*/ 0 60000 65536"/>
              <a:gd name="T11" fmla="*/ 0 60000 65536"/>
              <a:gd name="T12" fmla="*/ 0 60000 65536"/>
              <a:gd name="T13" fmla="*/ 0 60000 65536"/>
              <a:gd name="T14" fmla="*/ 0 60000 65536"/>
              <a:gd name="T15" fmla="*/ 0 w 138"/>
              <a:gd name="T16" fmla="*/ 0 h 14"/>
              <a:gd name="T17" fmla="*/ 138 w 138"/>
              <a:gd name="T18" fmla="*/ 14 h 14"/>
            </a:gdLst>
            <a:ahLst/>
            <a:cxnLst>
              <a:cxn ang="T10">
                <a:pos x="T0" y="T1"/>
              </a:cxn>
              <a:cxn ang="T11">
                <a:pos x="T2" y="T3"/>
              </a:cxn>
              <a:cxn ang="T12">
                <a:pos x="T4" y="T5"/>
              </a:cxn>
              <a:cxn ang="T13">
                <a:pos x="T6" y="T7"/>
              </a:cxn>
              <a:cxn ang="T14">
                <a:pos x="T8" y="T9"/>
              </a:cxn>
            </a:cxnLst>
            <a:rect l="T15" t="T16" r="T17" b="T18"/>
            <a:pathLst>
              <a:path w="138" h="14">
                <a:moveTo>
                  <a:pt x="14" y="0"/>
                </a:moveTo>
                <a:lnTo>
                  <a:pt x="0" y="14"/>
                </a:lnTo>
                <a:lnTo>
                  <a:pt x="138" y="14"/>
                </a:lnTo>
                <a:lnTo>
                  <a:pt x="125" y="0"/>
                </a:lnTo>
                <a:lnTo>
                  <a:pt x="14" y="0"/>
                </a:lnTo>
                <a:close/>
              </a:path>
            </a:pathLst>
          </a:custGeom>
          <a:noFill/>
          <a:ln w="31750">
            <a:solidFill>
              <a:srgbClr val="D9AA7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095" name="Line 280">
            <a:extLst>
              <a:ext uri="{FF2B5EF4-FFF2-40B4-BE49-F238E27FC236}">
                <a16:creationId xmlns:a16="http://schemas.microsoft.com/office/drawing/2014/main" id="{5763C806-A5EF-44CD-B3E4-084AD28D8D86}"/>
              </a:ext>
            </a:extLst>
          </p:cNvPr>
          <p:cNvSpPr>
            <a:spLocks noChangeShapeType="1"/>
          </p:cNvSpPr>
          <p:nvPr/>
        </p:nvSpPr>
        <p:spPr bwMode="auto">
          <a:xfrm>
            <a:off x="5178425" y="2840038"/>
            <a:ext cx="41275"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096" name="Line 281">
            <a:extLst>
              <a:ext uri="{FF2B5EF4-FFF2-40B4-BE49-F238E27FC236}">
                <a16:creationId xmlns:a16="http://schemas.microsoft.com/office/drawing/2014/main" id="{12736A96-90DE-4831-BAF7-F6740D985239}"/>
              </a:ext>
            </a:extLst>
          </p:cNvPr>
          <p:cNvSpPr>
            <a:spLocks noChangeShapeType="1"/>
          </p:cNvSpPr>
          <p:nvPr/>
        </p:nvSpPr>
        <p:spPr bwMode="auto">
          <a:xfrm>
            <a:off x="5199063" y="2817813"/>
            <a:ext cx="122237"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097" name="Line 282">
            <a:extLst>
              <a:ext uri="{FF2B5EF4-FFF2-40B4-BE49-F238E27FC236}">
                <a16:creationId xmlns:a16="http://schemas.microsoft.com/office/drawing/2014/main" id="{D50B56AE-41C4-4DB0-869B-53C24A8DCC94}"/>
              </a:ext>
            </a:extLst>
          </p:cNvPr>
          <p:cNvSpPr>
            <a:spLocks noChangeShapeType="1"/>
          </p:cNvSpPr>
          <p:nvPr/>
        </p:nvSpPr>
        <p:spPr bwMode="auto">
          <a:xfrm>
            <a:off x="5178425" y="2817813"/>
            <a:ext cx="101600"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098" name="Line 283">
            <a:extLst>
              <a:ext uri="{FF2B5EF4-FFF2-40B4-BE49-F238E27FC236}">
                <a16:creationId xmlns:a16="http://schemas.microsoft.com/office/drawing/2014/main" id="{1320E019-CFBF-4DD3-96BA-036E115CF284}"/>
              </a:ext>
            </a:extLst>
          </p:cNvPr>
          <p:cNvSpPr>
            <a:spLocks noChangeShapeType="1"/>
          </p:cNvSpPr>
          <p:nvPr/>
        </p:nvSpPr>
        <p:spPr bwMode="auto">
          <a:xfrm>
            <a:off x="5240338" y="2840038"/>
            <a:ext cx="60325"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099" name="Line 284">
            <a:extLst>
              <a:ext uri="{FF2B5EF4-FFF2-40B4-BE49-F238E27FC236}">
                <a16:creationId xmlns:a16="http://schemas.microsoft.com/office/drawing/2014/main" id="{0E7B50D2-111D-41EE-B636-547410552DD1}"/>
              </a:ext>
            </a:extLst>
          </p:cNvPr>
          <p:cNvSpPr>
            <a:spLocks noChangeShapeType="1"/>
          </p:cNvSpPr>
          <p:nvPr/>
        </p:nvSpPr>
        <p:spPr bwMode="auto">
          <a:xfrm>
            <a:off x="5300663" y="2817813"/>
            <a:ext cx="41275"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100" name="Line 285">
            <a:extLst>
              <a:ext uri="{FF2B5EF4-FFF2-40B4-BE49-F238E27FC236}">
                <a16:creationId xmlns:a16="http://schemas.microsoft.com/office/drawing/2014/main" id="{200135F0-15D5-4AA0-A881-87694A3FA4DE}"/>
              </a:ext>
            </a:extLst>
          </p:cNvPr>
          <p:cNvSpPr>
            <a:spLocks noChangeShapeType="1"/>
          </p:cNvSpPr>
          <p:nvPr/>
        </p:nvSpPr>
        <p:spPr bwMode="auto">
          <a:xfrm>
            <a:off x="5321300" y="2840038"/>
            <a:ext cx="20638"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101" name="Rectangle 286">
            <a:extLst>
              <a:ext uri="{FF2B5EF4-FFF2-40B4-BE49-F238E27FC236}">
                <a16:creationId xmlns:a16="http://schemas.microsoft.com/office/drawing/2014/main" id="{E12F66A7-80AB-4403-95A5-961169FFFD8A}"/>
              </a:ext>
            </a:extLst>
          </p:cNvPr>
          <p:cNvSpPr>
            <a:spLocks noChangeArrowheads="1"/>
          </p:cNvSpPr>
          <p:nvPr/>
        </p:nvSpPr>
        <p:spPr bwMode="auto">
          <a:xfrm>
            <a:off x="5259388" y="2665413"/>
            <a:ext cx="41275" cy="428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102" name="Rectangle 287">
            <a:extLst>
              <a:ext uri="{FF2B5EF4-FFF2-40B4-BE49-F238E27FC236}">
                <a16:creationId xmlns:a16="http://schemas.microsoft.com/office/drawing/2014/main" id="{F2169072-8867-48A5-A59D-89992DDC4B95}"/>
              </a:ext>
            </a:extLst>
          </p:cNvPr>
          <p:cNvSpPr>
            <a:spLocks noChangeArrowheads="1"/>
          </p:cNvSpPr>
          <p:nvPr/>
        </p:nvSpPr>
        <p:spPr bwMode="auto">
          <a:xfrm>
            <a:off x="5259388" y="2665413"/>
            <a:ext cx="61912" cy="65087"/>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103" name="Freeform 288">
            <a:extLst>
              <a:ext uri="{FF2B5EF4-FFF2-40B4-BE49-F238E27FC236}">
                <a16:creationId xmlns:a16="http://schemas.microsoft.com/office/drawing/2014/main" id="{0516E148-A4EF-41D1-9C24-DCE70546D1AD}"/>
              </a:ext>
            </a:extLst>
          </p:cNvPr>
          <p:cNvSpPr>
            <a:spLocks/>
          </p:cNvSpPr>
          <p:nvPr/>
        </p:nvSpPr>
        <p:spPr bwMode="auto">
          <a:xfrm>
            <a:off x="3863975" y="1941513"/>
            <a:ext cx="61913" cy="111125"/>
          </a:xfrm>
          <a:custGeom>
            <a:avLst/>
            <a:gdLst>
              <a:gd name="T0" fmla="*/ 0 w 42"/>
              <a:gd name="T1" fmla="*/ 0 h 69"/>
              <a:gd name="T2" fmla="*/ 2147483646 w 42"/>
              <a:gd name="T3" fmla="*/ 2147483646 h 69"/>
              <a:gd name="T4" fmla="*/ 2147483646 w 42"/>
              <a:gd name="T5" fmla="*/ 2147483646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3"/>
                </a:lnTo>
                <a:lnTo>
                  <a:pt x="42" y="69"/>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104" name="AutoShape 289">
            <a:extLst>
              <a:ext uri="{FF2B5EF4-FFF2-40B4-BE49-F238E27FC236}">
                <a16:creationId xmlns:a16="http://schemas.microsoft.com/office/drawing/2014/main" id="{CD0D7A40-EB38-4644-8670-F4B07D1E376C}"/>
              </a:ext>
            </a:extLst>
          </p:cNvPr>
          <p:cNvSpPr>
            <a:spLocks noChangeArrowheads="1"/>
          </p:cNvSpPr>
          <p:nvPr/>
        </p:nvSpPr>
        <p:spPr bwMode="auto">
          <a:xfrm>
            <a:off x="3703638" y="1811338"/>
            <a:ext cx="180975" cy="109537"/>
          </a:xfrm>
          <a:prstGeom prst="roundRect">
            <a:avLst>
              <a:gd name="adj" fmla="val 50000"/>
            </a:avLst>
          </a:prstGeom>
          <a:solidFill>
            <a:srgbClr val="CF92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105" name="AutoShape 290">
            <a:extLst>
              <a:ext uri="{FF2B5EF4-FFF2-40B4-BE49-F238E27FC236}">
                <a16:creationId xmlns:a16="http://schemas.microsoft.com/office/drawing/2014/main" id="{335F5AC9-08FC-47B3-B307-BCC989CA7F02}"/>
              </a:ext>
            </a:extLst>
          </p:cNvPr>
          <p:cNvSpPr>
            <a:spLocks noChangeArrowheads="1"/>
          </p:cNvSpPr>
          <p:nvPr/>
        </p:nvSpPr>
        <p:spPr bwMode="auto">
          <a:xfrm>
            <a:off x="3683000" y="1789113"/>
            <a:ext cx="222250" cy="153987"/>
          </a:xfrm>
          <a:prstGeom prst="roundRect">
            <a:avLst>
              <a:gd name="adj" fmla="val 38662"/>
            </a:avLst>
          </a:prstGeom>
          <a:noFill/>
          <a:ln w="53975">
            <a:solidFill>
              <a:srgbClr val="CF924C"/>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106" name="Rectangle 291">
            <a:extLst>
              <a:ext uri="{FF2B5EF4-FFF2-40B4-BE49-F238E27FC236}">
                <a16:creationId xmlns:a16="http://schemas.microsoft.com/office/drawing/2014/main" id="{D6554FF0-7040-404D-BDBB-E85AE55EF08C}"/>
              </a:ext>
            </a:extLst>
          </p:cNvPr>
          <p:cNvSpPr>
            <a:spLocks noChangeArrowheads="1"/>
          </p:cNvSpPr>
          <p:nvPr/>
        </p:nvSpPr>
        <p:spPr bwMode="auto">
          <a:xfrm>
            <a:off x="3743325" y="1833563"/>
            <a:ext cx="120650" cy="65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107" name="Rectangle 292">
            <a:extLst>
              <a:ext uri="{FF2B5EF4-FFF2-40B4-BE49-F238E27FC236}">
                <a16:creationId xmlns:a16="http://schemas.microsoft.com/office/drawing/2014/main" id="{90809074-AAA2-4257-9937-A0C3E9440455}"/>
              </a:ext>
            </a:extLst>
          </p:cNvPr>
          <p:cNvSpPr>
            <a:spLocks noChangeArrowheads="1"/>
          </p:cNvSpPr>
          <p:nvPr/>
        </p:nvSpPr>
        <p:spPr bwMode="auto">
          <a:xfrm>
            <a:off x="3743325" y="1833563"/>
            <a:ext cx="141288" cy="87312"/>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108" name="Freeform 293">
            <a:extLst>
              <a:ext uri="{FF2B5EF4-FFF2-40B4-BE49-F238E27FC236}">
                <a16:creationId xmlns:a16="http://schemas.microsoft.com/office/drawing/2014/main" id="{57B8D97B-BD1B-41C7-A26F-5F96B2861D08}"/>
              </a:ext>
            </a:extLst>
          </p:cNvPr>
          <p:cNvSpPr>
            <a:spLocks/>
          </p:cNvSpPr>
          <p:nvPr/>
        </p:nvSpPr>
        <p:spPr bwMode="auto">
          <a:xfrm>
            <a:off x="3905250" y="2030413"/>
            <a:ext cx="41275" cy="65087"/>
          </a:xfrm>
          <a:custGeom>
            <a:avLst/>
            <a:gdLst>
              <a:gd name="T0" fmla="*/ 2147483646 w 28"/>
              <a:gd name="T1" fmla="*/ 0 h 41"/>
              <a:gd name="T2" fmla="*/ 2147483646 w 28"/>
              <a:gd name="T3" fmla="*/ 0 h 41"/>
              <a:gd name="T4" fmla="*/ 2147483646 w 28"/>
              <a:gd name="T5" fmla="*/ 2147483646 h 41"/>
              <a:gd name="T6" fmla="*/ 2147483646 w 28"/>
              <a:gd name="T7" fmla="*/ 2147483646 h 41"/>
              <a:gd name="T8" fmla="*/ 2147483646 w 28"/>
              <a:gd name="T9" fmla="*/ 2147483646 h 41"/>
              <a:gd name="T10" fmla="*/ 2147483646 w 28"/>
              <a:gd name="T11" fmla="*/ 2147483646 h 41"/>
              <a:gd name="T12" fmla="*/ 0 w 28"/>
              <a:gd name="T13" fmla="*/ 2147483646 h 41"/>
              <a:gd name="T14" fmla="*/ 0 w 28"/>
              <a:gd name="T15" fmla="*/ 2147483646 h 41"/>
              <a:gd name="T16" fmla="*/ 0 w 28"/>
              <a:gd name="T17" fmla="*/ 0 h 41"/>
              <a:gd name="T18" fmla="*/ 2147483646 w 28"/>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41"/>
              <a:gd name="T32" fmla="*/ 28 w 28"/>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41">
                <a:moveTo>
                  <a:pt x="14" y="0"/>
                </a:moveTo>
                <a:lnTo>
                  <a:pt x="14" y="0"/>
                </a:lnTo>
                <a:lnTo>
                  <a:pt x="28" y="14"/>
                </a:lnTo>
                <a:lnTo>
                  <a:pt x="28" y="27"/>
                </a:lnTo>
                <a:lnTo>
                  <a:pt x="14" y="41"/>
                </a:lnTo>
                <a:lnTo>
                  <a:pt x="0" y="27"/>
                </a:lnTo>
                <a:lnTo>
                  <a:pt x="0" y="14"/>
                </a:lnTo>
                <a:lnTo>
                  <a:pt x="0" y="0"/>
                </a:lnTo>
                <a:lnTo>
                  <a:pt x="14" y="0"/>
                </a:lnTo>
                <a:close/>
              </a:path>
            </a:pathLst>
          </a:custGeom>
          <a:solidFill>
            <a:srgbClr val="CF924C"/>
          </a:solidFill>
          <a:ln w="31750">
            <a:solidFill>
              <a:srgbClr val="CF924C"/>
            </a:solidFill>
            <a:prstDash val="solid"/>
            <a:round/>
            <a:headEnd/>
            <a:tailEnd/>
          </a:ln>
        </p:spPr>
        <p:txBody>
          <a:bodyPr/>
          <a:lstStyle/>
          <a:p>
            <a:endParaRPr lang="en-IN"/>
          </a:p>
        </p:txBody>
      </p:sp>
      <p:pic>
        <p:nvPicPr>
          <p:cNvPr id="35109" name="Picture 294">
            <a:extLst>
              <a:ext uri="{FF2B5EF4-FFF2-40B4-BE49-F238E27FC236}">
                <a16:creationId xmlns:a16="http://schemas.microsoft.com/office/drawing/2014/main" id="{BE20FFA2-B025-4766-9563-FBBE555033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3325" y="1833563"/>
            <a:ext cx="101600" cy="6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110" name="Line 295">
            <a:extLst>
              <a:ext uri="{FF2B5EF4-FFF2-40B4-BE49-F238E27FC236}">
                <a16:creationId xmlns:a16="http://schemas.microsoft.com/office/drawing/2014/main" id="{4EEF56CD-A3F5-4651-8274-C410237E9D7D}"/>
              </a:ext>
            </a:extLst>
          </p:cNvPr>
          <p:cNvSpPr>
            <a:spLocks noChangeShapeType="1"/>
          </p:cNvSpPr>
          <p:nvPr/>
        </p:nvSpPr>
        <p:spPr bwMode="auto">
          <a:xfrm>
            <a:off x="3905250" y="2052638"/>
            <a:ext cx="1588"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111" name="Freeform 296">
            <a:extLst>
              <a:ext uri="{FF2B5EF4-FFF2-40B4-BE49-F238E27FC236}">
                <a16:creationId xmlns:a16="http://schemas.microsoft.com/office/drawing/2014/main" id="{59D3E151-C67F-4127-8E5D-E23C1DCE1B15}"/>
              </a:ext>
            </a:extLst>
          </p:cNvPr>
          <p:cNvSpPr>
            <a:spLocks/>
          </p:cNvSpPr>
          <p:nvPr/>
        </p:nvSpPr>
        <p:spPr bwMode="auto">
          <a:xfrm>
            <a:off x="3925888" y="2052638"/>
            <a:ext cx="1587" cy="1587"/>
          </a:xfrm>
          <a:custGeom>
            <a:avLst/>
            <a:gdLst>
              <a:gd name="T0" fmla="*/ 0 w 1465"/>
              <a:gd name="T1" fmla="*/ 0 h 1588"/>
              <a:gd name="T2" fmla="*/ 0 w 1465"/>
              <a:gd name="T3" fmla="*/ 0 h 1588"/>
              <a:gd name="T4" fmla="*/ 0 w 1465"/>
              <a:gd name="T5" fmla="*/ 0 h 1588"/>
              <a:gd name="T6" fmla="*/ 0 60000 65536"/>
              <a:gd name="T7" fmla="*/ 0 60000 65536"/>
              <a:gd name="T8" fmla="*/ 0 60000 65536"/>
              <a:gd name="T9" fmla="*/ 0 w 1465"/>
              <a:gd name="T10" fmla="*/ 0 h 1588"/>
              <a:gd name="T11" fmla="*/ 1465 w 1465"/>
              <a:gd name="T12" fmla="*/ 1588 h 1588"/>
            </a:gdLst>
            <a:ahLst/>
            <a:cxnLst>
              <a:cxn ang="T6">
                <a:pos x="T0" y="T1"/>
              </a:cxn>
              <a:cxn ang="T7">
                <a:pos x="T2" y="T3"/>
              </a:cxn>
              <a:cxn ang="T8">
                <a:pos x="T4" y="T5"/>
              </a:cxn>
            </a:cxnLst>
            <a:rect l="T9" t="T10" r="T11" b="T12"/>
            <a:pathLst>
              <a:path w="1465" h="1588">
                <a:moveTo>
                  <a:pt x="0" y="0"/>
                </a:moveTo>
                <a:lnTo>
                  <a:pt x="0" y="0"/>
                </a:lnTo>
                <a:close/>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112" name="Rectangle 297">
            <a:extLst>
              <a:ext uri="{FF2B5EF4-FFF2-40B4-BE49-F238E27FC236}">
                <a16:creationId xmlns:a16="http://schemas.microsoft.com/office/drawing/2014/main" id="{424E945A-48CA-4C9A-8ACA-09E561EEC1A2}"/>
              </a:ext>
            </a:extLst>
          </p:cNvPr>
          <p:cNvSpPr>
            <a:spLocks noChangeArrowheads="1"/>
          </p:cNvSpPr>
          <p:nvPr/>
        </p:nvSpPr>
        <p:spPr bwMode="auto">
          <a:xfrm>
            <a:off x="3722688" y="1919288"/>
            <a:ext cx="141287" cy="44450"/>
          </a:xfrm>
          <a:prstGeom prst="rect">
            <a:avLst/>
          </a:prstGeom>
          <a:solidFill>
            <a:srgbClr val="CF924C"/>
          </a:solidFill>
          <a:ln w="31750">
            <a:solidFill>
              <a:srgbClr val="CF924C"/>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113" name="Freeform 298">
            <a:extLst>
              <a:ext uri="{FF2B5EF4-FFF2-40B4-BE49-F238E27FC236}">
                <a16:creationId xmlns:a16="http://schemas.microsoft.com/office/drawing/2014/main" id="{6C68D7BC-E41E-4B39-BB4A-C0F61D179B76}"/>
              </a:ext>
            </a:extLst>
          </p:cNvPr>
          <p:cNvSpPr>
            <a:spLocks/>
          </p:cNvSpPr>
          <p:nvPr/>
        </p:nvSpPr>
        <p:spPr bwMode="auto">
          <a:xfrm>
            <a:off x="3703638" y="1963738"/>
            <a:ext cx="180975" cy="44450"/>
          </a:xfrm>
          <a:custGeom>
            <a:avLst/>
            <a:gdLst>
              <a:gd name="T0" fmla="*/ 2147483646 w 124"/>
              <a:gd name="T1" fmla="*/ 0 h 28"/>
              <a:gd name="T2" fmla="*/ 0 w 124"/>
              <a:gd name="T3" fmla="*/ 2147483646 h 28"/>
              <a:gd name="T4" fmla="*/ 2147483646 w 124"/>
              <a:gd name="T5" fmla="*/ 2147483646 h 28"/>
              <a:gd name="T6" fmla="*/ 2147483646 w 124"/>
              <a:gd name="T7" fmla="*/ 0 h 28"/>
              <a:gd name="T8" fmla="*/ 2147483646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24" y="0"/>
                </a:lnTo>
                <a:lnTo>
                  <a:pt x="14" y="0"/>
                </a:lnTo>
                <a:close/>
              </a:path>
            </a:pathLst>
          </a:custGeom>
          <a:noFill/>
          <a:ln w="31750">
            <a:solidFill>
              <a:srgbClr val="D9AA7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114" name="Line 299">
            <a:extLst>
              <a:ext uri="{FF2B5EF4-FFF2-40B4-BE49-F238E27FC236}">
                <a16:creationId xmlns:a16="http://schemas.microsoft.com/office/drawing/2014/main" id="{36BE3A05-7D01-4AF4-83FD-2F46950C97EA}"/>
              </a:ext>
            </a:extLst>
          </p:cNvPr>
          <p:cNvSpPr>
            <a:spLocks noChangeShapeType="1"/>
          </p:cNvSpPr>
          <p:nvPr/>
        </p:nvSpPr>
        <p:spPr bwMode="auto">
          <a:xfrm>
            <a:off x="3722688" y="1985963"/>
            <a:ext cx="20637"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115" name="Line 300">
            <a:extLst>
              <a:ext uri="{FF2B5EF4-FFF2-40B4-BE49-F238E27FC236}">
                <a16:creationId xmlns:a16="http://schemas.microsoft.com/office/drawing/2014/main" id="{01A81CB4-41F7-4892-AB7A-5FA410EA7AE1}"/>
              </a:ext>
            </a:extLst>
          </p:cNvPr>
          <p:cNvSpPr>
            <a:spLocks noChangeShapeType="1"/>
          </p:cNvSpPr>
          <p:nvPr/>
        </p:nvSpPr>
        <p:spPr bwMode="auto">
          <a:xfrm>
            <a:off x="3743325" y="1963738"/>
            <a:ext cx="120650"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116" name="Line 301">
            <a:extLst>
              <a:ext uri="{FF2B5EF4-FFF2-40B4-BE49-F238E27FC236}">
                <a16:creationId xmlns:a16="http://schemas.microsoft.com/office/drawing/2014/main" id="{928AEC64-57B2-429B-8B53-639EE0330087}"/>
              </a:ext>
            </a:extLst>
          </p:cNvPr>
          <p:cNvSpPr>
            <a:spLocks noChangeShapeType="1"/>
          </p:cNvSpPr>
          <p:nvPr/>
        </p:nvSpPr>
        <p:spPr bwMode="auto">
          <a:xfrm>
            <a:off x="3722688" y="1985963"/>
            <a:ext cx="101600"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117" name="Line 302">
            <a:extLst>
              <a:ext uri="{FF2B5EF4-FFF2-40B4-BE49-F238E27FC236}">
                <a16:creationId xmlns:a16="http://schemas.microsoft.com/office/drawing/2014/main" id="{4BA1A5E0-66DA-4B02-BB04-E965D071B0EE}"/>
              </a:ext>
            </a:extLst>
          </p:cNvPr>
          <p:cNvSpPr>
            <a:spLocks noChangeShapeType="1"/>
          </p:cNvSpPr>
          <p:nvPr/>
        </p:nvSpPr>
        <p:spPr bwMode="auto">
          <a:xfrm>
            <a:off x="3762375" y="1985963"/>
            <a:ext cx="82550"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118" name="Freeform 303">
            <a:extLst>
              <a:ext uri="{FF2B5EF4-FFF2-40B4-BE49-F238E27FC236}">
                <a16:creationId xmlns:a16="http://schemas.microsoft.com/office/drawing/2014/main" id="{091C01F1-D07C-429E-A785-A1EA00C4CEF6}"/>
              </a:ext>
            </a:extLst>
          </p:cNvPr>
          <p:cNvSpPr>
            <a:spLocks/>
          </p:cNvSpPr>
          <p:nvPr/>
        </p:nvSpPr>
        <p:spPr bwMode="auto">
          <a:xfrm>
            <a:off x="3824288" y="1985963"/>
            <a:ext cx="60325" cy="1587"/>
          </a:xfrm>
          <a:custGeom>
            <a:avLst/>
            <a:gdLst>
              <a:gd name="T0" fmla="*/ 0 w 41"/>
              <a:gd name="T1" fmla="*/ 0 h 1588"/>
              <a:gd name="T2" fmla="*/ 2147483646 w 41"/>
              <a:gd name="T3" fmla="*/ 0 h 1588"/>
              <a:gd name="T4" fmla="*/ 2147483646 w 41"/>
              <a:gd name="T5" fmla="*/ 0 h 1588"/>
              <a:gd name="T6" fmla="*/ 0 60000 65536"/>
              <a:gd name="T7" fmla="*/ 0 60000 65536"/>
              <a:gd name="T8" fmla="*/ 0 60000 65536"/>
              <a:gd name="T9" fmla="*/ 0 w 41"/>
              <a:gd name="T10" fmla="*/ 0 h 1588"/>
              <a:gd name="T11" fmla="*/ 41 w 41"/>
              <a:gd name="T12" fmla="*/ 1588 h 1588"/>
            </a:gdLst>
            <a:ahLst/>
            <a:cxnLst>
              <a:cxn ang="T6">
                <a:pos x="T0" y="T1"/>
              </a:cxn>
              <a:cxn ang="T7">
                <a:pos x="T2" y="T3"/>
              </a:cxn>
              <a:cxn ang="T8">
                <a:pos x="T4" y="T5"/>
              </a:cxn>
            </a:cxnLst>
            <a:rect l="T9" t="T10" r="T11" b="T12"/>
            <a:pathLst>
              <a:path w="41" h="1588">
                <a:moveTo>
                  <a:pt x="0" y="0"/>
                </a:moveTo>
                <a:lnTo>
                  <a:pt x="27" y="0"/>
                </a:lnTo>
                <a:lnTo>
                  <a:pt x="41" y="0"/>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119" name="Rectangle 304">
            <a:extLst>
              <a:ext uri="{FF2B5EF4-FFF2-40B4-BE49-F238E27FC236}">
                <a16:creationId xmlns:a16="http://schemas.microsoft.com/office/drawing/2014/main" id="{FBF0617E-F0AD-42B0-ABE3-121D34D6F0C0}"/>
              </a:ext>
            </a:extLst>
          </p:cNvPr>
          <p:cNvSpPr>
            <a:spLocks noChangeArrowheads="1"/>
          </p:cNvSpPr>
          <p:nvPr/>
        </p:nvSpPr>
        <p:spPr bwMode="auto">
          <a:xfrm>
            <a:off x="3783013" y="1811338"/>
            <a:ext cx="41275" cy="65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120" name="Rectangle 305">
            <a:extLst>
              <a:ext uri="{FF2B5EF4-FFF2-40B4-BE49-F238E27FC236}">
                <a16:creationId xmlns:a16="http://schemas.microsoft.com/office/drawing/2014/main" id="{05FB06B8-F927-4184-9CB4-A3B46CF56E57}"/>
              </a:ext>
            </a:extLst>
          </p:cNvPr>
          <p:cNvSpPr>
            <a:spLocks noChangeArrowheads="1"/>
          </p:cNvSpPr>
          <p:nvPr/>
        </p:nvSpPr>
        <p:spPr bwMode="auto">
          <a:xfrm>
            <a:off x="3783013" y="1811338"/>
            <a:ext cx="61912" cy="87312"/>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121" name="Freeform 306">
            <a:extLst>
              <a:ext uri="{FF2B5EF4-FFF2-40B4-BE49-F238E27FC236}">
                <a16:creationId xmlns:a16="http://schemas.microsoft.com/office/drawing/2014/main" id="{1D5054E5-1AD5-4660-B6A1-BE2EE26094B0}"/>
              </a:ext>
            </a:extLst>
          </p:cNvPr>
          <p:cNvSpPr>
            <a:spLocks/>
          </p:cNvSpPr>
          <p:nvPr/>
        </p:nvSpPr>
        <p:spPr bwMode="auto">
          <a:xfrm>
            <a:off x="4127500" y="1941513"/>
            <a:ext cx="60325" cy="111125"/>
          </a:xfrm>
          <a:custGeom>
            <a:avLst/>
            <a:gdLst>
              <a:gd name="T0" fmla="*/ 0 w 41"/>
              <a:gd name="T1" fmla="*/ 0 h 69"/>
              <a:gd name="T2" fmla="*/ 2147483646 w 41"/>
              <a:gd name="T3" fmla="*/ 2147483646 h 69"/>
              <a:gd name="T4" fmla="*/ 2147483646 w 41"/>
              <a:gd name="T5" fmla="*/ 2147483646 h 69"/>
              <a:gd name="T6" fmla="*/ 0 60000 65536"/>
              <a:gd name="T7" fmla="*/ 0 60000 65536"/>
              <a:gd name="T8" fmla="*/ 0 60000 65536"/>
              <a:gd name="T9" fmla="*/ 0 w 41"/>
              <a:gd name="T10" fmla="*/ 0 h 69"/>
              <a:gd name="T11" fmla="*/ 41 w 41"/>
              <a:gd name="T12" fmla="*/ 69 h 69"/>
            </a:gdLst>
            <a:ahLst/>
            <a:cxnLst>
              <a:cxn ang="T6">
                <a:pos x="T0" y="T1"/>
              </a:cxn>
              <a:cxn ang="T7">
                <a:pos x="T2" y="T3"/>
              </a:cxn>
              <a:cxn ang="T8">
                <a:pos x="T4" y="T5"/>
              </a:cxn>
            </a:cxnLst>
            <a:rect l="T9" t="T10" r="T11" b="T12"/>
            <a:pathLst>
              <a:path w="41" h="69">
                <a:moveTo>
                  <a:pt x="0" y="0"/>
                </a:moveTo>
                <a:lnTo>
                  <a:pt x="41" y="13"/>
                </a:lnTo>
                <a:lnTo>
                  <a:pt x="41" y="69"/>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122" name="AutoShape 307">
            <a:extLst>
              <a:ext uri="{FF2B5EF4-FFF2-40B4-BE49-F238E27FC236}">
                <a16:creationId xmlns:a16="http://schemas.microsoft.com/office/drawing/2014/main" id="{54CEDD1A-50B7-4730-90A7-4974AC19DD58}"/>
              </a:ext>
            </a:extLst>
          </p:cNvPr>
          <p:cNvSpPr>
            <a:spLocks noChangeArrowheads="1"/>
          </p:cNvSpPr>
          <p:nvPr/>
        </p:nvSpPr>
        <p:spPr bwMode="auto">
          <a:xfrm>
            <a:off x="3965575" y="1811338"/>
            <a:ext cx="182563" cy="109537"/>
          </a:xfrm>
          <a:prstGeom prst="roundRect">
            <a:avLst>
              <a:gd name="adj" fmla="val 50000"/>
            </a:avLst>
          </a:prstGeom>
          <a:solidFill>
            <a:srgbClr val="CF92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123" name="AutoShape 308">
            <a:extLst>
              <a:ext uri="{FF2B5EF4-FFF2-40B4-BE49-F238E27FC236}">
                <a16:creationId xmlns:a16="http://schemas.microsoft.com/office/drawing/2014/main" id="{DE96D762-F0AA-42FA-9D43-0F4C037C6A5F}"/>
              </a:ext>
            </a:extLst>
          </p:cNvPr>
          <p:cNvSpPr>
            <a:spLocks noChangeArrowheads="1"/>
          </p:cNvSpPr>
          <p:nvPr/>
        </p:nvSpPr>
        <p:spPr bwMode="auto">
          <a:xfrm>
            <a:off x="3946525" y="1789113"/>
            <a:ext cx="220663" cy="153987"/>
          </a:xfrm>
          <a:prstGeom prst="roundRect">
            <a:avLst>
              <a:gd name="adj" fmla="val 38662"/>
            </a:avLst>
          </a:prstGeom>
          <a:noFill/>
          <a:ln w="53975">
            <a:solidFill>
              <a:srgbClr val="CF924C"/>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124" name="Rectangle 309">
            <a:extLst>
              <a:ext uri="{FF2B5EF4-FFF2-40B4-BE49-F238E27FC236}">
                <a16:creationId xmlns:a16="http://schemas.microsoft.com/office/drawing/2014/main" id="{D8AE56BD-ADB7-4D0C-A9E8-BCC53F3F7AB3}"/>
              </a:ext>
            </a:extLst>
          </p:cNvPr>
          <p:cNvSpPr>
            <a:spLocks noChangeArrowheads="1"/>
          </p:cNvSpPr>
          <p:nvPr/>
        </p:nvSpPr>
        <p:spPr bwMode="auto">
          <a:xfrm>
            <a:off x="4006850" y="1833563"/>
            <a:ext cx="120650" cy="65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125" name="Rectangle 310">
            <a:extLst>
              <a:ext uri="{FF2B5EF4-FFF2-40B4-BE49-F238E27FC236}">
                <a16:creationId xmlns:a16="http://schemas.microsoft.com/office/drawing/2014/main" id="{3EEF6044-AC24-42A1-A522-2303B7536AAD}"/>
              </a:ext>
            </a:extLst>
          </p:cNvPr>
          <p:cNvSpPr>
            <a:spLocks noChangeArrowheads="1"/>
          </p:cNvSpPr>
          <p:nvPr/>
        </p:nvSpPr>
        <p:spPr bwMode="auto">
          <a:xfrm>
            <a:off x="4006850" y="1833563"/>
            <a:ext cx="141288" cy="87312"/>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126" name="Freeform 311">
            <a:extLst>
              <a:ext uri="{FF2B5EF4-FFF2-40B4-BE49-F238E27FC236}">
                <a16:creationId xmlns:a16="http://schemas.microsoft.com/office/drawing/2014/main" id="{2FEDF9B7-B6EC-4AA1-895D-2994A9FD901C}"/>
              </a:ext>
            </a:extLst>
          </p:cNvPr>
          <p:cNvSpPr>
            <a:spLocks/>
          </p:cNvSpPr>
          <p:nvPr/>
        </p:nvSpPr>
        <p:spPr bwMode="auto">
          <a:xfrm>
            <a:off x="4167188" y="2030413"/>
            <a:ext cx="41275" cy="65087"/>
          </a:xfrm>
          <a:custGeom>
            <a:avLst/>
            <a:gdLst>
              <a:gd name="T0" fmla="*/ 2147483646 w 28"/>
              <a:gd name="T1" fmla="*/ 0 h 41"/>
              <a:gd name="T2" fmla="*/ 2147483646 w 28"/>
              <a:gd name="T3" fmla="*/ 0 h 41"/>
              <a:gd name="T4" fmla="*/ 2147483646 w 28"/>
              <a:gd name="T5" fmla="*/ 2147483646 h 41"/>
              <a:gd name="T6" fmla="*/ 2147483646 w 28"/>
              <a:gd name="T7" fmla="*/ 2147483646 h 41"/>
              <a:gd name="T8" fmla="*/ 2147483646 w 28"/>
              <a:gd name="T9" fmla="*/ 2147483646 h 41"/>
              <a:gd name="T10" fmla="*/ 2147483646 w 28"/>
              <a:gd name="T11" fmla="*/ 2147483646 h 41"/>
              <a:gd name="T12" fmla="*/ 0 w 28"/>
              <a:gd name="T13" fmla="*/ 2147483646 h 41"/>
              <a:gd name="T14" fmla="*/ 0 w 28"/>
              <a:gd name="T15" fmla="*/ 2147483646 h 41"/>
              <a:gd name="T16" fmla="*/ 0 w 28"/>
              <a:gd name="T17" fmla="*/ 0 h 41"/>
              <a:gd name="T18" fmla="*/ 2147483646 w 28"/>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41"/>
              <a:gd name="T32" fmla="*/ 28 w 28"/>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41">
                <a:moveTo>
                  <a:pt x="14" y="0"/>
                </a:moveTo>
                <a:lnTo>
                  <a:pt x="14" y="0"/>
                </a:lnTo>
                <a:lnTo>
                  <a:pt x="28" y="14"/>
                </a:lnTo>
                <a:lnTo>
                  <a:pt x="28" y="27"/>
                </a:lnTo>
                <a:lnTo>
                  <a:pt x="14" y="41"/>
                </a:lnTo>
                <a:lnTo>
                  <a:pt x="0" y="27"/>
                </a:lnTo>
                <a:lnTo>
                  <a:pt x="0" y="14"/>
                </a:lnTo>
                <a:lnTo>
                  <a:pt x="0" y="0"/>
                </a:lnTo>
                <a:lnTo>
                  <a:pt x="14" y="0"/>
                </a:lnTo>
                <a:close/>
              </a:path>
            </a:pathLst>
          </a:custGeom>
          <a:solidFill>
            <a:srgbClr val="CF924C"/>
          </a:solidFill>
          <a:ln w="31750">
            <a:solidFill>
              <a:srgbClr val="CF924C"/>
            </a:solidFill>
            <a:prstDash val="solid"/>
            <a:round/>
            <a:headEnd/>
            <a:tailEnd/>
          </a:ln>
        </p:spPr>
        <p:txBody>
          <a:bodyPr/>
          <a:lstStyle/>
          <a:p>
            <a:endParaRPr lang="en-IN"/>
          </a:p>
        </p:txBody>
      </p:sp>
      <p:pic>
        <p:nvPicPr>
          <p:cNvPr id="35127" name="Picture 312">
            <a:extLst>
              <a:ext uri="{FF2B5EF4-FFF2-40B4-BE49-F238E27FC236}">
                <a16:creationId xmlns:a16="http://schemas.microsoft.com/office/drawing/2014/main" id="{BF6E39BB-F70A-4FF6-987E-C3DD6B6EE6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6850" y="1833563"/>
            <a:ext cx="100013" cy="6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128" name="Line 313">
            <a:extLst>
              <a:ext uri="{FF2B5EF4-FFF2-40B4-BE49-F238E27FC236}">
                <a16:creationId xmlns:a16="http://schemas.microsoft.com/office/drawing/2014/main" id="{39F7C5E6-7FD4-43AC-A235-79AAB46C3B85}"/>
              </a:ext>
            </a:extLst>
          </p:cNvPr>
          <p:cNvSpPr>
            <a:spLocks noChangeShapeType="1"/>
          </p:cNvSpPr>
          <p:nvPr/>
        </p:nvSpPr>
        <p:spPr bwMode="auto">
          <a:xfrm>
            <a:off x="4167188" y="2052638"/>
            <a:ext cx="1587"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129" name="Freeform 314">
            <a:extLst>
              <a:ext uri="{FF2B5EF4-FFF2-40B4-BE49-F238E27FC236}">
                <a16:creationId xmlns:a16="http://schemas.microsoft.com/office/drawing/2014/main" id="{D46C0C17-3A9D-42B7-8A04-818CBAD871E3}"/>
              </a:ext>
            </a:extLst>
          </p:cNvPr>
          <p:cNvSpPr>
            <a:spLocks/>
          </p:cNvSpPr>
          <p:nvPr/>
        </p:nvSpPr>
        <p:spPr bwMode="auto">
          <a:xfrm>
            <a:off x="4187825" y="2052638"/>
            <a:ext cx="1588" cy="1587"/>
          </a:xfrm>
          <a:custGeom>
            <a:avLst/>
            <a:gdLst>
              <a:gd name="T0" fmla="*/ 0 w 1465"/>
              <a:gd name="T1" fmla="*/ 0 h 1588"/>
              <a:gd name="T2" fmla="*/ 0 w 1465"/>
              <a:gd name="T3" fmla="*/ 0 h 1588"/>
              <a:gd name="T4" fmla="*/ 0 w 1465"/>
              <a:gd name="T5" fmla="*/ 0 h 1588"/>
              <a:gd name="T6" fmla="*/ 0 60000 65536"/>
              <a:gd name="T7" fmla="*/ 0 60000 65536"/>
              <a:gd name="T8" fmla="*/ 0 60000 65536"/>
              <a:gd name="T9" fmla="*/ 0 w 1465"/>
              <a:gd name="T10" fmla="*/ 0 h 1588"/>
              <a:gd name="T11" fmla="*/ 1465 w 1465"/>
              <a:gd name="T12" fmla="*/ 1588 h 1588"/>
            </a:gdLst>
            <a:ahLst/>
            <a:cxnLst>
              <a:cxn ang="T6">
                <a:pos x="T0" y="T1"/>
              </a:cxn>
              <a:cxn ang="T7">
                <a:pos x="T2" y="T3"/>
              </a:cxn>
              <a:cxn ang="T8">
                <a:pos x="T4" y="T5"/>
              </a:cxn>
            </a:cxnLst>
            <a:rect l="T9" t="T10" r="T11" b="T12"/>
            <a:pathLst>
              <a:path w="1465" h="1588">
                <a:moveTo>
                  <a:pt x="0" y="0"/>
                </a:moveTo>
                <a:lnTo>
                  <a:pt x="0" y="0"/>
                </a:lnTo>
                <a:close/>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130" name="Rectangle 315">
            <a:extLst>
              <a:ext uri="{FF2B5EF4-FFF2-40B4-BE49-F238E27FC236}">
                <a16:creationId xmlns:a16="http://schemas.microsoft.com/office/drawing/2014/main" id="{01541734-85C7-4423-B0D1-27734D172C3D}"/>
              </a:ext>
            </a:extLst>
          </p:cNvPr>
          <p:cNvSpPr>
            <a:spLocks noChangeArrowheads="1"/>
          </p:cNvSpPr>
          <p:nvPr/>
        </p:nvSpPr>
        <p:spPr bwMode="auto">
          <a:xfrm>
            <a:off x="3986213" y="1919288"/>
            <a:ext cx="141287" cy="44450"/>
          </a:xfrm>
          <a:prstGeom prst="rect">
            <a:avLst/>
          </a:prstGeom>
          <a:solidFill>
            <a:srgbClr val="CF924C"/>
          </a:solidFill>
          <a:ln w="31750">
            <a:solidFill>
              <a:srgbClr val="CF924C"/>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131" name="Freeform 316">
            <a:extLst>
              <a:ext uri="{FF2B5EF4-FFF2-40B4-BE49-F238E27FC236}">
                <a16:creationId xmlns:a16="http://schemas.microsoft.com/office/drawing/2014/main" id="{A32DD79A-F7E7-4490-933C-1B94A590B0DC}"/>
              </a:ext>
            </a:extLst>
          </p:cNvPr>
          <p:cNvSpPr>
            <a:spLocks/>
          </p:cNvSpPr>
          <p:nvPr/>
        </p:nvSpPr>
        <p:spPr bwMode="auto">
          <a:xfrm>
            <a:off x="3965575" y="1963738"/>
            <a:ext cx="182563" cy="44450"/>
          </a:xfrm>
          <a:custGeom>
            <a:avLst/>
            <a:gdLst>
              <a:gd name="T0" fmla="*/ 2147483646 w 125"/>
              <a:gd name="T1" fmla="*/ 0 h 28"/>
              <a:gd name="T2" fmla="*/ 0 w 125"/>
              <a:gd name="T3" fmla="*/ 2147483646 h 28"/>
              <a:gd name="T4" fmla="*/ 2147483646 w 125"/>
              <a:gd name="T5" fmla="*/ 2147483646 h 28"/>
              <a:gd name="T6" fmla="*/ 2147483646 w 125"/>
              <a:gd name="T7" fmla="*/ 0 h 28"/>
              <a:gd name="T8" fmla="*/ 2147483646 w 125"/>
              <a:gd name="T9" fmla="*/ 0 h 28"/>
              <a:gd name="T10" fmla="*/ 0 60000 65536"/>
              <a:gd name="T11" fmla="*/ 0 60000 65536"/>
              <a:gd name="T12" fmla="*/ 0 60000 65536"/>
              <a:gd name="T13" fmla="*/ 0 60000 65536"/>
              <a:gd name="T14" fmla="*/ 0 60000 65536"/>
              <a:gd name="T15" fmla="*/ 0 w 125"/>
              <a:gd name="T16" fmla="*/ 0 h 28"/>
              <a:gd name="T17" fmla="*/ 125 w 125"/>
              <a:gd name="T18" fmla="*/ 28 h 28"/>
            </a:gdLst>
            <a:ahLst/>
            <a:cxnLst>
              <a:cxn ang="T10">
                <a:pos x="T0" y="T1"/>
              </a:cxn>
              <a:cxn ang="T11">
                <a:pos x="T2" y="T3"/>
              </a:cxn>
              <a:cxn ang="T12">
                <a:pos x="T4" y="T5"/>
              </a:cxn>
              <a:cxn ang="T13">
                <a:pos x="T6" y="T7"/>
              </a:cxn>
              <a:cxn ang="T14">
                <a:pos x="T8" y="T9"/>
              </a:cxn>
            </a:cxnLst>
            <a:rect l="T15" t="T16" r="T17" b="T18"/>
            <a:pathLst>
              <a:path w="125" h="28">
                <a:moveTo>
                  <a:pt x="14" y="0"/>
                </a:moveTo>
                <a:lnTo>
                  <a:pt x="0" y="28"/>
                </a:lnTo>
                <a:lnTo>
                  <a:pt x="125" y="28"/>
                </a:lnTo>
                <a:lnTo>
                  <a:pt x="125" y="0"/>
                </a:lnTo>
                <a:lnTo>
                  <a:pt x="14" y="0"/>
                </a:lnTo>
                <a:close/>
              </a:path>
            </a:pathLst>
          </a:custGeom>
          <a:noFill/>
          <a:ln w="31750">
            <a:solidFill>
              <a:srgbClr val="D9AA7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132" name="Line 317">
            <a:extLst>
              <a:ext uri="{FF2B5EF4-FFF2-40B4-BE49-F238E27FC236}">
                <a16:creationId xmlns:a16="http://schemas.microsoft.com/office/drawing/2014/main" id="{79CC0067-C10C-4304-A131-231ABB881449}"/>
              </a:ext>
            </a:extLst>
          </p:cNvPr>
          <p:cNvSpPr>
            <a:spLocks noChangeShapeType="1"/>
          </p:cNvSpPr>
          <p:nvPr/>
        </p:nvSpPr>
        <p:spPr bwMode="auto">
          <a:xfrm>
            <a:off x="3986213" y="1985963"/>
            <a:ext cx="20637"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133" name="Line 318">
            <a:extLst>
              <a:ext uri="{FF2B5EF4-FFF2-40B4-BE49-F238E27FC236}">
                <a16:creationId xmlns:a16="http://schemas.microsoft.com/office/drawing/2014/main" id="{2E8BF86B-944D-40B1-8B3C-F8D7F3DCC6B9}"/>
              </a:ext>
            </a:extLst>
          </p:cNvPr>
          <p:cNvSpPr>
            <a:spLocks noChangeShapeType="1"/>
          </p:cNvSpPr>
          <p:nvPr/>
        </p:nvSpPr>
        <p:spPr bwMode="auto">
          <a:xfrm>
            <a:off x="4006850" y="1963738"/>
            <a:ext cx="120650"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134" name="Line 319">
            <a:extLst>
              <a:ext uri="{FF2B5EF4-FFF2-40B4-BE49-F238E27FC236}">
                <a16:creationId xmlns:a16="http://schemas.microsoft.com/office/drawing/2014/main" id="{D7EB32FA-5C99-4692-9F97-EF99DF951710}"/>
              </a:ext>
            </a:extLst>
          </p:cNvPr>
          <p:cNvSpPr>
            <a:spLocks noChangeShapeType="1"/>
          </p:cNvSpPr>
          <p:nvPr/>
        </p:nvSpPr>
        <p:spPr bwMode="auto">
          <a:xfrm>
            <a:off x="3986213" y="1985963"/>
            <a:ext cx="100012"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135" name="Line 320">
            <a:extLst>
              <a:ext uri="{FF2B5EF4-FFF2-40B4-BE49-F238E27FC236}">
                <a16:creationId xmlns:a16="http://schemas.microsoft.com/office/drawing/2014/main" id="{7C96C897-6611-4950-9638-1A318EDFAC8A}"/>
              </a:ext>
            </a:extLst>
          </p:cNvPr>
          <p:cNvSpPr>
            <a:spLocks noChangeShapeType="1"/>
          </p:cNvSpPr>
          <p:nvPr/>
        </p:nvSpPr>
        <p:spPr bwMode="auto">
          <a:xfrm>
            <a:off x="4027488" y="1985963"/>
            <a:ext cx="79375"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136" name="Freeform 321">
            <a:extLst>
              <a:ext uri="{FF2B5EF4-FFF2-40B4-BE49-F238E27FC236}">
                <a16:creationId xmlns:a16="http://schemas.microsoft.com/office/drawing/2014/main" id="{23AA0DF0-8F03-46A8-B2B6-C508BCCC4027}"/>
              </a:ext>
            </a:extLst>
          </p:cNvPr>
          <p:cNvSpPr>
            <a:spLocks/>
          </p:cNvSpPr>
          <p:nvPr/>
        </p:nvSpPr>
        <p:spPr bwMode="auto">
          <a:xfrm>
            <a:off x="4086225" y="1985963"/>
            <a:ext cx="61913" cy="1587"/>
          </a:xfrm>
          <a:custGeom>
            <a:avLst/>
            <a:gdLst>
              <a:gd name="T0" fmla="*/ 0 w 42"/>
              <a:gd name="T1" fmla="*/ 0 h 1588"/>
              <a:gd name="T2" fmla="*/ 2147483646 w 42"/>
              <a:gd name="T3" fmla="*/ 0 h 1588"/>
              <a:gd name="T4" fmla="*/ 2147483646 w 42"/>
              <a:gd name="T5" fmla="*/ 0 h 1588"/>
              <a:gd name="T6" fmla="*/ 0 60000 65536"/>
              <a:gd name="T7" fmla="*/ 0 60000 65536"/>
              <a:gd name="T8" fmla="*/ 0 60000 65536"/>
              <a:gd name="T9" fmla="*/ 0 w 42"/>
              <a:gd name="T10" fmla="*/ 0 h 1588"/>
              <a:gd name="T11" fmla="*/ 42 w 42"/>
              <a:gd name="T12" fmla="*/ 1588 h 1588"/>
            </a:gdLst>
            <a:ahLst/>
            <a:cxnLst>
              <a:cxn ang="T6">
                <a:pos x="T0" y="T1"/>
              </a:cxn>
              <a:cxn ang="T7">
                <a:pos x="T2" y="T3"/>
              </a:cxn>
              <a:cxn ang="T8">
                <a:pos x="T4" y="T5"/>
              </a:cxn>
            </a:cxnLst>
            <a:rect l="T9" t="T10" r="T11" b="T12"/>
            <a:pathLst>
              <a:path w="42" h="1588">
                <a:moveTo>
                  <a:pt x="0" y="0"/>
                </a:moveTo>
                <a:lnTo>
                  <a:pt x="28" y="0"/>
                </a:lnTo>
                <a:lnTo>
                  <a:pt x="42" y="0"/>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137" name="Rectangle 322">
            <a:extLst>
              <a:ext uri="{FF2B5EF4-FFF2-40B4-BE49-F238E27FC236}">
                <a16:creationId xmlns:a16="http://schemas.microsoft.com/office/drawing/2014/main" id="{E8A3AC83-DF56-4B77-AA0D-CD6D4C03F7E8}"/>
              </a:ext>
            </a:extLst>
          </p:cNvPr>
          <p:cNvSpPr>
            <a:spLocks noChangeArrowheads="1"/>
          </p:cNvSpPr>
          <p:nvPr/>
        </p:nvSpPr>
        <p:spPr bwMode="auto">
          <a:xfrm>
            <a:off x="4046538" y="1811338"/>
            <a:ext cx="39687" cy="65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138" name="Rectangle 323">
            <a:extLst>
              <a:ext uri="{FF2B5EF4-FFF2-40B4-BE49-F238E27FC236}">
                <a16:creationId xmlns:a16="http://schemas.microsoft.com/office/drawing/2014/main" id="{61B14F0B-5B9B-430B-83B2-DB6A121690BB}"/>
              </a:ext>
            </a:extLst>
          </p:cNvPr>
          <p:cNvSpPr>
            <a:spLocks noChangeArrowheads="1"/>
          </p:cNvSpPr>
          <p:nvPr/>
        </p:nvSpPr>
        <p:spPr bwMode="auto">
          <a:xfrm>
            <a:off x="4046538" y="1811338"/>
            <a:ext cx="60325" cy="87312"/>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139" name="Freeform 324">
            <a:extLst>
              <a:ext uri="{FF2B5EF4-FFF2-40B4-BE49-F238E27FC236}">
                <a16:creationId xmlns:a16="http://schemas.microsoft.com/office/drawing/2014/main" id="{A18FD7C5-5B38-4A4B-822D-2E214CD39FAD}"/>
              </a:ext>
            </a:extLst>
          </p:cNvPr>
          <p:cNvSpPr>
            <a:spLocks/>
          </p:cNvSpPr>
          <p:nvPr/>
        </p:nvSpPr>
        <p:spPr bwMode="auto">
          <a:xfrm>
            <a:off x="4389438" y="1941513"/>
            <a:ext cx="61912" cy="111125"/>
          </a:xfrm>
          <a:custGeom>
            <a:avLst/>
            <a:gdLst>
              <a:gd name="T0" fmla="*/ 0 w 42"/>
              <a:gd name="T1" fmla="*/ 0 h 69"/>
              <a:gd name="T2" fmla="*/ 2147483646 w 42"/>
              <a:gd name="T3" fmla="*/ 2147483646 h 69"/>
              <a:gd name="T4" fmla="*/ 2147483646 w 42"/>
              <a:gd name="T5" fmla="*/ 2147483646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3"/>
                </a:lnTo>
                <a:lnTo>
                  <a:pt x="42" y="69"/>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140" name="AutoShape 325">
            <a:extLst>
              <a:ext uri="{FF2B5EF4-FFF2-40B4-BE49-F238E27FC236}">
                <a16:creationId xmlns:a16="http://schemas.microsoft.com/office/drawing/2014/main" id="{3B221B91-4ECD-442E-9FAB-199FB57C1085}"/>
              </a:ext>
            </a:extLst>
          </p:cNvPr>
          <p:cNvSpPr>
            <a:spLocks noChangeArrowheads="1"/>
          </p:cNvSpPr>
          <p:nvPr/>
        </p:nvSpPr>
        <p:spPr bwMode="auto">
          <a:xfrm>
            <a:off x="4229100" y="1811338"/>
            <a:ext cx="180975" cy="109537"/>
          </a:xfrm>
          <a:prstGeom prst="roundRect">
            <a:avLst>
              <a:gd name="adj" fmla="val 50000"/>
            </a:avLst>
          </a:prstGeom>
          <a:solidFill>
            <a:srgbClr val="CF92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141" name="AutoShape 326">
            <a:extLst>
              <a:ext uri="{FF2B5EF4-FFF2-40B4-BE49-F238E27FC236}">
                <a16:creationId xmlns:a16="http://schemas.microsoft.com/office/drawing/2014/main" id="{3E82CDE5-02FA-4C8D-ABF5-0C8461C89790}"/>
              </a:ext>
            </a:extLst>
          </p:cNvPr>
          <p:cNvSpPr>
            <a:spLocks noChangeArrowheads="1"/>
          </p:cNvSpPr>
          <p:nvPr/>
        </p:nvSpPr>
        <p:spPr bwMode="auto">
          <a:xfrm>
            <a:off x="4208463" y="1789113"/>
            <a:ext cx="222250" cy="153987"/>
          </a:xfrm>
          <a:prstGeom prst="roundRect">
            <a:avLst>
              <a:gd name="adj" fmla="val 38662"/>
            </a:avLst>
          </a:prstGeom>
          <a:noFill/>
          <a:ln w="53975">
            <a:solidFill>
              <a:srgbClr val="CF924C"/>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142" name="Rectangle 327">
            <a:extLst>
              <a:ext uri="{FF2B5EF4-FFF2-40B4-BE49-F238E27FC236}">
                <a16:creationId xmlns:a16="http://schemas.microsoft.com/office/drawing/2014/main" id="{13A4C71D-EC5E-4F05-BF20-F676CEABC6B6}"/>
              </a:ext>
            </a:extLst>
          </p:cNvPr>
          <p:cNvSpPr>
            <a:spLocks noChangeArrowheads="1"/>
          </p:cNvSpPr>
          <p:nvPr/>
        </p:nvSpPr>
        <p:spPr bwMode="auto">
          <a:xfrm>
            <a:off x="4268788" y="1833563"/>
            <a:ext cx="120650" cy="65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143" name="Rectangle 328">
            <a:extLst>
              <a:ext uri="{FF2B5EF4-FFF2-40B4-BE49-F238E27FC236}">
                <a16:creationId xmlns:a16="http://schemas.microsoft.com/office/drawing/2014/main" id="{B86C396D-4DF9-4908-88F6-B5A7C3E399F2}"/>
              </a:ext>
            </a:extLst>
          </p:cNvPr>
          <p:cNvSpPr>
            <a:spLocks noChangeArrowheads="1"/>
          </p:cNvSpPr>
          <p:nvPr/>
        </p:nvSpPr>
        <p:spPr bwMode="auto">
          <a:xfrm>
            <a:off x="4268788" y="1833563"/>
            <a:ext cx="141287" cy="87312"/>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144" name="Freeform 329">
            <a:extLst>
              <a:ext uri="{FF2B5EF4-FFF2-40B4-BE49-F238E27FC236}">
                <a16:creationId xmlns:a16="http://schemas.microsoft.com/office/drawing/2014/main" id="{5323299A-0C68-4649-A965-DE3B7DB5E57E}"/>
              </a:ext>
            </a:extLst>
          </p:cNvPr>
          <p:cNvSpPr>
            <a:spLocks/>
          </p:cNvSpPr>
          <p:nvPr/>
        </p:nvSpPr>
        <p:spPr bwMode="auto">
          <a:xfrm>
            <a:off x="4430713" y="2030413"/>
            <a:ext cx="39687" cy="65087"/>
          </a:xfrm>
          <a:custGeom>
            <a:avLst/>
            <a:gdLst>
              <a:gd name="T0" fmla="*/ 2147483646 w 27"/>
              <a:gd name="T1" fmla="*/ 0 h 41"/>
              <a:gd name="T2" fmla="*/ 2147483646 w 27"/>
              <a:gd name="T3" fmla="*/ 0 h 41"/>
              <a:gd name="T4" fmla="*/ 2147483646 w 27"/>
              <a:gd name="T5" fmla="*/ 2147483646 h 41"/>
              <a:gd name="T6" fmla="*/ 2147483646 w 27"/>
              <a:gd name="T7" fmla="*/ 2147483646 h 41"/>
              <a:gd name="T8" fmla="*/ 2147483646 w 27"/>
              <a:gd name="T9" fmla="*/ 2147483646 h 41"/>
              <a:gd name="T10" fmla="*/ 2147483646 w 27"/>
              <a:gd name="T11" fmla="*/ 2147483646 h 41"/>
              <a:gd name="T12" fmla="*/ 0 w 27"/>
              <a:gd name="T13" fmla="*/ 2147483646 h 41"/>
              <a:gd name="T14" fmla="*/ 0 w 27"/>
              <a:gd name="T15" fmla="*/ 2147483646 h 41"/>
              <a:gd name="T16" fmla="*/ 0 w 27"/>
              <a:gd name="T17" fmla="*/ 0 h 41"/>
              <a:gd name="T18" fmla="*/ 2147483646 w 27"/>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41"/>
              <a:gd name="T32" fmla="*/ 27 w 27"/>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41">
                <a:moveTo>
                  <a:pt x="14" y="0"/>
                </a:moveTo>
                <a:lnTo>
                  <a:pt x="14" y="0"/>
                </a:lnTo>
                <a:lnTo>
                  <a:pt x="27" y="14"/>
                </a:lnTo>
                <a:lnTo>
                  <a:pt x="27" y="27"/>
                </a:lnTo>
                <a:lnTo>
                  <a:pt x="14" y="41"/>
                </a:lnTo>
                <a:lnTo>
                  <a:pt x="0" y="27"/>
                </a:lnTo>
                <a:lnTo>
                  <a:pt x="0" y="14"/>
                </a:lnTo>
                <a:lnTo>
                  <a:pt x="0" y="0"/>
                </a:lnTo>
                <a:lnTo>
                  <a:pt x="14" y="0"/>
                </a:lnTo>
                <a:close/>
              </a:path>
            </a:pathLst>
          </a:custGeom>
          <a:solidFill>
            <a:srgbClr val="CF924C"/>
          </a:solidFill>
          <a:ln w="31750">
            <a:solidFill>
              <a:srgbClr val="CF924C"/>
            </a:solidFill>
            <a:prstDash val="solid"/>
            <a:round/>
            <a:headEnd/>
            <a:tailEnd/>
          </a:ln>
        </p:spPr>
        <p:txBody>
          <a:bodyPr/>
          <a:lstStyle/>
          <a:p>
            <a:endParaRPr lang="en-IN"/>
          </a:p>
        </p:txBody>
      </p:sp>
      <p:pic>
        <p:nvPicPr>
          <p:cNvPr id="35145" name="Picture 330">
            <a:extLst>
              <a:ext uri="{FF2B5EF4-FFF2-40B4-BE49-F238E27FC236}">
                <a16:creationId xmlns:a16="http://schemas.microsoft.com/office/drawing/2014/main" id="{9A534A8F-F280-4D66-A98C-CEE7EFE721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8788" y="1833563"/>
            <a:ext cx="101600" cy="6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146" name="Line 331">
            <a:extLst>
              <a:ext uri="{FF2B5EF4-FFF2-40B4-BE49-F238E27FC236}">
                <a16:creationId xmlns:a16="http://schemas.microsoft.com/office/drawing/2014/main" id="{878CAF95-1C68-49A7-8B9C-BCE809EEF4D4}"/>
              </a:ext>
            </a:extLst>
          </p:cNvPr>
          <p:cNvSpPr>
            <a:spLocks noChangeShapeType="1"/>
          </p:cNvSpPr>
          <p:nvPr/>
        </p:nvSpPr>
        <p:spPr bwMode="auto">
          <a:xfrm>
            <a:off x="4430713" y="2052638"/>
            <a:ext cx="1587"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147" name="Freeform 332">
            <a:extLst>
              <a:ext uri="{FF2B5EF4-FFF2-40B4-BE49-F238E27FC236}">
                <a16:creationId xmlns:a16="http://schemas.microsoft.com/office/drawing/2014/main" id="{8DE74D6D-9F43-45A3-844A-33BE1EEF1632}"/>
              </a:ext>
            </a:extLst>
          </p:cNvPr>
          <p:cNvSpPr>
            <a:spLocks/>
          </p:cNvSpPr>
          <p:nvPr/>
        </p:nvSpPr>
        <p:spPr bwMode="auto">
          <a:xfrm>
            <a:off x="4451350" y="2052638"/>
            <a:ext cx="1588" cy="1587"/>
          </a:xfrm>
          <a:custGeom>
            <a:avLst/>
            <a:gdLst>
              <a:gd name="T0" fmla="*/ 0 w 1465"/>
              <a:gd name="T1" fmla="*/ 0 h 1588"/>
              <a:gd name="T2" fmla="*/ 0 w 1465"/>
              <a:gd name="T3" fmla="*/ 0 h 1588"/>
              <a:gd name="T4" fmla="*/ 0 w 1465"/>
              <a:gd name="T5" fmla="*/ 0 h 1588"/>
              <a:gd name="T6" fmla="*/ 0 60000 65536"/>
              <a:gd name="T7" fmla="*/ 0 60000 65536"/>
              <a:gd name="T8" fmla="*/ 0 60000 65536"/>
              <a:gd name="T9" fmla="*/ 0 w 1465"/>
              <a:gd name="T10" fmla="*/ 0 h 1588"/>
              <a:gd name="T11" fmla="*/ 1465 w 1465"/>
              <a:gd name="T12" fmla="*/ 1588 h 1588"/>
            </a:gdLst>
            <a:ahLst/>
            <a:cxnLst>
              <a:cxn ang="T6">
                <a:pos x="T0" y="T1"/>
              </a:cxn>
              <a:cxn ang="T7">
                <a:pos x="T2" y="T3"/>
              </a:cxn>
              <a:cxn ang="T8">
                <a:pos x="T4" y="T5"/>
              </a:cxn>
            </a:cxnLst>
            <a:rect l="T9" t="T10" r="T11" b="T12"/>
            <a:pathLst>
              <a:path w="1465" h="1588">
                <a:moveTo>
                  <a:pt x="0" y="0"/>
                </a:moveTo>
                <a:lnTo>
                  <a:pt x="0" y="0"/>
                </a:lnTo>
                <a:close/>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148" name="Rectangle 333">
            <a:extLst>
              <a:ext uri="{FF2B5EF4-FFF2-40B4-BE49-F238E27FC236}">
                <a16:creationId xmlns:a16="http://schemas.microsoft.com/office/drawing/2014/main" id="{3E33C83B-7B22-458B-A2B3-6C9112375626}"/>
              </a:ext>
            </a:extLst>
          </p:cNvPr>
          <p:cNvSpPr>
            <a:spLocks noChangeArrowheads="1"/>
          </p:cNvSpPr>
          <p:nvPr/>
        </p:nvSpPr>
        <p:spPr bwMode="auto">
          <a:xfrm>
            <a:off x="4249738" y="1919288"/>
            <a:ext cx="139700" cy="44450"/>
          </a:xfrm>
          <a:prstGeom prst="rect">
            <a:avLst/>
          </a:prstGeom>
          <a:solidFill>
            <a:srgbClr val="CF924C"/>
          </a:solidFill>
          <a:ln w="31750">
            <a:solidFill>
              <a:srgbClr val="CF924C"/>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149" name="Freeform 334">
            <a:extLst>
              <a:ext uri="{FF2B5EF4-FFF2-40B4-BE49-F238E27FC236}">
                <a16:creationId xmlns:a16="http://schemas.microsoft.com/office/drawing/2014/main" id="{E27C7CEC-5D0D-4B9B-A6ED-078975EA4188}"/>
              </a:ext>
            </a:extLst>
          </p:cNvPr>
          <p:cNvSpPr>
            <a:spLocks/>
          </p:cNvSpPr>
          <p:nvPr/>
        </p:nvSpPr>
        <p:spPr bwMode="auto">
          <a:xfrm>
            <a:off x="4229100" y="1963738"/>
            <a:ext cx="180975" cy="44450"/>
          </a:xfrm>
          <a:custGeom>
            <a:avLst/>
            <a:gdLst>
              <a:gd name="T0" fmla="*/ 2147483646 w 124"/>
              <a:gd name="T1" fmla="*/ 0 h 28"/>
              <a:gd name="T2" fmla="*/ 0 w 124"/>
              <a:gd name="T3" fmla="*/ 2147483646 h 28"/>
              <a:gd name="T4" fmla="*/ 2147483646 w 124"/>
              <a:gd name="T5" fmla="*/ 2147483646 h 28"/>
              <a:gd name="T6" fmla="*/ 2147483646 w 124"/>
              <a:gd name="T7" fmla="*/ 0 h 28"/>
              <a:gd name="T8" fmla="*/ 2147483646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24" y="0"/>
                </a:lnTo>
                <a:lnTo>
                  <a:pt x="14" y="0"/>
                </a:lnTo>
                <a:close/>
              </a:path>
            </a:pathLst>
          </a:custGeom>
          <a:noFill/>
          <a:ln w="31750">
            <a:solidFill>
              <a:srgbClr val="D9AA7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150" name="Line 335">
            <a:extLst>
              <a:ext uri="{FF2B5EF4-FFF2-40B4-BE49-F238E27FC236}">
                <a16:creationId xmlns:a16="http://schemas.microsoft.com/office/drawing/2014/main" id="{5AC51BEC-BA12-4943-B446-366610784060}"/>
              </a:ext>
            </a:extLst>
          </p:cNvPr>
          <p:cNvSpPr>
            <a:spLocks noChangeShapeType="1"/>
          </p:cNvSpPr>
          <p:nvPr/>
        </p:nvSpPr>
        <p:spPr bwMode="auto">
          <a:xfrm>
            <a:off x="4249738" y="1985963"/>
            <a:ext cx="19050"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151" name="Line 336">
            <a:extLst>
              <a:ext uri="{FF2B5EF4-FFF2-40B4-BE49-F238E27FC236}">
                <a16:creationId xmlns:a16="http://schemas.microsoft.com/office/drawing/2014/main" id="{E725080B-61B6-4D04-9E44-02496FB6819D}"/>
              </a:ext>
            </a:extLst>
          </p:cNvPr>
          <p:cNvSpPr>
            <a:spLocks noChangeShapeType="1"/>
          </p:cNvSpPr>
          <p:nvPr/>
        </p:nvSpPr>
        <p:spPr bwMode="auto">
          <a:xfrm>
            <a:off x="4268788" y="1963738"/>
            <a:ext cx="120650"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152" name="Line 337">
            <a:extLst>
              <a:ext uri="{FF2B5EF4-FFF2-40B4-BE49-F238E27FC236}">
                <a16:creationId xmlns:a16="http://schemas.microsoft.com/office/drawing/2014/main" id="{431368CA-3F0E-4343-9FCB-9351264F924B}"/>
              </a:ext>
            </a:extLst>
          </p:cNvPr>
          <p:cNvSpPr>
            <a:spLocks noChangeShapeType="1"/>
          </p:cNvSpPr>
          <p:nvPr/>
        </p:nvSpPr>
        <p:spPr bwMode="auto">
          <a:xfrm>
            <a:off x="4249738" y="1985963"/>
            <a:ext cx="101600"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153" name="Line 338">
            <a:extLst>
              <a:ext uri="{FF2B5EF4-FFF2-40B4-BE49-F238E27FC236}">
                <a16:creationId xmlns:a16="http://schemas.microsoft.com/office/drawing/2014/main" id="{F7CFA063-1888-40B5-B9B0-95E5D181B9B9}"/>
              </a:ext>
            </a:extLst>
          </p:cNvPr>
          <p:cNvSpPr>
            <a:spLocks noChangeShapeType="1"/>
          </p:cNvSpPr>
          <p:nvPr/>
        </p:nvSpPr>
        <p:spPr bwMode="auto">
          <a:xfrm>
            <a:off x="4289425" y="1985963"/>
            <a:ext cx="80963"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154" name="Freeform 339">
            <a:extLst>
              <a:ext uri="{FF2B5EF4-FFF2-40B4-BE49-F238E27FC236}">
                <a16:creationId xmlns:a16="http://schemas.microsoft.com/office/drawing/2014/main" id="{54F5CF81-50F9-45D9-B787-55806E5E0E5D}"/>
              </a:ext>
            </a:extLst>
          </p:cNvPr>
          <p:cNvSpPr>
            <a:spLocks/>
          </p:cNvSpPr>
          <p:nvPr/>
        </p:nvSpPr>
        <p:spPr bwMode="auto">
          <a:xfrm>
            <a:off x="4351338" y="1985963"/>
            <a:ext cx="58737" cy="1587"/>
          </a:xfrm>
          <a:custGeom>
            <a:avLst/>
            <a:gdLst>
              <a:gd name="T0" fmla="*/ 0 w 41"/>
              <a:gd name="T1" fmla="*/ 0 h 1588"/>
              <a:gd name="T2" fmla="*/ 2147483646 w 41"/>
              <a:gd name="T3" fmla="*/ 0 h 1588"/>
              <a:gd name="T4" fmla="*/ 2147483646 w 41"/>
              <a:gd name="T5" fmla="*/ 0 h 1588"/>
              <a:gd name="T6" fmla="*/ 0 60000 65536"/>
              <a:gd name="T7" fmla="*/ 0 60000 65536"/>
              <a:gd name="T8" fmla="*/ 0 60000 65536"/>
              <a:gd name="T9" fmla="*/ 0 w 41"/>
              <a:gd name="T10" fmla="*/ 0 h 1588"/>
              <a:gd name="T11" fmla="*/ 41 w 41"/>
              <a:gd name="T12" fmla="*/ 1588 h 1588"/>
            </a:gdLst>
            <a:ahLst/>
            <a:cxnLst>
              <a:cxn ang="T6">
                <a:pos x="T0" y="T1"/>
              </a:cxn>
              <a:cxn ang="T7">
                <a:pos x="T2" y="T3"/>
              </a:cxn>
              <a:cxn ang="T8">
                <a:pos x="T4" y="T5"/>
              </a:cxn>
            </a:cxnLst>
            <a:rect l="T9" t="T10" r="T11" b="T12"/>
            <a:pathLst>
              <a:path w="41" h="1588">
                <a:moveTo>
                  <a:pt x="0" y="0"/>
                </a:moveTo>
                <a:lnTo>
                  <a:pt x="27" y="0"/>
                </a:lnTo>
                <a:lnTo>
                  <a:pt x="41" y="0"/>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155" name="Rectangle 340">
            <a:extLst>
              <a:ext uri="{FF2B5EF4-FFF2-40B4-BE49-F238E27FC236}">
                <a16:creationId xmlns:a16="http://schemas.microsoft.com/office/drawing/2014/main" id="{1267C063-B8A1-425A-B33B-DB9B90AC1C1B}"/>
              </a:ext>
            </a:extLst>
          </p:cNvPr>
          <p:cNvSpPr>
            <a:spLocks noChangeArrowheads="1"/>
          </p:cNvSpPr>
          <p:nvPr/>
        </p:nvSpPr>
        <p:spPr bwMode="auto">
          <a:xfrm>
            <a:off x="4310063" y="1811338"/>
            <a:ext cx="41275" cy="65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156" name="Rectangle 341">
            <a:extLst>
              <a:ext uri="{FF2B5EF4-FFF2-40B4-BE49-F238E27FC236}">
                <a16:creationId xmlns:a16="http://schemas.microsoft.com/office/drawing/2014/main" id="{B0056670-44A3-453D-A78F-A0895F9E05E0}"/>
              </a:ext>
            </a:extLst>
          </p:cNvPr>
          <p:cNvSpPr>
            <a:spLocks noChangeArrowheads="1"/>
          </p:cNvSpPr>
          <p:nvPr/>
        </p:nvSpPr>
        <p:spPr bwMode="auto">
          <a:xfrm>
            <a:off x="4310063" y="1811338"/>
            <a:ext cx="60325" cy="87312"/>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157" name="Freeform 342">
            <a:extLst>
              <a:ext uri="{FF2B5EF4-FFF2-40B4-BE49-F238E27FC236}">
                <a16:creationId xmlns:a16="http://schemas.microsoft.com/office/drawing/2014/main" id="{6D9CA9C1-9E89-4FDF-B01D-092369F2E7F4}"/>
              </a:ext>
            </a:extLst>
          </p:cNvPr>
          <p:cNvSpPr>
            <a:spLocks/>
          </p:cNvSpPr>
          <p:nvPr/>
        </p:nvSpPr>
        <p:spPr bwMode="auto">
          <a:xfrm>
            <a:off x="3824288" y="3519488"/>
            <a:ext cx="60325" cy="87312"/>
          </a:xfrm>
          <a:custGeom>
            <a:avLst/>
            <a:gdLst>
              <a:gd name="T0" fmla="*/ 0 w 41"/>
              <a:gd name="T1" fmla="*/ 0 h 55"/>
              <a:gd name="T2" fmla="*/ 2147483646 w 41"/>
              <a:gd name="T3" fmla="*/ 2147483646 h 55"/>
              <a:gd name="T4" fmla="*/ 2147483646 w 41"/>
              <a:gd name="T5" fmla="*/ 2147483646 h 55"/>
              <a:gd name="T6" fmla="*/ 0 60000 65536"/>
              <a:gd name="T7" fmla="*/ 0 60000 65536"/>
              <a:gd name="T8" fmla="*/ 0 60000 65536"/>
              <a:gd name="T9" fmla="*/ 0 w 41"/>
              <a:gd name="T10" fmla="*/ 0 h 55"/>
              <a:gd name="T11" fmla="*/ 41 w 41"/>
              <a:gd name="T12" fmla="*/ 55 h 55"/>
            </a:gdLst>
            <a:ahLst/>
            <a:cxnLst>
              <a:cxn ang="T6">
                <a:pos x="T0" y="T1"/>
              </a:cxn>
              <a:cxn ang="T7">
                <a:pos x="T2" y="T3"/>
              </a:cxn>
              <a:cxn ang="T8">
                <a:pos x="T4" y="T5"/>
              </a:cxn>
            </a:cxnLst>
            <a:rect l="T9" t="T10" r="T11" b="T12"/>
            <a:pathLst>
              <a:path w="41" h="55">
                <a:moveTo>
                  <a:pt x="0" y="0"/>
                </a:moveTo>
                <a:lnTo>
                  <a:pt x="41" y="14"/>
                </a:lnTo>
                <a:lnTo>
                  <a:pt x="41" y="55"/>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158" name="AutoShape 343">
            <a:extLst>
              <a:ext uri="{FF2B5EF4-FFF2-40B4-BE49-F238E27FC236}">
                <a16:creationId xmlns:a16="http://schemas.microsoft.com/office/drawing/2014/main" id="{0A7E9C6F-F784-4904-9EC5-2345D9911C31}"/>
              </a:ext>
            </a:extLst>
          </p:cNvPr>
          <p:cNvSpPr>
            <a:spLocks noChangeArrowheads="1"/>
          </p:cNvSpPr>
          <p:nvPr/>
        </p:nvSpPr>
        <p:spPr bwMode="auto">
          <a:xfrm>
            <a:off x="3662363" y="3363913"/>
            <a:ext cx="182562" cy="133350"/>
          </a:xfrm>
          <a:prstGeom prst="roundRect">
            <a:avLst>
              <a:gd name="adj" fmla="val 50000"/>
            </a:avLst>
          </a:prstGeom>
          <a:solidFill>
            <a:srgbClr val="CF92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159" name="AutoShape 344">
            <a:extLst>
              <a:ext uri="{FF2B5EF4-FFF2-40B4-BE49-F238E27FC236}">
                <a16:creationId xmlns:a16="http://schemas.microsoft.com/office/drawing/2014/main" id="{4B2C3258-EFBF-4FCA-92D7-6D5320A45BD2}"/>
              </a:ext>
            </a:extLst>
          </p:cNvPr>
          <p:cNvSpPr>
            <a:spLocks noChangeArrowheads="1"/>
          </p:cNvSpPr>
          <p:nvPr/>
        </p:nvSpPr>
        <p:spPr bwMode="auto">
          <a:xfrm>
            <a:off x="3643313" y="3344863"/>
            <a:ext cx="220662" cy="174625"/>
          </a:xfrm>
          <a:prstGeom prst="roundRect">
            <a:avLst>
              <a:gd name="adj" fmla="val 40454"/>
            </a:avLst>
          </a:prstGeom>
          <a:noFill/>
          <a:ln w="53975">
            <a:solidFill>
              <a:srgbClr val="CF924C"/>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160" name="Rectangle 345">
            <a:extLst>
              <a:ext uri="{FF2B5EF4-FFF2-40B4-BE49-F238E27FC236}">
                <a16:creationId xmlns:a16="http://schemas.microsoft.com/office/drawing/2014/main" id="{2605F442-416C-430D-B7D4-959D4ABD8E47}"/>
              </a:ext>
            </a:extLst>
          </p:cNvPr>
          <p:cNvSpPr>
            <a:spLocks noChangeArrowheads="1"/>
          </p:cNvSpPr>
          <p:nvPr/>
        </p:nvSpPr>
        <p:spPr bwMode="auto">
          <a:xfrm>
            <a:off x="3703638" y="3408363"/>
            <a:ext cx="120650" cy="66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161" name="Rectangle 346">
            <a:extLst>
              <a:ext uri="{FF2B5EF4-FFF2-40B4-BE49-F238E27FC236}">
                <a16:creationId xmlns:a16="http://schemas.microsoft.com/office/drawing/2014/main" id="{C865452C-EC6B-40FF-801D-35B59477F7AE}"/>
              </a:ext>
            </a:extLst>
          </p:cNvPr>
          <p:cNvSpPr>
            <a:spLocks noChangeArrowheads="1"/>
          </p:cNvSpPr>
          <p:nvPr/>
        </p:nvSpPr>
        <p:spPr bwMode="auto">
          <a:xfrm>
            <a:off x="3703638" y="3408363"/>
            <a:ext cx="141287" cy="88900"/>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162" name="Freeform 347">
            <a:extLst>
              <a:ext uri="{FF2B5EF4-FFF2-40B4-BE49-F238E27FC236}">
                <a16:creationId xmlns:a16="http://schemas.microsoft.com/office/drawing/2014/main" id="{31664625-0D2D-4C35-8B7E-97DC76D1CD35}"/>
              </a:ext>
            </a:extLst>
          </p:cNvPr>
          <p:cNvSpPr>
            <a:spLocks/>
          </p:cNvSpPr>
          <p:nvPr/>
        </p:nvSpPr>
        <p:spPr bwMode="auto">
          <a:xfrm>
            <a:off x="3863975" y="3605213"/>
            <a:ext cx="41275" cy="44450"/>
          </a:xfrm>
          <a:custGeom>
            <a:avLst/>
            <a:gdLst>
              <a:gd name="T0" fmla="*/ 2147483646 w 28"/>
              <a:gd name="T1" fmla="*/ 0 h 28"/>
              <a:gd name="T2" fmla="*/ 2147483646 w 28"/>
              <a:gd name="T3" fmla="*/ 0 h 28"/>
              <a:gd name="T4" fmla="*/ 2147483646 w 28"/>
              <a:gd name="T5" fmla="*/ 0 h 28"/>
              <a:gd name="T6" fmla="*/ 2147483646 w 28"/>
              <a:gd name="T7" fmla="*/ 2147483646 h 28"/>
              <a:gd name="T8" fmla="*/ 2147483646 w 28"/>
              <a:gd name="T9" fmla="*/ 2147483646 h 28"/>
              <a:gd name="T10" fmla="*/ 2147483646 w 28"/>
              <a:gd name="T11" fmla="*/ 2147483646 h 28"/>
              <a:gd name="T12" fmla="*/ 0 w 28"/>
              <a:gd name="T13" fmla="*/ 2147483646 h 28"/>
              <a:gd name="T14" fmla="*/ 0 w 28"/>
              <a:gd name="T15" fmla="*/ 0 h 28"/>
              <a:gd name="T16" fmla="*/ 0 w 28"/>
              <a:gd name="T17" fmla="*/ 0 h 28"/>
              <a:gd name="T18" fmla="*/ 2147483646 w 28"/>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28"/>
              <a:gd name="T32" fmla="*/ 28 w 28"/>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28">
                <a:moveTo>
                  <a:pt x="14" y="0"/>
                </a:moveTo>
                <a:lnTo>
                  <a:pt x="14" y="0"/>
                </a:lnTo>
                <a:lnTo>
                  <a:pt x="28" y="0"/>
                </a:lnTo>
                <a:lnTo>
                  <a:pt x="28" y="14"/>
                </a:lnTo>
                <a:lnTo>
                  <a:pt x="14" y="28"/>
                </a:lnTo>
                <a:lnTo>
                  <a:pt x="0" y="14"/>
                </a:lnTo>
                <a:lnTo>
                  <a:pt x="0" y="0"/>
                </a:lnTo>
                <a:lnTo>
                  <a:pt x="14" y="0"/>
                </a:lnTo>
                <a:close/>
              </a:path>
            </a:pathLst>
          </a:custGeom>
          <a:solidFill>
            <a:srgbClr val="CF924C"/>
          </a:solidFill>
          <a:ln w="31750">
            <a:solidFill>
              <a:srgbClr val="CF924C"/>
            </a:solidFill>
            <a:prstDash val="solid"/>
            <a:round/>
            <a:headEnd/>
            <a:tailEnd/>
          </a:ln>
        </p:spPr>
        <p:txBody>
          <a:bodyPr/>
          <a:lstStyle/>
          <a:p>
            <a:endParaRPr lang="en-IN"/>
          </a:p>
        </p:txBody>
      </p:sp>
      <p:pic>
        <p:nvPicPr>
          <p:cNvPr id="35163" name="Picture 348">
            <a:extLst>
              <a:ext uri="{FF2B5EF4-FFF2-40B4-BE49-F238E27FC236}">
                <a16:creationId xmlns:a16="http://schemas.microsoft.com/office/drawing/2014/main" id="{389BF44F-5FD0-4AE3-BD99-26AF78A40A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3638" y="3408363"/>
            <a:ext cx="100012"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164" name="Line 349">
            <a:extLst>
              <a:ext uri="{FF2B5EF4-FFF2-40B4-BE49-F238E27FC236}">
                <a16:creationId xmlns:a16="http://schemas.microsoft.com/office/drawing/2014/main" id="{343630F1-5656-4093-A6F8-F49C0560B472}"/>
              </a:ext>
            </a:extLst>
          </p:cNvPr>
          <p:cNvSpPr>
            <a:spLocks noChangeShapeType="1"/>
          </p:cNvSpPr>
          <p:nvPr/>
        </p:nvSpPr>
        <p:spPr bwMode="auto">
          <a:xfrm>
            <a:off x="3863975" y="3605213"/>
            <a:ext cx="1588" cy="2222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165" name="Line 350">
            <a:extLst>
              <a:ext uri="{FF2B5EF4-FFF2-40B4-BE49-F238E27FC236}">
                <a16:creationId xmlns:a16="http://schemas.microsoft.com/office/drawing/2014/main" id="{5EAF5DB0-BB1B-4819-968D-410520AED00F}"/>
              </a:ext>
            </a:extLst>
          </p:cNvPr>
          <p:cNvSpPr>
            <a:spLocks noChangeShapeType="1"/>
          </p:cNvSpPr>
          <p:nvPr/>
        </p:nvSpPr>
        <p:spPr bwMode="auto">
          <a:xfrm>
            <a:off x="3884613" y="3605213"/>
            <a:ext cx="1587" cy="2222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166" name="Line 351">
            <a:extLst>
              <a:ext uri="{FF2B5EF4-FFF2-40B4-BE49-F238E27FC236}">
                <a16:creationId xmlns:a16="http://schemas.microsoft.com/office/drawing/2014/main" id="{28B935E8-D1B7-4412-90B1-92A7CEFDB46A}"/>
              </a:ext>
            </a:extLst>
          </p:cNvPr>
          <p:cNvSpPr>
            <a:spLocks noChangeShapeType="1"/>
          </p:cNvSpPr>
          <p:nvPr/>
        </p:nvSpPr>
        <p:spPr bwMode="auto">
          <a:xfrm>
            <a:off x="3884613" y="3605213"/>
            <a:ext cx="1587" cy="2222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167" name="Rectangle 352">
            <a:extLst>
              <a:ext uri="{FF2B5EF4-FFF2-40B4-BE49-F238E27FC236}">
                <a16:creationId xmlns:a16="http://schemas.microsoft.com/office/drawing/2014/main" id="{02B3E010-8CA5-4460-B718-2FD53F5D712C}"/>
              </a:ext>
            </a:extLst>
          </p:cNvPr>
          <p:cNvSpPr>
            <a:spLocks noChangeArrowheads="1"/>
          </p:cNvSpPr>
          <p:nvPr/>
        </p:nvSpPr>
        <p:spPr bwMode="auto">
          <a:xfrm>
            <a:off x="3683000" y="3497263"/>
            <a:ext cx="141288" cy="22225"/>
          </a:xfrm>
          <a:prstGeom prst="rect">
            <a:avLst/>
          </a:prstGeom>
          <a:solidFill>
            <a:srgbClr val="CF924C"/>
          </a:solidFill>
          <a:ln w="31750">
            <a:solidFill>
              <a:srgbClr val="CF924C"/>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168" name="Freeform 353">
            <a:extLst>
              <a:ext uri="{FF2B5EF4-FFF2-40B4-BE49-F238E27FC236}">
                <a16:creationId xmlns:a16="http://schemas.microsoft.com/office/drawing/2014/main" id="{09E5BE50-1CCA-4485-B394-F56AFE5F1BE1}"/>
              </a:ext>
            </a:extLst>
          </p:cNvPr>
          <p:cNvSpPr>
            <a:spLocks/>
          </p:cNvSpPr>
          <p:nvPr/>
        </p:nvSpPr>
        <p:spPr bwMode="auto">
          <a:xfrm>
            <a:off x="3662363" y="3541713"/>
            <a:ext cx="182562" cy="22225"/>
          </a:xfrm>
          <a:custGeom>
            <a:avLst/>
            <a:gdLst>
              <a:gd name="T0" fmla="*/ 2147483646 w 125"/>
              <a:gd name="T1" fmla="*/ 0 h 14"/>
              <a:gd name="T2" fmla="*/ 0 w 125"/>
              <a:gd name="T3" fmla="*/ 2147483646 h 14"/>
              <a:gd name="T4" fmla="*/ 2147483646 w 125"/>
              <a:gd name="T5" fmla="*/ 2147483646 h 14"/>
              <a:gd name="T6" fmla="*/ 2147483646 w 125"/>
              <a:gd name="T7" fmla="*/ 0 h 14"/>
              <a:gd name="T8" fmla="*/ 2147483646 w 125"/>
              <a:gd name="T9" fmla="*/ 0 h 14"/>
              <a:gd name="T10" fmla="*/ 0 60000 65536"/>
              <a:gd name="T11" fmla="*/ 0 60000 65536"/>
              <a:gd name="T12" fmla="*/ 0 60000 65536"/>
              <a:gd name="T13" fmla="*/ 0 60000 65536"/>
              <a:gd name="T14" fmla="*/ 0 60000 65536"/>
              <a:gd name="T15" fmla="*/ 0 w 125"/>
              <a:gd name="T16" fmla="*/ 0 h 14"/>
              <a:gd name="T17" fmla="*/ 125 w 125"/>
              <a:gd name="T18" fmla="*/ 14 h 14"/>
            </a:gdLst>
            <a:ahLst/>
            <a:cxnLst>
              <a:cxn ang="T10">
                <a:pos x="T0" y="T1"/>
              </a:cxn>
              <a:cxn ang="T11">
                <a:pos x="T2" y="T3"/>
              </a:cxn>
              <a:cxn ang="T12">
                <a:pos x="T4" y="T5"/>
              </a:cxn>
              <a:cxn ang="T13">
                <a:pos x="T6" y="T7"/>
              </a:cxn>
              <a:cxn ang="T14">
                <a:pos x="T8" y="T9"/>
              </a:cxn>
            </a:cxnLst>
            <a:rect l="T15" t="T16" r="T17" b="T18"/>
            <a:pathLst>
              <a:path w="125" h="14">
                <a:moveTo>
                  <a:pt x="14" y="0"/>
                </a:moveTo>
                <a:lnTo>
                  <a:pt x="0" y="14"/>
                </a:lnTo>
                <a:lnTo>
                  <a:pt x="125" y="14"/>
                </a:lnTo>
                <a:lnTo>
                  <a:pt x="125" y="0"/>
                </a:lnTo>
                <a:lnTo>
                  <a:pt x="14" y="0"/>
                </a:lnTo>
                <a:close/>
              </a:path>
            </a:pathLst>
          </a:custGeom>
          <a:noFill/>
          <a:ln w="31750">
            <a:solidFill>
              <a:srgbClr val="D9AA7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169" name="Line 354">
            <a:extLst>
              <a:ext uri="{FF2B5EF4-FFF2-40B4-BE49-F238E27FC236}">
                <a16:creationId xmlns:a16="http://schemas.microsoft.com/office/drawing/2014/main" id="{DB29752F-BF14-4CA1-896D-2E8AC0991E10}"/>
              </a:ext>
            </a:extLst>
          </p:cNvPr>
          <p:cNvSpPr>
            <a:spLocks noChangeShapeType="1"/>
          </p:cNvSpPr>
          <p:nvPr/>
        </p:nvSpPr>
        <p:spPr bwMode="auto">
          <a:xfrm>
            <a:off x="3683000" y="3563938"/>
            <a:ext cx="20638"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170" name="Line 355">
            <a:extLst>
              <a:ext uri="{FF2B5EF4-FFF2-40B4-BE49-F238E27FC236}">
                <a16:creationId xmlns:a16="http://schemas.microsoft.com/office/drawing/2014/main" id="{F6156E39-01DB-4BDB-B268-DE6EF88980D9}"/>
              </a:ext>
            </a:extLst>
          </p:cNvPr>
          <p:cNvSpPr>
            <a:spLocks noChangeShapeType="1"/>
          </p:cNvSpPr>
          <p:nvPr/>
        </p:nvSpPr>
        <p:spPr bwMode="auto">
          <a:xfrm>
            <a:off x="3703638" y="3541713"/>
            <a:ext cx="120650"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171" name="Line 356">
            <a:extLst>
              <a:ext uri="{FF2B5EF4-FFF2-40B4-BE49-F238E27FC236}">
                <a16:creationId xmlns:a16="http://schemas.microsoft.com/office/drawing/2014/main" id="{7FC3A0CF-81E0-4A87-AFA6-CB215E660278}"/>
              </a:ext>
            </a:extLst>
          </p:cNvPr>
          <p:cNvSpPr>
            <a:spLocks noChangeShapeType="1"/>
          </p:cNvSpPr>
          <p:nvPr/>
        </p:nvSpPr>
        <p:spPr bwMode="auto">
          <a:xfrm>
            <a:off x="3683000" y="3541713"/>
            <a:ext cx="100013"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172" name="Line 357">
            <a:extLst>
              <a:ext uri="{FF2B5EF4-FFF2-40B4-BE49-F238E27FC236}">
                <a16:creationId xmlns:a16="http://schemas.microsoft.com/office/drawing/2014/main" id="{9B8087E1-CA4D-4BFD-B027-8917F35E088D}"/>
              </a:ext>
            </a:extLst>
          </p:cNvPr>
          <p:cNvSpPr>
            <a:spLocks noChangeShapeType="1"/>
          </p:cNvSpPr>
          <p:nvPr/>
        </p:nvSpPr>
        <p:spPr bwMode="auto">
          <a:xfrm>
            <a:off x="3722688" y="3563938"/>
            <a:ext cx="80962"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173" name="Line 358">
            <a:extLst>
              <a:ext uri="{FF2B5EF4-FFF2-40B4-BE49-F238E27FC236}">
                <a16:creationId xmlns:a16="http://schemas.microsoft.com/office/drawing/2014/main" id="{3600950C-E706-49E8-98D4-39E63E9EF7B5}"/>
              </a:ext>
            </a:extLst>
          </p:cNvPr>
          <p:cNvSpPr>
            <a:spLocks noChangeShapeType="1"/>
          </p:cNvSpPr>
          <p:nvPr/>
        </p:nvSpPr>
        <p:spPr bwMode="auto">
          <a:xfrm>
            <a:off x="3783013" y="3541713"/>
            <a:ext cx="41275"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174" name="Line 359">
            <a:extLst>
              <a:ext uri="{FF2B5EF4-FFF2-40B4-BE49-F238E27FC236}">
                <a16:creationId xmlns:a16="http://schemas.microsoft.com/office/drawing/2014/main" id="{ADA39D51-D01B-45E1-BF09-359341CEF870}"/>
              </a:ext>
            </a:extLst>
          </p:cNvPr>
          <p:cNvSpPr>
            <a:spLocks noChangeShapeType="1"/>
          </p:cNvSpPr>
          <p:nvPr/>
        </p:nvSpPr>
        <p:spPr bwMode="auto">
          <a:xfrm>
            <a:off x="3824288" y="3563938"/>
            <a:ext cx="20637"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175" name="Rectangle 360">
            <a:extLst>
              <a:ext uri="{FF2B5EF4-FFF2-40B4-BE49-F238E27FC236}">
                <a16:creationId xmlns:a16="http://schemas.microsoft.com/office/drawing/2014/main" id="{4D2A17CA-0C7E-4224-A056-15BC1FF6FCA2}"/>
              </a:ext>
            </a:extLst>
          </p:cNvPr>
          <p:cNvSpPr>
            <a:spLocks noChangeArrowheads="1"/>
          </p:cNvSpPr>
          <p:nvPr/>
        </p:nvSpPr>
        <p:spPr bwMode="auto">
          <a:xfrm>
            <a:off x="3743325" y="3386138"/>
            <a:ext cx="39688" cy="44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176" name="Rectangle 361">
            <a:extLst>
              <a:ext uri="{FF2B5EF4-FFF2-40B4-BE49-F238E27FC236}">
                <a16:creationId xmlns:a16="http://schemas.microsoft.com/office/drawing/2014/main" id="{58A5EC9F-7DFD-4FEE-9099-F50D99EEEC19}"/>
              </a:ext>
            </a:extLst>
          </p:cNvPr>
          <p:cNvSpPr>
            <a:spLocks noChangeArrowheads="1"/>
          </p:cNvSpPr>
          <p:nvPr/>
        </p:nvSpPr>
        <p:spPr bwMode="auto">
          <a:xfrm>
            <a:off x="3743325" y="3386138"/>
            <a:ext cx="60325" cy="6667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177" name="Freeform 362">
            <a:extLst>
              <a:ext uri="{FF2B5EF4-FFF2-40B4-BE49-F238E27FC236}">
                <a16:creationId xmlns:a16="http://schemas.microsoft.com/office/drawing/2014/main" id="{8FE331BD-3F8C-4315-B08A-BC90E622F852}"/>
              </a:ext>
            </a:extLst>
          </p:cNvPr>
          <p:cNvSpPr>
            <a:spLocks/>
          </p:cNvSpPr>
          <p:nvPr/>
        </p:nvSpPr>
        <p:spPr bwMode="auto">
          <a:xfrm>
            <a:off x="4086225" y="3519488"/>
            <a:ext cx="61913" cy="87312"/>
          </a:xfrm>
          <a:custGeom>
            <a:avLst/>
            <a:gdLst>
              <a:gd name="T0" fmla="*/ 0 w 42"/>
              <a:gd name="T1" fmla="*/ 0 h 55"/>
              <a:gd name="T2" fmla="*/ 2147483646 w 42"/>
              <a:gd name="T3" fmla="*/ 2147483646 h 55"/>
              <a:gd name="T4" fmla="*/ 2147483646 w 42"/>
              <a:gd name="T5" fmla="*/ 2147483646 h 55"/>
              <a:gd name="T6" fmla="*/ 0 60000 65536"/>
              <a:gd name="T7" fmla="*/ 0 60000 65536"/>
              <a:gd name="T8" fmla="*/ 0 60000 65536"/>
              <a:gd name="T9" fmla="*/ 0 w 42"/>
              <a:gd name="T10" fmla="*/ 0 h 55"/>
              <a:gd name="T11" fmla="*/ 42 w 42"/>
              <a:gd name="T12" fmla="*/ 55 h 55"/>
            </a:gdLst>
            <a:ahLst/>
            <a:cxnLst>
              <a:cxn ang="T6">
                <a:pos x="T0" y="T1"/>
              </a:cxn>
              <a:cxn ang="T7">
                <a:pos x="T2" y="T3"/>
              </a:cxn>
              <a:cxn ang="T8">
                <a:pos x="T4" y="T5"/>
              </a:cxn>
            </a:cxnLst>
            <a:rect l="T9" t="T10" r="T11" b="T12"/>
            <a:pathLst>
              <a:path w="42" h="55">
                <a:moveTo>
                  <a:pt x="0" y="0"/>
                </a:moveTo>
                <a:lnTo>
                  <a:pt x="42" y="14"/>
                </a:lnTo>
                <a:lnTo>
                  <a:pt x="42" y="55"/>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178" name="AutoShape 363">
            <a:extLst>
              <a:ext uri="{FF2B5EF4-FFF2-40B4-BE49-F238E27FC236}">
                <a16:creationId xmlns:a16="http://schemas.microsoft.com/office/drawing/2014/main" id="{A8982582-A4E6-4632-96FF-33E68CC8F1D5}"/>
              </a:ext>
            </a:extLst>
          </p:cNvPr>
          <p:cNvSpPr>
            <a:spLocks noChangeArrowheads="1"/>
          </p:cNvSpPr>
          <p:nvPr/>
        </p:nvSpPr>
        <p:spPr bwMode="auto">
          <a:xfrm>
            <a:off x="3925888" y="3363913"/>
            <a:ext cx="180975" cy="133350"/>
          </a:xfrm>
          <a:prstGeom prst="roundRect">
            <a:avLst>
              <a:gd name="adj" fmla="val 50000"/>
            </a:avLst>
          </a:prstGeom>
          <a:solidFill>
            <a:srgbClr val="CF92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179" name="AutoShape 364">
            <a:extLst>
              <a:ext uri="{FF2B5EF4-FFF2-40B4-BE49-F238E27FC236}">
                <a16:creationId xmlns:a16="http://schemas.microsoft.com/office/drawing/2014/main" id="{9E4ACADC-67B5-4774-BDD6-5CC124015439}"/>
              </a:ext>
            </a:extLst>
          </p:cNvPr>
          <p:cNvSpPr>
            <a:spLocks noChangeArrowheads="1"/>
          </p:cNvSpPr>
          <p:nvPr/>
        </p:nvSpPr>
        <p:spPr bwMode="auto">
          <a:xfrm>
            <a:off x="3905250" y="3344863"/>
            <a:ext cx="222250" cy="174625"/>
          </a:xfrm>
          <a:prstGeom prst="roundRect">
            <a:avLst>
              <a:gd name="adj" fmla="val 40454"/>
            </a:avLst>
          </a:prstGeom>
          <a:noFill/>
          <a:ln w="53975">
            <a:solidFill>
              <a:srgbClr val="CF924C"/>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180" name="Rectangle 365">
            <a:extLst>
              <a:ext uri="{FF2B5EF4-FFF2-40B4-BE49-F238E27FC236}">
                <a16:creationId xmlns:a16="http://schemas.microsoft.com/office/drawing/2014/main" id="{E4ED9FC3-CC03-454C-9649-BC4077B66268}"/>
              </a:ext>
            </a:extLst>
          </p:cNvPr>
          <p:cNvSpPr>
            <a:spLocks noChangeArrowheads="1"/>
          </p:cNvSpPr>
          <p:nvPr/>
        </p:nvSpPr>
        <p:spPr bwMode="auto">
          <a:xfrm>
            <a:off x="3965575" y="3408363"/>
            <a:ext cx="120650" cy="66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181" name="Rectangle 366">
            <a:extLst>
              <a:ext uri="{FF2B5EF4-FFF2-40B4-BE49-F238E27FC236}">
                <a16:creationId xmlns:a16="http://schemas.microsoft.com/office/drawing/2014/main" id="{092F3D7E-765B-4DE4-AA99-651E1C353AA4}"/>
              </a:ext>
            </a:extLst>
          </p:cNvPr>
          <p:cNvSpPr>
            <a:spLocks noChangeArrowheads="1"/>
          </p:cNvSpPr>
          <p:nvPr/>
        </p:nvSpPr>
        <p:spPr bwMode="auto">
          <a:xfrm>
            <a:off x="3965575" y="3408363"/>
            <a:ext cx="141288" cy="88900"/>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182" name="Freeform 367">
            <a:extLst>
              <a:ext uri="{FF2B5EF4-FFF2-40B4-BE49-F238E27FC236}">
                <a16:creationId xmlns:a16="http://schemas.microsoft.com/office/drawing/2014/main" id="{FFC8EA6A-3578-4829-9C98-1C61E112CF05}"/>
              </a:ext>
            </a:extLst>
          </p:cNvPr>
          <p:cNvSpPr>
            <a:spLocks/>
          </p:cNvSpPr>
          <p:nvPr/>
        </p:nvSpPr>
        <p:spPr bwMode="auto">
          <a:xfrm>
            <a:off x="4127500" y="3605213"/>
            <a:ext cx="39688" cy="44450"/>
          </a:xfrm>
          <a:custGeom>
            <a:avLst/>
            <a:gdLst>
              <a:gd name="T0" fmla="*/ 2147483646 w 27"/>
              <a:gd name="T1" fmla="*/ 0 h 28"/>
              <a:gd name="T2" fmla="*/ 2147483646 w 27"/>
              <a:gd name="T3" fmla="*/ 0 h 28"/>
              <a:gd name="T4" fmla="*/ 2147483646 w 27"/>
              <a:gd name="T5" fmla="*/ 0 h 28"/>
              <a:gd name="T6" fmla="*/ 2147483646 w 27"/>
              <a:gd name="T7" fmla="*/ 2147483646 h 28"/>
              <a:gd name="T8" fmla="*/ 2147483646 w 27"/>
              <a:gd name="T9" fmla="*/ 2147483646 h 28"/>
              <a:gd name="T10" fmla="*/ 2147483646 w 27"/>
              <a:gd name="T11" fmla="*/ 2147483646 h 28"/>
              <a:gd name="T12" fmla="*/ 0 w 27"/>
              <a:gd name="T13" fmla="*/ 2147483646 h 28"/>
              <a:gd name="T14" fmla="*/ 0 w 27"/>
              <a:gd name="T15" fmla="*/ 0 h 28"/>
              <a:gd name="T16" fmla="*/ 0 w 27"/>
              <a:gd name="T17" fmla="*/ 0 h 28"/>
              <a:gd name="T18" fmla="*/ 2147483646 w 27"/>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8"/>
              <a:gd name="T32" fmla="*/ 27 w 27"/>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8">
                <a:moveTo>
                  <a:pt x="14" y="0"/>
                </a:moveTo>
                <a:lnTo>
                  <a:pt x="14" y="0"/>
                </a:lnTo>
                <a:lnTo>
                  <a:pt x="27" y="0"/>
                </a:lnTo>
                <a:lnTo>
                  <a:pt x="27" y="14"/>
                </a:lnTo>
                <a:lnTo>
                  <a:pt x="14" y="28"/>
                </a:lnTo>
                <a:lnTo>
                  <a:pt x="0" y="14"/>
                </a:lnTo>
                <a:lnTo>
                  <a:pt x="0" y="0"/>
                </a:lnTo>
                <a:lnTo>
                  <a:pt x="14" y="0"/>
                </a:lnTo>
                <a:close/>
              </a:path>
            </a:pathLst>
          </a:custGeom>
          <a:solidFill>
            <a:srgbClr val="CF924C"/>
          </a:solidFill>
          <a:ln w="31750">
            <a:solidFill>
              <a:srgbClr val="CF924C"/>
            </a:solidFill>
            <a:prstDash val="solid"/>
            <a:round/>
            <a:headEnd/>
            <a:tailEnd/>
          </a:ln>
        </p:spPr>
        <p:txBody>
          <a:bodyPr/>
          <a:lstStyle/>
          <a:p>
            <a:endParaRPr lang="en-IN"/>
          </a:p>
        </p:txBody>
      </p:sp>
      <p:pic>
        <p:nvPicPr>
          <p:cNvPr id="35183" name="Picture 368">
            <a:extLst>
              <a:ext uri="{FF2B5EF4-FFF2-40B4-BE49-F238E27FC236}">
                <a16:creationId xmlns:a16="http://schemas.microsoft.com/office/drawing/2014/main" id="{051C8157-4D05-47CB-AD90-496C119C9E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5575" y="3408363"/>
            <a:ext cx="100013"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184" name="Line 369">
            <a:extLst>
              <a:ext uri="{FF2B5EF4-FFF2-40B4-BE49-F238E27FC236}">
                <a16:creationId xmlns:a16="http://schemas.microsoft.com/office/drawing/2014/main" id="{5775A3F1-FA52-41B3-AADF-4B8522404CC4}"/>
              </a:ext>
            </a:extLst>
          </p:cNvPr>
          <p:cNvSpPr>
            <a:spLocks noChangeShapeType="1"/>
          </p:cNvSpPr>
          <p:nvPr/>
        </p:nvSpPr>
        <p:spPr bwMode="auto">
          <a:xfrm>
            <a:off x="4127500" y="3605213"/>
            <a:ext cx="1588" cy="2222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185" name="Line 370">
            <a:extLst>
              <a:ext uri="{FF2B5EF4-FFF2-40B4-BE49-F238E27FC236}">
                <a16:creationId xmlns:a16="http://schemas.microsoft.com/office/drawing/2014/main" id="{70607B36-52E9-4B6D-9E48-8BA3FC36005C}"/>
              </a:ext>
            </a:extLst>
          </p:cNvPr>
          <p:cNvSpPr>
            <a:spLocks noChangeShapeType="1"/>
          </p:cNvSpPr>
          <p:nvPr/>
        </p:nvSpPr>
        <p:spPr bwMode="auto">
          <a:xfrm>
            <a:off x="4148138" y="3605213"/>
            <a:ext cx="1587" cy="2222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186" name="Line 371">
            <a:extLst>
              <a:ext uri="{FF2B5EF4-FFF2-40B4-BE49-F238E27FC236}">
                <a16:creationId xmlns:a16="http://schemas.microsoft.com/office/drawing/2014/main" id="{1F6432A8-EF62-4AAB-BE03-66F83F8F385F}"/>
              </a:ext>
            </a:extLst>
          </p:cNvPr>
          <p:cNvSpPr>
            <a:spLocks noChangeShapeType="1"/>
          </p:cNvSpPr>
          <p:nvPr/>
        </p:nvSpPr>
        <p:spPr bwMode="auto">
          <a:xfrm>
            <a:off x="4148138" y="3605213"/>
            <a:ext cx="1587" cy="2222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187" name="Rectangle 372">
            <a:extLst>
              <a:ext uri="{FF2B5EF4-FFF2-40B4-BE49-F238E27FC236}">
                <a16:creationId xmlns:a16="http://schemas.microsoft.com/office/drawing/2014/main" id="{74795097-D8A3-4821-AC86-C4022AC343A2}"/>
              </a:ext>
            </a:extLst>
          </p:cNvPr>
          <p:cNvSpPr>
            <a:spLocks noChangeArrowheads="1"/>
          </p:cNvSpPr>
          <p:nvPr/>
        </p:nvSpPr>
        <p:spPr bwMode="auto">
          <a:xfrm>
            <a:off x="3946525" y="3497263"/>
            <a:ext cx="139700" cy="22225"/>
          </a:xfrm>
          <a:prstGeom prst="rect">
            <a:avLst/>
          </a:prstGeom>
          <a:solidFill>
            <a:srgbClr val="CF924C"/>
          </a:solidFill>
          <a:ln w="31750">
            <a:solidFill>
              <a:srgbClr val="CF924C"/>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188" name="Freeform 373">
            <a:extLst>
              <a:ext uri="{FF2B5EF4-FFF2-40B4-BE49-F238E27FC236}">
                <a16:creationId xmlns:a16="http://schemas.microsoft.com/office/drawing/2014/main" id="{AD422072-2BCA-4A87-A55D-1563B0B68C05}"/>
              </a:ext>
            </a:extLst>
          </p:cNvPr>
          <p:cNvSpPr>
            <a:spLocks/>
          </p:cNvSpPr>
          <p:nvPr/>
        </p:nvSpPr>
        <p:spPr bwMode="auto">
          <a:xfrm>
            <a:off x="3925888" y="3541713"/>
            <a:ext cx="180975" cy="22225"/>
          </a:xfrm>
          <a:custGeom>
            <a:avLst/>
            <a:gdLst>
              <a:gd name="T0" fmla="*/ 2147483646 w 124"/>
              <a:gd name="T1" fmla="*/ 0 h 14"/>
              <a:gd name="T2" fmla="*/ 0 w 124"/>
              <a:gd name="T3" fmla="*/ 2147483646 h 14"/>
              <a:gd name="T4" fmla="*/ 2147483646 w 124"/>
              <a:gd name="T5" fmla="*/ 2147483646 h 14"/>
              <a:gd name="T6" fmla="*/ 2147483646 w 124"/>
              <a:gd name="T7" fmla="*/ 0 h 14"/>
              <a:gd name="T8" fmla="*/ 2147483646 w 124"/>
              <a:gd name="T9" fmla="*/ 0 h 14"/>
              <a:gd name="T10" fmla="*/ 0 60000 65536"/>
              <a:gd name="T11" fmla="*/ 0 60000 65536"/>
              <a:gd name="T12" fmla="*/ 0 60000 65536"/>
              <a:gd name="T13" fmla="*/ 0 60000 65536"/>
              <a:gd name="T14" fmla="*/ 0 60000 65536"/>
              <a:gd name="T15" fmla="*/ 0 w 124"/>
              <a:gd name="T16" fmla="*/ 0 h 14"/>
              <a:gd name="T17" fmla="*/ 124 w 124"/>
              <a:gd name="T18" fmla="*/ 14 h 14"/>
            </a:gdLst>
            <a:ahLst/>
            <a:cxnLst>
              <a:cxn ang="T10">
                <a:pos x="T0" y="T1"/>
              </a:cxn>
              <a:cxn ang="T11">
                <a:pos x="T2" y="T3"/>
              </a:cxn>
              <a:cxn ang="T12">
                <a:pos x="T4" y="T5"/>
              </a:cxn>
              <a:cxn ang="T13">
                <a:pos x="T6" y="T7"/>
              </a:cxn>
              <a:cxn ang="T14">
                <a:pos x="T8" y="T9"/>
              </a:cxn>
            </a:cxnLst>
            <a:rect l="T15" t="T16" r="T17" b="T18"/>
            <a:pathLst>
              <a:path w="124" h="14">
                <a:moveTo>
                  <a:pt x="14" y="0"/>
                </a:moveTo>
                <a:lnTo>
                  <a:pt x="0" y="14"/>
                </a:lnTo>
                <a:lnTo>
                  <a:pt x="124" y="14"/>
                </a:lnTo>
                <a:lnTo>
                  <a:pt x="124" y="0"/>
                </a:lnTo>
                <a:lnTo>
                  <a:pt x="14" y="0"/>
                </a:lnTo>
                <a:close/>
              </a:path>
            </a:pathLst>
          </a:custGeom>
          <a:noFill/>
          <a:ln w="31750">
            <a:solidFill>
              <a:srgbClr val="D9AA7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189" name="Line 374">
            <a:extLst>
              <a:ext uri="{FF2B5EF4-FFF2-40B4-BE49-F238E27FC236}">
                <a16:creationId xmlns:a16="http://schemas.microsoft.com/office/drawing/2014/main" id="{084272F5-FB8C-40A2-8F04-8CAC43986923}"/>
              </a:ext>
            </a:extLst>
          </p:cNvPr>
          <p:cNvSpPr>
            <a:spLocks noChangeShapeType="1"/>
          </p:cNvSpPr>
          <p:nvPr/>
        </p:nvSpPr>
        <p:spPr bwMode="auto">
          <a:xfrm>
            <a:off x="3946525" y="3563938"/>
            <a:ext cx="19050"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190" name="Line 375">
            <a:extLst>
              <a:ext uri="{FF2B5EF4-FFF2-40B4-BE49-F238E27FC236}">
                <a16:creationId xmlns:a16="http://schemas.microsoft.com/office/drawing/2014/main" id="{F0EE8B64-F116-40DD-B73E-1AE120386046}"/>
              </a:ext>
            </a:extLst>
          </p:cNvPr>
          <p:cNvSpPr>
            <a:spLocks noChangeShapeType="1"/>
          </p:cNvSpPr>
          <p:nvPr/>
        </p:nvSpPr>
        <p:spPr bwMode="auto">
          <a:xfrm>
            <a:off x="3965575" y="3541713"/>
            <a:ext cx="120650"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191" name="Line 376">
            <a:extLst>
              <a:ext uri="{FF2B5EF4-FFF2-40B4-BE49-F238E27FC236}">
                <a16:creationId xmlns:a16="http://schemas.microsoft.com/office/drawing/2014/main" id="{3A0FC56D-6328-40F4-8691-AA62308BF69C}"/>
              </a:ext>
            </a:extLst>
          </p:cNvPr>
          <p:cNvSpPr>
            <a:spLocks noChangeShapeType="1"/>
          </p:cNvSpPr>
          <p:nvPr/>
        </p:nvSpPr>
        <p:spPr bwMode="auto">
          <a:xfrm>
            <a:off x="3946525" y="3541713"/>
            <a:ext cx="100013"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192" name="Line 377">
            <a:extLst>
              <a:ext uri="{FF2B5EF4-FFF2-40B4-BE49-F238E27FC236}">
                <a16:creationId xmlns:a16="http://schemas.microsoft.com/office/drawing/2014/main" id="{99613024-4E39-423A-99C3-088E664D7673}"/>
              </a:ext>
            </a:extLst>
          </p:cNvPr>
          <p:cNvSpPr>
            <a:spLocks noChangeShapeType="1"/>
          </p:cNvSpPr>
          <p:nvPr/>
        </p:nvSpPr>
        <p:spPr bwMode="auto">
          <a:xfrm>
            <a:off x="3986213" y="3563938"/>
            <a:ext cx="79375"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193" name="Line 378">
            <a:extLst>
              <a:ext uri="{FF2B5EF4-FFF2-40B4-BE49-F238E27FC236}">
                <a16:creationId xmlns:a16="http://schemas.microsoft.com/office/drawing/2014/main" id="{3C54DEEF-B963-4B77-9416-22B7C57A3565}"/>
              </a:ext>
            </a:extLst>
          </p:cNvPr>
          <p:cNvSpPr>
            <a:spLocks noChangeShapeType="1"/>
          </p:cNvSpPr>
          <p:nvPr/>
        </p:nvSpPr>
        <p:spPr bwMode="auto">
          <a:xfrm>
            <a:off x="4046538" y="3541713"/>
            <a:ext cx="39687"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194" name="Line 379">
            <a:extLst>
              <a:ext uri="{FF2B5EF4-FFF2-40B4-BE49-F238E27FC236}">
                <a16:creationId xmlns:a16="http://schemas.microsoft.com/office/drawing/2014/main" id="{FAE89B81-2F5E-4E15-B076-2095FF3BB3CA}"/>
              </a:ext>
            </a:extLst>
          </p:cNvPr>
          <p:cNvSpPr>
            <a:spLocks noChangeShapeType="1"/>
          </p:cNvSpPr>
          <p:nvPr/>
        </p:nvSpPr>
        <p:spPr bwMode="auto">
          <a:xfrm>
            <a:off x="4086225" y="3563938"/>
            <a:ext cx="20638"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195" name="Rectangle 380">
            <a:extLst>
              <a:ext uri="{FF2B5EF4-FFF2-40B4-BE49-F238E27FC236}">
                <a16:creationId xmlns:a16="http://schemas.microsoft.com/office/drawing/2014/main" id="{4C3E64EB-9816-4F42-AB6A-5B4E57250639}"/>
              </a:ext>
            </a:extLst>
          </p:cNvPr>
          <p:cNvSpPr>
            <a:spLocks noChangeArrowheads="1"/>
          </p:cNvSpPr>
          <p:nvPr/>
        </p:nvSpPr>
        <p:spPr bwMode="auto">
          <a:xfrm>
            <a:off x="4006850" y="3386138"/>
            <a:ext cx="39688" cy="44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196" name="Rectangle 381">
            <a:extLst>
              <a:ext uri="{FF2B5EF4-FFF2-40B4-BE49-F238E27FC236}">
                <a16:creationId xmlns:a16="http://schemas.microsoft.com/office/drawing/2014/main" id="{6AE42A04-3431-45F8-8F4F-3556568F2605}"/>
              </a:ext>
            </a:extLst>
          </p:cNvPr>
          <p:cNvSpPr>
            <a:spLocks noChangeArrowheads="1"/>
          </p:cNvSpPr>
          <p:nvPr/>
        </p:nvSpPr>
        <p:spPr bwMode="auto">
          <a:xfrm>
            <a:off x="4006850" y="3386138"/>
            <a:ext cx="58738" cy="6667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197" name="Freeform 382">
            <a:extLst>
              <a:ext uri="{FF2B5EF4-FFF2-40B4-BE49-F238E27FC236}">
                <a16:creationId xmlns:a16="http://schemas.microsoft.com/office/drawing/2014/main" id="{D11F2E8A-7103-4958-8775-DF8D27E2A4D8}"/>
              </a:ext>
            </a:extLst>
          </p:cNvPr>
          <p:cNvSpPr>
            <a:spLocks/>
          </p:cNvSpPr>
          <p:nvPr/>
        </p:nvSpPr>
        <p:spPr bwMode="auto">
          <a:xfrm>
            <a:off x="4351338" y="3519488"/>
            <a:ext cx="58737" cy="87312"/>
          </a:xfrm>
          <a:custGeom>
            <a:avLst/>
            <a:gdLst>
              <a:gd name="T0" fmla="*/ 0 w 41"/>
              <a:gd name="T1" fmla="*/ 0 h 55"/>
              <a:gd name="T2" fmla="*/ 2147483646 w 41"/>
              <a:gd name="T3" fmla="*/ 2147483646 h 55"/>
              <a:gd name="T4" fmla="*/ 2147483646 w 41"/>
              <a:gd name="T5" fmla="*/ 2147483646 h 55"/>
              <a:gd name="T6" fmla="*/ 0 60000 65536"/>
              <a:gd name="T7" fmla="*/ 0 60000 65536"/>
              <a:gd name="T8" fmla="*/ 0 60000 65536"/>
              <a:gd name="T9" fmla="*/ 0 w 41"/>
              <a:gd name="T10" fmla="*/ 0 h 55"/>
              <a:gd name="T11" fmla="*/ 41 w 41"/>
              <a:gd name="T12" fmla="*/ 55 h 55"/>
            </a:gdLst>
            <a:ahLst/>
            <a:cxnLst>
              <a:cxn ang="T6">
                <a:pos x="T0" y="T1"/>
              </a:cxn>
              <a:cxn ang="T7">
                <a:pos x="T2" y="T3"/>
              </a:cxn>
              <a:cxn ang="T8">
                <a:pos x="T4" y="T5"/>
              </a:cxn>
            </a:cxnLst>
            <a:rect l="T9" t="T10" r="T11" b="T12"/>
            <a:pathLst>
              <a:path w="41" h="55">
                <a:moveTo>
                  <a:pt x="0" y="0"/>
                </a:moveTo>
                <a:lnTo>
                  <a:pt x="41" y="14"/>
                </a:lnTo>
                <a:lnTo>
                  <a:pt x="41" y="55"/>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198" name="AutoShape 383">
            <a:extLst>
              <a:ext uri="{FF2B5EF4-FFF2-40B4-BE49-F238E27FC236}">
                <a16:creationId xmlns:a16="http://schemas.microsoft.com/office/drawing/2014/main" id="{366757F7-98A3-42BD-92F2-4EF61F271111}"/>
              </a:ext>
            </a:extLst>
          </p:cNvPr>
          <p:cNvSpPr>
            <a:spLocks noChangeArrowheads="1"/>
          </p:cNvSpPr>
          <p:nvPr/>
        </p:nvSpPr>
        <p:spPr bwMode="auto">
          <a:xfrm>
            <a:off x="4187825" y="3363913"/>
            <a:ext cx="182563" cy="133350"/>
          </a:xfrm>
          <a:prstGeom prst="roundRect">
            <a:avLst>
              <a:gd name="adj" fmla="val 50000"/>
            </a:avLst>
          </a:prstGeom>
          <a:solidFill>
            <a:srgbClr val="CF92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199" name="AutoShape 384">
            <a:extLst>
              <a:ext uri="{FF2B5EF4-FFF2-40B4-BE49-F238E27FC236}">
                <a16:creationId xmlns:a16="http://schemas.microsoft.com/office/drawing/2014/main" id="{5E10CD6E-46FA-4155-A5EF-1B9EED88CCE3}"/>
              </a:ext>
            </a:extLst>
          </p:cNvPr>
          <p:cNvSpPr>
            <a:spLocks noChangeArrowheads="1"/>
          </p:cNvSpPr>
          <p:nvPr/>
        </p:nvSpPr>
        <p:spPr bwMode="auto">
          <a:xfrm>
            <a:off x="4167188" y="3344863"/>
            <a:ext cx="222250" cy="174625"/>
          </a:xfrm>
          <a:prstGeom prst="roundRect">
            <a:avLst>
              <a:gd name="adj" fmla="val 40454"/>
            </a:avLst>
          </a:prstGeom>
          <a:noFill/>
          <a:ln w="53975">
            <a:solidFill>
              <a:srgbClr val="CF924C"/>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200" name="Rectangle 385">
            <a:extLst>
              <a:ext uri="{FF2B5EF4-FFF2-40B4-BE49-F238E27FC236}">
                <a16:creationId xmlns:a16="http://schemas.microsoft.com/office/drawing/2014/main" id="{191EBC02-427B-4B61-A3AA-BC18ADDD6EE7}"/>
              </a:ext>
            </a:extLst>
          </p:cNvPr>
          <p:cNvSpPr>
            <a:spLocks noChangeArrowheads="1"/>
          </p:cNvSpPr>
          <p:nvPr/>
        </p:nvSpPr>
        <p:spPr bwMode="auto">
          <a:xfrm>
            <a:off x="4229100" y="3408363"/>
            <a:ext cx="122238" cy="66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201" name="Rectangle 386">
            <a:extLst>
              <a:ext uri="{FF2B5EF4-FFF2-40B4-BE49-F238E27FC236}">
                <a16:creationId xmlns:a16="http://schemas.microsoft.com/office/drawing/2014/main" id="{BE80F4EB-1243-4BC0-BBB7-90385CEFA6E8}"/>
              </a:ext>
            </a:extLst>
          </p:cNvPr>
          <p:cNvSpPr>
            <a:spLocks noChangeArrowheads="1"/>
          </p:cNvSpPr>
          <p:nvPr/>
        </p:nvSpPr>
        <p:spPr bwMode="auto">
          <a:xfrm>
            <a:off x="4229100" y="3408363"/>
            <a:ext cx="141288" cy="88900"/>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202" name="Freeform 387">
            <a:extLst>
              <a:ext uri="{FF2B5EF4-FFF2-40B4-BE49-F238E27FC236}">
                <a16:creationId xmlns:a16="http://schemas.microsoft.com/office/drawing/2014/main" id="{7A23B903-2B2A-4167-858C-D631A15489B3}"/>
              </a:ext>
            </a:extLst>
          </p:cNvPr>
          <p:cNvSpPr>
            <a:spLocks/>
          </p:cNvSpPr>
          <p:nvPr/>
        </p:nvSpPr>
        <p:spPr bwMode="auto">
          <a:xfrm>
            <a:off x="4389438" y="3605213"/>
            <a:ext cx="41275" cy="44450"/>
          </a:xfrm>
          <a:custGeom>
            <a:avLst/>
            <a:gdLst>
              <a:gd name="T0" fmla="*/ 2147483646 w 28"/>
              <a:gd name="T1" fmla="*/ 0 h 28"/>
              <a:gd name="T2" fmla="*/ 2147483646 w 28"/>
              <a:gd name="T3" fmla="*/ 0 h 28"/>
              <a:gd name="T4" fmla="*/ 2147483646 w 28"/>
              <a:gd name="T5" fmla="*/ 0 h 28"/>
              <a:gd name="T6" fmla="*/ 2147483646 w 28"/>
              <a:gd name="T7" fmla="*/ 2147483646 h 28"/>
              <a:gd name="T8" fmla="*/ 2147483646 w 28"/>
              <a:gd name="T9" fmla="*/ 2147483646 h 28"/>
              <a:gd name="T10" fmla="*/ 2147483646 w 28"/>
              <a:gd name="T11" fmla="*/ 2147483646 h 28"/>
              <a:gd name="T12" fmla="*/ 0 w 28"/>
              <a:gd name="T13" fmla="*/ 2147483646 h 28"/>
              <a:gd name="T14" fmla="*/ 0 w 28"/>
              <a:gd name="T15" fmla="*/ 0 h 28"/>
              <a:gd name="T16" fmla="*/ 0 w 28"/>
              <a:gd name="T17" fmla="*/ 0 h 28"/>
              <a:gd name="T18" fmla="*/ 2147483646 w 28"/>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28"/>
              <a:gd name="T32" fmla="*/ 28 w 28"/>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28">
                <a:moveTo>
                  <a:pt x="14" y="0"/>
                </a:moveTo>
                <a:lnTo>
                  <a:pt x="14" y="0"/>
                </a:lnTo>
                <a:lnTo>
                  <a:pt x="28" y="0"/>
                </a:lnTo>
                <a:lnTo>
                  <a:pt x="28" y="14"/>
                </a:lnTo>
                <a:lnTo>
                  <a:pt x="14" y="28"/>
                </a:lnTo>
                <a:lnTo>
                  <a:pt x="0" y="14"/>
                </a:lnTo>
                <a:lnTo>
                  <a:pt x="0" y="0"/>
                </a:lnTo>
                <a:lnTo>
                  <a:pt x="14" y="0"/>
                </a:lnTo>
                <a:close/>
              </a:path>
            </a:pathLst>
          </a:custGeom>
          <a:solidFill>
            <a:srgbClr val="CF924C"/>
          </a:solidFill>
          <a:ln w="31750">
            <a:solidFill>
              <a:srgbClr val="CF924C"/>
            </a:solidFill>
            <a:prstDash val="solid"/>
            <a:round/>
            <a:headEnd/>
            <a:tailEnd/>
          </a:ln>
        </p:spPr>
        <p:txBody>
          <a:bodyPr/>
          <a:lstStyle/>
          <a:p>
            <a:endParaRPr lang="en-IN"/>
          </a:p>
        </p:txBody>
      </p:sp>
      <p:pic>
        <p:nvPicPr>
          <p:cNvPr id="35203" name="Picture 388">
            <a:extLst>
              <a:ext uri="{FF2B5EF4-FFF2-40B4-BE49-F238E27FC236}">
                <a16:creationId xmlns:a16="http://schemas.microsoft.com/office/drawing/2014/main" id="{CAB9C7F5-BAA5-429D-AABA-3A0088A75A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9100" y="3408363"/>
            <a:ext cx="101600"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204" name="Line 389">
            <a:extLst>
              <a:ext uri="{FF2B5EF4-FFF2-40B4-BE49-F238E27FC236}">
                <a16:creationId xmlns:a16="http://schemas.microsoft.com/office/drawing/2014/main" id="{A8AC5525-DCFD-43D7-8392-D7E2DCD4A166}"/>
              </a:ext>
            </a:extLst>
          </p:cNvPr>
          <p:cNvSpPr>
            <a:spLocks noChangeShapeType="1"/>
          </p:cNvSpPr>
          <p:nvPr/>
        </p:nvSpPr>
        <p:spPr bwMode="auto">
          <a:xfrm>
            <a:off x="4389438" y="3605213"/>
            <a:ext cx="1587" cy="2222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205" name="Line 390">
            <a:extLst>
              <a:ext uri="{FF2B5EF4-FFF2-40B4-BE49-F238E27FC236}">
                <a16:creationId xmlns:a16="http://schemas.microsoft.com/office/drawing/2014/main" id="{932B3B08-1B78-4BC3-9F78-81BD9B993562}"/>
              </a:ext>
            </a:extLst>
          </p:cNvPr>
          <p:cNvSpPr>
            <a:spLocks noChangeShapeType="1"/>
          </p:cNvSpPr>
          <p:nvPr/>
        </p:nvSpPr>
        <p:spPr bwMode="auto">
          <a:xfrm>
            <a:off x="4410075" y="3605213"/>
            <a:ext cx="1588" cy="2222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206" name="Line 391">
            <a:extLst>
              <a:ext uri="{FF2B5EF4-FFF2-40B4-BE49-F238E27FC236}">
                <a16:creationId xmlns:a16="http://schemas.microsoft.com/office/drawing/2014/main" id="{90F9DE50-E531-4D16-B525-5A25947507DA}"/>
              </a:ext>
            </a:extLst>
          </p:cNvPr>
          <p:cNvSpPr>
            <a:spLocks noChangeShapeType="1"/>
          </p:cNvSpPr>
          <p:nvPr/>
        </p:nvSpPr>
        <p:spPr bwMode="auto">
          <a:xfrm>
            <a:off x="4410075" y="3605213"/>
            <a:ext cx="1588" cy="2222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207" name="Rectangle 392">
            <a:extLst>
              <a:ext uri="{FF2B5EF4-FFF2-40B4-BE49-F238E27FC236}">
                <a16:creationId xmlns:a16="http://schemas.microsoft.com/office/drawing/2014/main" id="{FD1AA65E-ACD6-4C75-9FA4-7C14CA4FBA1D}"/>
              </a:ext>
            </a:extLst>
          </p:cNvPr>
          <p:cNvSpPr>
            <a:spLocks noChangeArrowheads="1"/>
          </p:cNvSpPr>
          <p:nvPr/>
        </p:nvSpPr>
        <p:spPr bwMode="auto">
          <a:xfrm>
            <a:off x="4208463" y="3497263"/>
            <a:ext cx="142875" cy="22225"/>
          </a:xfrm>
          <a:prstGeom prst="rect">
            <a:avLst/>
          </a:prstGeom>
          <a:solidFill>
            <a:srgbClr val="CF924C"/>
          </a:solidFill>
          <a:ln w="31750">
            <a:solidFill>
              <a:srgbClr val="CF924C"/>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208" name="Freeform 393">
            <a:extLst>
              <a:ext uri="{FF2B5EF4-FFF2-40B4-BE49-F238E27FC236}">
                <a16:creationId xmlns:a16="http://schemas.microsoft.com/office/drawing/2014/main" id="{72E7A22C-2CD6-454F-9CD0-625E2657F919}"/>
              </a:ext>
            </a:extLst>
          </p:cNvPr>
          <p:cNvSpPr>
            <a:spLocks/>
          </p:cNvSpPr>
          <p:nvPr/>
        </p:nvSpPr>
        <p:spPr bwMode="auto">
          <a:xfrm>
            <a:off x="4187825" y="3541713"/>
            <a:ext cx="182563" cy="22225"/>
          </a:xfrm>
          <a:custGeom>
            <a:avLst/>
            <a:gdLst>
              <a:gd name="T0" fmla="*/ 2147483646 w 124"/>
              <a:gd name="T1" fmla="*/ 0 h 14"/>
              <a:gd name="T2" fmla="*/ 0 w 124"/>
              <a:gd name="T3" fmla="*/ 2147483646 h 14"/>
              <a:gd name="T4" fmla="*/ 2147483646 w 124"/>
              <a:gd name="T5" fmla="*/ 2147483646 h 14"/>
              <a:gd name="T6" fmla="*/ 2147483646 w 124"/>
              <a:gd name="T7" fmla="*/ 0 h 14"/>
              <a:gd name="T8" fmla="*/ 2147483646 w 124"/>
              <a:gd name="T9" fmla="*/ 0 h 14"/>
              <a:gd name="T10" fmla="*/ 0 60000 65536"/>
              <a:gd name="T11" fmla="*/ 0 60000 65536"/>
              <a:gd name="T12" fmla="*/ 0 60000 65536"/>
              <a:gd name="T13" fmla="*/ 0 60000 65536"/>
              <a:gd name="T14" fmla="*/ 0 60000 65536"/>
              <a:gd name="T15" fmla="*/ 0 w 124"/>
              <a:gd name="T16" fmla="*/ 0 h 14"/>
              <a:gd name="T17" fmla="*/ 124 w 124"/>
              <a:gd name="T18" fmla="*/ 14 h 14"/>
            </a:gdLst>
            <a:ahLst/>
            <a:cxnLst>
              <a:cxn ang="T10">
                <a:pos x="T0" y="T1"/>
              </a:cxn>
              <a:cxn ang="T11">
                <a:pos x="T2" y="T3"/>
              </a:cxn>
              <a:cxn ang="T12">
                <a:pos x="T4" y="T5"/>
              </a:cxn>
              <a:cxn ang="T13">
                <a:pos x="T6" y="T7"/>
              </a:cxn>
              <a:cxn ang="T14">
                <a:pos x="T8" y="T9"/>
              </a:cxn>
            </a:cxnLst>
            <a:rect l="T15" t="T16" r="T17" b="T18"/>
            <a:pathLst>
              <a:path w="124" h="14">
                <a:moveTo>
                  <a:pt x="14" y="0"/>
                </a:moveTo>
                <a:lnTo>
                  <a:pt x="0" y="14"/>
                </a:lnTo>
                <a:lnTo>
                  <a:pt x="124" y="14"/>
                </a:lnTo>
                <a:lnTo>
                  <a:pt x="124" y="0"/>
                </a:lnTo>
                <a:lnTo>
                  <a:pt x="14" y="0"/>
                </a:lnTo>
                <a:close/>
              </a:path>
            </a:pathLst>
          </a:custGeom>
          <a:noFill/>
          <a:ln w="31750">
            <a:solidFill>
              <a:srgbClr val="D9AA7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209" name="Line 394">
            <a:extLst>
              <a:ext uri="{FF2B5EF4-FFF2-40B4-BE49-F238E27FC236}">
                <a16:creationId xmlns:a16="http://schemas.microsoft.com/office/drawing/2014/main" id="{785133EB-D036-42E7-B286-9D315C8244EC}"/>
              </a:ext>
            </a:extLst>
          </p:cNvPr>
          <p:cNvSpPr>
            <a:spLocks noChangeShapeType="1"/>
          </p:cNvSpPr>
          <p:nvPr/>
        </p:nvSpPr>
        <p:spPr bwMode="auto">
          <a:xfrm>
            <a:off x="4208463" y="3563938"/>
            <a:ext cx="20637"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210" name="Line 395">
            <a:extLst>
              <a:ext uri="{FF2B5EF4-FFF2-40B4-BE49-F238E27FC236}">
                <a16:creationId xmlns:a16="http://schemas.microsoft.com/office/drawing/2014/main" id="{3C151608-A3F7-43FF-9F7C-1A52DDA2300B}"/>
              </a:ext>
            </a:extLst>
          </p:cNvPr>
          <p:cNvSpPr>
            <a:spLocks noChangeShapeType="1"/>
          </p:cNvSpPr>
          <p:nvPr/>
        </p:nvSpPr>
        <p:spPr bwMode="auto">
          <a:xfrm>
            <a:off x="4229100" y="3541713"/>
            <a:ext cx="122238"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211" name="Line 396">
            <a:extLst>
              <a:ext uri="{FF2B5EF4-FFF2-40B4-BE49-F238E27FC236}">
                <a16:creationId xmlns:a16="http://schemas.microsoft.com/office/drawing/2014/main" id="{DC9D53F8-9B10-4370-9C22-AB70E6619CD2}"/>
              </a:ext>
            </a:extLst>
          </p:cNvPr>
          <p:cNvSpPr>
            <a:spLocks noChangeShapeType="1"/>
          </p:cNvSpPr>
          <p:nvPr/>
        </p:nvSpPr>
        <p:spPr bwMode="auto">
          <a:xfrm>
            <a:off x="4208463" y="3541713"/>
            <a:ext cx="101600"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212" name="Line 397">
            <a:extLst>
              <a:ext uri="{FF2B5EF4-FFF2-40B4-BE49-F238E27FC236}">
                <a16:creationId xmlns:a16="http://schemas.microsoft.com/office/drawing/2014/main" id="{4ABFAFE9-4DFC-4726-AEC8-40AE3C8CE079}"/>
              </a:ext>
            </a:extLst>
          </p:cNvPr>
          <p:cNvSpPr>
            <a:spLocks noChangeShapeType="1"/>
          </p:cNvSpPr>
          <p:nvPr/>
        </p:nvSpPr>
        <p:spPr bwMode="auto">
          <a:xfrm>
            <a:off x="4249738" y="3563938"/>
            <a:ext cx="80962"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213" name="Line 398">
            <a:extLst>
              <a:ext uri="{FF2B5EF4-FFF2-40B4-BE49-F238E27FC236}">
                <a16:creationId xmlns:a16="http://schemas.microsoft.com/office/drawing/2014/main" id="{1718BEA7-6A22-4B74-9AF5-D654CFFAA77D}"/>
              </a:ext>
            </a:extLst>
          </p:cNvPr>
          <p:cNvSpPr>
            <a:spLocks noChangeShapeType="1"/>
          </p:cNvSpPr>
          <p:nvPr/>
        </p:nvSpPr>
        <p:spPr bwMode="auto">
          <a:xfrm>
            <a:off x="4310063" y="3541713"/>
            <a:ext cx="41275"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214" name="Line 399">
            <a:extLst>
              <a:ext uri="{FF2B5EF4-FFF2-40B4-BE49-F238E27FC236}">
                <a16:creationId xmlns:a16="http://schemas.microsoft.com/office/drawing/2014/main" id="{F6A11A82-6372-4C5C-AADB-9C98620AAF1C}"/>
              </a:ext>
            </a:extLst>
          </p:cNvPr>
          <p:cNvSpPr>
            <a:spLocks noChangeShapeType="1"/>
          </p:cNvSpPr>
          <p:nvPr/>
        </p:nvSpPr>
        <p:spPr bwMode="auto">
          <a:xfrm>
            <a:off x="4351338" y="3563938"/>
            <a:ext cx="19050"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215" name="Rectangle 400">
            <a:extLst>
              <a:ext uri="{FF2B5EF4-FFF2-40B4-BE49-F238E27FC236}">
                <a16:creationId xmlns:a16="http://schemas.microsoft.com/office/drawing/2014/main" id="{D54F1834-7FE6-41B3-99DF-0A690800739F}"/>
              </a:ext>
            </a:extLst>
          </p:cNvPr>
          <p:cNvSpPr>
            <a:spLocks noChangeArrowheads="1"/>
          </p:cNvSpPr>
          <p:nvPr/>
        </p:nvSpPr>
        <p:spPr bwMode="auto">
          <a:xfrm>
            <a:off x="4268788" y="3386138"/>
            <a:ext cx="41275" cy="44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216" name="Rectangle 401">
            <a:extLst>
              <a:ext uri="{FF2B5EF4-FFF2-40B4-BE49-F238E27FC236}">
                <a16:creationId xmlns:a16="http://schemas.microsoft.com/office/drawing/2014/main" id="{63D256F8-1DF8-4F06-8CF7-E6EB732417ED}"/>
              </a:ext>
            </a:extLst>
          </p:cNvPr>
          <p:cNvSpPr>
            <a:spLocks noChangeArrowheads="1"/>
          </p:cNvSpPr>
          <p:nvPr/>
        </p:nvSpPr>
        <p:spPr bwMode="auto">
          <a:xfrm>
            <a:off x="4268788" y="3386138"/>
            <a:ext cx="61912" cy="6667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217" name="Freeform 402">
            <a:extLst>
              <a:ext uri="{FF2B5EF4-FFF2-40B4-BE49-F238E27FC236}">
                <a16:creationId xmlns:a16="http://schemas.microsoft.com/office/drawing/2014/main" id="{AC973179-8900-4C76-B83E-65D59CC0DB30}"/>
              </a:ext>
            </a:extLst>
          </p:cNvPr>
          <p:cNvSpPr>
            <a:spLocks/>
          </p:cNvSpPr>
          <p:nvPr/>
        </p:nvSpPr>
        <p:spPr bwMode="auto">
          <a:xfrm>
            <a:off x="8940800" y="4570413"/>
            <a:ext cx="60325" cy="109537"/>
          </a:xfrm>
          <a:custGeom>
            <a:avLst/>
            <a:gdLst>
              <a:gd name="T0" fmla="*/ 0 w 41"/>
              <a:gd name="T1" fmla="*/ 0 h 69"/>
              <a:gd name="T2" fmla="*/ 2147483646 w 41"/>
              <a:gd name="T3" fmla="*/ 2147483646 h 69"/>
              <a:gd name="T4" fmla="*/ 2147483646 w 41"/>
              <a:gd name="T5" fmla="*/ 2147483646 h 69"/>
              <a:gd name="T6" fmla="*/ 0 60000 65536"/>
              <a:gd name="T7" fmla="*/ 0 60000 65536"/>
              <a:gd name="T8" fmla="*/ 0 60000 65536"/>
              <a:gd name="T9" fmla="*/ 0 w 41"/>
              <a:gd name="T10" fmla="*/ 0 h 69"/>
              <a:gd name="T11" fmla="*/ 41 w 41"/>
              <a:gd name="T12" fmla="*/ 69 h 69"/>
            </a:gdLst>
            <a:ahLst/>
            <a:cxnLst>
              <a:cxn ang="T6">
                <a:pos x="T0" y="T1"/>
              </a:cxn>
              <a:cxn ang="T7">
                <a:pos x="T2" y="T3"/>
              </a:cxn>
              <a:cxn ang="T8">
                <a:pos x="T4" y="T5"/>
              </a:cxn>
            </a:cxnLst>
            <a:rect l="T9" t="T10" r="T11" b="T12"/>
            <a:pathLst>
              <a:path w="41" h="69">
                <a:moveTo>
                  <a:pt x="0" y="0"/>
                </a:moveTo>
                <a:lnTo>
                  <a:pt x="41" y="14"/>
                </a:lnTo>
                <a:lnTo>
                  <a:pt x="41" y="69"/>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218" name="AutoShape 403">
            <a:extLst>
              <a:ext uri="{FF2B5EF4-FFF2-40B4-BE49-F238E27FC236}">
                <a16:creationId xmlns:a16="http://schemas.microsoft.com/office/drawing/2014/main" id="{35AD66A0-D551-49D7-B2EB-0B55368DCBD2}"/>
              </a:ext>
            </a:extLst>
          </p:cNvPr>
          <p:cNvSpPr>
            <a:spLocks noChangeArrowheads="1"/>
          </p:cNvSpPr>
          <p:nvPr/>
        </p:nvSpPr>
        <p:spPr bwMode="auto">
          <a:xfrm>
            <a:off x="8777288" y="4440238"/>
            <a:ext cx="182562" cy="109537"/>
          </a:xfrm>
          <a:prstGeom prst="roundRect">
            <a:avLst>
              <a:gd name="adj" fmla="val 50000"/>
            </a:avLst>
          </a:prstGeom>
          <a:solidFill>
            <a:srgbClr val="CF92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219" name="AutoShape 404">
            <a:extLst>
              <a:ext uri="{FF2B5EF4-FFF2-40B4-BE49-F238E27FC236}">
                <a16:creationId xmlns:a16="http://schemas.microsoft.com/office/drawing/2014/main" id="{8067F1B5-C587-46D3-AA0E-D560E8247FFF}"/>
              </a:ext>
            </a:extLst>
          </p:cNvPr>
          <p:cNvSpPr>
            <a:spLocks noChangeArrowheads="1"/>
          </p:cNvSpPr>
          <p:nvPr/>
        </p:nvSpPr>
        <p:spPr bwMode="auto">
          <a:xfrm>
            <a:off x="8758238" y="4418013"/>
            <a:ext cx="222250" cy="152400"/>
          </a:xfrm>
          <a:prstGeom prst="roundRect">
            <a:avLst>
              <a:gd name="adj" fmla="val 39065"/>
            </a:avLst>
          </a:prstGeom>
          <a:noFill/>
          <a:ln w="53975">
            <a:solidFill>
              <a:srgbClr val="CF924C"/>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220" name="Rectangle 405">
            <a:extLst>
              <a:ext uri="{FF2B5EF4-FFF2-40B4-BE49-F238E27FC236}">
                <a16:creationId xmlns:a16="http://schemas.microsoft.com/office/drawing/2014/main" id="{E7227916-EFA0-41CA-95DA-8899E773B41B}"/>
              </a:ext>
            </a:extLst>
          </p:cNvPr>
          <p:cNvSpPr>
            <a:spLocks noChangeArrowheads="1"/>
          </p:cNvSpPr>
          <p:nvPr/>
        </p:nvSpPr>
        <p:spPr bwMode="auto">
          <a:xfrm>
            <a:off x="8818563" y="4459288"/>
            <a:ext cx="122237" cy="66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221" name="Rectangle 406">
            <a:extLst>
              <a:ext uri="{FF2B5EF4-FFF2-40B4-BE49-F238E27FC236}">
                <a16:creationId xmlns:a16="http://schemas.microsoft.com/office/drawing/2014/main" id="{F74830AD-A2D7-4CCC-BF0B-7A6C239B3DF4}"/>
              </a:ext>
            </a:extLst>
          </p:cNvPr>
          <p:cNvSpPr>
            <a:spLocks noChangeArrowheads="1"/>
          </p:cNvSpPr>
          <p:nvPr/>
        </p:nvSpPr>
        <p:spPr bwMode="auto">
          <a:xfrm>
            <a:off x="8818563" y="4459288"/>
            <a:ext cx="141287" cy="88900"/>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222" name="Freeform 407">
            <a:extLst>
              <a:ext uri="{FF2B5EF4-FFF2-40B4-BE49-F238E27FC236}">
                <a16:creationId xmlns:a16="http://schemas.microsoft.com/office/drawing/2014/main" id="{83BFF639-CEDB-4D36-90BB-8F39C49C1EA5}"/>
              </a:ext>
            </a:extLst>
          </p:cNvPr>
          <p:cNvSpPr>
            <a:spLocks/>
          </p:cNvSpPr>
          <p:nvPr/>
        </p:nvSpPr>
        <p:spPr bwMode="auto">
          <a:xfrm>
            <a:off x="8980488" y="4659313"/>
            <a:ext cx="41275" cy="65087"/>
          </a:xfrm>
          <a:custGeom>
            <a:avLst/>
            <a:gdLst>
              <a:gd name="T0" fmla="*/ 2147483646 w 28"/>
              <a:gd name="T1" fmla="*/ 0 h 41"/>
              <a:gd name="T2" fmla="*/ 2147483646 w 28"/>
              <a:gd name="T3" fmla="*/ 0 h 41"/>
              <a:gd name="T4" fmla="*/ 2147483646 w 28"/>
              <a:gd name="T5" fmla="*/ 2147483646 h 41"/>
              <a:gd name="T6" fmla="*/ 2147483646 w 28"/>
              <a:gd name="T7" fmla="*/ 2147483646 h 41"/>
              <a:gd name="T8" fmla="*/ 2147483646 w 28"/>
              <a:gd name="T9" fmla="*/ 2147483646 h 41"/>
              <a:gd name="T10" fmla="*/ 2147483646 w 28"/>
              <a:gd name="T11" fmla="*/ 2147483646 h 41"/>
              <a:gd name="T12" fmla="*/ 0 w 28"/>
              <a:gd name="T13" fmla="*/ 2147483646 h 41"/>
              <a:gd name="T14" fmla="*/ 0 w 28"/>
              <a:gd name="T15" fmla="*/ 2147483646 h 41"/>
              <a:gd name="T16" fmla="*/ 0 w 28"/>
              <a:gd name="T17" fmla="*/ 0 h 41"/>
              <a:gd name="T18" fmla="*/ 2147483646 w 28"/>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41"/>
              <a:gd name="T32" fmla="*/ 28 w 28"/>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41">
                <a:moveTo>
                  <a:pt x="14" y="0"/>
                </a:moveTo>
                <a:lnTo>
                  <a:pt x="14" y="0"/>
                </a:lnTo>
                <a:lnTo>
                  <a:pt x="28" y="13"/>
                </a:lnTo>
                <a:lnTo>
                  <a:pt x="28" y="27"/>
                </a:lnTo>
                <a:lnTo>
                  <a:pt x="14" y="41"/>
                </a:lnTo>
                <a:lnTo>
                  <a:pt x="0" y="27"/>
                </a:lnTo>
                <a:lnTo>
                  <a:pt x="0" y="13"/>
                </a:lnTo>
                <a:lnTo>
                  <a:pt x="0" y="0"/>
                </a:lnTo>
                <a:lnTo>
                  <a:pt x="14" y="0"/>
                </a:lnTo>
                <a:close/>
              </a:path>
            </a:pathLst>
          </a:custGeom>
          <a:solidFill>
            <a:srgbClr val="CF924C"/>
          </a:solidFill>
          <a:ln w="31750">
            <a:solidFill>
              <a:srgbClr val="CF924C"/>
            </a:solidFill>
            <a:prstDash val="solid"/>
            <a:round/>
            <a:headEnd/>
            <a:tailEnd/>
          </a:ln>
        </p:spPr>
        <p:txBody>
          <a:bodyPr/>
          <a:lstStyle/>
          <a:p>
            <a:endParaRPr lang="en-IN"/>
          </a:p>
        </p:txBody>
      </p:sp>
      <p:pic>
        <p:nvPicPr>
          <p:cNvPr id="35223" name="Picture 408">
            <a:extLst>
              <a:ext uri="{FF2B5EF4-FFF2-40B4-BE49-F238E27FC236}">
                <a16:creationId xmlns:a16="http://schemas.microsoft.com/office/drawing/2014/main" id="{484392CF-D12A-4EA3-AECD-4E95403698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8563" y="4459288"/>
            <a:ext cx="101600" cy="6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224" name="Line 409">
            <a:extLst>
              <a:ext uri="{FF2B5EF4-FFF2-40B4-BE49-F238E27FC236}">
                <a16:creationId xmlns:a16="http://schemas.microsoft.com/office/drawing/2014/main" id="{CDB2220F-02EC-45D5-A5AC-3C8CAE89EB65}"/>
              </a:ext>
            </a:extLst>
          </p:cNvPr>
          <p:cNvSpPr>
            <a:spLocks noChangeShapeType="1"/>
          </p:cNvSpPr>
          <p:nvPr/>
        </p:nvSpPr>
        <p:spPr bwMode="auto">
          <a:xfrm>
            <a:off x="8980488" y="4678363"/>
            <a:ext cx="1587" cy="317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225" name="Freeform 410">
            <a:extLst>
              <a:ext uri="{FF2B5EF4-FFF2-40B4-BE49-F238E27FC236}">
                <a16:creationId xmlns:a16="http://schemas.microsoft.com/office/drawing/2014/main" id="{346569A3-9F45-4DE2-A47A-7D97A8009A56}"/>
              </a:ext>
            </a:extLst>
          </p:cNvPr>
          <p:cNvSpPr>
            <a:spLocks/>
          </p:cNvSpPr>
          <p:nvPr/>
        </p:nvSpPr>
        <p:spPr bwMode="auto">
          <a:xfrm>
            <a:off x="9001125" y="4678363"/>
            <a:ext cx="1588" cy="3175"/>
          </a:xfrm>
          <a:custGeom>
            <a:avLst/>
            <a:gdLst>
              <a:gd name="T0" fmla="*/ 0 w 1465"/>
              <a:gd name="T1" fmla="*/ 0 h 1588"/>
              <a:gd name="T2" fmla="*/ 0 w 1465"/>
              <a:gd name="T3" fmla="*/ 0 h 1588"/>
              <a:gd name="T4" fmla="*/ 0 w 1465"/>
              <a:gd name="T5" fmla="*/ 0 h 1588"/>
              <a:gd name="T6" fmla="*/ 0 60000 65536"/>
              <a:gd name="T7" fmla="*/ 0 60000 65536"/>
              <a:gd name="T8" fmla="*/ 0 60000 65536"/>
              <a:gd name="T9" fmla="*/ 0 w 1465"/>
              <a:gd name="T10" fmla="*/ 0 h 1588"/>
              <a:gd name="T11" fmla="*/ 1465 w 1465"/>
              <a:gd name="T12" fmla="*/ 1588 h 1588"/>
            </a:gdLst>
            <a:ahLst/>
            <a:cxnLst>
              <a:cxn ang="T6">
                <a:pos x="T0" y="T1"/>
              </a:cxn>
              <a:cxn ang="T7">
                <a:pos x="T2" y="T3"/>
              </a:cxn>
              <a:cxn ang="T8">
                <a:pos x="T4" y="T5"/>
              </a:cxn>
            </a:cxnLst>
            <a:rect l="T9" t="T10" r="T11" b="T12"/>
            <a:pathLst>
              <a:path w="1465" h="1588">
                <a:moveTo>
                  <a:pt x="0" y="0"/>
                </a:moveTo>
                <a:lnTo>
                  <a:pt x="0" y="0"/>
                </a:lnTo>
                <a:close/>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226" name="Rectangle 411">
            <a:extLst>
              <a:ext uri="{FF2B5EF4-FFF2-40B4-BE49-F238E27FC236}">
                <a16:creationId xmlns:a16="http://schemas.microsoft.com/office/drawing/2014/main" id="{58D7FE43-7E77-4D53-8A5C-A3A7E0162E7D}"/>
              </a:ext>
            </a:extLst>
          </p:cNvPr>
          <p:cNvSpPr>
            <a:spLocks noChangeArrowheads="1"/>
          </p:cNvSpPr>
          <p:nvPr/>
        </p:nvSpPr>
        <p:spPr bwMode="auto">
          <a:xfrm>
            <a:off x="8797925" y="4548188"/>
            <a:ext cx="142875" cy="44450"/>
          </a:xfrm>
          <a:prstGeom prst="rect">
            <a:avLst/>
          </a:prstGeom>
          <a:solidFill>
            <a:srgbClr val="CF924C"/>
          </a:solidFill>
          <a:ln w="31750">
            <a:solidFill>
              <a:srgbClr val="CF924C"/>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227" name="Freeform 412">
            <a:extLst>
              <a:ext uri="{FF2B5EF4-FFF2-40B4-BE49-F238E27FC236}">
                <a16:creationId xmlns:a16="http://schemas.microsoft.com/office/drawing/2014/main" id="{9A071D51-8088-402B-B893-2E7864D47335}"/>
              </a:ext>
            </a:extLst>
          </p:cNvPr>
          <p:cNvSpPr>
            <a:spLocks/>
          </p:cNvSpPr>
          <p:nvPr/>
        </p:nvSpPr>
        <p:spPr bwMode="auto">
          <a:xfrm>
            <a:off x="8777288" y="4592638"/>
            <a:ext cx="182562" cy="44450"/>
          </a:xfrm>
          <a:custGeom>
            <a:avLst/>
            <a:gdLst>
              <a:gd name="T0" fmla="*/ 2147483646 w 124"/>
              <a:gd name="T1" fmla="*/ 0 h 28"/>
              <a:gd name="T2" fmla="*/ 0 w 124"/>
              <a:gd name="T3" fmla="*/ 2147483646 h 28"/>
              <a:gd name="T4" fmla="*/ 2147483646 w 124"/>
              <a:gd name="T5" fmla="*/ 2147483646 h 28"/>
              <a:gd name="T6" fmla="*/ 2147483646 w 124"/>
              <a:gd name="T7" fmla="*/ 0 h 28"/>
              <a:gd name="T8" fmla="*/ 2147483646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24" y="0"/>
                </a:lnTo>
                <a:lnTo>
                  <a:pt x="14" y="0"/>
                </a:lnTo>
                <a:close/>
              </a:path>
            </a:pathLst>
          </a:custGeom>
          <a:noFill/>
          <a:ln w="31750">
            <a:solidFill>
              <a:srgbClr val="D9AA7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228" name="Line 413">
            <a:extLst>
              <a:ext uri="{FF2B5EF4-FFF2-40B4-BE49-F238E27FC236}">
                <a16:creationId xmlns:a16="http://schemas.microsoft.com/office/drawing/2014/main" id="{59462774-742F-40B5-AD96-2AF7F2E4A4C5}"/>
              </a:ext>
            </a:extLst>
          </p:cNvPr>
          <p:cNvSpPr>
            <a:spLocks noChangeShapeType="1"/>
          </p:cNvSpPr>
          <p:nvPr/>
        </p:nvSpPr>
        <p:spPr bwMode="auto">
          <a:xfrm>
            <a:off x="8797925" y="4614863"/>
            <a:ext cx="20638"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229" name="Line 414">
            <a:extLst>
              <a:ext uri="{FF2B5EF4-FFF2-40B4-BE49-F238E27FC236}">
                <a16:creationId xmlns:a16="http://schemas.microsoft.com/office/drawing/2014/main" id="{65A7A78F-5E87-48C9-9AA8-562F0BEBE53D}"/>
              </a:ext>
            </a:extLst>
          </p:cNvPr>
          <p:cNvSpPr>
            <a:spLocks noChangeShapeType="1"/>
          </p:cNvSpPr>
          <p:nvPr/>
        </p:nvSpPr>
        <p:spPr bwMode="auto">
          <a:xfrm>
            <a:off x="8818563" y="4592638"/>
            <a:ext cx="122237"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230" name="Line 415">
            <a:extLst>
              <a:ext uri="{FF2B5EF4-FFF2-40B4-BE49-F238E27FC236}">
                <a16:creationId xmlns:a16="http://schemas.microsoft.com/office/drawing/2014/main" id="{F56C7B26-3673-487B-BD04-B9558EC69E5A}"/>
              </a:ext>
            </a:extLst>
          </p:cNvPr>
          <p:cNvSpPr>
            <a:spLocks noChangeShapeType="1"/>
          </p:cNvSpPr>
          <p:nvPr/>
        </p:nvSpPr>
        <p:spPr bwMode="auto">
          <a:xfrm>
            <a:off x="8797925" y="4614863"/>
            <a:ext cx="101600"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231" name="Line 416">
            <a:extLst>
              <a:ext uri="{FF2B5EF4-FFF2-40B4-BE49-F238E27FC236}">
                <a16:creationId xmlns:a16="http://schemas.microsoft.com/office/drawing/2014/main" id="{B17BD566-BE64-48A6-974A-767414DB850D}"/>
              </a:ext>
            </a:extLst>
          </p:cNvPr>
          <p:cNvSpPr>
            <a:spLocks noChangeShapeType="1"/>
          </p:cNvSpPr>
          <p:nvPr/>
        </p:nvSpPr>
        <p:spPr bwMode="auto">
          <a:xfrm>
            <a:off x="8839200" y="4614863"/>
            <a:ext cx="80963"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232" name="Freeform 417">
            <a:extLst>
              <a:ext uri="{FF2B5EF4-FFF2-40B4-BE49-F238E27FC236}">
                <a16:creationId xmlns:a16="http://schemas.microsoft.com/office/drawing/2014/main" id="{3286702C-C294-498F-911D-C7C2808A826C}"/>
              </a:ext>
            </a:extLst>
          </p:cNvPr>
          <p:cNvSpPr>
            <a:spLocks/>
          </p:cNvSpPr>
          <p:nvPr/>
        </p:nvSpPr>
        <p:spPr bwMode="auto">
          <a:xfrm>
            <a:off x="8899525" y="4614863"/>
            <a:ext cx="60325" cy="1587"/>
          </a:xfrm>
          <a:custGeom>
            <a:avLst/>
            <a:gdLst>
              <a:gd name="T0" fmla="*/ 0 w 41"/>
              <a:gd name="T1" fmla="*/ 0 h 1588"/>
              <a:gd name="T2" fmla="*/ 2147483646 w 41"/>
              <a:gd name="T3" fmla="*/ 0 h 1588"/>
              <a:gd name="T4" fmla="*/ 2147483646 w 41"/>
              <a:gd name="T5" fmla="*/ 0 h 1588"/>
              <a:gd name="T6" fmla="*/ 0 60000 65536"/>
              <a:gd name="T7" fmla="*/ 0 60000 65536"/>
              <a:gd name="T8" fmla="*/ 0 60000 65536"/>
              <a:gd name="T9" fmla="*/ 0 w 41"/>
              <a:gd name="T10" fmla="*/ 0 h 1588"/>
              <a:gd name="T11" fmla="*/ 41 w 41"/>
              <a:gd name="T12" fmla="*/ 1588 h 1588"/>
            </a:gdLst>
            <a:ahLst/>
            <a:cxnLst>
              <a:cxn ang="T6">
                <a:pos x="T0" y="T1"/>
              </a:cxn>
              <a:cxn ang="T7">
                <a:pos x="T2" y="T3"/>
              </a:cxn>
              <a:cxn ang="T8">
                <a:pos x="T4" y="T5"/>
              </a:cxn>
            </a:cxnLst>
            <a:rect l="T9" t="T10" r="T11" b="T12"/>
            <a:pathLst>
              <a:path w="41" h="1588">
                <a:moveTo>
                  <a:pt x="0" y="0"/>
                </a:moveTo>
                <a:lnTo>
                  <a:pt x="28" y="0"/>
                </a:lnTo>
                <a:lnTo>
                  <a:pt x="41" y="0"/>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233" name="Rectangle 418">
            <a:extLst>
              <a:ext uri="{FF2B5EF4-FFF2-40B4-BE49-F238E27FC236}">
                <a16:creationId xmlns:a16="http://schemas.microsoft.com/office/drawing/2014/main" id="{833E4273-15D3-480D-B751-F9D64FA29562}"/>
              </a:ext>
            </a:extLst>
          </p:cNvPr>
          <p:cNvSpPr>
            <a:spLocks noChangeArrowheads="1"/>
          </p:cNvSpPr>
          <p:nvPr/>
        </p:nvSpPr>
        <p:spPr bwMode="auto">
          <a:xfrm>
            <a:off x="8858250" y="4440238"/>
            <a:ext cx="41275" cy="65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234" name="Rectangle 419">
            <a:extLst>
              <a:ext uri="{FF2B5EF4-FFF2-40B4-BE49-F238E27FC236}">
                <a16:creationId xmlns:a16="http://schemas.microsoft.com/office/drawing/2014/main" id="{117B9398-D925-4421-9F6A-4B947B14CC88}"/>
              </a:ext>
            </a:extLst>
          </p:cNvPr>
          <p:cNvSpPr>
            <a:spLocks noChangeArrowheads="1"/>
          </p:cNvSpPr>
          <p:nvPr/>
        </p:nvSpPr>
        <p:spPr bwMode="auto">
          <a:xfrm>
            <a:off x="8858250" y="4440238"/>
            <a:ext cx="61913" cy="87312"/>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235" name="Freeform 420">
            <a:extLst>
              <a:ext uri="{FF2B5EF4-FFF2-40B4-BE49-F238E27FC236}">
                <a16:creationId xmlns:a16="http://schemas.microsoft.com/office/drawing/2014/main" id="{390340E8-D799-48BE-B9E6-A0195A6B26CA}"/>
              </a:ext>
            </a:extLst>
          </p:cNvPr>
          <p:cNvSpPr>
            <a:spLocks/>
          </p:cNvSpPr>
          <p:nvPr/>
        </p:nvSpPr>
        <p:spPr bwMode="auto">
          <a:xfrm>
            <a:off x="9202738" y="4570413"/>
            <a:ext cx="60325" cy="109537"/>
          </a:xfrm>
          <a:custGeom>
            <a:avLst/>
            <a:gdLst>
              <a:gd name="T0" fmla="*/ 0 w 41"/>
              <a:gd name="T1" fmla="*/ 0 h 69"/>
              <a:gd name="T2" fmla="*/ 2147483646 w 41"/>
              <a:gd name="T3" fmla="*/ 2147483646 h 69"/>
              <a:gd name="T4" fmla="*/ 2147483646 w 41"/>
              <a:gd name="T5" fmla="*/ 2147483646 h 69"/>
              <a:gd name="T6" fmla="*/ 0 60000 65536"/>
              <a:gd name="T7" fmla="*/ 0 60000 65536"/>
              <a:gd name="T8" fmla="*/ 0 60000 65536"/>
              <a:gd name="T9" fmla="*/ 0 w 41"/>
              <a:gd name="T10" fmla="*/ 0 h 69"/>
              <a:gd name="T11" fmla="*/ 41 w 41"/>
              <a:gd name="T12" fmla="*/ 69 h 69"/>
            </a:gdLst>
            <a:ahLst/>
            <a:cxnLst>
              <a:cxn ang="T6">
                <a:pos x="T0" y="T1"/>
              </a:cxn>
              <a:cxn ang="T7">
                <a:pos x="T2" y="T3"/>
              </a:cxn>
              <a:cxn ang="T8">
                <a:pos x="T4" y="T5"/>
              </a:cxn>
            </a:cxnLst>
            <a:rect l="T9" t="T10" r="T11" b="T12"/>
            <a:pathLst>
              <a:path w="41" h="69">
                <a:moveTo>
                  <a:pt x="0" y="0"/>
                </a:moveTo>
                <a:lnTo>
                  <a:pt x="41" y="14"/>
                </a:lnTo>
                <a:lnTo>
                  <a:pt x="41" y="69"/>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236" name="AutoShape 421">
            <a:extLst>
              <a:ext uri="{FF2B5EF4-FFF2-40B4-BE49-F238E27FC236}">
                <a16:creationId xmlns:a16="http://schemas.microsoft.com/office/drawing/2014/main" id="{73A98688-6823-4D2B-BC84-4B421B06CFDF}"/>
              </a:ext>
            </a:extLst>
          </p:cNvPr>
          <p:cNvSpPr>
            <a:spLocks noChangeArrowheads="1"/>
          </p:cNvSpPr>
          <p:nvPr/>
        </p:nvSpPr>
        <p:spPr bwMode="auto">
          <a:xfrm>
            <a:off x="9042400" y="4440238"/>
            <a:ext cx="180975" cy="109537"/>
          </a:xfrm>
          <a:prstGeom prst="roundRect">
            <a:avLst>
              <a:gd name="adj" fmla="val 50000"/>
            </a:avLst>
          </a:prstGeom>
          <a:solidFill>
            <a:srgbClr val="CF92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237" name="AutoShape 422">
            <a:extLst>
              <a:ext uri="{FF2B5EF4-FFF2-40B4-BE49-F238E27FC236}">
                <a16:creationId xmlns:a16="http://schemas.microsoft.com/office/drawing/2014/main" id="{D19E62A0-772E-4ECA-9D33-AE23BF19CE6D}"/>
              </a:ext>
            </a:extLst>
          </p:cNvPr>
          <p:cNvSpPr>
            <a:spLocks noChangeArrowheads="1"/>
          </p:cNvSpPr>
          <p:nvPr/>
        </p:nvSpPr>
        <p:spPr bwMode="auto">
          <a:xfrm>
            <a:off x="9021763" y="4418013"/>
            <a:ext cx="222250" cy="152400"/>
          </a:xfrm>
          <a:prstGeom prst="roundRect">
            <a:avLst>
              <a:gd name="adj" fmla="val 39065"/>
            </a:avLst>
          </a:prstGeom>
          <a:noFill/>
          <a:ln w="53975">
            <a:solidFill>
              <a:srgbClr val="CF924C"/>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238" name="Rectangle 423">
            <a:extLst>
              <a:ext uri="{FF2B5EF4-FFF2-40B4-BE49-F238E27FC236}">
                <a16:creationId xmlns:a16="http://schemas.microsoft.com/office/drawing/2014/main" id="{BA5D9C04-4CDE-4FA5-B08B-E1BD4607C0CA}"/>
              </a:ext>
            </a:extLst>
          </p:cNvPr>
          <p:cNvSpPr>
            <a:spLocks noChangeArrowheads="1"/>
          </p:cNvSpPr>
          <p:nvPr/>
        </p:nvSpPr>
        <p:spPr bwMode="auto">
          <a:xfrm>
            <a:off x="9080500" y="4459288"/>
            <a:ext cx="122238" cy="66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239" name="Rectangle 424">
            <a:extLst>
              <a:ext uri="{FF2B5EF4-FFF2-40B4-BE49-F238E27FC236}">
                <a16:creationId xmlns:a16="http://schemas.microsoft.com/office/drawing/2014/main" id="{224AD6BD-2F68-42A0-B149-848088F76768}"/>
              </a:ext>
            </a:extLst>
          </p:cNvPr>
          <p:cNvSpPr>
            <a:spLocks noChangeArrowheads="1"/>
          </p:cNvSpPr>
          <p:nvPr/>
        </p:nvSpPr>
        <p:spPr bwMode="auto">
          <a:xfrm>
            <a:off x="9080500" y="4459288"/>
            <a:ext cx="142875" cy="88900"/>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240" name="Freeform 425">
            <a:extLst>
              <a:ext uri="{FF2B5EF4-FFF2-40B4-BE49-F238E27FC236}">
                <a16:creationId xmlns:a16="http://schemas.microsoft.com/office/drawing/2014/main" id="{F83E9266-63C1-4DFF-AB3C-28CA26E4555F}"/>
              </a:ext>
            </a:extLst>
          </p:cNvPr>
          <p:cNvSpPr>
            <a:spLocks/>
          </p:cNvSpPr>
          <p:nvPr/>
        </p:nvSpPr>
        <p:spPr bwMode="auto">
          <a:xfrm>
            <a:off x="9244013" y="4659313"/>
            <a:ext cx="39687" cy="65087"/>
          </a:xfrm>
          <a:custGeom>
            <a:avLst/>
            <a:gdLst>
              <a:gd name="T0" fmla="*/ 2147483646 w 27"/>
              <a:gd name="T1" fmla="*/ 0 h 41"/>
              <a:gd name="T2" fmla="*/ 2147483646 w 27"/>
              <a:gd name="T3" fmla="*/ 0 h 41"/>
              <a:gd name="T4" fmla="*/ 2147483646 w 27"/>
              <a:gd name="T5" fmla="*/ 2147483646 h 41"/>
              <a:gd name="T6" fmla="*/ 2147483646 w 27"/>
              <a:gd name="T7" fmla="*/ 2147483646 h 41"/>
              <a:gd name="T8" fmla="*/ 2147483646 w 27"/>
              <a:gd name="T9" fmla="*/ 2147483646 h 41"/>
              <a:gd name="T10" fmla="*/ 2147483646 w 27"/>
              <a:gd name="T11" fmla="*/ 2147483646 h 41"/>
              <a:gd name="T12" fmla="*/ 0 w 27"/>
              <a:gd name="T13" fmla="*/ 2147483646 h 41"/>
              <a:gd name="T14" fmla="*/ 0 w 27"/>
              <a:gd name="T15" fmla="*/ 2147483646 h 41"/>
              <a:gd name="T16" fmla="*/ 0 w 27"/>
              <a:gd name="T17" fmla="*/ 0 h 41"/>
              <a:gd name="T18" fmla="*/ 2147483646 w 27"/>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41"/>
              <a:gd name="T32" fmla="*/ 27 w 27"/>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41">
                <a:moveTo>
                  <a:pt x="13" y="0"/>
                </a:moveTo>
                <a:lnTo>
                  <a:pt x="13" y="0"/>
                </a:lnTo>
                <a:lnTo>
                  <a:pt x="27" y="13"/>
                </a:lnTo>
                <a:lnTo>
                  <a:pt x="27" y="27"/>
                </a:lnTo>
                <a:lnTo>
                  <a:pt x="13" y="41"/>
                </a:lnTo>
                <a:lnTo>
                  <a:pt x="0" y="27"/>
                </a:lnTo>
                <a:lnTo>
                  <a:pt x="0" y="13"/>
                </a:lnTo>
                <a:lnTo>
                  <a:pt x="0" y="0"/>
                </a:lnTo>
                <a:lnTo>
                  <a:pt x="13" y="0"/>
                </a:lnTo>
                <a:close/>
              </a:path>
            </a:pathLst>
          </a:custGeom>
          <a:solidFill>
            <a:srgbClr val="CF924C"/>
          </a:solidFill>
          <a:ln w="31750">
            <a:solidFill>
              <a:srgbClr val="CF924C"/>
            </a:solidFill>
            <a:prstDash val="solid"/>
            <a:round/>
            <a:headEnd/>
            <a:tailEnd/>
          </a:ln>
        </p:spPr>
        <p:txBody>
          <a:bodyPr/>
          <a:lstStyle/>
          <a:p>
            <a:endParaRPr lang="en-IN"/>
          </a:p>
        </p:txBody>
      </p:sp>
      <p:pic>
        <p:nvPicPr>
          <p:cNvPr id="35241" name="Picture 426">
            <a:extLst>
              <a:ext uri="{FF2B5EF4-FFF2-40B4-BE49-F238E27FC236}">
                <a16:creationId xmlns:a16="http://schemas.microsoft.com/office/drawing/2014/main" id="{3D9D636F-8466-4B0C-BC2B-5B526E20B9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0500" y="4459288"/>
            <a:ext cx="101600" cy="6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242" name="Line 427">
            <a:extLst>
              <a:ext uri="{FF2B5EF4-FFF2-40B4-BE49-F238E27FC236}">
                <a16:creationId xmlns:a16="http://schemas.microsoft.com/office/drawing/2014/main" id="{4A3D80A6-D272-4005-B99C-F44D00A3B9CA}"/>
              </a:ext>
            </a:extLst>
          </p:cNvPr>
          <p:cNvSpPr>
            <a:spLocks noChangeShapeType="1"/>
          </p:cNvSpPr>
          <p:nvPr/>
        </p:nvSpPr>
        <p:spPr bwMode="auto">
          <a:xfrm>
            <a:off x="9244013" y="4678363"/>
            <a:ext cx="1587" cy="317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243" name="Freeform 428">
            <a:extLst>
              <a:ext uri="{FF2B5EF4-FFF2-40B4-BE49-F238E27FC236}">
                <a16:creationId xmlns:a16="http://schemas.microsoft.com/office/drawing/2014/main" id="{D4A6D0D9-E5EB-4864-A0AF-BF6E53132209}"/>
              </a:ext>
            </a:extLst>
          </p:cNvPr>
          <p:cNvSpPr>
            <a:spLocks/>
          </p:cNvSpPr>
          <p:nvPr/>
        </p:nvSpPr>
        <p:spPr bwMode="auto">
          <a:xfrm>
            <a:off x="9263063" y="4678363"/>
            <a:ext cx="1587" cy="3175"/>
          </a:xfrm>
          <a:custGeom>
            <a:avLst/>
            <a:gdLst>
              <a:gd name="T0" fmla="*/ 0 w 1465"/>
              <a:gd name="T1" fmla="*/ 0 h 1588"/>
              <a:gd name="T2" fmla="*/ 0 w 1465"/>
              <a:gd name="T3" fmla="*/ 0 h 1588"/>
              <a:gd name="T4" fmla="*/ 0 w 1465"/>
              <a:gd name="T5" fmla="*/ 0 h 1588"/>
              <a:gd name="T6" fmla="*/ 0 60000 65536"/>
              <a:gd name="T7" fmla="*/ 0 60000 65536"/>
              <a:gd name="T8" fmla="*/ 0 60000 65536"/>
              <a:gd name="T9" fmla="*/ 0 w 1465"/>
              <a:gd name="T10" fmla="*/ 0 h 1588"/>
              <a:gd name="T11" fmla="*/ 1465 w 1465"/>
              <a:gd name="T12" fmla="*/ 1588 h 1588"/>
            </a:gdLst>
            <a:ahLst/>
            <a:cxnLst>
              <a:cxn ang="T6">
                <a:pos x="T0" y="T1"/>
              </a:cxn>
              <a:cxn ang="T7">
                <a:pos x="T2" y="T3"/>
              </a:cxn>
              <a:cxn ang="T8">
                <a:pos x="T4" y="T5"/>
              </a:cxn>
            </a:cxnLst>
            <a:rect l="T9" t="T10" r="T11" b="T12"/>
            <a:pathLst>
              <a:path w="1465" h="1588">
                <a:moveTo>
                  <a:pt x="0" y="0"/>
                </a:moveTo>
                <a:lnTo>
                  <a:pt x="0" y="0"/>
                </a:lnTo>
                <a:close/>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244" name="Rectangle 429">
            <a:extLst>
              <a:ext uri="{FF2B5EF4-FFF2-40B4-BE49-F238E27FC236}">
                <a16:creationId xmlns:a16="http://schemas.microsoft.com/office/drawing/2014/main" id="{D7A31301-0D72-4529-A5B4-5EC51EC3AD0D}"/>
              </a:ext>
            </a:extLst>
          </p:cNvPr>
          <p:cNvSpPr>
            <a:spLocks noChangeArrowheads="1"/>
          </p:cNvSpPr>
          <p:nvPr/>
        </p:nvSpPr>
        <p:spPr bwMode="auto">
          <a:xfrm>
            <a:off x="9061450" y="4548188"/>
            <a:ext cx="141288" cy="44450"/>
          </a:xfrm>
          <a:prstGeom prst="rect">
            <a:avLst/>
          </a:prstGeom>
          <a:solidFill>
            <a:srgbClr val="CF924C"/>
          </a:solidFill>
          <a:ln w="31750">
            <a:solidFill>
              <a:srgbClr val="CF924C"/>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245" name="Freeform 430">
            <a:extLst>
              <a:ext uri="{FF2B5EF4-FFF2-40B4-BE49-F238E27FC236}">
                <a16:creationId xmlns:a16="http://schemas.microsoft.com/office/drawing/2014/main" id="{CC1EB551-9FAF-4617-A2EE-56DD981235D8}"/>
              </a:ext>
            </a:extLst>
          </p:cNvPr>
          <p:cNvSpPr>
            <a:spLocks/>
          </p:cNvSpPr>
          <p:nvPr/>
        </p:nvSpPr>
        <p:spPr bwMode="auto">
          <a:xfrm>
            <a:off x="9042400" y="4592638"/>
            <a:ext cx="180975" cy="44450"/>
          </a:xfrm>
          <a:custGeom>
            <a:avLst/>
            <a:gdLst>
              <a:gd name="T0" fmla="*/ 2147483646 w 124"/>
              <a:gd name="T1" fmla="*/ 0 h 28"/>
              <a:gd name="T2" fmla="*/ 0 w 124"/>
              <a:gd name="T3" fmla="*/ 2147483646 h 28"/>
              <a:gd name="T4" fmla="*/ 2147483646 w 124"/>
              <a:gd name="T5" fmla="*/ 2147483646 h 28"/>
              <a:gd name="T6" fmla="*/ 2147483646 w 124"/>
              <a:gd name="T7" fmla="*/ 0 h 28"/>
              <a:gd name="T8" fmla="*/ 2147483646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3" y="0"/>
                </a:moveTo>
                <a:lnTo>
                  <a:pt x="0" y="28"/>
                </a:lnTo>
                <a:lnTo>
                  <a:pt x="124" y="28"/>
                </a:lnTo>
                <a:lnTo>
                  <a:pt x="124" y="0"/>
                </a:lnTo>
                <a:lnTo>
                  <a:pt x="13" y="0"/>
                </a:lnTo>
                <a:close/>
              </a:path>
            </a:pathLst>
          </a:custGeom>
          <a:noFill/>
          <a:ln w="31750">
            <a:solidFill>
              <a:srgbClr val="D9AA7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246" name="Line 431">
            <a:extLst>
              <a:ext uri="{FF2B5EF4-FFF2-40B4-BE49-F238E27FC236}">
                <a16:creationId xmlns:a16="http://schemas.microsoft.com/office/drawing/2014/main" id="{4C6036C3-9950-4A46-B44F-291E74915BBB}"/>
              </a:ext>
            </a:extLst>
          </p:cNvPr>
          <p:cNvSpPr>
            <a:spLocks noChangeShapeType="1"/>
          </p:cNvSpPr>
          <p:nvPr/>
        </p:nvSpPr>
        <p:spPr bwMode="auto">
          <a:xfrm>
            <a:off x="9061450" y="4614863"/>
            <a:ext cx="19050"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247" name="Line 432">
            <a:extLst>
              <a:ext uri="{FF2B5EF4-FFF2-40B4-BE49-F238E27FC236}">
                <a16:creationId xmlns:a16="http://schemas.microsoft.com/office/drawing/2014/main" id="{9345F12B-C9CA-4434-99A2-CCFDB78B0D04}"/>
              </a:ext>
            </a:extLst>
          </p:cNvPr>
          <p:cNvSpPr>
            <a:spLocks noChangeShapeType="1"/>
          </p:cNvSpPr>
          <p:nvPr/>
        </p:nvSpPr>
        <p:spPr bwMode="auto">
          <a:xfrm>
            <a:off x="9080500" y="4592638"/>
            <a:ext cx="122238"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248" name="Line 433">
            <a:extLst>
              <a:ext uri="{FF2B5EF4-FFF2-40B4-BE49-F238E27FC236}">
                <a16:creationId xmlns:a16="http://schemas.microsoft.com/office/drawing/2014/main" id="{85F910B7-8750-4C40-AB64-98C1034F46B8}"/>
              </a:ext>
            </a:extLst>
          </p:cNvPr>
          <p:cNvSpPr>
            <a:spLocks noChangeShapeType="1"/>
          </p:cNvSpPr>
          <p:nvPr/>
        </p:nvSpPr>
        <p:spPr bwMode="auto">
          <a:xfrm>
            <a:off x="9061450" y="4614863"/>
            <a:ext cx="100013"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249" name="Line 434">
            <a:extLst>
              <a:ext uri="{FF2B5EF4-FFF2-40B4-BE49-F238E27FC236}">
                <a16:creationId xmlns:a16="http://schemas.microsoft.com/office/drawing/2014/main" id="{BB7D0DB8-D8CD-4305-8487-6A1C5419271B}"/>
              </a:ext>
            </a:extLst>
          </p:cNvPr>
          <p:cNvSpPr>
            <a:spLocks noChangeShapeType="1"/>
          </p:cNvSpPr>
          <p:nvPr/>
        </p:nvSpPr>
        <p:spPr bwMode="auto">
          <a:xfrm>
            <a:off x="9101138" y="4614863"/>
            <a:ext cx="80962"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250" name="Freeform 435">
            <a:extLst>
              <a:ext uri="{FF2B5EF4-FFF2-40B4-BE49-F238E27FC236}">
                <a16:creationId xmlns:a16="http://schemas.microsoft.com/office/drawing/2014/main" id="{D739E66A-BDCC-4183-914B-B2D848348DE4}"/>
              </a:ext>
            </a:extLst>
          </p:cNvPr>
          <p:cNvSpPr>
            <a:spLocks/>
          </p:cNvSpPr>
          <p:nvPr/>
        </p:nvSpPr>
        <p:spPr bwMode="auto">
          <a:xfrm>
            <a:off x="9161463" y="4614863"/>
            <a:ext cx="61912" cy="1587"/>
          </a:xfrm>
          <a:custGeom>
            <a:avLst/>
            <a:gdLst>
              <a:gd name="T0" fmla="*/ 0 w 42"/>
              <a:gd name="T1" fmla="*/ 0 h 1588"/>
              <a:gd name="T2" fmla="*/ 2147483646 w 42"/>
              <a:gd name="T3" fmla="*/ 0 h 1588"/>
              <a:gd name="T4" fmla="*/ 2147483646 w 42"/>
              <a:gd name="T5" fmla="*/ 0 h 1588"/>
              <a:gd name="T6" fmla="*/ 0 60000 65536"/>
              <a:gd name="T7" fmla="*/ 0 60000 65536"/>
              <a:gd name="T8" fmla="*/ 0 60000 65536"/>
              <a:gd name="T9" fmla="*/ 0 w 42"/>
              <a:gd name="T10" fmla="*/ 0 h 1588"/>
              <a:gd name="T11" fmla="*/ 42 w 42"/>
              <a:gd name="T12" fmla="*/ 1588 h 1588"/>
            </a:gdLst>
            <a:ahLst/>
            <a:cxnLst>
              <a:cxn ang="T6">
                <a:pos x="T0" y="T1"/>
              </a:cxn>
              <a:cxn ang="T7">
                <a:pos x="T2" y="T3"/>
              </a:cxn>
              <a:cxn ang="T8">
                <a:pos x="T4" y="T5"/>
              </a:cxn>
            </a:cxnLst>
            <a:rect l="T9" t="T10" r="T11" b="T12"/>
            <a:pathLst>
              <a:path w="42" h="1588">
                <a:moveTo>
                  <a:pt x="0" y="0"/>
                </a:moveTo>
                <a:lnTo>
                  <a:pt x="28" y="0"/>
                </a:lnTo>
                <a:lnTo>
                  <a:pt x="42" y="0"/>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251" name="Rectangle 436">
            <a:extLst>
              <a:ext uri="{FF2B5EF4-FFF2-40B4-BE49-F238E27FC236}">
                <a16:creationId xmlns:a16="http://schemas.microsoft.com/office/drawing/2014/main" id="{846B0CFD-F6ED-480D-9423-05F677532AA0}"/>
              </a:ext>
            </a:extLst>
          </p:cNvPr>
          <p:cNvSpPr>
            <a:spLocks noChangeArrowheads="1"/>
          </p:cNvSpPr>
          <p:nvPr/>
        </p:nvSpPr>
        <p:spPr bwMode="auto">
          <a:xfrm>
            <a:off x="9121775" y="4440238"/>
            <a:ext cx="39688" cy="65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252" name="Rectangle 437">
            <a:extLst>
              <a:ext uri="{FF2B5EF4-FFF2-40B4-BE49-F238E27FC236}">
                <a16:creationId xmlns:a16="http://schemas.microsoft.com/office/drawing/2014/main" id="{208D08BA-C343-45A9-AF8F-E83CDA6EA5D8}"/>
              </a:ext>
            </a:extLst>
          </p:cNvPr>
          <p:cNvSpPr>
            <a:spLocks noChangeArrowheads="1"/>
          </p:cNvSpPr>
          <p:nvPr/>
        </p:nvSpPr>
        <p:spPr bwMode="auto">
          <a:xfrm>
            <a:off x="9121775" y="4440238"/>
            <a:ext cx="60325" cy="87312"/>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253" name="Freeform 438">
            <a:extLst>
              <a:ext uri="{FF2B5EF4-FFF2-40B4-BE49-F238E27FC236}">
                <a16:creationId xmlns:a16="http://schemas.microsoft.com/office/drawing/2014/main" id="{BC45819D-6B5C-4574-B303-AF35B72D84BE}"/>
              </a:ext>
            </a:extLst>
          </p:cNvPr>
          <p:cNvSpPr>
            <a:spLocks/>
          </p:cNvSpPr>
          <p:nvPr/>
        </p:nvSpPr>
        <p:spPr bwMode="auto">
          <a:xfrm>
            <a:off x="9464675" y="4570413"/>
            <a:ext cx="61913" cy="109537"/>
          </a:xfrm>
          <a:custGeom>
            <a:avLst/>
            <a:gdLst>
              <a:gd name="T0" fmla="*/ 0 w 42"/>
              <a:gd name="T1" fmla="*/ 0 h 69"/>
              <a:gd name="T2" fmla="*/ 2147483646 w 42"/>
              <a:gd name="T3" fmla="*/ 2147483646 h 69"/>
              <a:gd name="T4" fmla="*/ 2147483646 w 42"/>
              <a:gd name="T5" fmla="*/ 2147483646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4"/>
                </a:lnTo>
                <a:lnTo>
                  <a:pt x="42" y="69"/>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254" name="AutoShape 439">
            <a:extLst>
              <a:ext uri="{FF2B5EF4-FFF2-40B4-BE49-F238E27FC236}">
                <a16:creationId xmlns:a16="http://schemas.microsoft.com/office/drawing/2014/main" id="{D233BD04-625C-452E-911C-229771626DD8}"/>
              </a:ext>
            </a:extLst>
          </p:cNvPr>
          <p:cNvSpPr>
            <a:spLocks noChangeArrowheads="1"/>
          </p:cNvSpPr>
          <p:nvPr/>
        </p:nvSpPr>
        <p:spPr bwMode="auto">
          <a:xfrm>
            <a:off x="9304338" y="4440238"/>
            <a:ext cx="180975" cy="109537"/>
          </a:xfrm>
          <a:prstGeom prst="roundRect">
            <a:avLst>
              <a:gd name="adj" fmla="val 50000"/>
            </a:avLst>
          </a:prstGeom>
          <a:solidFill>
            <a:srgbClr val="CF92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255" name="AutoShape 440">
            <a:extLst>
              <a:ext uri="{FF2B5EF4-FFF2-40B4-BE49-F238E27FC236}">
                <a16:creationId xmlns:a16="http://schemas.microsoft.com/office/drawing/2014/main" id="{53B14CD5-B699-481C-B178-0E13AEDBC7F2}"/>
              </a:ext>
            </a:extLst>
          </p:cNvPr>
          <p:cNvSpPr>
            <a:spLocks noChangeArrowheads="1"/>
          </p:cNvSpPr>
          <p:nvPr/>
        </p:nvSpPr>
        <p:spPr bwMode="auto">
          <a:xfrm>
            <a:off x="9283700" y="4418013"/>
            <a:ext cx="222250" cy="152400"/>
          </a:xfrm>
          <a:prstGeom prst="roundRect">
            <a:avLst>
              <a:gd name="adj" fmla="val 39065"/>
            </a:avLst>
          </a:prstGeom>
          <a:noFill/>
          <a:ln w="53975">
            <a:solidFill>
              <a:srgbClr val="CF924C"/>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256" name="Rectangle 441">
            <a:extLst>
              <a:ext uri="{FF2B5EF4-FFF2-40B4-BE49-F238E27FC236}">
                <a16:creationId xmlns:a16="http://schemas.microsoft.com/office/drawing/2014/main" id="{E98831FB-3598-4762-BC43-17E7DB0B578F}"/>
              </a:ext>
            </a:extLst>
          </p:cNvPr>
          <p:cNvSpPr>
            <a:spLocks noChangeArrowheads="1"/>
          </p:cNvSpPr>
          <p:nvPr/>
        </p:nvSpPr>
        <p:spPr bwMode="auto">
          <a:xfrm>
            <a:off x="9345613" y="4459288"/>
            <a:ext cx="119062" cy="66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257" name="Rectangle 442">
            <a:extLst>
              <a:ext uri="{FF2B5EF4-FFF2-40B4-BE49-F238E27FC236}">
                <a16:creationId xmlns:a16="http://schemas.microsoft.com/office/drawing/2014/main" id="{D7061A2A-D944-4853-AEF1-AD1A83797983}"/>
              </a:ext>
            </a:extLst>
          </p:cNvPr>
          <p:cNvSpPr>
            <a:spLocks noChangeArrowheads="1"/>
          </p:cNvSpPr>
          <p:nvPr/>
        </p:nvSpPr>
        <p:spPr bwMode="auto">
          <a:xfrm>
            <a:off x="9345613" y="4459288"/>
            <a:ext cx="139700" cy="88900"/>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258" name="Freeform 443">
            <a:extLst>
              <a:ext uri="{FF2B5EF4-FFF2-40B4-BE49-F238E27FC236}">
                <a16:creationId xmlns:a16="http://schemas.microsoft.com/office/drawing/2014/main" id="{29BDD182-50E5-494F-9DDA-9FB608EFD0B6}"/>
              </a:ext>
            </a:extLst>
          </p:cNvPr>
          <p:cNvSpPr>
            <a:spLocks/>
          </p:cNvSpPr>
          <p:nvPr/>
        </p:nvSpPr>
        <p:spPr bwMode="auto">
          <a:xfrm>
            <a:off x="9505950" y="4659313"/>
            <a:ext cx="41275" cy="65087"/>
          </a:xfrm>
          <a:custGeom>
            <a:avLst/>
            <a:gdLst>
              <a:gd name="T0" fmla="*/ 2147483646 w 28"/>
              <a:gd name="T1" fmla="*/ 0 h 41"/>
              <a:gd name="T2" fmla="*/ 2147483646 w 28"/>
              <a:gd name="T3" fmla="*/ 0 h 41"/>
              <a:gd name="T4" fmla="*/ 2147483646 w 28"/>
              <a:gd name="T5" fmla="*/ 2147483646 h 41"/>
              <a:gd name="T6" fmla="*/ 2147483646 w 28"/>
              <a:gd name="T7" fmla="*/ 2147483646 h 41"/>
              <a:gd name="T8" fmla="*/ 2147483646 w 28"/>
              <a:gd name="T9" fmla="*/ 2147483646 h 41"/>
              <a:gd name="T10" fmla="*/ 2147483646 w 28"/>
              <a:gd name="T11" fmla="*/ 2147483646 h 41"/>
              <a:gd name="T12" fmla="*/ 0 w 28"/>
              <a:gd name="T13" fmla="*/ 2147483646 h 41"/>
              <a:gd name="T14" fmla="*/ 0 w 28"/>
              <a:gd name="T15" fmla="*/ 2147483646 h 41"/>
              <a:gd name="T16" fmla="*/ 0 w 28"/>
              <a:gd name="T17" fmla="*/ 0 h 41"/>
              <a:gd name="T18" fmla="*/ 2147483646 w 28"/>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41"/>
              <a:gd name="T32" fmla="*/ 28 w 28"/>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41">
                <a:moveTo>
                  <a:pt x="14" y="0"/>
                </a:moveTo>
                <a:lnTo>
                  <a:pt x="14" y="0"/>
                </a:lnTo>
                <a:lnTo>
                  <a:pt x="28" y="13"/>
                </a:lnTo>
                <a:lnTo>
                  <a:pt x="28" y="27"/>
                </a:lnTo>
                <a:lnTo>
                  <a:pt x="14" y="41"/>
                </a:lnTo>
                <a:lnTo>
                  <a:pt x="0" y="27"/>
                </a:lnTo>
                <a:lnTo>
                  <a:pt x="0" y="13"/>
                </a:lnTo>
                <a:lnTo>
                  <a:pt x="0" y="0"/>
                </a:lnTo>
                <a:lnTo>
                  <a:pt x="14" y="0"/>
                </a:lnTo>
                <a:close/>
              </a:path>
            </a:pathLst>
          </a:custGeom>
          <a:solidFill>
            <a:srgbClr val="CF924C"/>
          </a:solidFill>
          <a:ln w="31750">
            <a:solidFill>
              <a:srgbClr val="CF924C"/>
            </a:solidFill>
            <a:prstDash val="solid"/>
            <a:round/>
            <a:headEnd/>
            <a:tailEnd/>
          </a:ln>
        </p:spPr>
        <p:txBody>
          <a:bodyPr/>
          <a:lstStyle/>
          <a:p>
            <a:endParaRPr lang="en-IN"/>
          </a:p>
        </p:txBody>
      </p:sp>
      <p:pic>
        <p:nvPicPr>
          <p:cNvPr id="35259" name="Picture 444">
            <a:extLst>
              <a:ext uri="{FF2B5EF4-FFF2-40B4-BE49-F238E27FC236}">
                <a16:creationId xmlns:a16="http://schemas.microsoft.com/office/drawing/2014/main" id="{3D74FE1F-B92B-4BC8-B8B6-36302DA93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5613" y="4459288"/>
            <a:ext cx="100012" cy="6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260" name="Line 445">
            <a:extLst>
              <a:ext uri="{FF2B5EF4-FFF2-40B4-BE49-F238E27FC236}">
                <a16:creationId xmlns:a16="http://schemas.microsoft.com/office/drawing/2014/main" id="{C801D385-37A6-4B7D-A2FC-42491C91A59D}"/>
              </a:ext>
            </a:extLst>
          </p:cNvPr>
          <p:cNvSpPr>
            <a:spLocks noChangeShapeType="1"/>
          </p:cNvSpPr>
          <p:nvPr/>
        </p:nvSpPr>
        <p:spPr bwMode="auto">
          <a:xfrm>
            <a:off x="9505950" y="4678363"/>
            <a:ext cx="1588" cy="317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261" name="Freeform 446">
            <a:extLst>
              <a:ext uri="{FF2B5EF4-FFF2-40B4-BE49-F238E27FC236}">
                <a16:creationId xmlns:a16="http://schemas.microsoft.com/office/drawing/2014/main" id="{7674DFAF-4E20-4935-9B96-7391E8F61F17}"/>
              </a:ext>
            </a:extLst>
          </p:cNvPr>
          <p:cNvSpPr>
            <a:spLocks/>
          </p:cNvSpPr>
          <p:nvPr/>
        </p:nvSpPr>
        <p:spPr bwMode="auto">
          <a:xfrm>
            <a:off x="9526588" y="4678363"/>
            <a:ext cx="1587" cy="3175"/>
          </a:xfrm>
          <a:custGeom>
            <a:avLst/>
            <a:gdLst>
              <a:gd name="T0" fmla="*/ 0 w 1465"/>
              <a:gd name="T1" fmla="*/ 0 h 1588"/>
              <a:gd name="T2" fmla="*/ 0 w 1465"/>
              <a:gd name="T3" fmla="*/ 0 h 1588"/>
              <a:gd name="T4" fmla="*/ 0 w 1465"/>
              <a:gd name="T5" fmla="*/ 0 h 1588"/>
              <a:gd name="T6" fmla="*/ 0 60000 65536"/>
              <a:gd name="T7" fmla="*/ 0 60000 65536"/>
              <a:gd name="T8" fmla="*/ 0 60000 65536"/>
              <a:gd name="T9" fmla="*/ 0 w 1465"/>
              <a:gd name="T10" fmla="*/ 0 h 1588"/>
              <a:gd name="T11" fmla="*/ 1465 w 1465"/>
              <a:gd name="T12" fmla="*/ 1588 h 1588"/>
            </a:gdLst>
            <a:ahLst/>
            <a:cxnLst>
              <a:cxn ang="T6">
                <a:pos x="T0" y="T1"/>
              </a:cxn>
              <a:cxn ang="T7">
                <a:pos x="T2" y="T3"/>
              </a:cxn>
              <a:cxn ang="T8">
                <a:pos x="T4" y="T5"/>
              </a:cxn>
            </a:cxnLst>
            <a:rect l="T9" t="T10" r="T11" b="T12"/>
            <a:pathLst>
              <a:path w="1465" h="1588">
                <a:moveTo>
                  <a:pt x="0" y="0"/>
                </a:moveTo>
                <a:lnTo>
                  <a:pt x="0" y="0"/>
                </a:lnTo>
                <a:close/>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262" name="Rectangle 447">
            <a:extLst>
              <a:ext uri="{FF2B5EF4-FFF2-40B4-BE49-F238E27FC236}">
                <a16:creationId xmlns:a16="http://schemas.microsoft.com/office/drawing/2014/main" id="{3C0ED2ED-DD86-436F-A17B-6993AA6D2F23}"/>
              </a:ext>
            </a:extLst>
          </p:cNvPr>
          <p:cNvSpPr>
            <a:spLocks noChangeArrowheads="1"/>
          </p:cNvSpPr>
          <p:nvPr/>
        </p:nvSpPr>
        <p:spPr bwMode="auto">
          <a:xfrm>
            <a:off x="9324975" y="4548188"/>
            <a:ext cx="139700" cy="44450"/>
          </a:xfrm>
          <a:prstGeom prst="rect">
            <a:avLst/>
          </a:prstGeom>
          <a:solidFill>
            <a:srgbClr val="CF924C"/>
          </a:solidFill>
          <a:ln w="31750">
            <a:solidFill>
              <a:srgbClr val="CF924C"/>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263" name="Freeform 448">
            <a:extLst>
              <a:ext uri="{FF2B5EF4-FFF2-40B4-BE49-F238E27FC236}">
                <a16:creationId xmlns:a16="http://schemas.microsoft.com/office/drawing/2014/main" id="{36CD0A79-A904-42A0-9436-F05CF1A2133A}"/>
              </a:ext>
            </a:extLst>
          </p:cNvPr>
          <p:cNvSpPr>
            <a:spLocks/>
          </p:cNvSpPr>
          <p:nvPr/>
        </p:nvSpPr>
        <p:spPr bwMode="auto">
          <a:xfrm>
            <a:off x="9304338" y="4592638"/>
            <a:ext cx="180975" cy="44450"/>
          </a:xfrm>
          <a:custGeom>
            <a:avLst/>
            <a:gdLst>
              <a:gd name="T0" fmla="*/ 2147483646 w 124"/>
              <a:gd name="T1" fmla="*/ 0 h 28"/>
              <a:gd name="T2" fmla="*/ 0 w 124"/>
              <a:gd name="T3" fmla="*/ 2147483646 h 28"/>
              <a:gd name="T4" fmla="*/ 2147483646 w 124"/>
              <a:gd name="T5" fmla="*/ 2147483646 h 28"/>
              <a:gd name="T6" fmla="*/ 2147483646 w 124"/>
              <a:gd name="T7" fmla="*/ 0 h 28"/>
              <a:gd name="T8" fmla="*/ 2147483646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24" y="0"/>
                </a:lnTo>
                <a:lnTo>
                  <a:pt x="14" y="0"/>
                </a:lnTo>
                <a:close/>
              </a:path>
            </a:pathLst>
          </a:custGeom>
          <a:noFill/>
          <a:ln w="31750">
            <a:solidFill>
              <a:srgbClr val="D9AA7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264" name="Line 449">
            <a:extLst>
              <a:ext uri="{FF2B5EF4-FFF2-40B4-BE49-F238E27FC236}">
                <a16:creationId xmlns:a16="http://schemas.microsoft.com/office/drawing/2014/main" id="{D53DF2AC-1737-4F24-BA6C-605177DCE9F8}"/>
              </a:ext>
            </a:extLst>
          </p:cNvPr>
          <p:cNvSpPr>
            <a:spLocks noChangeShapeType="1"/>
          </p:cNvSpPr>
          <p:nvPr/>
        </p:nvSpPr>
        <p:spPr bwMode="auto">
          <a:xfrm>
            <a:off x="9324975" y="4614863"/>
            <a:ext cx="20638"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265" name="Line 450">
            <a:extLst>
              <a:ext uri="{FF2B5EF4-FFF2-40B4-BE49-F238E27FC236}">
                <a16:creationId xmlns:a16="http://schemas.microsoft.com/office/drawing/2014/main" id="{F28EE83C-5971-474B-B4FC-4EC962377235}"/>
              </a:ext>
            </a:extLst>
          </p:cNvPr>
          <p:cNvSpPr>
            <a:spLocks noChangeShapeType="1"/>
          </p:cNvSpPr>
          <p:nvPr/>
        </p:nvSpPr>
        <p:spPr bwMode="auto">
          <a:xfrm>
            <a:off x="9345613" y="4592638"/>
            <a:ext cx="119062"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266" name="Line 451">
            <a:extLst>
              <a:ext uri="{FF2B5EF4-FFF2-40B4-BE49-F238E27FC236}">
                <a16:creationId xmlns:a16="http://schemas.microsoft.com/office/drawing/2014/main" id="{2E3EAEB9-470C-48C2-A991-8ABC91DB5C4E}"/>
              </a:ext>
            </a:extLst>
          </p:cNvPr>
          <p:cNvSpPr>
            <a:spLocks noChangeShapeType="1"/>
          </p:cNvSpPr>
          <p:nvPr/>
        </p:nvSpPr>
        <p:spPr bwMode="auto">
          <a:xfrm>
            <a:off x="9324975" y="4614863"/>
            <a:ext cx="100013"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267" name="Line 452">
            <a:extLst>
              <a:ext uri="{FF2B5EF4-FFF2-40B4-BE49-F238E27FC236}">
                <a16:creationId xmlns:a16="http://schemas.microsoft.com/office/drawing/2014/main" id="{BC1ECD6A-0B86-420D-82EC-4A0581148B66}"/>
              </a:ext>
            </a:extLst>
          </p:cNvPr>
          <p:cNvSpPr>
            <a:spLocks noChangeShapeType="1"/>
          </p:cNvSpPr>
          <p:nvPr/>
        </p:nvSpPr>
        <p:spPr bwMode="auto">
          <a:xfrm>
            <a:off x="9364663" y="4614863"/>
            <a:ext cx="80962"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268" name="Freeform 453">
            <a:extLst>
              <a:ext uri="{FF2B5EF4-FFF2-40B4-BE49-F238E27FC236}">
                <a16:creationId xmlns:a16="http://schemas.microsoft.com/office/drawing/2014/main" id="{49302699-212D-4F47-AF4E-DCC33C8DD9B6}"/>
              </a:ext>
            </a:extLst>
          </p:cNvPr>
          <p:cNvSpPr>
            <a:spLocks/>
          </p:cNvSpPr>
          <p:nvPr/>
        </p:nvSpPr>
        <p:spPr bwMode="auto">
          <a:xfrm>
            <a:off x="9424988" y="4614863"/>
            <a:ext cx="60325" cy="1587"/>
          </a:xfrm>
          <a:custGeom>
            <a:avLst/>
            <a:gdLst>
              <a:gd name="T0" fmla="*/ 0 w 41"/>
              <a:gd name="T1" fmla="*/ 0 h 1588"/>
              <a:gd name="T2" fmla="*/ 2147483646 w 41"/>
              <a:gd name="T3" fmla="*/ 0 h 1588"/>
              <a:gd name="T4" fmla="*/ 2147483646 w 41"/>
              <a:gd name="T5" fmla="*/ 0 h 1588"/>
              <a:gd name="T6" fmla="*/ 0 60000 65536"/>
              <a:gd name="T7" fmla="*/ 0 60000 65536"/>
              <a:gd name="T8" fmla="*/ 0 60000 65536"/>
              <a:gd name="T9" fmla="*/ 0 w 41"/>
              <a:gd name="T10" fmla="*/ 0 h 1588"/>
              <a:gd name="T11" fmla="*/ 41 w 41"/>
              <a:gd name="T12" fmla="*/ 1588 h 1588"/>
            </a:gdLst>
            <a:ahLst/>
            <a:cxnLst>
              <a:cxn ang="T6">
                <a:pos x="T0" y="T1"/>
              </a:cxn>
              <a:cxn ang="T7">
                <a:pos x="T2" y="T3"/>
              </a:cxn>
              <a:cxn ang="T8">
                <a:pos x="T4" y="T5"/>
              </a:cxn>
            </a:cxnLst>
            <a:rect l="T9" t="T10" r="T11" b="T12"/>
            <a:pathLst>
              <a:path w="41" h="1588">
                <a:moveTo>
                  <a:pt x="0" y="0"/>
                </a:moveTo>
                <a:lnTo>
                  <a:pt x="27" y="0"/>
                </a:lnTo>
                <a:lnTo>
                  <a:pt x="41" y="0"/>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269" name="Rectangle 454">
            <a:extLst>
              <a:ext uri="{FF2B5EF4-FFF2-40B4-BE49-F238E27FC236}">
                <a16:creationId xmlns:a16="http://schemas.microsoft.com/office/drawing/2014/main" id="{DF8C3601-E3A0-4CAE-AD23-81455D4F0EBB}"/>
              </a:ext>
            </a:extLst>
          </p:cNvPr>
          <p:cNvSpPr>
            <a:spLocks noChangeArrowheads="1"/>
          </p:cNvSpPr>
          <p:nvPr/>
        </p:nvSpPr>
        <p:spPr bwMode="auto">
          <a:xfrm>
            <a:off x="9385300" y="4440238"/>
            <a:ext cx="39688" cy="65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270" name="Rectangle 455">
            <a:extLst>
              <a:ext uri="{FF2B5EF4-FFF2-40B4-BE49-F238E27FC236}">
                <a16:creationId xmlns:a16="http://schemas.microsoft.com/office/drawing/2014/main" id="{FCBD3CF5-A730-4BA0-96C9-55D59A11AC78}"/>
              </a:ext>
            </a:extLst>
          </p:cNvPr>
          <p:cNvSpPr>
            <a:spLocks noChangeArrowheads="1"/>
          </p:cNvSpPr>
          <p:nvPr/>
        </p:nvSpPr>
        <p:spPr bwMode="auto">
          <a:xfrm>
            <a:off x="9385300" y="4440238"/>
            <a:ext cx="60325" cy="87312"/>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271" name="Freeform 456">
            <a:extLst>
              <a:ext uri="{FF2B5EF4-FFF2-40B4-BE49-F238E27FC236}">
                <a16:creationId xmlns:a16="http://schemas.microsoft.com/office/drawing/2014/main" id="{CE9E9DDD-DDF9-49A7-B224-B88D438F5AA3}"/>
              </a:ext>
            </a:extLst>
          </p:cNvPr>
          <p:cNvSpPr>
            <a:spLocks/>
          </p:cNvSpPr>
          <p:nvPr/>
        </p:nvSpPr>
        <p:spPr bwMode="auto">
          <a:xfrm>
            <a:off x="7677150" y="1743075"/>
            <a:ext cx="61913" cy="109538"/>
          </a:xfrm>
          <a:custGeom>
            <a:avLst/>
            <a:gdLst>
              <a:gd name="T0" fmla="*/ 0 w 42"/>
              <a:gd name="T1" fmla="*/ 0 h 69"/>
              <a:gd name="T2" fmla="*/ 2147483646 w 42"/>
              <a:gd name="T3" fmla="*/ 2147483646 h 69"/>
              <a:gd name="T4" fmla="*/ 2147483646 w 42"/>
              <a:gd name="T5" fmla="*/ 2147483646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4"/>
                </a:lnTo>
                <a:lnTo>
                  <a:pt x="42" y="69"/>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272" name="AutoShape 457">
            <a:extLst>
              <a:ext uri="{FF2B5EF4-FFF2-40B4-BE49-F238E27FC236}">
                <a16:creationId xmlns:a16="http://schemas.microsoft.com/office/drawing/2014/main" id="{548F687C-C413-4912-838E-D719B01195E5}"/>
              </a:ext>
            </a:extLst>
          </p:cNvPr>
          <p:cNvSpPr>
            <a:spLocks noChangeArrowheads="1"/>
          </p:cNvSpPr>
          <p:nvPr/>
        </p:nvSpPr>
        <p:spPr bwMode="auto">
          <a:xfrm>
            <a:off x="7515225" y="1611313"/>
            <a:ext cx="182563" cy="109537"/>
          </a:xfrm>
          <a:prstGeom prst="roundRect">
            <a:avLst>
              <a:gd name="adj" fmla="val 50000"/>
            </a:avLst>
          </a:prstGeom>
          <a:solidFill>
            <a:srgbClr val="CF92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273" name="AutoShape 458">
            <a:extLst>
              <a:ext uri="{FF2B5EF4-FFF2-40B4-BE49-F238E27FC236}">
                <a16:creationId xmlns:a16="http://schemas.microsoft.com/office/drawing/2014/main" id="{BCF47F54-6EA5-4A40-8368-409D7A85D448}"/>
              </a:ext>
            </a:extLst>
          </p:cNvPr>
          <p:cNvSpPr>
            <a:spLocks noChangeArrowheads="1"/>
          </p:cNvSpPr>
          <p:nvPr/>
        </p:nvSpPr>
        <p:spPr bwMode="auto">
          <a:xfrm>
            <a:off x="7494588" y="1590675"/>
            <a:ext cx="223837" cy="152400"/>
          </a:xfrm>
          <a:prstGeom prst="roundRect">
            <a:avLst>
              <a:gd name="adj" fmla="val 39065"/>
            </a:avLst>
          </a:prstGeom>
          <a:noFill/>
          <a:ln w="53975">
            <a:solidFill>
              <a:srgbClr val="CF924C"/>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274" name="Rectangle 459">
            <a:extLst>
              <a:ext uri="{FF2B5EF4-FFF2-40B4-BE49-F238E27FC236}">
                <a16:creationId xmlns:a16="http://schemas.microsoft.com/office/drawing/2014/main" id="{EEC67A4D-06D7-440B-9E7D-DFBCA4C425E2}"/>
              </a:ext>
            </a:extLst>
          </p:cNvPr>
          <p:cNvSpPr>
            <a:spLocks noChangeArrowheads="1"/>
          </p:cNvSpPr>
          <p:nvPr/>
        </p:nvSpPr>
        <p:spPr bwMode="auto">
          <a:xfrm>
            <a:off x="7556500" y="1633538"/>
            <a:ext cx="120650" cy="66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275" name="Rectangle 460">
            <a:extLst>
              <a:ext uri="{FF2B5EF4-FFF2-40B4-BE49-F238E27FC236}">
                <a16:creationId xmlns:a16="http://schemas.microsoft.com/office/drawing/2014/main" id="{798993EC-ACD2-44C6-ACA8-5A6939484937}"/>
              </a:ext>
            </a:extLst>
          </p:cNvPr>
          <p:cNvSpPr>
            <a:spLocks noChangeArrowheads="1"/>
          </p:cNvSpPr>
          <p:nvPr/>
        </p:nvSpPr>
        <p:spPr bwMode="auto">
          <a:xfrm>
            <a:off x="7556500" y="1633538"/>
            <a:ext cx="141288" cy="87312"/>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276" name="Freeform 461">
            <a:extLst>
              <a:ext uri="{FF2B5EF4-FFF2-40B4-BE49-F238E27FC236}">
                <a16:creationId xmlns:a16="http://schemas.microsoft.com/office/drawing/2014/main" id="{C8326701-3957-45CB-812B-2F2CD2996571}"/>
              </a:ext>
            </a:extLst>
          </p:cNvPr>
          <p:cNvSpPr>
            <a:spLocks/>
          </p:cNvSpPr>
          <p:nvPr/>
        </p:nvSpPr>
        <p:spPr bwMode="auto">
          <a:xfrm>
            <a:off x="7718425" y="1830388"/>
            <a:ext cx="41275" cy="66675"/>
          </a:xfrm>
          <a:custGeom>
            <a:avLst/>
            <a:gdLst>
              <a:gd name="T0" fmla="*/ 2147483646 w 28"/>
              <a:gd name="T1" fmla="*/ 0 h 42"/>
              <a:gd name="T2" fmla="*/ 2147483646 w 28"/>
              <a:gd name="T3" fmla="*/ 0 h 42"/>
              <a:gd name="T4" fmla="*/ 2147483646 w 28"/>
              <a:gd name="T5" fmla="*/ 2147483646 h 42"/>
              <a:gd name="T6" fmla="*/ 2147483646 w 28"/>
              <a:gd name="T7" fmla="*/ 2147483646 h 42"/>
              <a:gd name="T8" fmla="*/ 2147483646 w 28"/>
              <a:gd name="T9" fmla="*/ 2147483646 h 42"/>
              <a:gd name="T10" fmla="*/ 2147483646 w 28"/>
              <a:gd name="T11" fmla="*/ 2147483646 h 42"/>
              <a:gd name="T12" fmla="*/ 0 w 28"/>
              <a:gd name="T13" fmla="*/ 2147483646 h 42"/>
              <a:gd name="T14" fmla="*/ 0 w 28"/>
              <a:gd name="T15" fmla="*/ 2147483646 h 42"/>
              <a:gd name="T16" fmla="*/ 0 w 28"/>
              <a:gd name="T17" fmla="*/ 0 h 42"/>
              <a:gd name="T18" fmla="*/ 2147483646 w 28"/>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42"/>
              <a:gd name="T32" fmla="*/ 28 w 28"/>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42">
                <a:moveTo>
                  <a:pt x="14" y="0"/>
                </a:moveTo>
                <a:lnTo>
                  <a:pt x="14" y="0"/>
                </a:lnTo>
                <a:lnTo>
                  <a:pt x="28" y="14"/>
                </a:lnTo>
                <a:lnTo>
                  <a:pt x="28" y="28"/>
                </a:lnTo>
                <a:lnTo>
                  <a:pt x="14" y="42"/>
                </a:lnTo>
                <a:lnTo>
                  <a:pt x="0" y="28"/>
                </a:lnTo>
                <a:lnTo>
                  <a:pt x="0" y="14"/>
                </a:lnTo>
                <a:lnTo>
                  <a:pt x="0" y="0"/>
                </a:lnTo>
                <a:lnTo>
                  <a:pt x="14" y="0"/>
                </a:lnTo>
                <a:close/>
              </a:path>
            </a:pathLst>
          </a:custGeom>
          <a:solidFill>
            <a:srgbClr val="CF924C"/>
          </a:solidFill>
          <a:ln w="31750">
            <a:solidFill>
              <a:srgbClr val="CF924C"/>
            </a:solidFill>
            <a:prstDash val="solid"/>
            <a:round/>
            <a:headEnd/>
            <a:tailEnd/>
          </a:ln>
        </p:spPr>
        <p:txBody>
          <a:bodyPr/>
          <a:lstStyle/>
          <a:p>
            <a:endParaRPr lang="en-IN"/>
          </a:p>
        </p:txBody>
      </p:sp>
      <p:pic>
        <p:nvPicPr>
          <p:cNvPr id="35277" name="Picture 462">
            <a:extLst>
              <a:ext uri="{FF2B5EF4-FFF2-40B4-BE49-F238E27FC236}">
                <a16:creationId xmlns:a16="http://schemas.microsoft.com/office/drawing/2014/main" id="{1DF737BD-EDEF-4BEE-9F52-7ACFC935BD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0" y="1633538"/>
            <a:ext cx="101600" cy="6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278" name="Line 463">
            <a:extLst>
              <a:ext uri="{FF2B5EF4-FFF2-40B4-BE49-F238E27FC236}">
                <a16:creationId xmlns:a16="http://schemas.microsoft.com/office/drawing/2014/main" id="{FAC13A5C-B630-4E5A-9D60-A6D2E6A8CA4B}"/>
              </a:ext>
            </a:extLst>
          </p:cNvPr>
          <p:cNvSpPr>
            <a:spLocks noChangeShapeType="1"/>
          </p:cNvSpPr>
          <p:nvPr/>
        </p:nvSpPr>
        <p:spPr bwMode="auto">
          <a:xfrm>
            <a:off x="7718425" y="1852613"/>
            <a:ext cx="1588"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279" name="Freeform 464">
            <a:extLst>
              <a:ext uri="{FF2B5EF4-FFF2-40B4-BE49-F238E27FC236}">
                <a16:creationId xmlns:a16="http://schemas.microsoft.com/office/drawing/2014/main" id="{174A93D2-2FAC-47E3-BFAE-5CE6AB8D5038}"/>
              </a:ext>
            </a:extLst>
          </p:cNvPr>
          <p:cNvSpPr>
            <a:spLocks/>
          </p:cNvSpPr>
          <p:nvPr/>
        </p:nvSpPr>
        <p:spPr bwMode="auto">
          <a:xfrm>
            <a:off x="7739063" y="1852613"/>
            <a:ext cx="1587" cy="1587"/>
          </a:xfrm>
          <a:custGeom>
            <a:avLst/>
            <a:gdLst>
              <a:gd name="T0" fmla="*/ 0 w 1465"/>
              <a:gd name="T1" fmla="*/ 0 h 1588"/>
              <a:gd name="T2" fmla="*/ 0 w 1465"/>
              <a:gd name="T3" fmla="*/ 0 h 1588"/>
              <a:gd name="T4" fmla="*/ 0 w 1465"/>
              <a:gd name="T5" fmla="*/ 0 h 1588"/>
              <a:gd name="T6" fmla="*/ 0 60000 65536"/>
              <a:gd name="T7" fmla="*/ 0 60000 65536"/>
              <a:gd name="T8" fmla="*/ 0 60000 65536"/>
              <a:gd name="T9" fmla="*/ 0 w 1465"/>
              <a:gd name="T10" fmla="*/ 0 h 1588"/>
              <a:gd name="T11" fmla="*/ 1465 w 1465"/>
              <a:gd name="T12" fmla="*/ 1588 h 1588"/>
            </a:gdLst>
            <a:ahLst/>
            <a:cxnLst>
              <a:cxn ang="T6">
                <a:pos x="T0" y="T1"/>
              </a:cxn>
              <a:cxn ang="T7">
                <a:pos x="T2" y="T3"/>
              </a:cxn>
              <a:cxn ang="T8">
                <a:pos x="T4" y="T5"/>
              </a:cxn>
            </a:cxnLst>
            <a:rect l="T9" t="T10" r="T11" b="T12"/>
            <a:pathLst>
              <a:path w="1465" h="1588">
                <a:moveTo>
                  <a:pt x="0" y="0"/>
                </a:moveTo>
                <a:lnTo>
                  <a:pt x="0" y="0"/>
                </a:lnTo>
                <a:close/>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280" name="Rectangle 465">
            <a:extLst>
              <a:ext uri="{FF2B5EF4-FFF2-40B4-BE49-F238E27FC236}">
                <a16:creationId xmlns:a16="http://schemas.microsoft.com/office/drawing/2014/main" id="{8EAE9927-3EB2-44F6-B724-31FAFD6A9526}"/>
              </a:ext>
            </a:extLst>
          </p:cNvPr>
          <p:cNvSpPr>
            <a:spLocks noChangeArrowheads="1"/>
          </p:cNvSpPr>
          <p:nvPr/>
        </p:nvSpPr>
        <p:spPr bwMode="auto">
          <a:xfrm>
            <a:off x="7535863" y="1720850"/>
            <a:ext cx="141287" cy="44450"/>
          </a:xfrm>
          <a:prstGeom prst="rect">
            <a:avLst/>
          </a:prstGeom>
          <a:solidFill>
            <a:srgbClr val="CF924C"/>
          </a:solidFill>
          <a:ln w="31750">
            <a:solidFill>
              <a:srgbClr val="CF924C"/>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281" name="Freeform 466">
            <a:extLst>
              <a:ext uri="{FF2B5EF4-FFF2-40B4-BE49-F238E27FC236}">
                <a16:creationId xmlns:a16="http://schemas.microsoft.com/office/drawing/2014/main" id="{DC6F2D72-C2B2-4D8E-BDB8-39F64E83D456}"/>
              </a:ext>
            </a:extLst>
          </p:cNvPr>
          <p:cNvSpPr>
            <a:spLocks/>
          </p:cNvSpPr>
          <p:nvPr/>
        </p:nvSpPr>
        <p:spPr bwMode="auto">
          <a:xfrm>
            <a:off x="7515225" y="1765300"/>
            <a:ext cx="182563" cy="44450"/>
          </a:xfrm>
          <a:custGeom>
            <a:avLst/>
            <a:gdLst>
              <a:gd name="T0" fmla="*/ 2147483646 w 124"/>
              <a:gd name="T1" fmla="*/ 0 h 28"/>
              <a:gd name="T2" fmla="*/ 0 w 124"/>
              <a:gd name="T3" fmla="*/ 2147483646 h 28"/>
              <a:gd name="T4" fmla="*/ 2147483646 w 124"/>
              <a:gd name="T5" fmla="*/ 2147483646 h 28"/>
              <a:gd name="T6" fmla="*/ 2147483646 w 124"/>
              <a:gd name="T7" fmla="*/ 0 h 28"/>
              <a:gd name="T8" fmla="*/ 2147483646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24" y="0"/>
                </a:lnTo>
                <a:lnTo>
                  <a:pt x="14" y="0"/>
                </a:lnTo>
                <a:close/>
              </a:path>
            </a:pathLst>
          </a:custGeom>
          <a:noFill/>
          <a:ln w="31750">
            <a:solidFill>
              <a:srgbClr val="D9AA7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282" name="Line 467">
            <a:extLst>
              <a:ext uri="{FF2B5EF4-FFF2-40B4-BE49-F238E27FC236}">
                <a16:creationId xmlns:a16="http://schemas.microsoft.com/office/drawing/2014/main" id="{8FBA1A74-20CB-49BA-BFDD-F2CDD5859359}"/>
              </a:ext>
            </a:extLst>
          </p:cNvPr>
          <p:cNvSpPr>
            <a:spLocks noChangeShapeType="1"/>
          </p:cNvSpPr>
          <p:nvPr/>
        </p:nvSpPr>
        <p:spPr bwMode="auto">
          <a:xfrm>
            <a:off x="7535863" y="1787525"/>
            <a:ext cx="20637" cy="1588"/>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283" name="Line 468">
            <a:extLst>
              <a:ext uri="{FF2B5EF4-FFF2-40B4-BE49-F238E27FC236}">
                <a16:creationId xmlns:a16="http://schemas.microsoft.com/office/drawing/2014/main" id="{F25DAFE6-3F54-4447-8AB6-DE08AA1C993C}"/>
              </a:ext>
            </a:extLst>
          </p:cNvPr>
          <p:cNvSpPr>
            <a:spLocks noChangeShapeType="1"/>
          </p:cNvSpPr>
          <p:nvPr/>
        </p:nvSpPr>
        <p:spPr bwMode="auto">
          <a:xfrm>
            <a:off x="7556500" y="1765300"/>
            <a:ext cx="120650" cy="1588"/>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284" name="Line 469">
            <a:extLst>
              <a:ext uri="{FF2B5EF4-FFF2-40B4-BE49-F238E27FC236}">
                <a16:creationId xmlns:a16="http://schemas.microsoft.com/office/drawing/2014/main" id="{64D3F301-74C1-49FC-B362-47C62BC3AD44}"/>
              </a:ext>
            </a:extLst>
          </p:cNvPr>
          <p:cNvSpPr>
            <a:spLocks noChangeShapeType="1"/>
          </p:cNvSpPr>
          <p:nvPr/>
        </p:nvSpPr>
        <p:spPr bwMode="auto">
          <a:xfrm>
            <a:off x="7535863" y="1787525"/>
            <a:ext cx="101600" cy="1588"/>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285" name="Line 470">
            <a:extLst>
              <a:ext uri="{FF2B5EF4-FFF2-40B4-BE49-F238E27FC236}">
                <a16:creationId xmlns:a16="http://schemas.microsoft.com/office/drawing/2014/main" id="{A9165851-7BB8-42CD-AC21-64751729C452}"/>
              </a:ext>
            </a:extLst>
          </p:cNvPr>
          <p:cNvSpPr>
            <a:spLocks noChangeShapeType="1"/>
          </p:cNvSpPr>
          <p:nvPr/>
        </p:nvSpPr>
        <p:spPr bwMode="auto">
          <a:xfrm>
            <a:off x="7575550" y="1787525"/>
            <a:ext cx="82550" cy="1588"/>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286" name="Freeform 471">
            <a:extLst>
              <a:ext uri="{FF2B5EF4-FFF2-40B4-BE49-F238E27FC236}">
                <a16:creationId xmlns:a16="http://schemas.microsoft.com/office/drawing/2014/main" id="{4D936655-087D-4D30-975C-39DED8F2B682}"/>
              </a:ext>
            </a:extLst>
          </p:cNvPr>
          <p:cNvSpPr>
            <a:spLocks/>
          </p:cNvSpPr>
          <p:nvPr/>
        </p:nvSpPr>
        <p:spPr bwMode="auto">
          <a:xfrm>
            <a:off x="7637463" y="1787525"/>
            <a:ext cx="60325" cy="1588"/>
          </a:xfrm>
          <a:custGeom>
            <a:avLst/>
            <a:gdLst>
              <a:gd name="T0" fmla="*/ 0 w 41"/>
              <a:gd name="T1" fmla="*/ 0 h 1588"/>
              <a:gd name="T2" fmla="*/ 2147483646 w 41"/>
              <a:gd name="T3" fmla="*/ 0 h 1588"/>
              <a:gd name="T4" fmla="*/ 2147483646 w 41"/>
              <a:gd name="T5" fmla="*/ 0 h 1588"/>
              <a:gd name="T6" fmla="*/ 0 60000 65536"/>
              <a:gd name="T7" fmla="*/ 0 60000 65536"/>
              <a:gd name="T8" fmla="*/ 0 60000 65536"/>
              <a:gd name="T9" fmla="*/ 0 w 41"/>
              <a:gd name="T10" fmla="*/ 0 h 1588"/>
              <a:gd name="T11" fmla="*/ 41 w 41"/>
              <a:gd name="T12" fmla="*/ 1588 h 1588"/>
            </a:gdLst>
            <a:ahLst/>
            <a:cxnLst>
              <a:cxn ang="T6">
                <a:pos x="T0" y="T1"/>
              </a:cxn>
              <a:cxn ang="T7">
                <a:pos x="T2" y="T3"/>
              </a:cxn>
              <a:cxn ang="T8">
                <a:pos x="T4" y="T5"/>
              </a:cxn>
            </a:cxnLst>
            <a:rect l="T9" t="T10" r="T11" b="T12"/>
            <a:pathLst>
              <a:path w="41" h="1588">
                <a:moveTo>
                  <a:pt x="0" y="0"/>
                </a:moveTo>
                <a:lnTo>
                  <a:pt x="27" y="0"/>
                </a:lnTo>
                <a:lnTo>
                  <a:pt x="41" y="0"/>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287" name="Rectangle 472">
            <a:extLst>
              <a:ext uri="{FF2B5EF4-FFF2-40B4-BE49-F238E27FC236}">
                <a16:creationId xmlns:a16="http://schemas.microsoft.com/office/drawing/2014/main" id="{9293BDF1-644E-4AB7-AA82-868D910D230E}"/>
              </a:ext>
            </a:extLst>
          </p:cNvPr>
          <p:cNvSpPr>
            <a:spLocks noChangeArrowheads="1"/>
          </p:cNvSpPr>
          <p:nvPr/>
        </p:nvSpPr>
        <p:spPr bwMode="auto">
          <a:xfrm>
            <a:off x="7596188" y="1611313"/>
            <a:ext cx="41275" cy="66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288" name="Rectangle 473">
            <a:extLst>
              <a:ext uri="{FF2B5EF4-FFF2-40B4-BE49-F238E27FC236}">
                <a16:creationId xmlns:a16="http://schemas.microsoft.com/office/drawing/2014/main" id="{E3379893-BD79-4E87-8D7B-9C8ACCEAC7A1}"/>
              </a:ext>
            </a:extLst>
          </p:cNvPr>
          <p:cNvSpPr>
            <a:spLocks noChangeArrowheads="1"/>
          </p:cNvSpPr>
          <p:nvPr/>
        </p:nvSpPr>
        <p:spPr bwMode="auto">
          <a:xfrm>
            <a:off x="7596188" y="1611313"/>
            <a:ext cx="61912" cy="88900"/>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289" name="Freeform 474">
            <a:extLst>
              <a:ext uri="{FF2B5EF4-FFF2-40B4-BE49-F238E27FC236}">
                <a16:creationId xmlns:a16="http://schemas.microsoft.com/office/drawing/2014/main" id="{B705F5F8-B369-44CA-988C-392B7F941F16}"/>
              </a:ext>
            </a:extLst>
          </p:cNvPr>
          <p:cNvSpPr>
            <a:spLocks/>
          </p:cNvSpPr>
          <p:nvPr/>
        </p:nvSpPr>
        <p:spPr bwMode="auto">
          <a:xfrm>
            <a:off x="8202613" y="1743075"/>
            <a:ext cx="61912" cy="109538"/>
          </a:xfrm>
          <a:custGeom>
            <a:avLst/>
            <a:gdLst>
              <a:gd name="T0" fmla="*/ 0 w 42"/>
              <a:gd name="T1" fmla="*/ 0 h 69"/>
              <a:gd name="T2" fmla="*/ 2147483646 w 42"/>
              <a:gd name="T3" fmla="*/ 2147483646 h 69"/>
              <a:gd name="T4" fmla="*/ 2147483646 w 42"/>
              <a:gd name="T5" fmla="*/ 2147483646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4"/>
                </a:lnTo>
                <a:lnTo>
                  <a:pt x="42" y="69"/>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290" name="AutoShape 475">
            <a:extLst>
              <a:ext uri="{FF2B5EF4-FFF2-40B4-BE49-F238E27FC236}">
                <a16:creationId xmlns:a16="http://schemas.microsoft.com/office/drawing/2014/main" id="{2C11AAE8-1187-4BEE-9633-A67D09DEA0FF}"/>
              </a:ext>
            </a:extLst>
          </p:cNvPr>
          <p:cNvSpPr>
            <a:spLocks noChangeArrowheads="1"/>
          </p:cNvSpPr>
          <p:nvPr/>
        </p:nvSpPr>
        <p:spPr bwMode="auto">
          <a:xfrm>
            <a:off x="8042275" y="1611313"/>
            <a:ext cx="180975" cy="109537"/>
          </a:xfrm>
          <a:prstGeom prst="roundRect">
            <a:avLst>
              <a:gd name="adj" fmla="val 50000"/>
            </a:avLst>
          </a:prstGeom>
          <a:solidFill>
            <a:srgbClr val="CF92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291" name="AutoShape 476">
            <a:extLst>
              <a:ext uri="{FF2B5EF4-FFF2-40B4-BE49-F238E27FC236}">
                <a16:creationId xmlns:a16="http://schemas.microsoft.com/office/drawing/2014/main" id="{C70C251C-B250-44E2-8FD6-CACE49AD8EEC}"/>
              </a:ext>
            </a:extLst>
          </p:cNvPr>
          <p:cNvSpPr>
            <a:spLocks noChangeArrowheads="1"/>
          </p:cNvSpPr>
          <p:nvPr/>
        </p:nvSpPr>
        <p:spPr bwMode="auto">
          <a:xfrm>
            <a:off x="8021638" y="1590675"/>
            <a:ext cx="222250" cy="152400"/>
          </a:xfrm>
          <a:prstGeom prst="roundRect">
            <a:avLst>
              <a:gd name="adj" fmla="val 39065"/>
            </a:avLst>
          </a:prstGeom>
          <a:noFill/>
          <a:ln w="53975">
            <a:solidFill>
              <a:srgbClr val="CF924C"/>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292" name="Rectangle 477">
            <a:extLst>
              <a:ext uri="{FF2B5EF4-FFF2-40B4-BE49-F238E27FC236}">
                <a16:creationId xmlns:a16="http://schemas.microsoft.com/office/drawing/2014/main" id="{32B29AFB-BF8C-44B0-86A9-7A8D58018412}"/>
              </a:ext>
            </a:extLst>
          </p:cNvPr>
          <p:cNvSpPr>
            <a:spLocks noChangeArrowheads="1"/>
          </p:cNvSpPr>
          <p:nvPr/>
        </p:nvSpPr>
        <p:spPr bwMode="auto">
          <a:xfrm>
            <a:off x="8081963" y="1633538"/>
            <a:ext cx="120650" cy="66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293" name="Rectangle 478">
            <a:extLst>
              <a:ext uri="{FF2B5EF4-FFF2-40B4-BE49-F238E27FC236}">
                <a16:creationId xmlns:a16="http://schemas.microsoft.com/office/drawing/2014/main" id="{283AA9AB-FFDA-4E75-9928-1908626477F9}"/>
              </a:ext>
            </a:extLst>
          </p:cNvPr>
          <p:cNvSpPr>
            <a:spLocks noChangeArrowheads="1"/>
          </p:cNvSpPr>
          <p:nvPr/>
        </p:nvSpPr>
        <p:spPr bwMode="auto">
          <a:xfrm>
            <a:off x="8081963" y="1633538"/>
            <a:ext cx="141287" cy="87312"/>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294" name="Freeform 479">
            <a:extLst>
              <a:ext uri="{FF2B5EF4-FFF2-40B4-BE49-F238E27FC236}">
                <a16:creationId xmlns:a16="http://schemas.microsoft.com/office/drawing/2014/main" id="{02FF05DE-6C82-4E46-BBFF-04380910F807}"/>
              </a:ext>
            </a:extLst>
          </p:cNvPr>
          <p:cNvSpPr>
            <a:spLocks/>
          </p:cNvSpPr>
          <p:nvPr/>
        </p:nvSpPr>
        <p:spPr bwMode="auto">
          <a:xfrm>
            <a:off x="8243888" y="1830388"/>
            <a:ext cx="39687" cy="66675"/>
          </a:xfrm>
          <a:custGeom>
            <a:avLst/>
            <a:gdLst>
              <a:gd name="T0" fmla="*/ 2147483646 w 27"/>
              <a:gd name="T1" fmla="*/ 0 h 42"/>
              <a:gd name="T2" fmla="*/ 2147483646 w 27"/>
              <a:gd name="T3" fmla="*/ 0 h 42"/>
              <a:gd name="T4" fmla="*/ 2147483646 w 27"/>
              <a:gd name="T5" fmla="*/ 2147483646 h 42"/>
              <a:gd name="T6" fmla="*/ 2147483646 w 27"/>
              <a:gd name="T7" fmla="*/ 2147483646 h 42"/>
              <a:gd name="T8" fmla="*/ 2147483646 w 27"/>
              <a:gd name="T9" fmla="*/ 2147483646 h 42"/>
              <a:gd name="T10" fmla="*/ 2147483646 w 27"/>
              <a:gd name="T11" fmla="*/ 2147483646 h 42"/>
              <a:gd name="T12" fmla="*/ 0 w 27"/>
              <a:gd name="T13" fmla="*/ 2147483646 h 42"/>
              <a:gd name="T14" fmla="*/ 0 w 27"/>
              <a:gd name="T15" fmla="*/ 2147483646 h 42"/>
              <a:gd name="T16" fmla="*/ 0 w 27"/>
              <a:gd name="T17" fmla="*/ 0 h 42"/>
              <a:gd name="T18" fmla="*/ 2147483646 w 27"/>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42"/>
              <a:gd name="T32" fmla="*/ 27 w 27"/>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42">
                <a:moveTo>
                  <a:pt x="14" y="0"/>
                </a:moveTo>
                <a:lnTo>
                  <a:pt x="14" y="0"/>
                </a:lnTo>
                <a:lnTo>
                  <a:pt x="27" y="14"/>
                </a:lnTo>
                <a:lnTo>
                  <a:pt x="27" y="28"/>
                </a:lnTo>
                <a:lnTo>
                  <a:pt x="14" y="42"/>
                </a:lnTo>
                <a:lnTo>
                  <a:pt x="0" y="28"/>
                </a:lnTo>
                <a:lnTo>
                  <a:pt x="0" y="14"/>
                </a:lnTo>
                <a:lnTo>
                  <a:pt x="0" y="0"/>
                </a:lnTo>
                <a:lnTo>
                  <a:pt x="14" y="0"/>
                </a:lnTo>
                <a:close/>
              </a:path>
            </a:pathLst>
          </a:custGeom>
          <a:solidFill>
            <a:srgbClr val="CF924C"/>
          </a:solidFill>
          <a:ln w="31750">
            <a:solidFill>
              <a:srgbClr val="CF924C"/>
            </a:solidFill>
            <a:prstDash val="solid"/>
            <a:round/>
            <a:headEnd/>
            <a:tailEnd/>
          </a:ln>
        </p:spPr>
        <p:txBody>
          <a:bodyPr/>
          <a:lstStyle/>
          <a:p>
            <a:endParaRPr lang="en-IN"/>
          </a:p>
        </p:txBody>
      </p:sp>
      <p:pic>
        <p:nvPicPr>
          <p:cNvPr id="35295" name="Picture 480">
            <a:extLst>
              <a:ext uri="{FF2B5EF4-FFF2-40B4-BE49-F238E27FC236}">
                <a16:creationId xmlns:a16="http://schemas.microsoft.com/office/drawing/2014/main" id="{CFFCE0B4-CD89-46DE-92D5-00151A6FF2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1963" y="1633538"/>
            <a:ext cx="100012" cy="6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296" name="Line 481">
            <a:extLst>
              <a:ext uri="{FF2B5EF4-FFF2-40B4-BE49-F238E27FC236}">
                <a16:creationId xmlns:a16="http://schemas.microsoft.com/office/drawing/2014/main" id="{D104A445-157D-44DD-9244-58A751CBE05B}"/>
              </a:ext>
            </a:extLst>
          </p:cNvPr>
          <p:cNvSpPr>
            <a:spLocks noChangeShapeType="1"/>
          </p:cNvSpPr>
          <p:nvPr/>
        </p:nvSpPr>
        <p:spPr bwMode="auto">
          <a:xfrm>
            <a:off x="8243888" y="1852613"/>
            <a:ext cx="1587" cy="15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297" name="Freeform 482">
            <a:extLst>
              <a:ext uri="{FF2B5EF4-FFF2-40B4-BE49-F238E27FC236}">
                <a16:creationId xmlns:a16="http://schemas.microsoft.com/office/drawing/2014/main" id="{7F6BA088-0511-4F02-8C86-626AC965C8B1}"/>
              </a:ext>
            </a:extLst>
          </p:cNvPr>
          <p:cNvSpPr>
            <a:spLocks/>
          </p:cNvSpPr>
          <p:nvPr/>
        </p:nvSpPr>
        <p:spPr bwMode="auto">
          <a:xfrm>
            <a:off x="8264525" y="1852613"/>
            <a:ext cx="1588" cy="1587"/>
          </a:xfrm>
          <a:custGeom>
            <a:avLst/>
            <a:gdLst>
              <a:gd name="T0" fmla="*/ 0 w 1465"/>
              <a:gd name="T1" fmla="*/ 0 h 1588"/>
              <a:gd name="T2" fmla="*/ 0 w 1465"/>
              <a:gd name="T3" fmla="*/ 0 h 1588"/>
              <a:gd name="T4" fmla="*/ 0 w 1465"/>
              <a:gd name="T5" fmla="*/ 0 h 1588"/>
              <a:gd name="T6" fmla="*/ 0 60000 65536"/>
              <a:gd name="T7" fmla="*/ 0 60000 65536"/>
              <a:gd name="T8" fmla="*/ 0 60000 65536"/>
              <a:gd name="T9" fmla="*/ 0 w 1465"/>
              <a:gd name="T10" fmla="*/ 0 h 1588"/>
              <a:gd name="T11" fmla="*/ 1465 w 1465"/>
              <a:gd name="T12" fmla="*/ 1588 h 1588"/>
            </a:gdLst>
            <a:ahLst/>
            <a:cxnLst>
              <a:cxn ang="T6">
                <a:pos x="T0" y="T1"/>
              </a:cxn>
              <a:cxn ang="T7">
                <a:pos x="T2" y="T3"/>
              </a:cxn>
              <a:cxn ang="T8">
                <a:pos x="T4" y="T5"/>
              </a:cxn>
            </a:cxnLst>
            <a:rect l="T9" t="T10" r="T11" b="T12"/>
            <a:pathLst>
              <a:path w="1465" h="1588">
                <a:moveTo>
                  <a:pt x="0" y="0"/>
                </a:moveTo>
                <a:lnTo>
                  <a:pt x="0" y="0"/>
                </a:lnTo>
                <a:close/>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298" name="Rectangle 483">
            <a:extLst>
              <a:ext uri="{FF2B5EF4-FFF2-40B4-BE49-F238E27FC236}">
                <a16:creationId xmlns:a16="http://schemas.microsoft.com/office/drawing/2014/main" id="{2BCD927A-7ADC-4C45-9CF9-D9B87BDD8474}"/>
              </a:ext>
            </a:extLst>
          </p:cNvPr>
          <p:cNvSpPr>
            <a:spLocks noChangeArrowheads="1"/>
          </p:cNvSpPr>
          <p:nvPr/>
        </p:nvSpPr>
        <p:spPr bwMode="auto">
          <a:xfrm>
            <a:off x="8062913" y="1720850"/>
            <a:ext cx="139700" cy="44450"/>
          </a:xfrm>
          <a:prstGeom prst="rect">
            <a:avLst/>
          </a:prstGeom>
          <a:solidFill>
            <a:srgbClr val="CF924C"/>
          </a:solidFill>
          <a:ln w="31750">
            <a:solidFill>
              <a:srgbClr val="CF924C"/>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299" name="Freeform 484">
            <a:extLst>
              <a:ext uri="{FF2B5EF4-FFF2-40B4-BE49-F238E27FC236}">
                <a16:creationId xmlns:a16="http://schemas.microsoft.com/office/drawing/2014/main" id="{53546151-2464-4245-99B4-8C5C290A6592}"/>
              </a:ext>
            </a:extLst>
          </p:cNvPr>
          <p:cNvSpPr>
            <a:spLocks/>
          </p:cNvSpPr>
          <p:nvPr/>
        </p:nvSpPr>
        <p:spPr bwMode="auto">
          <a:xfrm>
            <a:off x="8042275" y="1765300"/>
            <a:ext cx="180975" cy="44450"/>
          </a:xfrm>
          <a:custGeom>
            <a:avLst/>
            <a:gdLst>
              <a:gd name="T0" fmla="*/ 2147483646 w 124"/>
              <a:gd name="T1" fmla="*/ 0 h 28"/>
              <a:gd name="T2" fmla="*/ 0 w 124"/>
              <a:gd name="T3" fmla="*/ 2147483646 h 28"/>
              <a:gd name="T4" fmla="*/ 2147483646 w 124"/>
              <a:gd name="T5" fmla="*/ 2147483646 h 28"/>
              <a:gd name="T6" fmla="*/ 2147483646 w 124"/>
              <a:gd name="T7" fmla="*/ 0 h 28"/>
              <a:gd name="T8" fmla="*/ 2147483646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24" y="0"/>
                </a:lnTo>
                <a:lnTo>
                  <a:pt x="14" y="0"/>
                </a:lnTo>
                <a:close/>
              </a:path>
            </a:pathLst>
          </a:custGeom>
          <a:noFill/>
          <a:ln w="31750">
            <a:solidFill>
              <a:srgbClr val="D9AA7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300" name="Line 485">
            <a:extLst>
              <a:ext uri="{FF2B5EF4-FFF2-40B4-BE49-F238E27FC236}">
                <a16:creationId xmlns:a16="http://schemas.microsoft.com/office/drawing/2014/main" id="{159E2B09-D182-47EA-B987-5E2A35088534}"/>
              </a:ext>
            </a:extLst>
          </p:cNvPr>
          <p:cNvSpPr>
            <a:spLocks noChangeShapeType="1"/>
          </p:cNvSpPr>
          <p:nvPr/>
        </p:nvSpPr>
        <p:spPr bwMode="auto">
          <a:xfrm>
            <a:off x="8062913" y="1787525"/>
            <a:ext cx="19050" cy="1588"/>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301" name="Line 486">
            <a:extLst>
              <a:ext uri="{FF2B5EF4-FFF2-40B4-BE49-F238E27FC236}">
                <a16:creationId xmlns:a16="http://schemas.microsoft.com/office/drawing/2014/main" id="{CF9D70A4-6B99-47B0-A719-56C7072377A1}"/>
              </a:ext>
            </a:extLst>
          </p:cNvPr>
          <p:cNvSpPr>
            <a:spLocks noChangeShapeType="1"/>
          </p:cNvSpPr>
          <p:nvPr/>
        </p:nvSpPr>
        <p:spPr bwMode="auto">
          <a:xfrm>
            <a:off x="8081963" y="1765300"/>
            <a:ext cx="120650" cy="1588"/>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302" name="Line 487">
            <a:extLst>
              <a:ext uri="{FF2B5EF4-FFF2-40B4-BE49-F238E27FC236}">
                <a16:creationId xmlns:a16="http://schemas.microsoft.com/office/drawing/2014/main" id="{26F66A66-99B9-4F3C-85BE-0605F555D2F9}"/>
              </a:ext>
            </a:extLst>
          </p:cNvPr>
          <p:cNvSpPr>
            <a:spLocks noChangeShapeType="1"/>
          </p:cNvSpPr>
          <p:nvPr/>
        </p:nvSpPr>
        <p:spPr bwMode="auto">
          <a:xfrm>
            <a:off x="8062913" y="1787525"/>
            <a:ext cx="100012" cy="1588"/>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303" name="Line 488">
            <a:extLst>
              <a:ext uri="{FF2B5EF4-FFF2-40B4-BE49-F238E27FC236}">
                <a16:creationId xmlns:a16="http://schemas.microsoft.com/office/drawing/2014/main" id="{7C54D5DD-8FCF-4725-8CC3-8ED755879072}"/>
              </a:ext>
            </a:extLst>
          </p:cNvPr>
          <p:cNvSpPr>
            <a:spLocks noChangeShapeType="1"/>
          </p:cNvSpPr>
          <p:nvPr/>
        </p:nvSpPr>
        <p:spPr bwMode="auto">
          <a:xfrm>
            <a:off x="8102600" y="1787525"/>
            <a:ext cx="79375" cy="1588"/>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304" name="Freeform 489">
            <a:extLst>
              <a:ext uri="{FF2B5EF4-FFF2-40B4-BE49-F238E27FC236}">
                <a16:creationId xmlns:a16="http://schemas.microsoft.com/office/drawing/2014/main" id="{050130E4-6747-40A0-8256-53C8BE8F7010}"/>
              </a:ext>
            </a:extLst>
          </p:cNvPr>
          <p:cNvSpPr>
            <a:spLocks/>
          </p:cNvSpPr>
          <p:nvPr/>
        </p:nvSpPr>
        <p:spPr bwMode="auto">
          <a:xfrm>
            <a:off x="8162925" y="1787525"/>
            <a:ext cx="60325" cy="1588"/>
          </a:xfrm>
          <a:custGeom>
            <a:avLst/>
            <a:gdLst>
              <a:gd name="T0" fmla="*/ 0 w 41"/>
              <a:gd name="T1" fmla="*/ 0 h 1588"/>
              <a:gd name="T2" fmla="*/ 2147483646 w 41"/>
              <a:gd name="T3" fmla="*/ 0 h 1588"/>
              <a:gd name="T4" fmla="*/ 2147483646 w 41"/>
              <a:gd name="T5" fmla="*/ 0 h 1588"/>
              <a:gd name="T6" fmla="*/ 0 60000 65536"/>
              <a:gd name="T7" fmla="*/ 0 60000 65536"/>
              <a:gd name="T8" fmla="*/ 0 60000 65536"/>
              <a:gd name="T9" fmla="*/ 0 w 41"/>
              <a:gd name="T10" fmla="*/ 0 h 1588"/>
              <a:gd name="T11" fmla="*/ 41 w 41"/>
              <a:gd name="T12" fmla="*/ 1588 h 1588"/>
            </a:gdLst>
            <a:ahLst/>
            <a:cxnLst>
              <a:cxn ang="T6">
                <a:pos x="T0" y="T1"/>
              </a:cxn>
              <a:cxn ang="T7">
                <a:pos x="T2" y="T3"/>
              </a:cxn>
              <a:cxn ang="T8">
                <a:pos x="T4" y="T5"/>
              </a:cxn>
            </a:cxnLst>
            <a:rect l="T9" t="T10" r="T11" b="T12"/>
            <a:pathLst>
              <a:path w="41" h="1588">
                <a:moveTo>
                  <a:pt x="0" y="0"/>
                </a:moveTo>
                <a:lnTo>
                  <a:pt x="27" y="0"/>
                </a:lnTo>
                <a:lnTo>
                  <a:pt x="41" y="0"/>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305" name="Rectangle 490">
            <a:extLst>
              <a:ext uri="{FF2B5EF4-FFF2-40B4-BE49-F238E27FC236}">
                <a16:creationId xmlns:a16="http://schemas.microsoft.com/office/drawing/2014/main" id="{78F594B8-DA4B-4CBA-9609-43ADCFA0D443}"/>
              </a:ext>
            </a:extLst>
          </p:cNvPr>
          <p:cNvSpPr>
            <a:spLocks noChangeArrowheads="1"/>
          </p:cNvSpPr>
          <p:nvPr/>
        </p:nvSpPr>
        <p:spPr bwMode="auto">
          <a:xfrm>
            <a:off x="8123238" y="1611313"/>
            <a:ext cx="39687" cy="66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306" name="Rectangle 491">
            <a:extLst>
              <a:ext uri="{FF2B5EF4-FFF2-40B4-BE49-F238E27FC236}">
                <a16:creationId xmlns:a16="http://schemas.microsoft.com/office/drawing/2014/main" id="{87003C44-853B-4B62-9EE5-A30DD1909E73}"/>
              </a:ext>
            </a:extLst>
          </p:cNvPr>
          <p:cNvSpPr>
            <a:spLocks noChangeArrowheads="1"/>
          </p:cNvSpPr>
          <p:nvPr/>
        </p:nvSpPr>
        <p:spPr bwMode="auto">
          <a:xfrm>
            <a:off x="8123238" y="1611313"/>
            <a:ext cx="58737" cy="88900"/>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5307" name="Rectangle 492">
            <a:extLst>
              <a:ext uri="{FF2B5EF4-FFF2-40B4-BE49-F238E27FC236}">
                <a16:creationId xmlns:a16="http://schemas.microsoft.com/office/drawing/2014/main" id="{C0A01A66-AE90-4704-A2B5-8BBA87530D7E}"/>
              </a:ext>
            </a:extLst>
          </p:cNvPr>
          <p:cNvSpPr>
            <a:spLocks noChangeArrowheads="1"/>
          </p:cNvSpPr>
          <p:nvPr/>
        </p:nvSpPr>
        <p:spPr bwMode="auto">
          <a:xfrm>
            <a:off x="3513138" y="5500688"/>
            <a:ext cx="99536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GB" altLang="en-US" sz="1400">
                <a:solidFill>
                  <a:srgbClr val="000000"/>
                </a:solidFill>
                <a:latin typeface="Arial" panose="020B0604020202020204" pitchFamily="34" charset="0"/>
                <a:ea typeface="SimSun" panose="02010600030101010101" pitchFamily="2" charset="-122"/>
              </a:rPr>
              <a:t>network link:</a:t>
            </a:r>
            <a:endParaRPr lang="en-GB" altLang="en-US" sz="2400">
              <a:latin typeface="Times" panose="02020603050405020304" pitchFamily="18" charset="0"/>
              <a:ea typeface="SimSun" panose="02010600030101010101" pitchFamily="2" charset="-122"/>
            </a:endParaRPr>
          </a:p>
        </p:txBody>
      </p:sp>
      <p:sp>
        <p:nvSpPr>
          <p:cNvPr id="35308" name="Freeform 495">
            <a:extLst>
              <a:ext uri="{FF2B5EF4-FFF2-40B4-BE49-F238E27FC236}">
                <a16:creationId xmlns:a16="http://schemas.microsoft.com/office/drawing/2014/main" id="{51AE23B7-A68F-4DEA-8817-2AE72D408868}"/>
              </a:ext>
            </a:extLst>
          </p:cNvPr>
          <p:cNvSpPr>
            <a:spLocks/>
          </p:cNvSpPr>
          <p:nvPr/>
        </p:nvSpPr>
        <p:spPr bwMode="auto">
          <a:xfrm>
            <a:off x="6108700" y="2992438"/>
            <a:ext cx="101600" cy="133350"/>
          </a:xfrm>
          <a:custGeom>
            <a:avLst/>
            <a:gdLst>
              <a:gd name="T0" fmla="*/ 2147483646 w 69"/>
              <a:gd name="T1" fmla="*/ 2147483646 h 83"/>
              <a:gd name="T2" fmla="*/ 0 w 69"/>
              <a:gd name="T3" fmla="*/ 2147483646 h 83"/>
              <a:gd name="T4" fmla="*/ 0 w 69"/>
              <a:gd name="T5" fmla="*/ 0 h 83"/>
              <a:gd name="T6" fmla="*/ 2147483646 w 69"/>
              <a:gd name="T7" fmla="*/ 2147483646 h 83"/>
              <a:gd name="T8" fmla="*/ 2147483646 w 69"/>
              <a:gd name="T9" fmla="*/ 2147483646 h 83"/>
              <a:gd name="T10" fmla="*/ 0 60000 65536"/>
              <a:gd name="T11" fmla="*/ 0 60000 65536"/>
              <a:gd name="T12" fmla="*/ 0 60000 65536"/>
              <a:gd name="T13" fmla="*/ 0 60000 65536"/>
              <a:gd name="T14" fmla="*/ 0 60000 65536"/>
              <a:gd name="T15" fmla="*/ 0 w 69"/>
              <a:gd name="T16" fmla="*/ 0 h 83"/>
              <a:gd name="T17" fmla="*/ 69 w 69"/>
              <a:gd name="T18" fmla="*/ 83 h 83"/>
            </a:gdLst>
            <a:ahLst/>
            <a:cxnLst>
              <a:cxn ang="T10">
                <a:pos x="T0" y="T1"/>
              </a:cxn>
              <a:cxn ang="T11">
                <a:pos x="T2" y="T3"/>
              </a:cxn>
              <a:cxn ang="T12">
                <a:pos x="T4" y="T5"/>
              </a:cxn>
              <a:cxn ang="T13">
                <a:pos x="T6" y="T7"/>
              </a:cxn>
              <a:cxn ang="T14">
                <a:pos x="T8" y="T9"/>
              </a:cxn>
            </a:cxnLst>
            <a:rect l="T15" t="T16" r="T17" b="T18"/>
            <a:pathLst>
              <a:path w="69" h="83">
                <a:moveTo>
                  <a:pt x="28" y="69"/>
                </a:moveTo>
                <a:lnTo>
                  <a:pt x="0" y="83"/>
                </a:lnTo>
                <a:lnTo>
                  <a:pt x="0" y="0"/>
                </a:lnTo>
                <a:lnTo>
                  <a:pt x="69" y="55"/>
                </a:lnTo>
                <a:lnTo>
                  <a:pt x="28" y="69"/>
                </a:lnTo>
                <a:close/>
              </a:path>
            </a:pathLst>
          </a:custGeom>
          <a:solidFill>
            <a:srgbClr val="000000"/>
          </a:solidFill>
          <a:ln w="31750">
            <a:solidFill>
              <a:srgbClr val="000000"/>
            </a:solidFill>
            <a:prstDash val="solid"/>
            <a:round/>
            <a:headEnd/>
            <a:tailEnd/>
          </a:ln>
        </p:spPr>
        <p:txBody>
          <a:bodyPr/>
          <a:lstStyle/>
          <a:p>
            <a:endParaRPr lang="en-IN"/>
          </a:p>
        </p:txBody>
      </p:sp>
      <p:sp>
        <p:nvSpPr>
          <p:cNvPr id="35309" name="Line 496">
            <a:extLst>
              <a:ext uri="{FF2B5EF4-FFF2-40B4-BE49-F238E27FC236}">
                <a16:creationId xmlns:a16="http://schemas.microsoft.com/office/drawing/2014/main" id="{2E1F372C-FEB2-4BBD-A7F3-BD2DDEAC24A4}"/>
              </a:ext>
            </a:extLst>
          </p:cNvPr>
          <p:cNvSpPr>
            <a:spLocks noChangeShapeType="1"/>
          </p:cNvSpPr>
          <p:nvPr/>
        </p:nvSpPr>
        <p:spPr bwMode="auto">
          <a:xfrm flipH="1" flipV="1">
            <a:off x="6149975" y="3103563"/>
            <a:ext cx="161925" cy="41592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310" name="Freeform 497">
            <a:extLst>
              <a:ext uri="{FF2B5EF4-FFF2-40B4-BE49-F238E27FC236}">
                <a16:creationId xmlns:a16="http://schemas.microsoft.com/office/drawing/2014/main" id="{84FC72AE-0B8F-4481-A4F8-C02E768B55DD}"/>
              </a:ext>
            </a:extLst>
          </p:cNvPr>
          <p:cNvSpPr>
            <a:spLocks/>
          </p:cNvSpPr>
          <p:nvPr/>
        </p:nvSpPr>
        <p:spPr bwMode="auto">
          <a:xfrm>
            <a:off x="6594475" y="4087813"/>
            <a:ext cx="101600" cy="133350"/>
          </a:xfrm>
          <a:custGeom>
            <a:avLst/>
            <a:gdLst>
              <a:gd name="T0" fmla="*/ 2147483646 w 69"/>
              <a:gd name="T1" fmla="*/ 2147483646 h 83"/>
              <a:gd name="T2" fmla="*/ 2147483646 w 69"/>
              <a:gd name="T3" fmla="*/ 0 h 83"/>
              <a:gd name="T4" fmla="*/ 2147483646 w 69"/>
              <a:gd name="T5" fmla="*/ 2147483646 h 83"/>
              <a:gd name="T6" fmla="*/ 0 w 69"/>
              <a:gd name="T7" fmla="*/ 2147483646 h 83"/>
              <a:gd name="T8" fmla="*/ 2147483646 w 69"/>
              <a:gd name="T9" fmla="*/ 2147483646 h 83"/>
              <a:gd name="T10" fmla="*/ 0 60000 65536"/>
              <a:gd name="T11" fmla="*/ 0 60000 65536"/>
              <a:gd name="T12" fmla="*/ 0 60000 65536"/>
              <a:gd name="T13" fmla="*/ 0 60000 65536"/>
              <a:gd name="T14" fmla="*/ 0 60000 65536"/>
              <a:gd name="T15" fmla="*/ 0 w 69"/>
              <a:gd name="T16" fmla="*/ 0 h 83"/>
              <a:gd name="T17" fmla="*/ 69 w 69"/>
              <a:gd name="T18" fmla="*/ 83 h 83"/>
            </a:gdLst>
            <a:ahLst/>
            <a:cxnLst>
              <a:cxn ang="T10">
                <a:pos x="T0" y="T1"/>
              </a:cxn>
              <a:cxn ang="T11">
                <a:pos x="T2" y="T3"/>
              </a:cxn>
              <a:cxn ang="T12">
                <a:pos x="T4" y="T5"/>
              </a:cxn>
              <a:cxn ang="T13">
                <a:pos x="T6" y="T7"/>
              </a:cxn>
              <a:cxn ang="T14">
                <a:pos x="T8" y="T9"/>
              </a:cxn>
            </a:cxnLst>
            <a:rect l="T15" t="T16" r="T17" b="T18"/>
            <a:pathLst>
              <a:path w="69" h="83">
                <a:moveTo>
                  <a:pt x="42" y="27"/>
                </a:moveTo>
                <a:lnTo>
                  <a:pt x="69" y="0"/>
                </a:lnTo>
                <a:lnTo>
                  <a:pt x="69" y="83"/>
                </a:lnTo>
                <a:lnTo>
                  <a:pt x="0" y="41"/>
                </a:lnTo>
                <a:lnTo>
                  <a:pt x="42" y="27"/>
                </a:lnTo>
                <a:close/>
              </a:path>
            </a:pathLst>
          </a:custGeom>
          <a:solidFill>
            <a:srgbClr val="000000"/>
          </a:solidFill>
          <a:ln w="31750">
            <a:solidFill>
              <a:srgbClr val="000000"/>
            </a:solidFill>
            <a:prstDash val="solid"/>
            <a:round/>
            <a:headEnd/>
            <a:tailEnd/>
          </a:ln>
        </p:spPr>
        <p:txBody>
          <a:bodyPr/>
          <a:lstStyle/>
          <a:p>
            <a:endParaRPr lang="en-IN"/>
          </a:p>
        </p:txBody>
      </p:sp>
      <p:sp>
        <p:nvSpPr>
          <p:cNvPr id="35311" name="Line 498">
            <a:extLst>
              <a:ext uri="{FF2B5EF4-FFF2-40B4-BE49-F238E27FC236}">
                <a16:creationId xmlns:a16="http://schemas.microsoft.com/office/drawing/2014/main" id="{3FBA73C2-9FBE-4F97-A394-3D9CFE774D9D}"/>
              </a:ext>
            </a:extLst>
          </p:cNvPr>
          <p:cNvSpPr>
            <a:spLocks noChangeShapeType="1"/>
          </p:cNvSpPr>
          <p:nvPr/>
        </p:nvSpPr>
        <p:spPr bwMode="auto">
          <a:xfrm>
            <a:off x="6453188" y="3824288"/>
            <a:ext cx="182562" cy="28575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312" name="Freeform 499">
            <a:extLst>
              <a:ext uri="{FF2B5EF4-FFF2-40B4-BE49-F238E27FC236}">
                <a16:creationId xmlns:a16="http://schemas.microsoft.com/office/drawing/2014/main" id="{0958E2A8-D039-4D7D-9FE7-1951023A29DB}"/>
              </a:ext>
            </a:extLst>
          </p:cNvPr>
          <p:cNvSpPr>
            <a:spLocks/>
          </p:cNvSpPr>
          <p:nvPr/>
        </p:nvSpPr>
        <p:spPr bwMode="auto">
          <a:xfrm>
            <a:off x="5764213" y="4021138"/>
            <a:ext cx="101600" cy="111125"/>
          </a:xfrm>
          <a:custGeom>
            <a:avLst/>
            <a:gdLst>
              <a:gd name="T0" fmla="*/ 2147483646 w 69"/>
              <a:gd name="T1" fmla="*/ 2147483646 h 69"/>
              <a:gd name="T2" fmla="*/ 2147483646 w 69"/>
              <a:gd name="T3" fmla="*/ 2147483646 h 69"/>
              <a:gd name="T4" fmla="*/ 0 w 69"/>
              <a:gd name="T5" fmla="*/ 2147483646 h 69"/>
              <a:gd name="T6" fmla="*/ 2147483646 w 69"/>
              <a:gd name="T7" fmla="*/ 0 h 69"/>
              <a:gd name="T8" fmla="*/ 2147483646 w 69"/>
              <a:gd name="T9" fmla="*/ 2147483646 h 69"/>
              <a:gd name="T10" fmla="*/ 0 60000 65536"/>
              <a:gd name="T11" fmla="*/ 0 60000 65536"/>
              <a:gd name="T12" fmla="*/ 0 60000 65536"/>
              <a:gd name="T13" fmla="*/ 0 60000 65536"/>
              <a:gd name="T14" fmla="*/ 0 60000 65536"/>
              <a:gd name="T15" fmla="*/ 0 w 69"/>
              <a:gd name="T16" fmla="*/ 0 h 69"/>
              <a:gd name="T17" fmla="*/ 69 w 69"/>
              <a:gd name="T18" fmla="*/ 69 h 69"/>
            </a:gdLst>
            <a:ahLst/>
            <a:cxnLst>
              <a:cxn ang="T10">
                <a:pos x="T0" y="T1"/>
              </a:cxn>
              <a:cxn ang="T11">
                <a:pos x="T2" y="T3"/>
              </a:cxn>
              <a:cxn ang="T12">
                <a:pos x="T4" y="T5"/>
              </a:cxn>
              <a:cxn ang="T13">
                <a:pos x="T6" y="T7"/>
              </a:cxn>
              <a:cxn ang="T14">
                <a:pos x="T8" y="T9"/>
              </a:cxn>
            </a:cxnLst>
            <a:rect l="T15" t="T16" r="T17" b="T18"/>
            <a:pathLst>
              <a:path w="69" h="69">
                <a:moveTo>
                  <a:pt x="42" y="28"/>
                </a:moveTo>
                <a:lnTo>
                  <a:pt x="69" y="56"/>
                </a:lnTo>
                <a:lnTo>
                  <a:pt x="0" y="69"/>
                </a:lnTo>
                <a:lnTo>
                  <a:pt x="28" y="0"/>
                </a:lnTo>
                <a:lnTo>
                  <a:pt x="42" y="28"/>
                </a:lnTo>
                <a:close/>
              </a:path>
            </a:pathLst>
          </a:custGeom>
          <a:solidFill>
            <a:srgbClr val="000000"/>
          </a:solidFill>
          <a:ln w="31750">
            <a:solidFill>
              <a:srgbClr val="000000"/>
            </a:solidFill>
            <a:prstDash val="solid"/>
            <a:round/>
            <a:headEnd/>
            <a:tailEnd/>
          </a:ln>
        </p:spPr>
        <p:txBody>
          <a:bodyPr/>
          <a:lstStyle/>
          <a:p>
            <a:endParaRPr lang="en-IN"/>
          </a:p>
        </p:txBody>
      </p:sp>
      <p:sp>
        <p:nvSpPr>
          <p:cNvPr id="35313" name="Line 500">
            <a:extLst>
              <a:ext uri="{FF2B5EF4-FFF2-40B4-BE49-F238E27FC236}">
                <a16:creationId xmlns:a16="http://schemas.microsoft.com/office/drawing/2014/main" id="{7FA60B95-AD0B-4296-9969-73124C5C0E20}"/>
              </a:ext>
            </a:extLst>
          </p:cNvPr>
          <p:cNvSpPr>
            <a:spLocks noChangeShapeType="1"/>
          </p:cNvSpPr>
          <p:nvPr/>
        </p:nvSpPr>
        <p:spPr bwMode="auto">
          <a:xfrm flipH="1">
            <a:off x="5846763" y="3802063"/>
            <a:ext cx="261937" cy="24130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314" name="Freeform 501">
            <a:extLst>
              <a:ext uri="{FF2B5EF4-FFF2-40B4-BE49-F238E27FC236}">
                <a16:creationId xmlns:a16="http://schemas.microsoft.com/office/drawing/2014/main" id="{95ACE4DE-90E0-4CAA-BA96-E4E75B01D97F}"/>
              </a:ext>
            </a:extLst>
          </p:cNvPr>
          <p:cNvSpPr>
            <a:spLocks/>
          </p:cNvSpPr>
          <p:nvPr/>
        </p:nvSpPr>
        <p:spPr bwMode="auto">
          <a:xfrm>
            <a:off x="5461000" y="4065588"/>
            <a:ext cx="101600" cy="133350"/>
          </a:xfrm>
          <a:custGeom>
            <a:avLst/>
            <a:gdLst>
              <a:gd name="T0" fmla="*/ 2147483646 w 69"/>
              <a:gd name="T1" fmla="*/ 2147483646 h 83"/>
              <a:gd name="T2" fmla="*/ 0 w 69"/>
              <a:gd name="T3" fmla="*/ 2147483646 h 83"/>
              <a:gd name="T4" fmla="*/ 2147483646 w 69"/>
              <a:gd name="T5" fmla="*/ 0 h 83"/>
              <a:gd name="T6" fmla="*/ 2147483646 w 69"/>
              <a:gd name="T7" fmla="*/ 2147483646 h 83"/>
              <a:gd name="T8" fmla="*/ 2147483646 w 69"/>
              <a:gd name="T9" fmla="*/ 2147483646 h 83"/>
              <a:gd name="T10" fmla="*/ 0 60000 65536"/>
              <a:gd name="T11" fmla="*/ 0 60000 65536"/>
              <a:gd name="T12" fmla="*/ 0 60000 65536"/>
              <a:gd name="T13" fmla="*/ 0 60000 65536"/>
              <a:gd name="T14" fmla="*/ 0 60000 65536"/>
              <a:gd name="T15" fmla="*/ 0 w 69"/>
              <a:gd name="T16" fmla="*/ 0 h 83"/>
              <a:gd name="T17" fmla="*/ 69 w 69"/>
              <a:gd name="T18" fmla="*/ 83 h 83"/>
            </a:gdLst>
            <a:ahLst/>
            <a:cxnLst>
              <a:cxn ang="T10">
                <a:pos x="T0" y="T1"/>
              </a:cxn>
              <a:cxn ang="T11">
                <a:pos x="T2" y="T3"/>
              </a:cxn>
              <a:cxn ang="T12">
                <a:pos x="T4" y="T5"/>
              </a:cxn>
              <a:cxn ang="T13">
                <a:pos x="T6" y="T7"/>
              </a:cxn>
              <a:cxn ang="T14">
                <a:pos x="T8" y="T9"/>
              </a:cxn>
            </a:cxnLst>
            <a:rect l="T15" t="T16" r="T17" b="T18"/>
            <a:pathLst>
              <a:path w="69" h="83">
                <a:moveTo>
                  <a:pt x="42" y="55"/>
                </a:moveTo>
                <a:lnTo>
                  <a:pt x="0" y="41"/>
                </a:lnTo>
                <a:lnTo>
                  <a:pt x="69" y="0"/>
                </a:lnTo>
                <a:lnTo>
                  <a:pt x="69" y="83"/>
                </a:lnTo>
                <a:lnTo>
                  <a:pt x="42" y="55"/>
                </a:lnTo>
                <a:close/>
              </a:path>
            </a:pathLst>
          </a:custGeom>
          <a:solidFill>
            <a:srgbClr val="000000"/>
          </a:solidFill>
          <a:ln w="31750">
            <a:solidFill>
              <a:srgbClr val="000000"/>
            </a:solidFill>
            <a:prstDash val="solid"/>
            <a:round/>
            <a:headEnd/>
            <a:tailEnd/>
          </a:ln>
        </p:spPr>
        <p:txBody>
          <a:bodyPr/>
          <a:lstStyle/>
          <a:p>
            <a:endParaRPr lang="en-IN"/>
          </a:p>
        </p:txBody>
      </p:sp>
      <p:sp>
        <p:nvSpPr>
          <p:cNvPr id="35315" name="Line 502">
            <a:extLst>
              <a:ext uri="{FF2B5EF4-FFF2-40B4-BE49-F238E27FC236}">
                <a16:creationId xmlns:a16="http://schemas.microsoft.com/office/drawing/2014/main" id="{7501A0BE-8676-4773-9024-CA840E3F338D}"/>
              </a:ext>
            </a:extLst>
          </p:cNvPr>
          <p:cNvSpPr>
            <a:spLocks noChangeShapeType="1"/>
          </p:cNvSpPr>
          <p:nvPr/>
        </p:nvSpPr>
        <p:spPr bwMode="auto">
          <a:xfrm flipV="1">
            <a:off x="5341938" y="4176713"/>
            <a:ext cx="160337" cy="35083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316" name="Rectangle 503">
            <a:extLst>
              <a:ext uri="{FF2B5EF4-FFF2-40B4-BE49-F238E27FC236}">
                <a16:creationId xmlns:a16="http://schemas.microsoft.com/office/drawing/2014/main" id="{4A81C3BB-31BC-481C-A315-689CAC8C2F1A}"/>
              </a:ext>
            </a:extLst>
          </p:cNvPr>
          <p:cNvSpPr>
            <a:spLocks noChangeArrowheads="1"/>
          </p:cNvSpPr>
          <p:nvPr/>
        </p:nvSpPr>
        <p:spPr bwMode="auto">
          <a:xfrm>
            <a:off x="4787900" y="2192338"/>
            <a:ext cx="1603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GB" altLang="en-US" sz="1400">
                <a:solidFill>
                  <a:srgbClr val="000000"/>
                </a:solidFill>
                <a:latin typeface="Zapf Dingbats" pitchFamily="1" charset="2"/>
                <a:ea typeface="SimSun" panose="02010600030101010101" pitchFamily="2" charset="-122"/>
              </a:rPr>
              <a:t>%</a:t>
            </a:r>
            <a:endParaRPr lang="en-GB" altLang="en-US" sz="2400">
              <a:latin typeface="Zapf Dingbats" pitchFamily="1" charset="2"/>
              <a:ea typeface="SimSun" panose="02010600030101010101" pitchFamily="2" charset="-122"/>
            </a:endParaRPr>
          </a:p>
        </p:txBody>
      </p:sp>
      <p:sp>
        <p:nvSpPr>
          <p:cNvPr id="35317" name="Rectangle 504">
            <a:extLst>
              <a:ext uri="{FF2B5EF4-FFF2-40B4-BE49-F238E27FC236}">
                <a16:creationId xmlns:a16="http://schemas.microsoft.com/office/drawing/2014/main" id="{16F57C65-0EF5-4A17-9567-A1B8F44B5DB0}"/>
              </a:ext>
            </a:extLst>
          </p:cNvPr>
          <p:cNvSpPr>
            <a:spLocks noChangeArrowheads="1"/>
          </p:cNvSpPr>
          <p:nvPr/>
        </p:nvSpPr>
        <p:spPr bwMode="auto">
          <a:xfrm>
            <a:off x="2455863" y="2862263"/>
            <a:ext cx="1603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GB" altLang="en-US" sz="1400">
                <a:solidFill>
                  <a:srgbClr val="000000"/>
                </a:solidFill>
                <a:latin typeface="Zapf Dingbats" pitchFamily="1" charset="2"/>
                <a:ea typeface="SimSun" panose="02010600030101010101" pitchFamily="2" charset="-122"/>
              </a:rPr>
              <a:t>%</a:t>
            </a:r>
            <a:endParaRPr lang="en-GB" altLang="en-US" sz="2400">
              <a:latin typeface="Zapf Dingbats" pitchFamily="1" charset="2"/>
              <a:ea typeface="SimSun" panose="02010600030101010101" pitchFamily="2" charset="-122"/>
            </a:endParaRPr>
          </a:p>
        </p:txBody>
      </p:sp>
      <p:sp>
        <p:nvSpPr>
          <p:cNvPr id="35318" name="Rectangle 505">
            <a:extLst>
              <a:ext uri="{FF2B5EF4-FFF2-40B4-BE49-F238E27FC236}">
                <a16:creationId xmlns:a16="http://schemas.microsoft.com/office/drawing/2014/main" id="{D30D516B-BE38-4D68-96C3-D99859F54E04}"/>
              </a:ext>
            </a:extLst>
          </p:cNvPr>
          <p:cNvSpPr>
            <a:spLocks noChangeArrowheads="1"/>
          </p:cNvSpPr>
          <p:nvPr/>
        </p:nvSpPr>
        <p:spPr bwMode="auto">
          <a:xfrm>
            <a:off x="2303463" y="2513013"/>
            <a:ext cx="1603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GB" altLang="en-US" sz="1400">
                <a:solidFill>
                  <a:srgbClr val="000000"/>
                </a:solidFill>
                <a:latin typeface="Zapf Dingbats" pitchFamily="1" charset="2"/>
                <a:ea typeface="SimSun" panose="02010600030101010101" pitchFamily="2" charset="-122"/>
              </a:rPr>
              <a:t>%</a:t>
            </a:r>
            <a:endParaRPr lang="en-GB" altLang="en-US" sz="2400">
              <a:latin typeface="Zapf Dingbats" pitchFamily="1" charset="2"/>
              <a:ea typeface="SimSun" panose="02010600030101010101" pitchFamily="2" charset="-122"/>
            </a:endParaRPr>
          </a:p>
        </p:txBody>
      </p:sp>
      <p:sp>
        <p:nvSpPr>
          <p:cNvPr id="995" name="Rectangle 994">
            <a:extLst>
              <a:ext uri="{FF2B5EF4-FFF2-40B4-BE49-F238E27FC236}">
                <a16:creationId xmlns:a16="http://schemas.microsoft.com/office/drawing/2014/main" id="{A012156A-121C-4A56-9C4E-4F6A35C837E0}"/>
              </a:ext>
            </a:extLst>
          </p:cNvPr>
          <p:cNvSpPr/>
          <p:nvPr/>
        </p:nvSpPr>
        <p:spPr>
          <a:xfrm rot="19152010">
            <a:off x="5311775" y="3905250"/>
            <a:ext cx="3432175" cy="193675"/>
          </a:xfrm>
          <a:prstGeom prst="rect">
            <a:avLst/>
          </a:prstGeom>
          <a:gradFill>
            <a:gsLst>
              <a:gs pos="0">
                <a:srgbClr val="FFFFFF"/>
              </a:gs>
              <a:gs pos="7001">
                <a:srgbClr val="E6E6E6"/>
              </a:gs>
              <a:gs pos="32001">
                <a:srgbClr val="7D8496"/>
              </a:gs>
              <a:gs pos="47000">
                <a:srgbClr val="E6E6E6"/>
              </a:gs>
              <a:gs pos="85001">
                <a:srgbClr val="7D8496"/>
              </a:gs>
              <a:gs pos="100000">
                <a:srgbClr val="E6E6E6"/>
              </a:gs>
            </a:gsLst>
            <a:lin ang="54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en-US"/>
          </a:p>
        </p:txBody>
      </p:sp>
      <p:sp>
        <p:nvSpPr>
          <p:cNvPr id="996" name="Rectangle 995">
            <a:extLst>
              <a:ext uri="{FF2B5EF4-FFF2-40B4-BE49-F238E27FC236}">
                <a16:creationId xmlns:a16="http://schemas.microsoft.com/office/drawing/2014/main" id="{448F7F6F-CB9E-4F7A-9DB5-B0F4B77CC620}"/>
              </a:ext>
            </a:extLst>
          </p:cNvPr>
          <p:cNvSpPr/>
          <p:nvPr/>
        </p:nvSpPr>
        <p:spPr>
          <a:xfrm rot="2820140">
            <a:off x="6240463" y="5003800"/>
            <a:ext cx="1373187" cy="157163"/>
          </a:xfrm>
          <a:prstGeom prst="rect">
            <a:avLst/>
          </a:prstGeom>
          <a:gradFill>
            <a:gsLst>
              <a:gs pos="0">
                <a:srgbClr val="FFFFFF"/>
              </a:gs>
              <a:gs pos="7001">
                <a:srgbClr val="E6E6E6"/>
              </a:gs>
              <a:gs pos="32001">
                <a:srgbClr val="7D8496"/>
              </a:gs>
              <a:gs pos="47000">
                <a:srgbClr val="E6E6E6"/>
              </a:gs>
              <a:gs pos="85001">
                <a:srgbClr val="7D8496"/>
              </a:gs>
              <a:gs pos="100000">
                <a:srgbClr val="E6E6E6"/>
              </a:gs>
            </a:gsLst>
            <a:lin ang="54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en-US"/>
          </a:p>
        </p:txBody>
      </p:sp>
      <p:sp>
        <p:nvSpPr>
          <p:cNvPr id="997" name="Rectangle 996">
            <a:extLst>
              <a:ext uri="{FF2B5EF4-FFF2-40B4-BE49-F238E27FC236}">
                <a16:creationId xmlns:a16="http://schemas.microsoft.com/office/drawing/2014/main" id="{09D8B730-99C7-412D-AD6C-4B8B4B8E29CB}"/>
              </a:ext>
            </a:extLst>
          </p:cNvPr>
          <p:cNvSpPr/>
          <p:nvPr/>
        </p:nvSpPr>
        <p:spPr>
          <a:xfrm rot="1532896">
            <a:off x="7081838" y="4256088"/>
            <a:ext cx="1373187" cy="158750"/>
          </a:xfrm>
          <a:prstGeom prst="rect">
            <a:avLst/>
          </a:prstGeom>
          <a:gradFill>
            <a:gsLst>
              <a:gs pos="0">
                <a:srgbClr val="FFFFFF"/>
              </a:gs>
              <a:gs pos="7001">
                <a:srgbClr val="E6E6E6"/>
              </a:gs>
              <a:gs pos="32001">
                <a:srgbClr val="7D8496"/>
              </a:gs>
              <a:gs pos="47000">
                <a:srgbClr val="E6E6E6"/>
              </a:gs>
              <a:gs pos="85001">
                <a:srgbClr val="7D8496"/>
              </a:gs>
              <a:gs pos="100000">
                <a:srgbClr val="E6E6E6"/>
              </a:gs>
            </a:gsLst>
            <a:lin ang="54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en-US"/>
          </a:p>
        </p:txBody>
      </p:sp>
      <p:sp>
        <p:nvSpPr>
          <p:cNvPr id="998" name="Rectangle 997">
            <a:extLst>
              <a:ext uri="{FF2B5EF4-FFF2-40B4-BE49-F238E27FC236}">
                <a16:creationId xmlns:a16="http://schemas.microsoft.com/office/drawing/2014/main" id="{3B6C78E9-BD56-44B0-BF92-A0A6E6C144AF}"/>
              </a:ext>
            </a:extLst>
          </p:cNvPr>
          <p:cNvSpPr/>
          <p:nvPr/>
        </p:nvSpPr>
        <p:spPr>
          <a:xfrm rot="4569917">
            <a:off x="7304088" y="2627312"/>
            <a:ext cx="947738" cy="125413"/>
          </a:xfrm>
          <a:prstGeom prst="rect">
            <a:avLst/>
          </a:prstGeom>
          <a:gradFill>
            <a:gsLst>
              <a:gs pos="0">
                <a:srgbClr val="FFFFFF"/>
              </a:gs>
              <a:gs pos="7001">
                <a:srgbClr val="E6E6E6"/>
              </a:gs>
              <a:gs pos="32001">
                <a:srgbClr val="7D8496"/>
              </a:gs>
              <a:gs pos="47000">
                <a:srgbClr val="E6E6E6"/>
              </a:gs>
              <a:gs pos="85001">
                <a:srgbClr val="7D8496"/>
              </a:gs>
              <a:gs pos="100000">
                <a:srgbClr val="E6E6E6"/>
              </a:gs>
            </a:gsLst>
            <a:lin ang="54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en-US"/>
          </a:p>
        </p:txBody>
      </p:sp>
      <p:sp>
        <p:nvSpPr>
          <p:cNvPr id="999" name="Rectangle 998">
            <a:extLst>
              <a:ext uri="{FF2B5EF4-FFF2-40B4-BE49-F238E27FC236}">
                <a16:creationId xmlns:a16="http://schemas.microsoft.com/office/drawing/2014/main" id="{6FD02630-7830-4817-A568-1F0F62F612FB}"/>
              </a:ext>
            </a:extLst>
          </p:cNvPr>
          <p:cNvSpPr/>
          <p:nvPr/>
        </p:nvSpPr>
        <p:spPr>
          <a:xfrm rot="1828541">
            <a:off x="7797800" y="3444875"/>
            <a:ext cx="692150" cy="179388"/>
          </a:xfrm>
          <a:prstGeom prst="rect">
            <a:avLst/>
          </a:prstGeom>
          <a:gradFill>
            <a:gsLst>
              <a:gs pos="0">
                <a:srgbClr val="FFFFFF"/>
              </a:gs>
              <a:gs pos="7001">
                <a:srgbClr val="E6E6E6"/>
              </a:gs>
              <a:gs pos="32001">
                <a:srgbClr val="7D8496"/>
              </a:gs>
              <a:gs pos="47000">
                <a:srgbClr val="E6E6E6"/>
              </a:gs>
              <a:gs pos="85001">
                <a:srgbClr val="7D8496"/>
              </a:gs>
              <a:gs pos="100000">
                <a:srgbClr val="E6E6E6"/>
              </a:gs>
            </a:gsLst>
            <a:lin ang="54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en-US"/>
          </a:p>
        </p:txBody>
      </p:sp>
      <p:sp>
        <p:nvSpPr>
          <p:cNvPr id="1000" name="Rectangle 999">
            <a:extLst>
              <a:ext uri="{FF2B5EF4-FFF2-40B4-BE49-F238E27FC236}">
                <a16:creationId xmlns:a16="http://schemas.microsoft.com/office/drawing/2014/main" id="{0567EE0A-1A94-4923-8C88-E14C2ECB547C}"/>
              </a:ext>
            </a:extLst>
          </p:cNvPr>
          <p:cNvSpPr/>
          <p:nvPr/>
        </p:nvSpPr>
        <p:spPr>
          <a:xfrm rot="2611268">
            <a:off x="5487988" y="2890838"/>
            <a:ext cx="460375" cy="114300"/>
          </a:xfrm>
          <a:prstGeom prst="rect">
            <a:avLst/>
          </a:prstGeom>
          <a:gradFill>
            <a:gsLst>
              <a:gs pos="0">
                <a:srgbClr val="FFFFFF"/>
              </a:gs>
              <a:gs pos="7001">
                <a:srgbClr val="E6E6E6"/>
              </a:gs>
              <a:gs pos="32001">
                <a:srgbClr val="7D8496"/>
              </a:gs>
              <a:gs pos="47000">
                <a:srgbClr val="E6E6E6"/>
              </a:gs>
              <a:gs pos="85001">
                <a:srgbClr val="7D8496"/>
              </a:gs>
              <a:gs pos="100000">
                <a:srgbClr val="E6E6E6"/>
              </a:gs>
            </a:gsLst>
            <a:lin ang="54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en-US"/>
          </a:p>
        </p:txBody>
      </p:sp>
      <p:sp>
        <p:nvSpPr>
          <p:cNvPr id="1001" name="Rectangle 1000">
            <a:extLst>
              <a:ext uri="{FF2B5EF4-FFF2-40B4-BE49-F238E27FC236}">
                <a16:creationId xmlns:a16="http://schemas.microsoft.com/office/drawing/2014/main" id="{72AA9410-1D58-48C4-9018-9F1690BA707C}"/>
              </a:ext>
            </a:extLst>
          </p:cNvPr>
          <p:cNvSpPr/>
          <p:nvPr/>
        </p:nvSpPr>
        <p:spPr>
          <a:xfrm rot="19152010">
            <a:off x="4360863" y="3502025"/>
            <a:ext cx="2136775" cy="169863"/>
          </a:xfrm>
          <a:prstGeom prst="rect">
            <a:avLst/>
          </a:prstGeom>
          <a:gradFill>
            <a:gsLst>
              <a:gs pos="0">
                <a:srgbClr val="FFFFFF"/>
              </a:gs>
              <a:gs pos="7001">
                <a:srgbClr val="E6E6E6"/>
              </a:gs>
              <a:gs pos="32001">
                <a:srgbClr val="7D8496"/>
              </a:gs>
              <a:gs pos="47000">
                <a:srgbClr val="E6E6E6"/>
              </a:gs>
              <a:gs pos="85001">
                <a:srgbClr val="7D8496"/>
              </a:gs>
              <a:gs pos="100000">
                <a:srgbClr val="E6E6E6"/>
              </a:gs>
            </a:gsLst>
            <a:lin ang="54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en-US"/>
          </a:p>
        </p:txBody>
      </p:sp>
      <p:sp>
        <p:nvSpPr>
          <p:cNvPr id="1002" name="Rectangle 1001">
            <a:extLst>
              <a:ext uri="{FF2B5EF4-FFF2-40B4-BE49-F238E27FC236}">
                <a16:creationId xmlns:a16="http://schemas.microsoft.com/office/drawing/2014/main" id="{2956A1AA-FA6D-48B5-A99E-22A10D8E1B53}"/>
              </a:ext>
            </a:extLst>
          </p:cNvPr>
          <p:cNvSpPr/>
          <p:nvPr/>
        </p:nvSpPr>
        <p:spPr>
          <a:xfrm rot="5400000">
            <a:off x="3812382" y="2772569"/>
            <a:ext cx="582612" cy="76200"/>
          </a:xfrm>
          <a:prstGeom prst="rect">
            <a:avLst/>
          </a:prstGeom>
          <a:gradFill>
            <a:gsLst>
              <a:gs pos="0">
                <a:srgbClr val="FFFFFF"/>
              </a:gs>
              <a:gs pos="7001">
                <a:srgbClr val="E6E6E6"/>
              </a:gs>
              <a:gs pos="32001">
                <a:srgbClr val="7D8496"/>
              </a:gs>
              <a:gs pos="47000">
                <a:srgbClr val="E6E6E6"/>
              </a:gs>
              <a:gs pos="85001">
                <a:srgbClr val="7D8496"/>
              </a:gs>
              <a:gs pos="100000">
                <a:srgbClr val="E6E6E6"/>
              </a:gs>
            </a:gsLst>
            <a:lin ang="54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en-US"/>
          </a:p>
        </p:txBody>
      </p:sp>
      <p:sp>
        <p:nvSpPr>
          <p:cNvPr id="1003" name="Cloud">
            <a:extLst>
              <a:ext uri="{FF2B5EF4-FFF2-40B4-BE49-F238E27FC236}">
                <a16:creationId xmlns:a16="http://schemas.microsoft.com/office/drawing/2014/main" id="{55DB4D02-DC0D-432A-AFE8-EACD03905CA7}"/>
              </a:ext>
            </a:extLst>
          </p:cNvPr>
          <p:cNvSpPr>
            <a:spLocks noChangeAspect="1" noEditPoints="1" noChangeArrowheads="1"/>
          </p:cNvSpPr>
          <p:nvPr/>
        </p:nvSpPr>
        <p:spPr bwMode="auto">
          <a:xfrm>
            <a:off x="2389826" y="2130690"/>
            <a:ext cx="1066800" cy="77046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635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outerShdw blurRad="50800" dist="38100" dir="2700000" algn="tl" rotWithShape="0">
              <a:prstClr val="black">
                <a:alpha val="40000"/>
              </a:prstClr>
            </a:outerShdw>
          </a:effectLst>
        </p:spPr>
        <p:txBody>
          <a:bodyPr/>
          <a:lstStyle/>
          <a:p>
            <a:pPr eaLnBrk="1" fontAlgn="auto" hangingPunct="1">
              <a:spcBef>
                <a:spcPts val="0"/>
              </a:spcBef>
              <a:spcAft>
                <a:spcPts val="0"/>
              </a:spcAft>
              <a:defRPr/>
            </a:pPr>
            <a:endParaRPr lang="en-US">
              <a:latin typeface="+mn-lt"/>
            </a:endParaRPr>
          </a:p>
        </p:txBody>
      </p:sp>
      <p:sp>
        <p:nvSpPr>
          <p:cNvPr id="35330" name="Rectangle 23">
            <a:extLst>
              <a:ext uri="{FF2B5EF4-FFF2-40B4-BE49-F238E27FC236}">
                <a16:creationId xmlns:a16="http://schemas.microsoft.com/office/drawing/2014/main" id="{16EA7E90-1341-4204-AEF8-482E6DA883F8}"/>
              </a:ext>
            </a:extLst>
          </p:cNvPr>
          <p:cNvSpPr>
            <a:spLocks noChangeArrowheads="1"/>
          </p:cNvSpPr>
          <p:nvPr/>
        </p:nvSpPr>
        <p:spPr bwMode="auto">
          <a:xfrm>
            <a:off x="2754313" y="2455863"/>
            <a:ext cx="2905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GB" altLang="en-US" sz="1400">
                <a:solidFill>
                  <a:srgbClr val="000000"/>
                </a:solidFill>
                <a:latin typeface="Arial" panose="020B0604020202020204" pitchFamily="34" charset="0"/>
                <a:ea typeface="SimSun" panose="02010600030101010101" pitchFamily="2" charset="-122"/>
              </a:rPr>
              <a:t>ISP</a:t>
            </a:r>
            <a:endParaRPr lang="en-GB" altLang="en-US" sz="2400">
              <a:latin typeface="Times" panose="02020603050405020304" pitchFamily="18" charset="0"/>
              <a:ea typeface="SimSun" panose="02010600030101010101" pitchFamily="2" charset="-122"/>
            </a:endParaRPr>
          </a:p>
        </p:txBody>
      </p:sp>
      <p:sp>
        <p:nvSpPr>
          <p:cNvPr id="1005" name="Rectangle 1004">
            <a:extLst>
              <a:ext uri="{FF2B5EF4-FFF2-40B4-BE49-F238E27FC236}">
                <a16:creationId xmlns:a16="http://schemas.microsoft.com/office/drawing/2014/main" id="{FB32AF5D-2F7E-4DB4-BCDA-F450174FB04A}"/>
              </a:ext>
            </a:extLst>
          </p:cNvPr>
          <p:cNvSpPr/>
          <p:nvPr/>
        </p:nvSpPr>
        <p:spPr>
          <a:xfrm rot="2820140">
            <a:off x="5136356" y="4148932"/>
            <a:ext cx="1160463" cy="95250"/>
          </a:xfrm>
          <a:prstGeom prst="rect">
            <a:avLst/>
          </a:prstGeom>
          <a:gradFill>
            <a:gsLst>
              <a:gs pos="0">
                <a:srgbClr val="8488C4"/>
              </a:gs>
              <a:gs pos="53000">
                <a:srgbClr val="D4DEFF"/>
              </a:gs>
              <a:gs pos="83000">
                <a:srgbClr val="D4DEFF"/>
              </a:gs>
              <a:gs pos="100000">
                <a:srgbClr val="96AB94"/>
              </a:gs>
            </a:gsLst>
            <a:lin ang="54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en-US"/>
          </a:p>
        </p:txBody>
      </p:sp>
      <p:sp>
        <p:nvSpPr>
          <p:cNvPr id="1006" name="Rectangle 1005">
            <a:extLst>
              <a:ext uri="{FF2B5EF4-FFF2-40B4-BE49-F238E27FC236}">
                <a16:creationId xmlns:a16="http://schemas.microsoft.com/office/drawing/2014/main" id="{7EC0E620-5374-4DD3-9A9F-13E254B4582D}"/>
              </a:ext>
            </a:extLst>
          </p:cNvPr>
          <p:cNvSpPr/>
          <p:nvPr/>
        </p:nvSpPr>
        <p:spPr>
          <a:xfrm>
            <a:off x="4529138" y="5567363"/>
            <a:ext cx="374650" cy="76200"/>
          </a:xfrm>
          <a:prstGeom prst="rect">
            <a:avLst/>
          </a:prstGeom>
          <a:gradFill>
            <a:gsLst>
              <a:gs pos="0">
                <a:srgbClr val="FFFFFF"/>
              </a:gs>
              <a:gs pos="7001">
                <a:srgbClr val="E6E6E6"/>
              </a:gs>
              <a:gs pos="32001">
                <a:srgbClr val="7D8496"/>
              </a:gs>
              <a:gs pos="47000">
                <a:srgbClr val="E6E6E6"/>
              </a:gs>
              <a:gs pos="85001">
                <a:srgbClr val="7D8496"/>
              </a:gs>
              <a:gs pos="100000">
                <a:srgbClr val="E6E6E6"/>
              </a:gs>
            </a:gsLst>
            <a:lin ang="54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en-US"/>
          </a:p>
        </p:txBody>
      </p:sp>
    </p:spTree>
    <p:extLst>
      <p:ext uri="{BB962C8B-B14F-4D97-AF65-F5344CB8AC3E}">
        <p14:creationId xmlns:p14="http://schemas.microsoft.com/office/powerpoint/2010/main" val="1777020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A83AAAD-EB77-457B-BF25-30E69FEDE7F4}"/>
              </a:ext>
            </a:extLst>
          </p:cNvPr>
          <p:cNvSpPr>
            <a:spLocks noGrp="1" noChangeArrowheads="1"/>
          </p:cNvSpPr>
          <p:nvPr>
            <p:ph type="title"/>
          </p:nvPr>
        </p:nvSpPr>
        <p:spPr/>
        <p:txBody>
          <a:bodyPr/>
          <a:lstStyle/>
          <a:p>
            <a:r>
              <a:rPr lang="en-GB" altLang="en-US"/>
              <a:t>A typical Intranet: </a:t>
            </a:r>
            <a:br>
              <a:rPr lang="en-GB" altLang="en-US"/>
            </a:br>
            <a:r>
              <a:rPr lang="en-GB" altLang="en-US" sz="2000"/>
              <a:t>A portion of Internet that is separately administered &amp; supports internal sharing of resources (file/storage systems and printers)</a:t>
            </a:r>
          </a:p>
        </p:txBody>
      </p:sp>
      <p:sp>
        <p:nvSpPr>
          <p:cNvPr id="4" name="Rectangle 3">
            <a:extLst>
              <a:ext uri="{FF2B5EF4-FFF2-40B4-BE49-F238E27FC236}">
                <a16:creationId xmlns:a16="http://schemas.microsoft.com/office/drawing/2014/main" id="{BEA4CEB5-4767-42B3-A072-C0041EFF163E}"/>
              </a:ext>
            </a:extLst>
          </p:cNvPr>
          <p:cNvSpPr/>
          <p:nvPr/>
        </p:nvSpPr>
        <p:spPr>
          <a:xfrm>
            <a:off x="5815013" y="3200400"/>
            <a:ext cx="1066800" cy="152400"/>
          </a:xfrm>
          <a:prstGeom prst="rect">
            <a:avLst/>
          </a:prstGeom>
          <a:gradFill>
            <a:gsLst>
              <a:gs pos="0">
                <a:srgbClr val="FFFFFF"/>
              </a:gs>
              <a:gs pos="7001">
                <a:srgbClr val="E6E6E6"/>
              </a:gs>
              <a:gs pos="32001">
                <a:srgbClr val="7D8496"/>
              </a:gs>
              <a:gs pos="47000">
                <a:srgbClr val="E6E6E6"/>
              </a:gs>
              <a:gs pos="85001">
                <a:srgbClr val="7D8496"/>
              </a:gs>
              <a:gs pos="100000">
                <a:srgbClr val="E6E6E6"/>
              </a:gs>
            </a:gsLst>
            <a:lin ang="54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en-US"/>
          </a:p>
        </p:txBody>
      </p:sp>
      <p:sp>
        <p:nvSpPr>
          <p:cNvPr id="36868" name="Freeform 7">
            <a:extLst>
              <a:ext uri="{FF2B5EF4-FFF2-40B4-BE49-F238E27FC236}">
                <a16:creationId xmlns:a16="http://schemas.microsoft.com/office/drawing/2014/main" id="{DF940647-E5F3-45A1-A696-CC86F1CEEF7E}"/>
              </a:ext>
            </a:extLst>
          </p:cNvPr>
          <p:cNvSpPr>
            <a:spLocks/>
          </p:cNvSpPr>
          <p:nvPr/>
        </p:nvSpPr>
        <p:spPr bwMode="auto">
          <a:xfrm>
            <a:off x="6149975" y="5365750"/>
            <a:ext cx="231775" cy="1009650"/>
          </a:xfrm>
          <a:custGeom>
            <a:avLst/>
            <a:gdLst>
              <a:gd name="T0" fmla="*/ 2147483646 w 146"/>
              <a:gd name="T1" fmla="*/ 0 h 636"/>
              <a:gd name="T2" fmla="*/ 2147483646 w 146"/>
              <a:gd name="T3" fmla="*/ 2147483646 h 636"/>
              <a:gd name="T4" fmla="*/ 2147483646 w 146"/>
              <a:gd name="T5" fmla="*/ 2147483646 h 636"/>
              <a:gd name="T6" fmla="*/ 2147483646 w 146"/>
              <a:gd name="T7" fmla="*/ 2147483646 h 636"/>
              <a:gd name="T8" fmla="*/ 0 w 146"/>
              <a:gd name="T9" fmla="*/ 2147483646 h 636"/>
              <a:gd name="T10" fmla="*/ 0 w 146"/>
              <a:gd name="T11" fmla="*/ 2147483646 h 636"/>
              <a:gd name="T12" fmla="*/ 0 60000 65536"/>
              <a:gd name="T13" fmla="*/ 0 60000 65536"/>
              <a:gd name="T14" fmla="*/ 0 60000 65536"/>
              <a:gd name="T15" fmla="*/ 0 60000 65536"/>
              <a:gd name="T16" fmla="*/ 0 60000 65536"/>
              <a:gd name="T17" fmla="*/ 0 60000 65536"/>
              <a:gd name="T18" fmla="*/ 0 w 146"/>
              <a:gd name="T19" fmla="*/ 0 h 636"/>
              <a:gd name="T20" fmla="*/ 146 w 146"/>
              <a:gd name="T21" fmla="*/ 636 h 636"/>
            </a:gdLst>
            <a:ahLst/>
            <a:cxnLst>
              <a:cxn ang="T12">
                <a:pos x="T0" y="T1"/>
              </a:cxn>
              <a:cxn ang="T13">
                <a:pos x="T2" y="T3"/>
              </a:cxn>
              <a:cxn ang="T14">
                <a:pos x="T4" y="T5"/>
              </a:cxn>
              <a:cxn ang="T15">
                <a:pos x="T6" y="T7"/>
              </a:cxn>
              <a:cxn ang="T16">
                <a:pos x="T8" y="T9"/>
              </a:cxn>
              <a:cxn ang="T17">
                <a:pos x="T10" y="T11"/>
              </a:cxn>
            </a:cxnLst>
            <a:rect l="T18" t="T19" r="T20" b="T21"/>
            <a:pathLst>
              <a:path w="146" h="636">
                <a:moveTo>
                  <a:pt x="146" y="0"/>
                </a:moveTo>
                <a:lnTo>
                  <a:pt x="114" y="230"/>
                </a:lnTo>
                <a:lnTo>
                  <a:pt x="48" y="424"/>
                </a:lnTo>
                <a:lnTo>
                  <a:pt x="16" y="583"/>
                </a:lnTo>
                <a:lnTo>
                  <a:pt x="0" y="636"/>
                </a:lnTo>
                <a:lnTo>
                  <a:pt x="0" y="600"/>
                </a:lnTo>
              </a:path>
            </a:pathLst>
          </a:custGeom>
          <a:noFill/>
          <a:ln w="1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6869" name="Freeform 15">
            <a:extLst>
              <a:ext uri="{FF2B5EF4-FFF2-40B4-BE49-F238E27FC236}">
                <a16:creationId xmlns:a16="http://schemas.microsoft.com/office/drawing/2014/main" id="{054486BE-E646-436C-9D65-401B778AFCC9}"/>
              </a:ext>
            </a:extLst>
          </p:cNvPr>
          <p:cNvSpPr>
            <a:spLocks/>
          </p:cNvSpPr>
          <p:nvPr/>
        </p:nvSpPr>
        <p:spPr bwMode="auto">
          <a:xfrm>
            <a:off x="8347075" y="3686175"/>
            <a:ext cx="568325" cy="755650"/>
          </a:xfrm>
          <a:custGeom>
            <a:avLst/>
            <a:gdLst>
              <a:gd name="T0" fmla="*/ 2147483646 w 358"/>
              <a:gd name="T1" fmla="*/ 2147483646 h 476"/>
              <a:gd name="T2" fmla="*/ 2147483646 w 358"/>
              <a:gd name="T3" fmla="*/ 2147483646 h 476"/>
              <a:gd name="T4" fmla="*/ 2147483646 w 358"/>
              <a:gd name="T5" fmla="*/ 2147483646 h 476"/>
              <a:gd name="T6" fmla="*/ 2147483646 w 358"/>
              <a:gd name="T7" fmla="*/ 2147483646 h 476"/>
              <a:gd name="T8" fmla="*/ 2147483646 w 358"/>
              <a:gd name="T9" fmla="*/ 0 h 476"/>
              <a:gd name="T10" fmla="*/ 0 w 358"/>
              <a:gd name="T11" fmla="*/ 2147483646 h 476"/>
              <a:gd name="T12" fmla="*/ 0 60000 65536"/>
              <a:gd name="T13" fmla="*/ 0 60000 65536"/>
              <a:gd name="T14" fmla="*/ 0 60000 65536"/>
              <a:gd name="T15" fmla="*/ 0 60000 65536"/>
              <a:gd name="T16" fmla="*/ 0 60000 65536"/>
              <a:gd name="T17" fmla="*/ 0 60000 65536"/>
              <a:gd name="T18" fmla="*/ 0 w 358"/>
              <a:gd name="T19" fmla="*/ 0 h 476"/>
              <a:gd name="T20" fmla="*/ 358 w 358"/>
              <a:gd name="T21" fmla="*/ 476 h 476"/>
            </a:gdLst>
            <a:ahLst/>
            <a:cxnLst>
              <a:cxn ang="T12">
                <a:pos x="T0" y="T1"/>
              </a:cxn>
              <a:cxn ang="T13">
                <a:pos x="T2" y="T3"/>
              </a:cxn>
              <a:cxn ang="T14">
                <a:pos x="T4" y="T5"/>
              </a:cxn>
              <a:cxn ang="T15">
                <a:pos x="T6" y="T7"/>
              </a:cxn>
              <a:cxn ang="T16">
                <a:pos x="T8" y="T9"/>
              </a:cxn>
              <a:cxn ang="T17">
                <a:pos x="T10" y="T11"/>
              </a:cxn>
            </a:cxnLst>
            <a:rect l="T18" t="T19" r="T20" b="T21"/>
            <a:pathLst>
              <a:path w="358" h="476">
                <a:moveTo>
                  <a:pt x="358" y="476"/>
                </a:moveTo>
                <a:lnTo>
                  <a:pt x="293" y="282"/>
                </a:lnTo>
                <a:lnTo>
                  <a:pt x="147" y="158"/>
                </a:lnTo>
                <a:lnTo>
                  <a:pt x="49" y="35"/>
                </a:lnTo>
                <a:lnTo>
                  <a:pt x="16" y="0"/>
                </a:lnTo>
                <a:lnTo>
                  <a:pt x="0" y="17"/>
                </a:lnTo>
              </a:path>
            </a:pathLst>
          </a:custGeom>
          <a:noFill/>
          <a:ln w="1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6870" name="Freeform 16">
            <a:extLst>
              <a:ext uri="{FF2B5EF4-FFF2-40B4-BE49-F238E27FC236}">
                <a16:creationId xmlns:a16="http://schemas.microsoft.com/office/drawing/2014/main" id="{03C4612D-9255-45C4-BA13-47E305718AC7}"/>
              </a:ext>
            </a:extLst>
          </p:cNvPr>
          <p:cNvSpPr>
            <a:spLocks/>
          </p:cNvSpPr>
          <p:nvPr/>
        </p:nvSpPr>
        <p:spPr bwMode="auto">
          <a:xfrm>
            <a:off x="7389813" y="5170488"/>
            <a:ext cx="957262" cy="168275"/>
          </a:xfrm>
          <a:custGeom>
            <a:avLst/>
            <a:gdLst>
              <a:gd name="T0" fmla="*/ 2147483646 w 603"/>
              <a:gd name="T1" fmla="*/ 2147483646 h 106"/>
              <a:gd name="T2" fmla="*/ 2147483646 w 603"/>
              <a:gd name="T3" fmla="*/ 2147483646 h 106"/>
              <a:gd name="T4" fmla="*/ 2147483646 w 603"/>
              <a:gd name="T5" fmla="*/ 2147483646 h 106"/>
              <a:gd name="T6" fmla="*/ 2147483646 w 603"/>
              <a:gd name="T7" fmla="*/ 2147483646 h 106"/>
              <a:gd name="T8" fmla="*/ 0 w 603"/>
              <a:gd name="T9" fmla="*/ 0 h 106"/>
              <a:gd name="T10" fmla="*/ 2147483646 w 603"/>
              <a:gd name="T11" fmla="*/ 0 h 106"/>
              <a:gd name="T12" fmla="*/ 0 60000 65536"/>
              <a:gd name="T13" fmla="*/ 0 60000 65536"/>
              <a:gd name="T14" fmla="*/ 0 60000 65536"/>
              <a:gd name="T15" fmla="*/ 0 60000 65536"/>
              <a:gd name="T16" fmla="*/ 0 60000 65536"/>
              <a:gd name="T17" fmla="*/ 0 60000 65536"/>
              <a:gd name="T18" fmla="*/ 0 w 603"/>
              <a:gd name="T19" fmla="*/ 0 h 106"/>
              <a:gd name="T20" fmla="*/ 603 w 603"/>
              <a:gd name="T21" fmla="*/ 106 h 106"/>
            </a:gdLst>
            <a:ahLst/>
            <a:cxnLst>
              <a:cxn ang="T12">
                <a:pos x="T0" y="T1"/>
              </a:cxn>
              <a:cxn ang="T13">
                <a:pos x="T2" y="T3"/>
              </a:cxn>
              <a:cxn ang="T14">
                <a:pos x="T4" y="T5"/>
              </a:cxn>
              <a:cxn ang="T15">
                <a:pos x="T6" y="T7"/>
              </a:cxn>
              <a:cxn ang="T16">
                <a:pos x="T8" y="T9"/>
              </a:cxn>
              <a:cxn ang="T17">
                <a:pos x="T10" y="T11"/>
              </a:cxn>
            </a:cxnLst>
            <a:rect l="T18" t="T19" r="T20" b="T21"/>
            <a:pathLst>
              <a:path w="603" h="106">
                <a:moveTo>
                  <a:pt x="603" y="106"/>
                </a:moveTo>
                <a:lnTo>
                  <a:pt x="375" y="88"/>
                </a:lnTo>
                <a:lnTo>
                  <a:pt x="196" y="53"/>
                </a:lnTo>
                <a:lnTo>
                  <a:pt x="49" y="17"/>
                </a:lnTo>
                <a:lnTo>
                  <a:pt x="0" y="0"/>
                </a:lnTo>
                <a:lnTo>
                  <a:pt x="33" y="0"/>
                </a:lnTo>
              </a:path>
            </a:pathLst>
          </a:custGeom>
          <a:noFill/>
          <a:ln w="1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6871" name="Freeform 17">
            <a:extLst>
              <a:ext uri="{FF2B5EF4-FFF2-40B4-BE49-F238E27FC236}">
                <a16:creationId xmlns:a16="http://schemas.microsoft.com/office/drawing/2014/main" id="{201C87C3-AC1F-4715-9996-3DE83840B7D9}"/>
              </a:ext>
            </a:extLst>
          </p:cNvPr>
          <p:cNvSpPr>
            <a:spLocks/>
          </p:cNvSpPr>
          <p:nvPr/>
        </p:nvSpPr>
        <p:spPr bwMode="auto">
          <a:xfrm>
            <a:off x="8558213" y="3365500"/>
            <a:ext cx="646112" cy="139700"/>
          </a:xfrm>
          <a:custGeom>
            <a:avLst/>
            <a:gdLst>
              <a:gd name="T0" fmla="*/ 2147483646 w 407"/>
              <a:gd name="T1" fmla="*/ 0 h 88"/>
              <a:gd name="T2" fmla="*/ 2147483646 w 407"/>
              <a:gd name="T3" fmla="*/ 2147483646 h 88"/>
              <a:gd name="T4" fmla="*/ 2147483646 w 407"/>
              <a:gd name="T5" fmla="*/ 2147483646 h 88"/>
              <a:gd name="T6" fmla="*/ 2147483646 w 407"/>
              <a:gd name="T7" fmla="*/ 2147483646 h 88"/>
              <a:gd name="T8" fmla="*/ 0 w 407"/>
              <a:gd name="T9" fmla="*/ 2147483646 h 88"/>
              <a:gd name="T10" fmla="*/ 0 60000 65536"/>
              <a:gd name="T11" fmla="*/ 0 60000 65536"/>
              <a:gd name="T12" fmla="*/ 0 60000 65536"/>
              <a:gd name="T13" fmla="*/ 0 60000 65536"/>
              <a:gd name="T14" fmla="*/ 0 60000 65536"/>
              <a:gd name="T15" fmla="*/ 0 w 407"/>
              <a:gd name="T16" fmla="*/ 0 h 88"/>
              <a:gd name="T17" fmla="*/ 407 w 407"/>
              <a:gd name="T18" fmla="*/ 88 h 88"/>
            </a:gdLst>
            <a:ahLst/>
            <a:cxnLst>
              <a:cxn ang="T10">
                <a:pos x="T0" y="T1"/>
              </a:cxn>
              <a:cxn ang="T11">
                <a:pos x="T2" y="T3"/>
              </a:cxn>
              <a:cxn ang="T12">
                <a:pos x="T4" y="T5"/>
              </a:cxn>
              <a:cxn ang="T13">
                <a:pos x="T6" y="T7"/>
              </a:cxn>
              <a:cxn ang="T14">
                <a:pos x="T8" y="T9"/>
              </a:cxn>
            </a:cxnLst>
            <a:rect l="T15" t="T16" r="T17" b="T18"/>
            <a:pathLst>
              <a:path w="407" h="88">
                <a:moveTo>
                  <a:pt x="407" y="0"/>
                </a:moveTo>
                <a:lnTo>
                  <a:pt x="325" y="35"/>
                </a:lnTo>
                <a:lnTo>
                  <a:pt x="163" y="71"/>
                </a:lnTo>
                <a:lnTo>
                  <a:pt x="65" y="88"/>
                </a:lnTo>
                <a:lnTo>
                  <a:pt x="0" y="88"/>
                </a:lnTo>
              </a:path>
            </a:pathLst>
          </a:custGeom>
          <a:noFill/>
          <a:ln w="1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6872" name="Freeform 18">
            <a:extLst>
              <a:ext uri="{FF2B5EF4-FFF2-40B4-BE49-F238E27FC236}">
                <a16:creationId xmlns:a16="http://schemas.microsoft.com/office/drawing/2014/main" id="{3D1DD617-28B7-467E-9079-E16D11EA08E1}"/>
              </a:ext>
            </a:extLst>
          </p:cNvPr>
          <p:cNvSpPr>
            <a:spLocks/>
          </p:cNvSpPr>
          <p:nvPr/>
        </p:nvSpPr>
        <p:spPr bwMode="auto">
          <a:xfrm>
            <a:off x="8321675" y="3544888"/>
            <a:ext cx="1189038" cy="560387"/>
          </a:xfrm>
          <a:custGeom>
            <a:avLst/>
            <a:gdLst>
              <a:gd name="T0" fmla="*/ 2147483646 w 749"/>
              <a:gd name="T1" fmla="*/ 2147483646 h 353"/>
              <a:gd name="T2" fmla="*/ 2147483646 w 749"/>
              <a:gd name="T3" fmla="*/ 2147483646 h 353"/>
              <a:gd name="T4" fmla="*/ 2147483646 w 749"/>
              <a:gd name="T5" fmla="*/ 2147483646 h 353"/>
              <a:gd name="T6" fmla="*/ 2147483646 w 749"/>
              <a:gd name="T7" fmla="*/ 2147483646 h 353"/>
              <a:gd name="T8" fmla="*/ 2147483646 w 749"/>
              <a:gd name="T9" fmla="*/ 2147483646 h 353"/>
              <a:gd name="T10" fmla="*/ 2147483646 w 749"/>
              <a:gd name="T11" fmla="*/ 0 h 353"/>
              <a:gd name="T12" fmla="*/ 0 w 749"/>
              <a:gd name="T13" fmla="*/ 2147483646 h 353"/>
              <a:gd name="T14" fmla="*/ 0 60000 65536"/>
              <a:gd name="T15" fmla="*/ 0 60000 65536"/>
              <a:gd name="T16" fmla="*/ 0 60000 65536"/>
              <a:gd name="T17" fmla="*/ 0 60000 65536"/>
              <a:gd name="T18" fmla="*/ 0 60000 65536"/>
              <a:gd name="T19" fmla="*/ 0 60000 65536"/>
              <a:gd name="T20" fmla="*/ 0 60000 65536"/>
              <a:gd name="T21" fmla="*/ 0 w 749"/>
              <a:gd name="T22" fmla="*/ 0 h 353"/>
              <a:gd name="T23" fmla="*/ 749 w 749"/>
              <a:gd name="T24" fmla="*/ 353 h 3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49" h="353">
                <a:moveTo>
                  <a:pt x="749" y="353"/>
                </a:moveTo>
                <a:lnTo>
                  <a:pt x="684" y="283"/>
                </a:lnTo>
                <a:lnTo>
                  <a:pt x="586" y="212"/>
                </a:lnTo>
                <a:lnTo>
                  <a:pt x="309" y="124"/>
                </a:lnTo>
                <a:lnTo>
                  <a:pt x="130" y="36"/>
                </a:lnTo>
                <a:lnTo>
                  <a:pt x="49" y="0"/>
                </a:lnTo>
                <a:lnTo>
                  <a:pt x="0" y="18"/>
                </a:lnTo>
              </a:path>
            </a:pathLst>
          </a:custGeom>
          <a:noFill/>
          <a:ln w="1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6873" name="Freeform 19">
            <a:extLst>
              <a:ext uri="{FF2B5EF4-FFF2-40B4-BE49-F238E27FC236}">
                <a16:creationId xmlns:a16="http://schemas.microsoft.com/office/drawing/2014/main" id="{FBFCFDD6-C9D4-4D4B-9E4A-202180E3CEAC}"/>
              </a:ext>
            </a:extLst>
          </p:cNvPr>
          <p:cNvSpPr>
            <a:spLocks/>
          </p:cNvSpPr>
          <p:nvPr/>
        </p:nvSpPr>
        <p:spPr bwMode="auto">
          <a:xfrm>
            <a:off x="3589338" y="2116138"/>
            <a:ext cx="723900" cy="644525"/>
          </a:xfrm>
          <a:custGeom>
            <a:avLst/>
            <a:gdLst>
              <a:gd name="T0" fmla="*/ 2147483646 w 456"/>
              <a:gd name="T1" fmla="*/ 2147483646 h 406"/>
              <a:gd name="T2" fmla="*/ 2147483646 w 456"/>
              <a:gd name="T3" fmla="*/ 2147483646 h 406"/>
              <a:gd name="T4" fmla="*/ 2147483646 w 456"/>
              <a:gd name="T5" fmla="*/ 2147483646 h 406"/>
              <a:gd name="T6" fmla="*/ 2147483646 w 456"/>
              <a:gd name="T7" fmla="*/ 2147483646 h 406"/>
              <a:gd name="T8" fmla="*/ 0 w 456"/>
              <a:gd name="T9" fmla="*/ 2147483646 h 406"/>
              <a:gd name="T10" fmla="*/ 2147483646 w 456"/>
              <a:gd name="T11" fmla="*/ 0 h 406"/>
              <a:gd name="T12" fmla="*/ 0 60000 65536"/>
              <a:gd name="T13" fmla="*/ 0 60000 65536"/>
              <a:gd name="T14" fmla="*/ 0 60000 65536"/>
              <a:gd name="T15" fmla="*/ 0 60000 65536"/>
              <a:gd name="T16" fmla="*/ 0 60000 65536"/>
              <a:gd name="T17" fmla="*/ 0 60000 65536"/>
              <a:gd name="T18" fmla="*/ 0 w 456"/>
              <a:gd name="T19" fmla="*/ 0 h 406"/>
              <a:gd name="T20" fmla="*/ 456 w 456"/>
              <a:gd name="T21" fmla="*/ 406 h 406"/>
            </a:gdLst>
            <a:ahLst/>
            <a:cxnLst>
              <a:cxn ang="T12">
                <a:pos x="T0" y="T1"/>
              </a:cxn>
              <a:cxn ang="T13">
                <a:pos x="T2" y="T3"/>
              </a:cxn>
              <a:cxn ang="T14">
                <a:pos x="T4" y="T5"/>
              </a:cxn>
              <a:cxn ang="T15">
                <a:pos x="T6" y="T7"/>
              </a:cxn>
              <a:cxn ang="T16">
                <a:pos x="T8" y="T9"/>
              </a:cxn>
              <a:cxn ang="T17">
                <a:pos x="T10" y="T11"/>
              </a:cxn>
            </a:cxnLst>
            <a:rect l="T18" t="T19" r="T20" b="T21"/>
            <a:pathLst>
              <a:path w="456" h="406">
                <a:moveTo>
                  <a:pt x="456" y="406"/>
                </a:moveTo>
                <a:lnTo>
                  <a:pt x="277" y="318"/>
                </a:lnTo>
                <a:lnTo>
                  <a:pt x="147" y="177"/>
                </a:lnTo>
                <a:lnTo>
                  <a:pt x="33" y="71"/>
                </a:lnTo>
                <a:lnTo>
                  <a:pt x="0" y="18"/>
                </a:lnTo>
                <a:lnTo>
                  <a:pt x="16" y="0"/>
                </a:lnTo>
              </a:path>
            </a:pathLst>
          </a:custGeom>
          <a:noFill/>
          <a:ln w="1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6874" name="Freeform 20">
            <a:extLst>
              <a:ext uri="{FF2B5EF4-FFF2-40B4-BE49-F238E27FC236}">
                <a16:creationId xmlns:a16="http://schemas.microsoft.com/office/drawing/2014/main" id="{BD57380C-59BA-4223-BB32-908E1D31AA17}"/>
              </a:ext>
            </a:extLst>
          </p:cNvPr>
          <p:cNvSpPr>
            <a:spLocks/>
          </p:cNvSpPr>
          <p:nvPr/>
        </p:nvSpPr>
        <p:spPr bwMode="auto">
          <a:xfrm>
            <a:off x="5348288" y="5646738"/>
            <a:ext cx="646112" cy="139700"/>
          </a:xfrm>
          <a:custGeom>
            <a:avLst/>
            <a:gdLst>
              <a:gd name="T0" fmla="*/ 2147483646 w 407"/>
              <a:gd name="T1" fmla="*/ 0 h 88"/>
              <a:gd name="T2" fmla="*/ 2147483646 w 407"/>
              <a:gd name="T3" fmla="*/ 2147483646 h 88"/>
              <a:gd name="T4" fmla="*/ 2147483646 w 407"/>
              <a:gd name="T5" fmla="*/ 2147483646 h 88"/>
              <a:gd name="T6" fmla="*/ 2147483646 w 407"/>
              <a:gd name="T7" fmla="*/ 2147483646 h 88"/>
              <a:gd name="T8" fmla="*/ 0 w 407"/>
              <a:gd name="T9" fmla="*/ 2147483646 h 88"/>
              <a:gd name="T10" fmla="*/ 0 60000 65536"/>
              <a:gd name="T11" fmla="*/ 0 60000 65536"/>
              <a:gd name="T12" fmla="*/ 0 60000 65536"/>
              <a:gd name="T13" fmla="*/ 0 60000 65536"/>
              <a:gd name="T14" fmla="*/ 0 60000 65536"/>
              <a:gd name="T15" fmla="*/ 0 w 407"/>
              <a:gd name="T16" fmla="*/ 0 h 88"/>
              <a:gd name="T17" fmla="*/ 407 w 407"/>
              <a:gd name="T18" fmla="*/ 88 h 88"/>
            </a:gdLst>
            <a:ahLst/>
            <a:cxnLst>
              <a:cxn ang="T10">
                <a:pos x="T0" y="T1"/>
              </a:cxn>
              <a:cxn ang="T11">
                <a:pos x="T2" y="T3"/>
              </a:cxn>
              <a:cxn ang="T12">
                <a:pos x="T4" y="T5"/>
              </a:cxn>
              <a:cxn ang="T13">
                <a:pos x="T6" y="T7"/>
              </a:cxn>
              <a:cxn ang="T14">
                <a:pos x="T8" y="T9"/>
              </a:cxn>
            </a:cxnLst>
            <a:rect l="T15" t="T16" r="T17" b="T18"/>
            <a:pathLst>
              <a:path w="407" h="88">
                <a:moveTo>
                  <a:pt x="407" y="0"/>
                </a:moveTo>
                <a:lnTo>
                  <a:pt x="325" y="35"/>
                </a:lnTo>
                <a:lnTo>
                  <a:pt x="179" y="53"/>
                </a:lnTo>
                <a:lnTo>
                  <a:pt x="65" y="88"/>
                </a:lnTo>
                <a:lnTo>
                  <a:pt x="0" y="88"/>
                </a:lnTo>
              </a:path>
            </a:pathLst>
          </a:custGeom>
          <a:noFill/>
          <a:ln w="1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6875" name="Freeform 21">
            <a:extLst>
              <a:ext uri="{FF2B5EF4-FFF2-40B4-BE49-F238E27FC236}">
                <a16:creationId xmlns:a16="http://schemas.microsoft.com/office/drawing/2014/main" id="{CFEF7C76-8C86-40EA-B867-412EDE85E512}"/>
              </a:ext>
            </a:extLst>
          </p:cNvPr>
          <p:cNvSpPr>
            <a:spLocks/>
          </p:cNvSpPr>
          <p:nvPr/>
        </p:nvSpPr>
        <p:spPr bwMode="auto">
          <a:xfrm>
            <a:off x="3433763" y="2928938"/>
            <a:ext cx="879475" cy="392112"/>
          </a:xfrm>
          <a:custGeom>
            <a:avLst/>
            <a:gdLst>
              <a:gd name="T0" fmla="*/ 2147483646 w 554"/>
              <a:gd name="T1" fmla="*/ 2147483646 h 247"/>
              <a:gd name="T2" fmla="*/ 2147483646 w 554"/>
              <a:gd name="T3" fmla="*/ 2147483646 h 247"/>
              <a:gd name="T4" fmla="*/ 2147483646 w 554"/>
              <a:gd name="T5" fmla="*/ 2147483646 h 247"/>
              <a:gd name="T6" fmla="*/ 2147483646 w 554"/>
              <a:gd name="T7" fmla="*/ 2147483646 h 247"/>
              <a:gd name="T8" fmla="*/ 2147483646 w 554"/>
              <a:gd name="T9" fmla="*/ 2147483646 h 247"/>
              <a:gd name="T10" fmla="*/ 0 w 554"/>
              <a:gd name="T11" fmla="*/ 0 h 247"/>
              <a:gd name="T12" fmla="*/ 0 60000 65536"/>
              <a:gd name="T13" fmla="*/ 0 60000 65536"/>
              <a:gd name="T14" fmla="*/ 0 60000 65536"/>
              <a:gd name="T15" fmla="*/ 0 60000 65536"/>
              <a:gd name="T16" fmla="*/ 0 60000 65536"/>
              <a:gd name="T17" fmla="*/ 0 60000 65536"/>
              <a:gd name="T18" fmla="*/ 0 w 554"/>
              <a:gd name="T19" fmla="*/ 0 h 247"/>
              <a:gd name="T20" fmla="*/ 554 w 554"/>
              <a:gd name="T21" fmla="*/ 247 h 247"/>
            </a:gdLst>
            <a:ahLst/>
            <a:cxnLst>
              <a:cxn ang="T12">
                <a:pos x="T0" y="T1"/>
              </a:cxn>
              <a:cxn ang="T13">
                <a:pos x="T2" y="T3"/>
              </a:cxn>
              <a:cxn ang="T14">
                <a:pos x="T4" y="T5"/>
              </a:cxn>
              <a:cxn ang="T15">
                <a:pos x="T6" y="T7"/>
              </a:cxn>
              <a:cxn ang="T16">
                <a:pos x="T8" y="T9"/>
              </a:cxn>
              <a:cxn ang="T17">
                <a:pos x="T10" y="T11"/>
              </a:cxn>
            </a:cxnLst>
            <a:rect l="T18" t="T19" r="T20" b="T21"/>
            <a:pathLst>
              <a:path w="554" h="247">
                <a:moveTo>
                  <a:pt x="554" y="247"/>
                </a:moveTo>
                <a:lnTo>
                  <a:pt x="505" y="194"/>
                </a:lnTo>
                <a:lnTo>
                  <a:pt x="440" y="159"/>
                </a:lnTo>
                <a:lnTo>
                  <a:pt x="245" y="71"/>
                </a:lnTo>
                <a:lnTo>
                  <a:pt x="98" y="18"/>
                </a:lnTo>
                <a:lnTo>
                  <a:pt x="0" y="0"/>
                </a:lnTo>
              </a:path>
            </a:pathLst>
          </a:custGeom>
          <a:noFill/>
          <a:ln w="1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6876" name="Freeform 23">
            <a:extLst>
              <a:ext uri="{FF2B5EF4-FFF2-40B4-BE49-F238E27FC236}">
                <a16:creationId xmlns:a16="http://schemas.microsoft.com/office/drawing/2014/main" id="{78EFF98B-30D1-4224-A8FA-B27221F9047B}"/>
              </a:ext>
            </a:extLst>
          </p:cNvPr>
          <p:cNvSpPr>
            <a:spLocks/>
          </p:cNvSpPr>
          <p:nvPr/>
        </p:nvSpPr>
        <p:spPr bwMode="auto">
          <a:xfrm>
            <a:off x="5580063" y="2257425"/>
            <a:ext cx="311150" cy="1008063"/>
          </a:xfrm>
          <a:custGeom>
            <a:avLst/>
            <a:gdLst>
              <a:gd name="T0" fmla="*/ 2147483646 w 196"/>
              <a:gd name="T1" fmla="*/ 0 h 635"/>
              <a:gd name="T2" fmla="*/ 2147483646 w 196"/>
              <a:gd name="T3" fmla="*/ 2147483646 h 635"/>
              <a:gd name="T4" fmla="*/ 2147483646 w 196"/>
              <a:gd name="T5" fmla="*/ 2147483646 h 635"/>
              <a:gd name="T6" fmla="*/ 2147483646 w 196"/>
              <a:gd name="T7" fmla="*/ 2147483646 h 635"/>
              <a:gd name="T8" fmla="*/ 0 w 196"/>
              <a:gd name="T9" fmla="*/ 2147483646 h 635"/>
              <a:gd name="T10" fmla="*/ 0 w 196"/>
              <a:gd name="T11" fmla="*/ 2147483646 h 635"/>
              <a:gd name="T12" fmla="*/ 0 60000 65536"/>
              <a:gd name="T13" fmla="*/ 0 60000 65536"/>
              <a:gd name="T14" fmla="*/ 0 60000 65536"/>
              <a:gd name="T15" fmla="*/ 0 60000 65536"/>
              <a:gd name="T16" fmla="*/ 0 60000 65536"/>
              <a:gd name="T17" fmla="*/ 0 60000 65536"/>
              <a:gd name="T18" fmla="*/ 0 w 196"/>
              <a:gd name="T19" fmla="*/ 0 h 635"/>
              <a:gd name="T20" fmla="*/ 196 w 196"/>
              <a:gd name="T21" fmla="*/ 635 h 635"/>
            </a:gdLst>
            <a:ahLst/>
            <a:cxnLst>
              <a:cxn ang="T12">
                <a:pos x="T0" y="T1"/>
              </a:cxn>
              <a:cxn ang="T13">
                <a:pos x="T2" y="T3"/>
              </a:cxn>
              <a:cxn ang="T14">
                <a:pos x="T4" y="T5"/>
              </a:cxn>
              <a:cxn ang="T15">
                <a:pos x="T6" y="T7"/>
              </a:cxn>
              <a:cxn ang="T16">
                <a:pos x="T8" y="T9"/>
              </a:cxn>
              <a:cxn ang="T17">
                <a:pos x="T10" y="T11"/>
              </a:cxn>
            </a:cxnLst>
            <a:rect l="T18" t="T19" r="T20" b="T21"/>
            <a:pathLst>
              <a:path w="196" h="635">
                <a:moveTo>
                  <a:pt x="196" y="0"/>
                </a:moveTo>
                <a:lnTo>
                  <a:pt x="147" y="247"/>
                </a:lnTo>
                <a:lnTo>
                  <a:pt x="82" y="441"/>
                </a:lnTo>
                <a:lnTo>
                  <a:pt x="33" y="600"/>
                </a:lnTo>
                <a:lnTo>
                  <a:pt x="0" y="635"/>
                </a:lnTo>
                <a:lnTo>
                  <a:pt x="0" y="617"/>
                </a:lnTo>
              </a:path>
            </a:pathLst>
          </a:custGeom>
          <a:noFill/>
          <a:ln w="1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6877" name="Freeform 24">
            <a:extLst>
              <a:ext uri="{FF2B5EF4-FFF2-40B4-BE49-F238E27FC236}">
                <a16:creationId xmlns:a16="http://schemas.microsoft.com/office/drawing/2014/main" id="{1B68E775-0115-4CE9-8142-1EA664B47211}"/>
              </a:ext>
            </a:extLst>
          </p:cNvPr>
          <p:cNvSpPr>
            <a:spLocks/>
          </p:cNvSpPr>
          <p:nvPr/>
        </p:nvSpPr>
        <p:spPr bwMode="auto">
          <a:xfrm>
            <a:off x="4881563" y="2173288"/>
            <a:ext cx="311150" cy="1008062"/>
          </a:xfrm>
          <a:custGeom>
            <a:avLst/>
            <a:gdLst>
              <a:gd name="T0" fmla="*/ 2147483646 w 196"/>
              <a:gd name="T1" fmla="*/ 0 h 635"/>
              <a:gd name="T2" fmla="*/ 2147483646 w 196"/>
              <a:gd name="T3" fmla="*/ 2147483646 h 635"/>
              <a:gd name="T4" fmla="*/ 2147483646 w 196"/>
              <a:gd name="T5" fmla="*/ 2147483646 h 635"/>
              <a:gd name="T6" fmla="*/ 2147483646 w 196"/>
              <a:gd name="T7" fmla="*/ 2147483646 h 635"/>
              <a:gd name="T8" fmla="*/ 2147483646 w 196"/>
              <a:gd name="T9" fmla="*/ 2147483646 h 635"/>
              <a:gd name="T10" fmla="*/ 0 w 196"/>
              <a:gd name="T11" fmla="*/ 2147483646 h 635"/>
              <a:gd name="T12" fmla="*/ 0 60000 65536"/>
              <a:gd name="T13" fmla="*/ 0 60000 65536"/>
              <a:gd name="T14" fmla="*/ 0 60000 65536"/>
              <a:gd name="T15" fmla="*/ 0 60000 65536"/>
              <a:gd name="T16" fmla="*/ 0 60000 65536"/>
              <a:gd name="T17" fmla="*/ 0 60000 65536"/>
              <a:gd name="T18" fmla="*/ 0 w 196"/>
              <a:gd name="T19" fmla="*/ 0 h 635"/>
              <a:gd name="T20" fmla="*/ 196 w 196"/>
              <a:gd name="T21" fmla="*/ 635 h 635"/>
            </a:gdLst>
            <a:ahLst/>
            <a:cxnLst>
              <a:cxn ang="T12">
                <a:pos x="T0" y="T1"/>
              </a:cxn>
              <a:cxn ang="T13">
                <a:pos x="T2" y="T3"/>
              </a:cxn>
              <a:cxn ang="T14">
                <a:pos x="T4" y="T5"/>
              </a:cxn>
              <a:cxn ang="T15">
                <a:pos x="T6" y="T7"/>
              </a:cxn>
              <a:cxn ang="T16">
                <a:pos x="T8" y="T9"/>
              </a:cxn>
              <a:cxn ang="T17">
                <a:pos x="T10" y="T11"/>
              </a:cxn>
            </a:cxnLst>
            <a:rect l="T18" t="T19" r="T20" b="T21"/>
            <a:pathLst>
              <a:path w="196" h="635">
                <a:moveTo>
                  <a:pt x="196" y="0"/>
                </a:moveTo>
                <a:lnTo>
                  <a:pt x="163" y="229"/>
                </a:lnTo>
                <a:lnTo>
                  <a:pt x="98" y="423"/>
                </a:lnTo>
                <a:lnTo>
                  <a:pt x="33" y="582"/>
                </a:lnTo>
                <a:lnTo>
                  <a:pt x="17" y="635"/>
                </a:lnTo>
                <a:lnTo>
                  <a:pt x="0" y="600"/>
                </a:lnTo>
              </a:path>
            </a:pathLst>
          </a:custGeom>
          <a:noFill/>
          <a:ln w="1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6878" name="Freeform 25">
            <a:extLst>
              <a:ext uri="{FF2B5EF4-FFF2-40B4-BE49-F238E27FC236}">
                <a16:creationId xmlns:a16="http://schemas.microsoft.com/office/drawing/2014/main" id="{CFDCB8CA-90F1-4EF4-98EA-B6E3D76F7B6B}"/>
              </a:ext>
            </a:extLst>
          </p:cNvPr>
          <p:cNvSpPr>
            <a:spLocks/>
          </p:cNvSpPr>
          <p:nvPr/>
        </p:nvSpPr>
        <p:spPr bwMode="auto">
          <a:xfrm>
            <a:off x="7751763" y="2173288"/>
            <a:ext cx="388937" cy="895350"/>
          </a:xfrm>
          <a:custGeom>
            <a:avLst/>
            <a:gdLst>
              <a:gd name="T0" fmla="*/ 2147483646 w 245"/>
              <a:gd name="T1" fmla="*/ 0 h 564"/>
              <a:gd name="T2" fmla="*/ 2147483646 w 245"/>
              <a:gd name="T3" fmla="*/ 2147483646 h 564"/>
              <a:gd name="T4" fmla="*/ 2147483646 w 245"/>
              <a:gd name="T5" fmla="*/ 2147483646 h 564"/>
              <a:gd name="T6" fmla="*/ 2147483646 w 245"/>
              <a:gd name="T7" fmla="*/ 2147483646 h 564"/>
              <a:gd name="T8" fmla="*/ 2147483646 w 245"/>
              <a:gd name="T9" fmla="*/ 2147483646 h 564"/>
              <a:gd name="T10" fmla="*/ 0 w 245"/>
              <a:gd name="T11" fmla="*/ 2147483646 h 564"/>
              <a:gd name="T12" fmla="*/ 0 60000 65536"/>
              <a:gd name="T13" fmla="*/ 0 60000 65536"/>
              <a:gd name="T14" fmla="*/ 0 60000 65536"/>
              <a:gd name="T15" fmla="*/ 0 60000 65536"/>
              <a:gd name="T16" fmla="*/ 0 60000 65536"/>
              <a:gd name="T17" fmla="*/ 0 60000 65536"/>
              <a:gd name="T18" fmla="*/ 0 w 245"/>
              <a:gd name="T19" fmla="*/ 0 h 564"/>
              <a:gd name="T20" fmla="*/ 245 w 245"/>
              <a:gd name="T21" fmla="*/ 564 h 564"/>
            </a:gdLst>
            <a:ahLst/>
            <a:cxnLst>
              <a:cxn ang="T12">
                <a:pos x="T0" y="T1"/>
              </a:cxn>
              <a:cxn ang="T13">
                <a:pos x="T2" y="T3"/>
              </a:cxn>
              <a:cxn ang="T14">
                <a:pos x="T4" y="T5"/>
              </a:cxn>
              <a:cxn ang="T15">
                <a:pos x="T6" y="T7"/>
              </a:cxn>
              <a:cxn ang="T16">
                <a:pos x="T8" y="T9"/>
              </a:cxn>
              <a:cxn ang="T17">
                <a:pos x="T10" y="T11"/>
              </a:cxn>
            </a:cxnLst>
            <a:rect l="T18" t="T19" r="T20" b="T21"/>
            <a:pathLst>
              <a:path w="245" h="564">
                <a:moveTo>
                  <a:pt x="245" y="0"/>
                </a:moveTo>
                <a:lnTo>
                  <a:pt x="196" y="211"/>
                </a:lnTo>
                <a:lnTo>
                  <a:pt x="114" y="388"/>
                </a:lnTo>
                <a:lnTo>
                  <a:pt x="49" y="529"/>
                </a:lnTo>
                <a:lnTo>
                  <a:pt x="17" y="564"/>
                </a:lnTo>
                <a:lnTo>
                  <a:pt x="0" y="529"/>
                </a:lnTo>
              </a:path>
            </a:pathLst>
          </a:custGeom>
          <a:noFill/>
          <a:ln w="1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6879" name="Freeform 26">
            <a:extLst>
              <a:ext uri="{FF2B5EF4-FFF2-40B4-BE49-F238E27FC236}">
                <a16:creationId xmlns:a16="http://schemas.microsoft.com/office/drawing/2014/main" id="{0C448F97-3D82-4FEB-BB81-1E0C39E76B7A}"/>
              </a:ext>
            </a:extLst>
          </p:cNvPr>
          <p:cNvSpPr>
            <a:spLocks/>
          </p:cNvSpPr>
          <p:nvPr/>
        </p:nvSpPr>
        <p:spPr bwMode="auto">
          <a:xfrm>
            <a:off x="7932738" y="3376613"/>
            <a:ext cx="233362" cy="1036637"/>
          </a:xfrm>
          <a:custGeom>
            <a:avLst/>
            <a:gdLst>
              <a:gd name="T0" fmla="*/ 2147483646 w 147"/>
              <a:gd name="T1" fmla="*/ 0 h 653"/>
              <a:gd name="T2" fmla="*/ 2147483646 w 147"/>
              <a:gd name="T3" fmla="*/ 2147483646 h 653"/>
              <a:gd name="T4" fmla="*/ 2147483646 w 147"/>
              <a:gd name="T5" fmla="*/ 2147483646 h 653"/>
              <a:gd name="T6" fmla="*/ 2147483646 w 147"/>
              <a:gd name="T7" fmla="*/ 2147483646 h 653"/>
              <a:gd name="T8" fmla="*/ 0 w 147"/>
              <a:gd name="T9" fmla="*/ 2147483646 h 653"/>
              <a:gd name="T10" fmla="*/ 0 w 147"/>
              <a:gd name="T11" fmla="*/ 2147483646 h 653"/>
              <a:gd name="T12" fmla="*/ 0 60000 65536"/>
              <a:gd name="T13" fmla="*/ 0 60000 65536"/>
              <a:gd name="T14" fmla="*/ 0 60000 65536"/>
              <a:gd name="T15" fmla="*/ 0 60000 65536"/>
              <a:gd name="T16" fmla="*/ 0 60000 65536"/>
              <a:gd name="T17" fmla="*/ 0 60000 65536"/>
              <a:gd name="T18" fmla="*/ 0 w 147"/>
              <a:gd name="T19" fmla="*/ 0 h 653"/>
              <a:gd name="T20" fmla="*/ 147 w 147"/>
              <a:gd name="T21" fmla="*/ 653 h 653"/>
            </a:gdLst>
            <a:ahLst/>
            <a:cxnLst>
              <a:cxn ang="T12">
                <a:pos x="T0" y="T1"/>
              </a:cxn>
              <a:cxn ang="T13">
                <a:pos x="T2" y="T3"/>
              </a:cxn>
              <a:cxn ang="T14">
                <a:pos x="T4" y="T5"/>
              </a:cxn>
              <a:cxn ang="T15">
                <a:pos x="T6" y="T7"/>
              </a:cxn>
              <a:cxn ang="T16">
                <a:pos x="T8" y="T9"/>
              </a:cxn>
              <a:cxn ang="T17">
                <a:pos x="T10" y="T11"/>
              </a:cxn>
            </a:cxnLst>
            <a:rect l="T18" t="T19" r="T20" b="T21"/>
            <a:pathLst>
              <a:path w="147" h="653">
                <a:moveTo>
                  <a:pt x="147" y="0"/>
                </a:moveTo>
                <a:lnTo>
                  <a:pt x="114" y="248"/>
                </a:lnTo>
                <a:lnTo>
                  <a:pt x="66" y="442"/>
                </a:lnTo>
                <a:lnTo>
                  <a:pt x="17" y="600"/>
                </a:lnTo>
                <a:lnTo>
                  <a:pt x="0" y="653"/>
                </a:lnTo>
                <a:lnTo>
                  <a:pt x="0" y="618"/>
                </a:lnTo>
              </a:path>
            </a:pathLst>
          </a:custGeom>
          <a:noFill/>
          <a:ln w="1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6880" name="Freeform 27">
            <a:extLst>
              <a:ext uri="{FF2B5EF4-FFF2-40B4-BE49-F238E27FC236}">
                <a16:creationId xmlns:a16="http://schemas.microsoft.com/office/drawing/2014/main" id="{081EA9C7-99D9-4E58-92EA-813973DB1D1D}"/>
              </a:ext>
            </a:extLst>
          </p:cNvPr>
          <p:cNvSpPr>
            <a:spLocks/>
          </p:cNvSpPr>
          <p:nvPr/>
        </p:nvSpPr>
        <p:spPr bwMode="auto">
          <a:xfrm>
            <a:off x="3486150" y="3713163"/>
            <a:ext cx="646113" cy="112712"/>
          </a:xfrm>
          <a:custGeom>
            <a:avLst/>
            <a:gdLst>
              <a:gd name="T0" fmla="*/ 2147483646 w 407"/>
              <a:gd name="T1" fmla="*/ 0 h 71"/>
              <a:gd name="T2" fmla="*/ 2147483646 w 407"/>
              <a:gd name="T3" fmla="*/ 2147483646 h 71"/>
              <a:gd name="T4" fmla="*/ 2147483646 w 407"/>
              <a:gd name="T5" fmla="*/ 2147483646 h 71"/>
              <a:gd name="T6" fmla="*/ 2147483646 w 407"/>
              <a:gd name="T7" fmla="*/ 2147483646 h 71"/>
              <a:gd name="T8" fmla="*/ 0 w 407"/>
              <a:gd name="T9" fmla="*/ 2147483646 h 71"/>
              <a:gd name="T10" fmla="*/ 0 60000 65536"/>
              <a:gd name="T11" fmla="*/ 0 60000 65536"/>
              <a:gd name="T12" fmla="*/ 0 60000 65536"/>
              <a:gd name="T13" fmla="*/ 0 60000 65536"/>
              <a:gd name="T14" fmla="*/ 0 60000 65536"/>
              <a:gd name="T15" fmla="*/ 0 w 407"/>
              <a:gd name="T16" fmla="*/ 0 h 71"/>
              <a:gd name="T17" fmla="*/ 407 w 407"/>
              <a:gd name="T18" fmla="*/ 71 h 71"/>
            </a:gdLst>
            <a:ahLst/>
            <a:cxnLst>
              <a:cxn ang="T10">
                <a:pos x="T0" y="T1"/>
              </a:cxn>
              <a:cxn ang="T11">
                <a:pos x="T2" y="T3"/>
              </a:cxn>
              <a:cxn ang="T12">
                <a:pos x="T4" y="T5"/>
              </a:cxn>
              <a:cxn ang="T13">
                <a:pos x="T6" y="T7"/>
              </a:cxn>
              <a:cxn ang="T14">
                <a:pos x="T8" y="T9"/>
              </a:cxn>
            </a:cxnLst>
            <a:rect l="T15" t="T16" r="T17" b="T18"/>
            <a:pathLst>
              <a:path w="407" h="71">
                <a:moveTo>
                  <a:pt x="407" y="0"/>
                </a:moveTo>
                <a:lnTo>
                  <a:pt x="326" y="36"/>
                </a:lnTo>
                <a:lnTo>
                  <a:pt x="179" y="53"/>
                </a:lnTo>
                <a:lnTo>
                  <a:pt x="65" y="71"/>
                </a:lnTo>
                <a:lnTo>
                  <a:pt x="0" y="71"/>
                </a:lnTo>
              </a:path>
            </a:pathLst>
          </a:custGeom>
          <a:noFill/>
          <a:ln w="1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6881" name="Freeform 28">
            <a:extLst>
              <a:ext uri="{FF2B5EF4-FFF2-40B4-BE49-F238E27FC236}">
                <a16:creationId xmlns:a16="http://schemas.microsoft.com/office/drawing/2014/main" id="{F577AD80-B798-419E-9129-A0D20CFFD4DE}"/>
              </a:ext>
            </a:extLst>
          </p:cNvPr>
          <p:cNvSpPr>
            <a:spLocks/>
          </p:cNvSpPr>
          <p:nvPr/>
        </p:nvSpPr>
        <p:spPr bwMode="auto">
          <a:xfrm>
            <a:off x="4441825" y="2144713"/>
            <a:ext cx="233363" cy="1008062"/>
          </a:xfrm>
          <a:custGeom>
            <a:avLst/>
            <a:gdLst>
              <a:gd name="T0" fmla="*/ 2147483646 w 147"/>
              <a:gd name="T1" fmla="*/ 0 h 635"/>
              <a:gd name="T2" fmla="*/ 2147483646 w 147"/>
              <a:gd name="T3" fmla="*/ 2147483646 h 635"/>
              <a:gd name="T4" fmla="*/ 2147483646 w 147"/>
              <a:gd name="T5" fmla="*/ 2147483646 h 635"/>
              <a:gd name="T6" fmla="*/ 2147483646 w 147"/>
              <a:gd name="T7" fmla="*/ 2147483646 h 635"/>
              <a:gd name="T8" fmla="*/ 2147483646 w 147"/>
              <a:gd name="T9" fmla="*/ 2147483646 h 635"/>
              <a:gd name="T10" fmla="*/ 0 w 147"/>
              <a:gd name="T11" fmla="*/ 2147483646 h 635"/>
              <a:gd name="T12" fmla="*/ 0 60000 65536"/>
              <a:gd name="T13" fmla="*/ 0 60000 65536"/>
              <a:gd name="T14" fmla="*/ 0 60000 65536"/>
              <a:gd name="T15" fmla="*/ 0 60000 65536"/>
              <a:gd name="T16" fmla="*/ 0 60000 65536"/>
              <a:gd name="T17" fmla="*/ 0 60000 65536"/>
              <a:gd name="T18" fmla="*/ 0 w 147"/>
              <a:gd name="T19" fmla="*/ 0 h 635"/>
              <a:gd name="T20" fmla="*/ 147 w 147"/>
              <a:gd name="T21" fmla="*/ 635 h 635"/>
            </a:gdLst>
            <a:ahLst/>
            <a:cxnLst>
              <a:cxn ang="T12">
                <a:pos x="T0" y="T1"/>
              </a:cxn>
              <a:cxn ang="T13">
                <a:pos x="T2" y="T3"/>
              </a:cxn>
              <a:cxn ang="T14">
                <a:pos x="T4" y="T5"/>
              </a:cxn>
              <a:cxn ang="T15">
                <a:pos x="T6" y="T7"/>
              </a:cxn>
              <a:cxn ang="T16">
                <a:pos x="T8" y="T9"/>
              </a:cxn>
              <a:cxn ang="T17">
                <a:pos x="T10" y="T11"/>
              </a:cxn>
            </a:cxnLst>
            <a:rect l="T18" t="T19" r="T20" b="T21"/>
            <a:pathLst>
              <a:path w="147" h="635">
                <a:moveTo>
                  <a:pt x="147" y="0"/>
                </a:moveTo>
                <a:lnTo>
                  <a:pt x="131" y="247"/>
                </a:lnTo>
                <a:lnTo>
                  <a:pt x="66" y="424"/>
                </a:lnTo>
                <a:lnTo>
                  <a:pt x="33" y="582"/>
                </a:lnTo>
                <a:lnTo>
                  <a:pt x="17" y="635"/>
                </a:lnTo>
                <a:lnTo>
                  <a:pt x="0" y="600"/>
                </a:lnTo>
              </a:path>
            </a:pathLst>
          </a:custGeom>
          <a:noFill/>
          <a:ln w="1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6882" name="Freeform 29">
            <a:extLst>
              <a:ext uri="{FF2B5EF4-FFF2-40B4-BE49-F238E27FC236}">
                <a16:creationId xmlns:a16="http://schemas.microsoft.com/office/drawing/2014/main" id="{51F720F2-3B2B-416A-92BF-65E1C10D806C}"/>
              </a:ext>
            </a:extLst>
          </p:cNvPr>
          <p:cNvSpPr>
            <a:spLocks/>
          </p:cNvSpPr>
          <p:nvPr/>
        </p:nvSpPr>
        <p:spPr bwMode="auto">
          <a:xfrm>
            <a:off x="4287838" y="3321050"/>
            <a:ext cx="231775" cy="1036638"/>
          </a:xfrm>
          <a:custGeom>
            <a:avLst/>
            <a:gdLst>
              <a:gd name="T0" fmla="*/ 2147483646 w 146"/>
              <a:gd name="T1" fmla="*/ 0 h 653"/>
              <a:gd name="T2" fmla="*/ 2147483646 w 146"/>
              <a:gd name="T3" fmla="*/ 2147483646 h 653"/>
              <a:gd name="T4" fmla="*/ 2147483646 w 146"/>
              <a:gd name="T5" fmla="*/ 2147483646 h 653"/>
              <a:gd name="T6" fmla="*/ 2147483646 w 146"/>
              <a:gd name="T7" fmla="*/ 2147483646 h 653"/>
              <a:gd name="T8" fmla="*/ 2147483646 w 146"/>
              <a:gd name="T9" fmla="*/ 2147483646 h 653"/>
              <a:gd name="T10" fmla="*/ 0 w 146"/>
              <a:gd name="T11" fmla="*/ 2147483646 h 653"/>
              <a:gd name="T12" fmla="*/ 0 60000 65536"/>
              <a:gd name="T13" fmla="*/ 0 60000 65536"/>
              <a:gd name="T14" fmla="*/ 0 60000 65536"/>
              <a:gd name="T15" fmla="*/ 0 60000 65536"/>
              <a:gd name="T16" fmla="*/ 0 60000 65536"/>
              <a:gd name="T17" fmla="*/ 0 60000 65536"/>
              <a:gd name="T18" fmla="*/ 0 w 146"/>
              <a:gd name="T19" fmla="*/ 0 h 653"/>
              <a:gd name="T20" fmla="*/ 146 w 146"/>
              <a:gd name="T21" fmla="*/ 653 h 653"/>
            </a:gdLst>
            <a:ahLst/>
            <a:cxnLst>
              <a:cxn ang="T12">
                <a:pos x="T0" y="T1"/>
              </a:cxn>
              <a:cxn ang="T13">
                <a:pos x="T2" y="T3"/>
              </a:cxn>
              <a:cxn ang="T14">
                <a:pos x="T4" y="T5"/>
              </a:cxn>
              <a:cxn ang="T15">
                <a:pos x="T6" y="T7"/>
              </a:cxn>
              <a:cxn ang="T16">
                <a:pos x="T8" y="T9"/>
              </a:cxn>
              <a:cxn ang="T17">
                <a:pos x="T10" y="T11"/>
              </a:cxn>
            </a:cxnLst>
            <a:rect l="T18" t="T19" r="T20" b="T21"/>
            <a:pathLst>
              <a:path w="146" h="653">
                <a:moveTo>
                  <a:pt x="146" y="0"/>
                </a:moveTo>
                <a:lnTo>
                  <a:pt x="114" y="247"/>
                </a:lnTo>
                <a:lnTo>
                  <a:pt x="65" y="441"/>
                </a:lnTo>
                <a:lnTo>
                  <a:pt x="32" y="600"/>
                </a:lnTo>
                <a:lnTo>
                  <a:pt x="16" y="653"/>
                </a:lnTo>
                <a:lnTo>
                  <a:pt x="0" y="618"/>
                </a:lnTo>
              </a:path>
            </a:pathLst>
          </a:custGeom>
          <a:noFill/>
          <a:ln w="1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6883" name="Freeform 30">
            <a:extLst>
              <a:ext uri="{FF2B5EF4-FFF2-40B4-BE49-F238E27FC236}">
                <a16:creationId xmlns:a16="http://schemas.microsoft.com/office/drawing/2014/main" id="{1B9F9681-A802-4CF4-A270-E15E5A189D8F}"/>
              </a:ext>
            </a:extLst>
          </p:cNvPr>
          <p:cNvSpPr>
            <a:spLocks/>
          </p:cNvSpPr>
          <p:nvPr/>
        </p:nvSpPr>
        <p:spPr bwMode="auto">
          <a:xfrm>
            <a:off x="7416800" y="5757863"/>
            <a:ext cx="930275" cy="196850"/>
          </a:xfrm>
          <a:custGeom>
            <a:avLst/>
            <a:gdLst>
              <a:gd name="T0" fmla="*/ 2147483646 w 586"/>
              <a:gd name="T1" fmla="*/ 2147483646 h 124"/>
              <a:gd name="T2" fmla="*/ 2147483646 w 586"/>
              <a:gd name="T3" fmla="*/ 2147483646 h 124"/>
              <a:gd name="T4" fmla="*/ 2147483646 w 586"/>
              <a:gd name="T5" fmla="*/ 2147483646 h 124"/>
              <a:gd name="T6" fmla="*/ 2147483646 w 586"/>
              <a:gd name="T7" fmla="*/ 2147483646 h 124"/>
              <a:gd name="T8" fmla="*/ 0 w 586"/>
              <a:gd name="T9" fmla="*/ 2147483646 h 124"/>
              <a:gd name="T10" fmla="*/ 2147483646 w 586"/>
              <a:gd name="T11" fmla="*/ 0 h 124"/>
              <a:gd name="T12" fmla="*/ 0 60000 65536"/>
              <a:gd name="T13" fmla="*/ 0 60000 65536"/>
              <a:gd name="T14" fmla="*/ 0 60000 65536"/>
              <a:gd name="T15" fmla="*/ 0 60000 65536"/>
              <a:gd name="T16" fmla="*/ 0 60000 65536"/>
              <a:gd name="T17" fmla="*/ 0 60000 65536"/>
              <a:gd name="T18" fmla="*/ 0 w 586"/>
              <a:gd name="T19" fmla="*/ 0 h 124"/>
              <a:gd name="T20" fmla="*/ 586 w 586"/>
              <a:gd name="T21" fmla="*/ 124 h 124"/>
            </a:gdLst>
            <a:ahLst/>
            <a:cxnLst>
              <a:cxn ang="T12">
                <a:pos x="T0" y="T1"/>
              </a:cxn>
              <a:cxn ang="T13">
                <a:pos x="T2" y="T3"/>
              </a:cxn>
              <a:cxn ang="T14">
                <a:pos x="T4" y="T5"/>
              </a:cxn>
              <a:cxn ang="T15">
                <a:pos x="T6" y="T7"/>
              </a:cxn>
              <a:cxn ang="T16">
                <a:pos x="T8" y="T9"/>
              </a:cxn>
              <a:cxn ang="T17">
                <a:pos x="T10" y="T11"/>
              </a:cxn>
            </a:cxnLst>
            <a:rect l="T18" t="T19" r="T20" b="T21"/>
            <a:pathLst>
              <a:path w="586" h="124">
                <a:moveTo>
                  <a:pt x="586" y="124"/>
                </a:moveTo>
                <a:lnTo>
                  <a:pt x="358" y="89"/>
                </a:lnTo>
                <a:lnTo>
                  <a:pt x="195" y="53"/>
                </a:lnTo>
                <a:lnTo>
                  <a:pt x="49" y="18"/>
                </a:lnTo>
                <a:lnTo>
                  <a:pt x="0" y="18"/>
                </a:lnTo>
                <a:lnTo>
                  <a:pt x="32" y="0"/>
                </a:lnTo>
              </a:path>
            </a:pathLst>
          </a:custGeom>
          <a:noFill/>
          <a:ln w="1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6884" name="Freeform 31">
            <a:extLst>
              <a:ext uri="{FF2B5EF4-FFF2-40B4-BE49-F238E27FC236}">
                <a16:creationId xmlns:a16="http://schemas.microsoft.com/office/drawing/2014/main" id="{5F6A74E0-0C52-4444-B90E-08C566D71885}"/>
              </a:ext>
            </a:extLst>
          </p:cNvPr>
          <p:cNvSpPr>
            <a:spLocks/>
          </p:cNvSpPr>
          <p:nvPr/>
        </p:nvSpPr>
        <p:spPr bwMode="auto">
          <a:xfrm>
            <a:off x="6873875" y="5618163"/>
            <a:ext cx="723900" cy="673100"/>
          </a:xfrm>
          <a:custGeom>
            <a:avLst/>
            <a:gdLst>
              <a:gd name="T0" fmla="*/ 2147483646 w 456"/>
              <a:gd name="T1" fmla="*/ 2147483646 h 424"/>
              <a:gd name="T2" fmla="*/ 2147483646 w 456"/>
              <a:gd name="T3" fmla="*/ 2147483646 h 424"/>
              <a:gd name="T4" fmla="*/ 2147483646 w 456"/>
              <a:gd name="T5" fmla="*/ 2147483646 h 424"/>
              <a:gd name="T6" fmla="*/ 2147483646 w 456"/>
              <a:gd name="T7" fmla="*/ 2147483646 h 424"/>
              <a:gd name="T8" fmla="*/ 0 w 456"/>
              <a:gd name="T9" fmla="*/ 2147483646 h 424"/>
              <a:gd name="T10" fmla="*/ 2147483646 w 456"/>
              <a:gd name="T11" fmla="*/ 0 h 424"/>
              <a:gd name="T12" fmla="*/ 0 60000 65536"/>
              <a:gd name="T13" fmla="*/ 0 60000 65536"/>
              <a:gd name="T14" fmla="*/ 0 60000 65536"/>
              <a:gd name="T15" fmla="*/ 0 60000 65536"/>
              <a:gd name="T16" fmla="*/ 0 60000 65536"/>
              <a:gd name="T17" fmla="*/ 0 60000 65536"/>
              <a:gd name="T18" fmla="*/ 0 w 456"/>
              <a:gd name="T19" fmla="*/ 0 h 424"/>
              <a:gd name="T20" fmla="*/ 456 w 456"/>
              <a:gd name="T21" fmla="*/ 424 h 424"/>
            </a:gdLst>
            <a:ahLst/>
            <a:cxnLst>
              <a:cxn ang="T12">
                <a:pos x="T0" y="T1"/>
              </a:cxn>
              <a:cxn ang="T13">
                <a:pos x="T2" y="T3"/>
              </a:cxn>
              <a:cxn ang="T14">
                <a:pos x="T4" y="T5"/>
              </a:cxn>
              <a:cxn ang="T15">
                <a:pos x="T6" y="T7"/>
              </a:cxn>
              <a:cxn ang="T16">
                <a:pos x="T8" y="T9"/>
              </a:cxn>
              <a:cxn ang="T17">
                <a:pos x="T10" y="T11"/>
              </a:cxn>
            </a:cxnLst>
            <a:rect l="T18" t="T19" r="T20" b="T21"/>
            <a:pathLst>
              <a:path w="456" h="424">
                <a:moveTo>
                  <a:pt x="456" y="424"/>
                </a:moveTo>
                <a:lnTo>
                  <a:pt x="277" y="335"/>
                </a:lnTo>
                <a:lnTo>
                  <a:pt x="146" y="177"/>
                </a:lnTo>
                <a:lnTo>
                  <a:pt x="32" y="71"/>
                </a:lnTo>
                <a:lnTo>
                  <a:pt x="0" y="35"/>
                </a:lnTo>
                <a:lnTo>
                  <a:pt x="16" y="0"/>
                </a:lnTo>
              </a:path>
            </a:pathLst>
          </a:custGeom>
          <a:noFill/>
          <a:ln w="1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6885" name="Freeform 33">
            <a:extLst>
              <a:ext uri="{FF2B5EF4-FFF2-40B4-BE49-F238E27FC236}">
                <a16:creationId xmlns:a16="http://schemas.microsoft.com/office/drawing/2014/main" id="{A29A0299-D249-4456-AA6D-420C32869E28}"/>
              </a:ext>
            </a:extLst>
          </p:cNvPr>
          <p:cNvSpPr>
            <a:spLocks/>
          </p:cNvSpPr>
          <p:nvPr/>
        </p:nvSpPr>
        <p:spPr bwMode="auto">
          <a:xfrm>
            <a:off x="8424863" y="2720975"/>
            <a:ext cx="930275" cy="784225"/>
          </a:xfrm>
          <a:custGeom>
            <a:avLst/>
            <a:gdLst>
              <a:gd name="T0" fmla="*/ 2147483646 w 586"/>
              <a:gd name="T1" fmla="*/ 0 h 494"/>
              <a:gd name="T2" fmla="*/ 2147483646 w 586"/>
              <a:gd name="T3" fmla="*/ 2147483646 h 494"/>
              <a:gd name="T4" fmla="*/ 2147483646 w 586"/>
              <a:gd name="T5" fmla="*/ 2147483646 h 494"/>
              <a:gd name="T6" fmla="*/ 2147483646 w 586"/>
              <a:gd name="T7" fmla="*/ 2147483646 h 494"/>
              <a:gd name="T8" fmla="*/ 2147483646 w 586"/>
              <a:gd name="T9" fmla="*/ 2147483646 h 494"/>
              <a:gd name="T10" fmla="*/ 0 w 586"/>
              <a:gd name="T11" fmla="*/ 2147483646 h 494"/>
              <a:gd name="T12" fmla="*/ 2147483646 w 586"/>
              <a:gd name="T13" fmla="*/ 2147483646 h 494"/>
              <a:gd name="T14" fmla="*/ 0 60000 65536"/>
              <a:gd name="T15" fmla="*/ 0 60000 65536"/>
              <a:gd name="T16" fmla="*/ 0 60000 65536"/>
              <a:gd name="T17" fmla="*/ 0 60000 65536"/>
              <a:gd name="T18" fmla="*/ 0 60000 65536"/>
              <a:gd name="T19" fmla="*/ 0 60000 65536"/>
              <a:gd name="T20" fmla="*/ 0 60000 65536"/>
              <a:gd name="T21" fmla="*/ 0 w 586"/>
              <a:gd name="T22" fmla="*/ 0 h 494"/>
              <a:gd name="T23" fmla="*/ 586 w 586"/>
              <a:gd name="T24" fmla="*/ 494 h 4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6" h="494">
                <a:moveTo>
                  <a:pt x="586" y="0"/>
                </a:moveTo>
                <a:lnTo>
                  <a:pt x="456" y="35"/>
                </a:lnTo>
                <a:lnTo>
                  <a:pt x="358" y="105"/>
                </a:lnTo>
                <a:lnTo>
                  <a:pt x="195" y="282"/>
                </a:lnTo>
                <a:lnTo>
                  <a:pt x="33" y="423"/>
                </a:lnTo>
                <a:lnTo>
                  <a:pt x="0" y="458"/>
                </a:lnTo>
                <a:lnTo>
                  <a:pt x="16" y="494"/>
                </a:lnTo>
              </a:path>
            </a:pathLst>
          </a:custGeom>
          <a:noFill/>
          <a:ln w="1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6886" name="Rectangle 51">
            <a:extLst>
              <a:ext uri="{FF2B5EF4-FFF2-40B4-BE49-F238E27FC236}">
                <a16:creationId xmlns:a16="http://schemas.microsoft.com/office/drawing/2014/main" id="{3C468F3E-BBD6-4D6D-9567-31D74E502C6B}"/>
              </a:ext>
            </a:extLst>
          </p:cNvPr>
          <p:cNvSpPr>
            <a:spLocks noChangeArrowheads="1"/>
          </p:cNvSpPr>
          <p:nvPr/>
        </p:nvSpPr>
        <p:spPr bwMode="auto">
          <a:xfrm>
            <a:off x="1985963" y="5618163"/>
            <a:ext cx="10906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solidFill>
                  <a:srgbClr val="000000"/>
                </a:solidFill>
                <a:latin typeface="Arial" panose="020B0604020202020204" pitchFamily="34" charset="0"/>
                <a:ea typeface="SimSun" panose="02010600030101010101" pitchFamily="2" charset="-122"/>
              </a:rPr>
              <a:t>the rest of </a:t>
            </a:r>
            <a:endParaRPr lang="en-US" altLang="en-US" sz="1400">
              <a:latin typeface="Tahoma" panose="020B0604030504040204" pitchFamily="34" charset="0"/>
              <a:ea typeface="SimSun" panose="02010600030101010101" pitchFamily="2" charset="-122"/>
            </a:endParaRPr>
          </a:p>
        </p:txBody>
      </p:sp>
      <p:sp>
        <p:nvSpPr>
          <p:cNvPr id="36887" name="Rectangle 52">
            <a:extLst>
              <a:ext uri="{FF2B5EF4-FFF2-40B4-BE49-F238E27FC236}">
                <a16:creationId xmlns:a16="http://schemas.microsoft.com/office/drawing/2014/main" id="{C146C614-1238-4F41-99BF-D8E815668708}"/>
              </a:ext>
            </a:extLst>
          </p:cNvPr>
          <p:cNvSpPr>
            <a:spLocks noChangeArrowheads="1"/>
          </p:cNvSpPr>
          <p:nvPr/>
        </p:nvSpPr>
        <p:spPr bwMode="auto">
          <a:xfrm>
            <a:off x="2767013" y="4267200"/>
            <a:ext cx="1257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solidFill>
                  <a:srgbClr val="000000"/>
                </a:solidFill>
                <a:latin typeface="Arial" panose="020B0604020202020204" pitchFamily="34" charset="0"/>
                <a:ea typeface="SimSun" panose="02010600030101010101" pitchFamily="2" charset="-122"/>
              </a:rPr>
              <a:t>email server</a:t>
            </a:r>
            <a:endParaRPr lang="en-US" altLang="en-US" sz="1400">
              <a:latin typeface="Tahoma" panose="020B0604030504040204" pitchFamily="34" charset="0"/>
              <a:ea typeface="SimSun" panose="02010600030101010101" pitchFamily="2" charset="-122"/>
            </a:endParaRPr>
          </a:p>
        </p:txBody>
      </p:sp>
      <p:sp>
        <p:nvSpPr>
          <p:cNvPr id="36888" name="Rectangle 59">
            <a:extLst>
              <a:ext uri="{FF2B5EF4-FFF2-40B4-BE49-F238E27FC236}">
                <a16:creationId xmlns:a16="http://schemas.microsoft.com/office/drawing/2014/main" id="{BD04FA17-96A0-4555-A08B-B2D8A7D94EAD}"/>
              </a:ext>
            </a:extLst>
          </p:cNvPr>
          <p:cNvSpPr>
            <a:spLocks noChangeArrowheads="1"/>
          </p:cNvSpPr>
          <p:nvPr/>
        </p:nvSpPr>
        <p:spPr bwMode="auto">
          <a:xfrm>
            <a:off x="2813050" y="3294063"/>
            <a:ext cx="11763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solidFill>
                  <a:srgbClr val="000000"/>
                </a:solidFill>
                <a:latin typeface="Arial" panose="020B0604020202020204" pitchFamily="34" charset="0"/>
                <a:ea typeface="SimSun" panose="02010600030101010101" pitchFamily="2" charset="-122"/>
              </a:rPr>
              <a:t>Web server</a:t>
            </a:r>
            <a:endParaRPr lang="en-US" altLang="en-US" sz="1400">
              <a:latin typeface="Tahoma" panose="020B0604030504040204" pitchFamily="34" charset="0"/>
              <a:ea typeface="SimSun" panose="02010600030101010101" pitchFamily="2" charset="-122"/>
            </a:endParaRPr>
          </a:p>
        </p:txBody>
      </p:sp>
      <p:sp>
        <p:nvSpPr>
          <p:cNvPr id="36889" name="Rectangle 60">
            <a:extLst>
              <a:ext uri="{FF2B5EF4-FFF2-40B4-BE49-F238E27FC236}">
                <a16:creationId xmlns:a16="http://schemas.microsoft.com/office/drawing/2014/main" id="{CC67DEFC-E5BD-4D63-87EC-49A9D5A23612}"/>
              </a:ext>
            </a:extLst>
          </p:cNvPr>
          <p:cNvSpPr>
            <a:spLocks noChangeArrowheads="1"/>
          </p:cNvSpPr>
          <p:nvPr/>
        </p:nvSpPr>
        <p:spPr bwMode="auto">
          <a:xfrm>
            <a:off x="8686800" y="1828800"/>
            <a:ext cx="18288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solidFill>
                  <a:srgbClr val="000000"/>
                </a:solidFill>
                <a:latin typeface="C Helvetica Condensed"/>
                <a:ea typeface="SimSun" panose="02010600030101010101" pitchFamily="2" charset="-122"/>
              </a:rPr>
              <a:t>Desktop </a:t>
            </a:r>
            <a:br>
              <a:rPr lang="en-US" altLang="en-US" sz="1800">
                <a:solidFill>
                  <a:srgbClr val="000000"/>
                </a:solidFill>
                <a:latin typeface="C Helvetica Condensed"/>
                <a:ea typeface="SimSun" panose="02010600030101010101" pitchFamily="2" charset="-122"/>
              </a:rPr>
            </a:br>
            <a:r>
              <a:rPr lang="en-US" altLang="en-US" sz="1800">
                <a:solidFill>
                  <a:srgbClr val="000000"/>
                </a:solidFill>
                <a:latin typeface="C Helvetica Condensed"/>
                <a:ea typeface="SimSun" panose="02010600030101010101" pitchFamily="2" charset="-122"/>
              </a:rPr>
              <a:t>computers</a:t>
            </a:r>
            <a:endParaRPr lang="en-US" altLang="en-US" sz="1200">
              <a:latin typeface="Tahoma" panose="020B0604030504040204" pitchFamily="34" charset="0"/>
              <a:ea typeface="SimSun" panose="02010600030101010101" pitchFamily="2" charset="-122"/>
            </a:endParaRPr>
          </a:p>
        </p:txBody>
      </p:sp>
      <p:sp>
        <p:nvSpPr>
          <p:cNvPr id="36890" name="Rectangle 62">
            <a:extLst>
              <a:ext uri="{FF2B5EF4-FFF2-40B4-BE49-F238E27FC236}">
                <a16:creationId xmlns:a16="http://schemas.microsoft.com/office/drawing/2014/main" id="{483226AC-C6D7-4DF1-9E48-44DC98DC1213}"/>
              </a:ext>
            </a:extLst>
          </p:cNvPr>
          <p:cNvSpPr>
            <a:spLocks noChangeArrowheads="1"/>
          </p:cNvSpPr>
          <p:nvPr/>
        </p:nvSpPr>
        <p:spPr bwMode="auto">
          <a:xfrm>
            <a:off x="3898900" y="4749800"/>
            <a:ext cx="10779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solidFill>
                  <a:srgbClr val="000000"/>
                </a:solidFill>
                <a:latin typeface="Arial" panose="020B0604020202020204" pitchFamily="34" charset="0"/>
                <a:ea typeface="SimSun" panose="02010600030101010101" pitchFamily="2" charset="-122"/>
              </a:rPr>
              <a:t>File server</a:t>
            </a:r>
            <a:endParaRPr lang="en-US" altLang="en-US" sz="1400">
              <a:latin typeface="Tahoma" panose="020B0604030504040204" pitchFamily="34" charset="0"/>
              <a:ea typeface="SimSun" panose="02010600030101010101" pitchFamily="2" charset="-122"/>
            </a:endParaRPr>
          </a:p>
        </p:txBody>
      </p:sp>
      <p:sp>
        <p:nvSpPr>
          <p:cNvPr id="36891" name="Rectangle 63">
            <a:extLst>
              <a:ext uri="{FF2B5EF4-FFF2-40B4-BE49-F238E27FC236}">
                <a16:creationId xmlns:a16="http://schemas.microsoft.com/office/drawing/2014/main" id="{5F51B28C-D5EE-4A67-A794-04E52D0BF0F3}"/>
              </a:ext>
            </a:extLst>
          </p:cNvPr>
          <p:cNvSpPr>
            <a:spLocks noChangeArrowheads="1"/>
          </p:cNvSpPr>
          <p:nvPr/>
        </p:nvSpPr>
        <p:spPr bwMode="auto">
          <a:xfrm>
            <a:off x="3667125" y="6140450"/>
            <a:ext cx="1384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solidFill>
                  <a:srgbClr val="000000"/>
                </a:solidFill>
                <a:latin typeface="Arial" panose="020B0604020202020204" pitchFamily="34" charset="0"/>
                <a:ea typeface="SimSun" panose="02010600030101010101" pitchFamily="2" charset="-122"/>
              </a:rPr>
              <a:t>router/firewall</a:t>
            </a:r>
            <a:endParaRPr lang="en-US" altLang="en-US" sz="1400">
              <a:latin typeface="Tahoma" panose="020B0604030504040204" pitchFamily="34" charset="0"/>
              <a:ea typeface="SimSun" panose="02010600030101010101" pitchFamily="2" charset="-122"/>
            </a:endParaRPr>
          </a:p>
        </p:txBody>
      </p:sp>
      <p:sp>
        <p:nvSpPr>
          <p:cNvPr id="36892" name="Rectangle 238">
            <a:extLst>
              <a:ext uri="{FF2B5EF4-FFF2-40B4-BE49-F238E27FC236}">
                <a16:creationId xmlns:a16="http://schemas.microsoft.com/office/drawing/2014/main" id="{AF52DE11-EDEE-48FC-8C36-2ACD9F98DF23}"/>
              </a:ext>
            </a:extLst>
          </p:cNvPr>
          <p:cNvSpPr>
            <a:spLocks noChangeArrowheads="1"/>
          </p:cNvSpPr>
          <p:nvPr/>
        </p:nvSpPr>
        <p:spPr bwMode="auto">
          <a:xfrm>
            <a:off x="2089150" y="2341563"/>
            <a:ext cx="23987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solidFill>
                  <a:srgbClr val="000000"/>
                </a:solidFill>
                <a:latin typeface="Arial" panose="020B0604020202020204" pitchFamily="34" charset="0"/>
                <a:ea typeface="SimSun" panose="02010600030101010101" pitchFamily="2" charset="-122"/>
              </a:rPr>
              <a:t> Print and other servers</a:t>
            </a:r>
            <a:endParaRPr lang="en-US" altLang="en-US" sz="1400">
              <a:latin typeface="Tahoma" panose="020B0604030504040204" pitchFamily="34" charset="0"/>
              <a:ea typeface="SimSun" panose="02010600030101010101" pitchFamily="2" charset="-122"/>
            </a:endParaRPr>
          </a:p>
        </p:txBody>
      </p:sp>
      <p:sp>
        <p:nvSpPr>
          <p:cNvPr id="36893" name="Rectangle 239">
            <a:extLst>
              <a:ext uri="{FF2B5EF4-FFF2-40B4-BE49-F238E27FC236}">
                <a16:creationId xmlns:a16="http://schemas.microsoft.com/office/drawing/2014/main" id="{3380C615-7CF9-430A-9158-54C70588FAEB}"/>
              </a:ext>
            </a:extLst>
          </p:cNvPr>
          <p:cNvSpPr>
            <a:spLocks noChangeArrowheads="1"/>
          </p:cNvSpPr>
          <p:nvPr/>
        </p:nvSpPr>
        <p:spPr bwMode="auto">
          <a:xfrm>
            <a:off x="8734425" y="5170488"/>
            <a:ext cx="1346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solidFill>
                  <a:srgbClr val="000000"/>
                </a:solidFill>
                <a:latin typeface="Arial" panose="020B0604020202020204" pitchFamily="34" charset="0"/>
                <a:ea typeface="SimSun" panose="02010600030101010101" pitchFamily="2" charset="-122"/>
              </a:rPr>
              <a:t>other servers</a:t>
            </a:r>
            <a:endParaRPr lang="en-US" altLang="en-US" sz="1400">
              <a:latin typeface="Tahoma" panose="020B0604030504040204" pitchFamily="34" charset="0"/>
              <a:ea typeface="SimSun" panose="02010600030101010101" pitchFamily="2" charset="-122"/>
            </a:endParaRPr>
          </a:p>
        </p:txBody>
      </p:sp>
      <p:sp>
        <p:nvSpPr>
          <p:cNvPr id="36894" name="Rectangle 240">
            <a:extLst>
              <a:ext uri="{FF2B5EF4-FFF2-40B4-BE49-F238E27FC236}">
                <a16:creationId xmlns:a16="http://schemas.microsoft.com/office/drawing/2014/main" id="{217312A4-1953-4973-AF96-9607550E961D}"/>
              </a:ext>
            </a:extLst>
          </p:cNvPr>
          <p:cNvSpPr>
            <a:spLocks noChangeArrowheads="1"/>
          </p:cNvSpPr>
          <p:nvPr/>
        </p:nvSpPr>
        <p:spPr bwMode="auto">
          <a:xfrm>
            <a:off x="9226550" y="4419600"/>
            <a:ext cx="4492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solidFill>
                  <a:srgbClr val="000000"/>
                </a:solidFill>
                <a:latin typeface="Arial" panose="020B0604020202020204" pitchFamily="34" charset="0"/>
                <a:ea typeface="SimSun" panose="02010600030101010101" pitchFamily="2" charset="-122"/>
              </a:rPr>
              <a:t>print</a:t>
            </a:r>
            <a:endParaRPr lang="en-US" altLang="en-US" sz="1400">
              <a:latin typeface="Tahoma" panose="020B0604030504040204" pitchFamily="34" charset="0"/>
              <a:ea typeface="SimSun" panose="02010600030101010101" pitchFamily="2" charset="-122"/>
            </a:endParaRPr>
          </a:p>
        </p:txBody>
      </p:sp>
      <p:sp>
        <p:nvSpPr>
          <p:cNvPr id="36895" name="Rectangle 262">
            <a:extLst>
              <a:ext uri="{FF2B5EF4-FFF2-40B4-BE49-F238E27FC236}">
                <a16:creationId xmlns:a16="http://schemas.microsoft.com/office/drawing/2014/main" id="{E5ED7C83-712F-43BC-B68F-81A1C79582F1}"/>
              </a:ext>
            </a:extLst>
          </p:cNvPr>
          <p:cNvSpPr>
            <a:spLocks noChangeArrowheads="1"/>
          </p:cNvSpPr>
          <p:nvPr/>
        </p:nvSpPr>
        <p:spPr bwMode="auto">
          <a:xfrm>
            <a:off x="7546975" y="2406650"/>
            <a:ext cx="1257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solidFill>
                  <a:srgbClr val="000000"/>
                </a:solidFill>
                <a:latin typeface="Arial" panose="020B0604020202020204" pitchFamily="34" charset="0"/>
                <a:ea typeface="SimSun" panose="02010600030101010101" pitchFamily="2" charset="-122"/>
              </a:rPr>
              <a:t>email server</a:t>
            </a:r>
            <a:endParaRPr lang="en-US" altLang="en-US" sz="1400">
              <a:latin typeface="Tahoma" panose="020B0604030504040204" pitchFamily="34" charset="0"/>
              <a:ea typeface="SimSun" panose="02010600030101010101" pitchFamily="2" charset="-122"/>
            </a:endParaRPr>
          </a:p>
        </p:txBody>
      </p:sp>
      <p:sp>
        <p:nvSpPr>
          <p:cNvPr id="36896" name="Line 267">
            <a:extLst>
              <a:ext uri="{FF2B5EF4-FFF2-40B4-BE49-F238E27FC236}">
                <a16:creationId xmlns:a16="http://schemas.microsoft.com/office/drawing/2014/main" id="{6E029B6B-C42E-4EE3-9B07-F120CA748098}"/>
              </a:ext>
            </a:extLst>
          </p:cNvPr>
          <p:cNvSpPr>
            <a:spLocks noChangeShapeType="1"/>
          </p:cNvSpPr>
          <p:nvPr/>
        </p:nvSpPr>
        <p:spPr bwMode="auto">
          <a:xfrm flipH="1">
            <a:off x="8010525" y="4525963"/>
            <a:ext cx="52388" cy="1587"/>
          </a:xfrm>
          <a:prstGeom prst="line">
            <a:avLst/>
          </a:prstGeom>
          <a:noFill/>
          <a:ln w="16">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897" name="Rectangle 279">
            <a:extLst>
              <a:ext uri="{FF2B5EF4-FFF2-40B4-BE49-F238E27FC236}">
                <a16:creationId xmlns:a16="http://schemas.microsoft.com/office/drawing/2014/main" id="{77F3C217-3C5E-4225-9758-3F214B2DEC5B}"/>
              </a:ext>
            </a:extLst>
          </p:cNvPr>
          <p:cNvSpPr>
            <a:spLocks noChangeArrowheads="1"/>
          </p:cNvSpPr>
          <p:nvPr/>
        </p:nvSpPr>
        <p:spPr bwMode="auto">
          <a:xfrm>
            <a:off x="1960563" y="5870575"/>
            <a:ext cx="11668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solidFill>
                  <a:srgbClr val="000000"/>
                </a:solidFill>
                <a:latin typeface="Arial" panose="020B0604020202020204" pitchFamily="34" charset="0"/>
                <a:ea typeface="SimSun" panose="02010600030101010101" pitchFamily="2" charset="-122"/>
              </a:rPr>
              <a:t>the Internet</a:t>
            </a:r>
            <a:endParaRPr lang="en-US" altLang="en-US" sz="1400">
              <a:latin typeface="Tahoma" panose="020B0604030504040204" pitchFamily="34" charset="0"/>
              <a:ea typeface="SimSun" panose="02010600030101010101" pitchFamily="2" charset="-122"/>
            </a:endParaRPr>
          </a:p>
        </p:txBody>
      </p:sp>
      <p:sp>
        <p:nvSpPr>
          <p:cNvPr id="36" name="Cloud">
            <a:extLst>
              <a:ext uri="{FF2B5EF4-FFF2-40B4-BE49-F238E27FC236}">
                <a16:creationId xmlns:a16="http://schemas.microsoft.com/office/drawing/2014/main" id="{96C63CB9-3D41-4699-9E28-B5EA8747FF14}"/>
              </a:ext>
            </a:extLst>
          </p:cNvPr>
          <p:cNvSpPr>
            <a:spLocks noChangeAspect="1" noEditPoints="1" noChangeArrowheads="1"/>
          </p:cNvSpPr>
          <p:nvPr/>
        </p:nvSpPr>
        <p:spPr bwMode="auto">
          <a:xfrm>
            <a:off x="5891212" y="4724400"/>
            <a:ext cx="2060622" cy="117637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635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outerShdw blurRad="50800" dist="38100" dir="2700000" algn="tl" rotWithShape="0">
              <a:prstClr val="black">
                <a:alpha val="40000"/>
              </a:prstClr>
            </a:outerShdw>
          </a:effectLst>
        </p:spPr>
        <p:txBody>
          <a:bodyPr/>
          <a:lstStyle/>
          <a:p>
            <a:pPr eaLnBrk="1" fontAlgn="auto" hangingPunct="1">
              <a:spcBef>
                <a:spcPts val="0"/>
              </a:spcBef>
              <a:spcAft>
                <a:spcPts val="0"/>
              </a:spcAft>
              <a:defRPr/>
            </a:pPr>
            <a:endParaRPr lang="en-US">
              <a:latin typeface="Tahoma" pitchFamily="1" charset="0"/>
              <a:ea typeface="宋体" pitchFamily="1" charset="-122"/>
            </a:endParaRPr>
          </a:p>
        </p:txBody>
      </p:sp>
      <p:sp>
        <p:nvSpPr>
          <p:cNvPr id="37" name="Cloud">
            <a:extLst>
              <a:ext uri="{FF2B5EF4-FFF2-40B4-BE49-F238E27FC236}">
                <a16:creationId xmlns:a16="http://schemas.microsoft.com/office/drawing/2014/main" id="{B982D384-B592-407B-891D-16438B0541AE}"/>
              </a:ext>
            </a:extLst>
          </p:cNvPr>
          <p:cNvSpPr>
            <a:spLocks noChangeAspect="1" noEditPoints="1" noChangeArrowheads="1"/>
          </p:cNvSpPr>
          <p:nvPr/>
        </p:nvSpPr>
        <p:spPr bwMode="auto">
          <a:xfrm>
            <a:off x="3910012" y="2590800"/>
            <a:ext cx="2060622" cy="13716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635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outerShdw blurRad="50800" dist="38100" dir="2700000" algn="tl" rotWithShape="0">
              <a:prstClr val="black">
                <a:alpha val="40000"/>
              </a:prstClr>
            </a:outerShdw>
          </a:effectLst>
        </p:spPr>
        <p:txBody>
          <a:bodyPr/>
          <a:lstStyle/>
          <a:p>
            <a:pPr eaLnBrk="1" fontAlgn="auto" hangingPunct="1">
              <a:spcBef>
                <a:spcPts val="0"/>
              </a:spcBef>
              <a:spcAft>
                <a:spcPts val="0"/>
              </a:spcAft>
              <a:defRPr/>
            </a:pPr>
            <a:endParaRPr lang="en-US">
              <a:latin typeface="Tahoma" pitchFamily="1" charset="0"/>
              <a:ea typeface="宋体" pitchFamily="1" charset="-122"/>
            </a:endParaRPr>
          </a:p>
        </p:txBody>
      </p:sp>
      <p:sp>
        <p:nvSpPr>
          <p:cNvPr id="36904" name="Rectangle 243">
            <a:extLst>
              <a:ext uri="{FF2B5EF4-FFF2-40B4-BE49-F238E27FC236}">
                <a16:creationId xmlns:a16="http://schemas.microsoft.com/office/drawing/2014/main" id="{D6D0FFED-0562-41A6-A5C9-39786D19E039}"/>
              </a:ext>
            </a:extLst>
          </p:cNvPr>
          <p:cNvSpPr>
            <a:spLocks noChangeArrowheads="1"/>
          </p:cNvSpPr>
          <p:nvPr/>
        </p:nvSpPr>
        <p:spPr bwMode="auto">
          <a:xfrm>
            <a:off x="4468813" y="3013075"/>
            <a:ext cx="10779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solidFill>
                  <a:srgbClr val="000000"/>
                </a:solidFill>
                <a:latin typeface="Arial" panose="020B0604020202020204" pitchFamily="34" charset="0"/>
                <a:ea typeface="SimSun" panose="02010600030101010101" pitchFamily="2" charset="-122"/>
              </a:rPr>
              <a:t>Local area</a:t>
            </a:r>
            <a:endParaRPr lang="en-US" altLang="en-US" sz="1400">
              <a:latin typeface="Tahoma" panose="020B0604030504040204" pitchFamily="34" charset="0"/>
              <a:ea typeface="SimSun" panose="02010600030101010101" pitchFamily="2" charset="-122"/>
            </a:endParaRPr>
          </a:p>
        </p:txBody>
      </p:sp>
      <p:sp>
        <p:nvSpPr>
          <p:cNvPr id="36905" name="Rectangle 244">
            <a:extLst>
              <a:ext uri="{FF2B5EF4-FFF2-40B4-BE49-F238E27FC236}">
                <a16:creationId xmlns:a16="http://schemas.microsoft.com/office/drawing/2014/main" id="{442EB31F-30B4-4818-9CF4-9D462886F9D7}"/>
              </a:ext>
            </a:extLst>
          </p:cNvPr>
          <p:cNvSpPr>
            <a:spLocks noChangeArrowheads="1"/>
          </p:cNvSpPr>
          <p:nvPr/>
        </p:nvSpPr>
        <p:spPr bwMode="auto">
          <a:xfrm>
            <a:off x="4468813" y="3321050"/>
            <a:ext cx="8080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solidFill>
                  <a:srgbClr val="000000"/>
                </a:solidFill>
                <a:latin typeface="Arial" panose="020B0604020202020204" pitchFamily="34" charset="0"/>
                <a:ea typeface="SimSun" panose="02010600030101010101" pitchFamily="2" charset="-122"/>
              </a:rPr>
              <a:t>network</a:t>
            </a:r>
            <a:endParaRPr lang="en-US" altLang="en-US" sz="1400">
              <a:latin typeface="Tahoma" panose="020B0604030504040204" pitchFamily="34" charset="0"/>
              <a:ea typeface="SimSun" panose="02010600030101010101" pitchFamily="2" charset="-122"/>
            </a:endParaRPr>
          </a:p>
        </p:txBody>
      </p:sp>
      <p:sp>
        <p:nvSpPr>
          <p:cNvPr id="40" name="Rectangle 39">
            <a:extLst>
              <a:ext uri="{FF2B5EF4-FFF2-40B4-BE49-F238E27FC236}">
                <a16:creationId xmlns:a16="http://schemas.microsoft.com/office/drawing/2014/main" id="{3E73921D-490C-4D73-B9D9-DDAB22A8B05F}"/>
              </a:ext>
            </a:extLst>
          </p:cNvPr>
          <p:cNvSpPr/>
          <p:nvPr/>
        </p:nvSpPr>
        <p:spPr>
          <a:xfrm rot="17387271">
            <a:off x="6524625" y="4260850"/>
            <a:ext cx="1066800" cy="152400"/>
          </a:xfrm>
          <a:prstGeom prst="rect">
            <a:avLst/>
          </a:prstGeom>
          <a:gradFill>
            <a:gsLst>
              <a:gs pos="0">
                <a:srgbClr val="FFFFFF"/>
              </a:gs>
              <a:gs pos="7001">
                <a:srgbClr val="E6E6E6"/>
              </a:gs>
              <a:gs pos="32001">
                <a:srgbClr val="7D8496"/>
              </a:gs>
              <a:gs pos="47000">
                <a:srgbClr val="E6E6E6"/>
              </a:gs>
              <a:gs pos="85001">
                <a:srgbClr val="7D8496"/>
              </a:gs>
              <a:gs pos="100000">
                <a:srgbClr val="E6E6E6"/>
              </a:gs>
            </a:gsLst>
            <a:lin ang="54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en-US"/>
          </a:p>
        </p:txBody>
      </p:sp>
      <p:sp>
        <p:nvSpPr>
          <p:cNvPr id="41" name="Cloud">
            <a:extLst>
              <a:ext uri="{FF2B5EF4-FFF2-40B4-BE49-F238E27FC236}">
                <a16:creationId xmlns:a16="http://schemas.microsoft.com/office/drawing/2014/main" id="{34A8496A-61D0-4D4F-827B-439371F4BC11}"/>
              </a:ext>
            </a:extLst>
          </p:cNvPr>
          <p:cNvSpPr>
            <a:spLocks noChangeAspect="1" noEditPoints="1" noChangeArrowheads="1"/>
          </p:cNvSpPr>
          <p:nvPr/>
        </p:nvSpPr>
        <p:spPr bwMode="auto">
          <a:xfrm>
            <a:off x="6577012" y="2895600"/>
            <a:ext cx="2060622" cy="102397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635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outerShdw blurRad="50800" dist="38100" dir="2700000" algn="tl" rotWithShape="0">
              <a:prstClr val="black">
                <a:alpha val="40000"/>
              </a:prstClr>
            </a:outerShdw>
          </a:effectLst>
        </p:spPr>
        <p:txBody>
          <a:bodyPr/>
          <a:lstStyle/>
          <a:p>
            <a:pPr eaLnBrk="1" fontAlgn="auto" hangingPunct="1">
              <a:spcBef>
                <a:spcPts val="0"/>
              </a:spcBef>
              <a:spcAft>
                <a:spcPts val="0"/>
              </a:spcAft>
              <a:defRPr/>
            </a:pPr>
            <a:endParaRPr lang="en-US">
              <a:latin typeface="Tahoma" pitchFamily="1" charset="0"/>
              <a:ea typeface="宋体" pitchFamily="1" charset="-122"/>
            </a:endParaRPr>
          </a:p>
        </p:txBody>
      </p:sp>
      <p:sp>
        <p:nvSpPr>
          <p:cNvPr id="42" name="Rectangle 41">
            <a:extLst>
              <a:ext uri="{FF2B5EF4-FFF2-40B4-BE49-F238E27FC236}">
                <a16:creationId xmlns:a16="http://schemas.microsoft.com/office/drawing/2014/main" id="{AC024832-40AC-4ECB-8DFF-AA87E64B8A44}"/>
              </a:ext>
            </a:extLst>
          </p:cNvPr>
          <p:cNvSpPr/>
          <p:nvPr/>
        </p:nvSpPr>
        <p:spPr>
          <a:xfrm rot="13823345">
            <a:off x="5236369" y="4214019"/>
            <a:ext cx="1531937" cy="187325"/>
          </a:xfrm>
          <a:prstGeom prst="rect">
            <a:avLst/>
          </a:prstGeom>
          <a:gradFill>
            <a:gsLst>
              <a:gs pos="0">
                <a:srgbClr val="FFFFFF"/>
              </a:gs>
              <a:gs pos="7001">
                <a:srgbClr val="E6E6E6"/>
              </a:gs>
              <a:gs pos="32001">
                <a:srgbClr val="7D8496"/>
              </a:gs>
              <a:gs pos="47000">
                <a:srgbClr val="E6E6E6"/>
              </a:gs>
              <a:gs pos="85001">
                <a:srgbClr val="7D8496"/>
              </a:gs>
              <a:gs pos="100000">
                <a:srgbClr val="E6E6E6"/>
              </a:gs>
            </a:gsLst>
            <a:lin ang="54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en-US"/>
          </a:p>
        </p:txBody>
      </p:sp>
      <p:sp>
        <p:nvSpPr>
          <p:cNvPr id="43" name="Rectangle 42">
            <a:extLst>
              <a:ext uri="{FF2B5EF4-FFF2-40B4-BE49-F238E27FC236}">
                <a16:creationId xmlns:a16="http://schemas.microsoft.com/office/drawing/2014/main" id="{EDECFB36-F417-401B-AAA4-CD3CF615BB83}"/>
              </a:ext>
            </a:extLst>
          </p:cNvPr>
          <p:cNvSpPr/>
          <p:nvPr/>
        </p:nvSpPr>
        <p:spPr>
          <a:xfrm rot="19152010">
            <a:off x="4268788" y="4940300"/>
            <a:ext cx="1889125" cy="168275"/>
          </a:xfrm>
          <a:prstGeom prst="rect">
            <a:avLst/>
          </a:prstGeom>
          <a:gradFill>
            <a:gsLst>
              <a:gs pos="0">
                <a:srgbClr val="FFFFFF"/>
              </a:gs>
              <a:gs pos="7001">
                <a:srgbClr val="E6E6E6"/>
              </a:gs>
              <a:gs pos="32001">
                <a:srgbClr val="7D8496"/>
              </a:gs>
              <a:gs pos="47000">
                <a:srgbClr val="E6E6E6"/>
              </a:gs>
              <a:gs pos="85001">
                <a:srgbClr val="7D8496"/>
              </a:gs>
              <a:gs pos="100000">
                <a:srgbClr val="E6E6E6"/>
              </a:gs>
            </a:gsLst>
            <a:lin ang="54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en-US"/>
          </a:p>
        </p:txBody>
      </p:sp>
      <p:pic>
        <p:nvPicPr>
          <p:cNvPr id="44" name="Picture 43" descr="11954335161878978273router_jakub_angelis_01.svg.hi.png">
            <a:extLst>
              <a:ext uri="{FF2B5EF4-FFF2-40B4-BE49-F238E27FC236}">
                <a16:creationId xmlns:a16="http://schemas.microsoft.com/office/drawing/2014/main" id="{499F9502-4F2C-4D44-B7E8-05BABC752A37}"/>
              </a:ext>
            </a:extLst>
          </p:cNvPr>
          <p:cNvPicPr>
            <a:picLocks noChangeAspect="1"/>
          </p:cNvPicPr>
          <p:nvPr/>
        </p:nvPicPr>
        <p:blipFill>
          <a:blip r:embed="rId3"/>
          <a:stretch>
            <a:fillRect/>
          </a:stretch>
        </p:blipFill>
        <p:spPr>
          <a:xfrm>
            <a:off x="3757613" y="5562600"/>
            <a:ext cx="1054100" cy="581025"/>
          </a:xfrm>
          <a:prstGeom prst="rect">
            <a:avLst/>
          </a:prstGeom>
          <a:effectLst>
            <a:outerShdw blurRad="50800" dist="38100" dir="2700000" algn="tl" rotWithShape="0">
              <a:prstClr val="black">
                <a:alpha val="40000"/>
              </a:prstClr>
            </a:outerShdw>
          </a:effectLst>
        </p:spPr>
      </p:pic>
      <p:cxnSp>
        <p:nvCxnSpPr>
          <p:cNvPr id="45" name="Straight Arrow Connector 44">
            <a:extLst>
              <a:ext uri="{FF2B5EF4-FFF2-40B4-BE49-F238E27FC236}">
                <a16:creationId xmlns:a16="http://schemas.microsoft.com/office/drawing/2014/main" id="{3B49990A-51C3-4161-834D-90464A633331}"/>
              </a:ext>
            </a:extLst>
          </p:cNvPr>
          <p:cNvCxnSpPr/>
          <p:nvPr/>
        </p:nvCxnSpPr>
        <p:spPr>
          <a:xfrm rot="10800000">
            <a:off x="2843213" y="5410200"/>
            <a:ext cx="9144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70F47FF-64C9-40B1-9075-01698F1F640B}"/>
              </a:ext>
            </a:extLst>
          </p:cNvPr>
          <p:cNvCxnSpPr/>
          <p:nvPr/>
        </p:nvCxnSpPr>
        <p:spPr>
          <a:xfrm rot="10800000" flipV="1">
            <a:off x="3148013" y="5791200"/>
            <a:ext cx="6096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E4A52A7-5911-4649-88AE-777AB9685B2F}"/>
              </a:ext>
            </a:extLst>
          </p:cNvPr>
          <p:cNvCxnSpPr/>
          <p:nvPr/>
        </p:nvCxnSpPr>
        <p:spPr>
          <a:xfrm rot="10800000" flipV="1">
            <a:off x="3300413" y="5867400"/>
            <a:ext cx="469900" cy="3190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6916" name="Picture 2" descr="C:\Documents and Settings\Administrator\Local Settings\Temporary Internet Files\Content.IE5\0NG589SB\MC900431576[2].png">
            <a:extLst>
              <a:ext uri="{FF2B5EF4-FFF2-40B4-BE49-F238E27FC236}">
                <a16:creationId xmlns:a16="http://schemas.microsoft.com/office/drawing/2014/main" id="{C1BAE2CA-DAF1-4970-B4A3-4ED66915D2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4013" y="2286000"/>
            <a:ext cx="801687"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17" name="Picture 2" descr="C:\Documents and Settings\Administrator\Local Settings\Temporary Internet Files\Content.IE5\0NG589SB\MC900431576[2].png">
            <a:extLst>
              <a:ext uri="{FF2B5EF4-FFF2-40B4-BE49-F238E27FC236}">
                <a16:creationId xmlns:a16="http://schemas.microsoft.com/office/drawing/2014/main" id="{06AE9C72-2E0D-4CF7-88B3-6C0BA6A9D4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1613" y="2895600"/>
            <a:ext cx="801687"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18" name="Picture 2" descr="C:\Documents and Settings\Administrator\Local Settings\Temporary Internet Files\Content.IE5\0NG589SB\MC900431576[2].png">
            <a:extLst>
              <a:ext uri="{FF2B5EF4-FFF2-40B4-BE49-F238E27FC236}">
                <a16:creationId xmlns:a16="http://schemas.microsoft.com/office/drawing/2014/main" id="{D531E3F4-3745-4827-B6AD-7D5AD5DE52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25" y="3536950"/>
            <a:ext cx="801688"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19" name="Picture 3" descr="C:\Documents and Settings\Administrator\Local Settings\Temporary Internet Files\Content.IE5\S5CT05S7\MC900440400[2].png">
            <a:extLst>
              <a:ext uri="{FF2B5EF4-FFF2-40B4-BE49-F238E27FC236}">
                <a16:creationId xmlns:a16="http://schemas.microsoft.com/office/drawing/2014/main" id="{07AB9289-B1DC-4E27-962F-44126BDDFE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2013" y="39624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20" name="Picture 5" descr="C:\Documents and Settings\Administrator\Local Settings\Temporary Internet Files\Content.IE5\AD85KTOH\MC900435242[2].png">
            <a:extLst>
              <a:ext uri="{FF2B5EF4-FFF2-40B4-BE49-F238E27FC236}">
                <a16:creationId xmlns:a16="http://schemas.microsoft.com/office/drawing/2014/main" id="{C470B09E-7459-47D9-8A76-A4BDE28B8F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20013" y="4038600"/>
            <a:ext cx="5000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21" name="Oval 263">
            <a:extLst>
              <a:ext uri="{FF2B5EF4-FFF2-40B4-BE49-F238E27FC236}">
                <a16:creationId xmlns:a16="http://schemas.microsoft.com/office/drawing/2014/main" id="{DB713894-C384-409A-88C9-8657BC24087B}"/>
              </a:ext>
            </a:extLst>
          </p:cNvPr>
          <p:cNvSpPr>
            <a:spLocks noChangeArrowheads="1"/>
          </p:cNvSpPr>
          <p:nvPr/>
        </p:nvSpPr>
        <p:spPr bwMode="auto">
          <a:xfrm>
            <a:off x="8062913" y="4554538"/>
            <a:ext cx="231775" cy="55562"/>
          </a:xfrm>
          <a:prstGeom prst="ellipse">
            <a:avLst/>
          </a:prstGeom>
          <a:solidFill>
            <a:srgbClr val="FFFFFF"/>
          </a:solidFill>
          <a:ln w="16">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6922" name="Oval 264">
            <a:extLst>
              <a:ext uri="{FF2B5EF4-FFF2-40B4-BE49-F238E27FC236}">
                <a16:creationId xmlns:a16="http://schemas.microsoft.com/office/drawing/2014/main" id="{1C598B8D-549A-49F9-94C4-A1EE2EE1744D}"/>
              </a:ext>
            </a:extLst>
          </p:cNvPr>
          <p:cNvSpPr>
            <a:spLocks noChangeArrowheads="1"/>
          </p:cNvSpPr>
          <p:nvPr/>
        </p:nvSpPr>
        <p:spPr bwMode="auto">
          <a:xfrm>
            <a:off x="8062913" y="4525963"/>
            <a:ext cx="231775" cy="84137"/>
          </a:xfrm>
          <a:prstGeom prst="ellipse">
            <a:avLst/>
          </a:prstGeom>
          <a:solidFill>
            <a:srgbClr val="FFFFFF"/>
          </a:solidFill>
          <a:ln w="16">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6923" name="Oval 265">
            <a:extLst>
              <a:ext uri="{FF2B5EF4-FFF2-40B4-BE49-F238E27FC236}">
                <a16:creationId xmlns:a16="http://schemas.microsoft.com/office/drawing/2014/main" id="{86800311-87F3-4E07-B1F7-21DAD9A12FF4}"/>
              </a:ext>
            </a:extLst>
          </p:cNvPr>
          <p:cNvSpPr>
            <a:spLocks noChangeArrowheads="1"/>
          </p:cNvSpPr>
          <p:nvPr/>
        </p:nvSpPr>
        <p:spPr bwMode="auto">
          <a:xfrm>
            <a:off x="8062913" y="4470400"/>
            <a:ext cx="231775" cy="84138"/>
          </a:xfrm>
          <a:prstGeom prst="ellipse">
            <a:avLst/>
          </a:prstGeom>
          <a:solidFill>
            <a:srgbClr val="FFFFFF"/>
          </a:solidFill>
          <a:ln w="16">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6924" name="Oval 266">
            <a:extLst>
              <a:ext uri="{FF2B5EF4-FFF2-40B4-BE49-F238E27FC236}">
                <a16:creationId xmlns:a16="http://schemas.microsoft.com/office/drawing/2014/main" id="{BDBDE61D-23B6-4AA8-9727-5BDB61833829}"/>
              </a:ext>
            </a:extLst>
          </p:cNvPr>
          <p:cNvSpPr>
            <a:spLocks noChangeArrowheads="1"/>
          </p:cNvSpPr>
          <p:nvPr/>
        </p:nvSpPr>
        <p:spPr bwMode="auto">
          <a:xfrm>
            <a:off x="8062913" y="4441825"/>
            <a:ext cx="231775" cy="84138"/>
          </a:xfrm>
          <a:prstGeom prst="ellipse">
            <a:avLst/>
          </a:prstGeom>
          <a:solidFill>
            <a:srgbClr val="FFFFFF"/>
          </a:solidFill>
          <a:ln w="16">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pic>
        <p:nvPicPr>
          <p:cNvPr id="36925" name="Picture 5" descr="C:\Documents and Settings\Administrator\Local Settings\Temporary Internet Files\Content.IE5\AD85KTOH\MC900435242[2].png">
            <a:extLst>
              <a:ext uri="{FF2B5EF4-FFF2-40B4-BE49-F238E27FC236}">
                <a16:creationId xmlns:a16="http://schemas.microsoft.com/office/drawing/2014/main" id="{82F836F4-E5BC-48B4-A4BF-47B2D7E453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7213" y="4876800"/>
            <a:ext cx="5000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26" name="Picture 2" descr="C:\Documents and Settings\Administrator\Local Settings\Temporary Internet Files\Content.IE5\0NG589SB\MC900431576[2].png">
            <a:extLst>
              <a:ext uri="{FF2B5EF4-FFF2-40B4-BE49-F238E27FC236}">
                <a16:creationId xmlns:a16="http://schemas.microsoft.com/office/drawing/2014/main" id="{82F32DE3-7061-4469-A3F0-2F1F7B939B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7213" y="5562600"/>
            <a:ext cx="801687"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27" name="Picture 2" descr="C:\Documents and Settings\Administrator\Local Settings\Temporary Internet Files\Content.IE5\0NG589SB\MC900431576[2].png">
            <a:extLst>
              <a:ext uri="{FF2B5EF4-FFF2-40B4-BE49-F238E27FC236}">
                <a16:creationId xmlns:a16="http://schemas.microsoft.com/office/drawing/2014/main" id="{F2280966-DC10-405B-A604-6626878838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1413" y="5943600"/>
            <a:ext cx="801687"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28" name="Picture 2" descr="C:\Documents and Settings\Administrator\Local Settings\Temporary Internet Files\Content.IE5\0NG589SB\MC900431576[2].png">
            <a:extLst>
              <a:ext uri="{FF2B5EF4-FFF2-40B4-BE49-F238E27FC236}">
                <a16:creationId xmlns:a16="http://schemas.microsoft.com/office/drawing/2014/main" id="{A0F4E5BA-17B8-45F5-92FC-F0E85A9E77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6413" y="1752600"/>
            <a:ext cx="801687"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29" name="Picture 2" descr="C:\Documents and Settings\Administrator\Local Settings\Temporary Internet Files\Content.IE5\0NG589SB\MC900431576[2].png">
            <a:extLst>
              <a:ext uri="{FF2B5EF4-FFF2-40B4-BE49-F238E27FC236}">
                <a16:creationId xmlns:a16="http://schemas.microsoft.com/office/drawing/2014/main" id="{A2EDD97A-D517-499D-BC5F-8EA762DD01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4813" y="1600200"/>
            <a:ext cx="801687"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30" name="Picture 2" descr="C:\Documents and Settings\Administrator\Local Settings\Temporary Internet Files\Content.IE5\0NG589SB\MC900431576[2].png">
            <a:extLst>
              <a:ext uri="{FF2B5EF4-FFF2-40B4-BE49-F238E27FC236}">
                <a16:creationId xmlns:a16="http://schemas.microsoft.com/office/drawing/2014/main" id="{3E1E2021-C3E0-4D80-80A0-14F6410477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925" y="1676400"/>
            <a:ext cx="801688"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31" name="Picture 5" descr="C:\Documents and Settings\Administrator\Local Settings\Temporary Internet Files\Content.IE5\AD85KTOH\MC900435242[2].png">
            <a:extLst>
              <a:ext uri="{FF2B5EF4-FFF2-40B4-BE49-F238E27FC236}">
                <a16:creationId xmlns:a16="http://schemas.microsoft.com/office/drawing/2014/main" id="{113C512D-06E0-4C14-8DE0-FB1BABC4F6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8013" y="1676400"/>
            <a:ext cx="5000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32" name="Picture 3" descr="C:\Documents and Settings\Administrator\Local Settings\Temporary Internet Files\Content.IE5\S5CT05S7\MC900440400[2].png">
            <a:extLst>
              <a:ext uri="{FF2B5EF4-FFF2-40B4-BE49-F238E27FC236}">
                <a16:creationId xmlns:a16="http://schemas.microsoft.com/office/drawing/2014/main" id="{2020F1FE-E1E7-4448-B163-FB2BE6A088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52813" y="18288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33" name="Picture 5" descr="C:\Documents and Settings\Administrator\Local Settings\Temporary Internet Files\Content.IE5\AD85KTOH\MC900435242[2].png">
            <a:extLst>
              <a:ext uri="{FF2B5EF4-FFF2-40B4-BE49-F238E27FC236}">
                <a16:creationId xmlns:a16="http://schemas.microsoft.com/office/drawing/2014/main" id="{334DB6C4-895E-4FD2-929D-133E18F6BA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1813" y="3581400"/>
            <a:ext cx="5000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34" name="Line 267">
            <a:extLst>
              <a:ext uri="{FF2B5EF4-FFF2-40B4-BE49-F238E27FC236}">
                <a16:creationId xmlns:a16="http://schemas.microsoft.com/office/drawing/2014/main" id="{3503E8A1-DE63-47CD-A66F-E74CD77FEDBA}"/>
              </a:ext>
            </a:extLst>
          </p:cNvPr>
          <p:cNvSpPr>
            <a:spLocks noChangeShapeType="1"/>
          </p:cNvSpPr>
          <p:nvPr/>
        </p:nvSpPr>
        <p:spPr bwMode="auto">
          <a:xfrm flipH="1">
            <a:off x="4429125" y="4525963"/>
            <a:ext cx="52388" cy="1587"/>
          </a:xfrm>
          <a:prstGeom prst="line">
            <a:avLst/>
          </a:prstGeom>
          <a:noFill/>
          <a:ln w="16">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36935" name="Picture 5" descr="C:\Documents and Settings\Administrator\Local Settings\Temporary Internet Files\Content.IE5\AD85KTOH\MC900435242[2].png">
            <a:extLst>
              <a:ext uri="{FF2B5EF4-FFF2-40B4-BE49-F238E27FC236}">
                <a16:creationId xmlns:a16="http://schemas.microsoft.com/office/drawing/2014/main" id="{93B01B89-7188-4D13-92E5-5D16A7C650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8613" y="4038600"/>
            <a:ext cx="5000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36" name="Oval 263">
            <a:extLst>
              <a:ext uri="{FF2B5EF4-FFF2-40B4-BE49-F238E27FC236}">
                <a16:creationId xmlns:a16="http://schemas.microsoft.com/office/drawing/2014/main" id="{020D573A-4810-44D4-8D25-560378EFC72F}"/>
              </a:ext>
            </a:extLst>
          </p:cNvPr>
          <p:cNvSpPr>
            <a:spLocks noChangeArrowheads="1"/>
          </p:cNvSpPr>
          <p:nvPr/>
        </p:nvSpPr>
        <p:spPr bwMode="auto">
          <a:xfrm>
            <a:off x="4481513" y="4554538"/>
            <a:ext cx="231775" cy="55562"/>
          </a:xfrm>
          <a:prstGeom prst="ellipse">
            <a:avLst/>
          </a:prstGeom>
          <a:solidFill>
            <a:srgbClr val="FFFFFF"/>
          </a:solidFill>
          <a:ln w="16">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6937" name="Oval 264">
            <a:extLst>
              <a:ext uri="{FF2B5EF4-FFF2-40B4-BE49-F238E27FC236}">
                <a16:creationId xmlns:a16="http://schemas.microsoft.com/office/drawing/2014/main" id="{36606A40-0A77-44CC-8901-BF02B12893A6}"/>
              </a:ext>
            </a:extLst>
          </p:cNvPr>
          <p:cNvSpPr>
            <a:spLocks noChangeArrowheads="1"/>
          </p:cNvSpPr>
          <p:nvPr/>
        </p:nvSpPr>
        <p:spPr bwMode="auto">
          <a:xfrm>
            <a:off x="4481513" y="4525963"/>
            <a:ext cx="231775" cy="84137"/>
          </a:xfrm>
          <a:prstGeom prst="ellipse">
            <a:avLst/>
          </a:prstGeom>
          <a:solidFill>
            <a:srgbClr val="FFFFFF"/>
          </a:solidFill>
          <a:ln w="16">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6938" name="Oval 265">
            <a:extLst>
              <a:ext uri="{FF2B5EF4-FFF2-40B4-BE49-F238E27FC236}">
                <a16:creationId xmlns:a16="http://schemas.microsoft.com/office/drawing/2014/main" id="{6F2B7EFA-37B1-42CD-BE61-7832214E330E}"/>
              </a:ext>
            </a:extLst>
          </p:cNvPr>
          <p:cNvSpPr>
            <a:spLocks noChangeArrowheads="1"/>
          </p:cNvSpPr>
          <p:nvPr/>
        </p:nvSpPr>
        <p:spPr bwMode="auto">
          <a:xfrm>
            <a:off x="4481513" y="4470400"/>
            <a:ext cx="231775" cy="84138"/>
          </a:xfrm>
          <a:prstGeom prst="ellipse">
            <a:avLst/>
          </a:prstGeom>
          <a:solidFill>
            <a:srgbClr val="FFFFFF"/>
          </a:solidFill>
          <a:ln w="16">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6939" name="Oval 266">
            <a:extLst>
              <a:ext uri="{FF2B5EF4-FFF2-40B4-BE49-F238E27FC236}">
                <a16:creationId xmlns:a16="http://schemas.microsoft.com/office/drawing/2014/main" id="{F5DF0556-D970-47AE-BDE0-58553F3685A2}"/>
              </a:ext>
            </a:extLst>
          </p:cNvPr>
          <p:cNvSpPr>
            <a:spLocks noChangeArrowheads="1"/>
          </p:cNvSpPr>
          <p:nvPr/>
        </p:nvSpPr>
        <p:spPr bwMode="auto">
          <a:xfrm>
            <a:off x="4481513" y="4441825"/>
            <a:ext cx="231775" cy="84138"/>
          </a:xfrm>
          <a:prstGeom prst="ellipse">
            <a:avLst/>
          </a:prstGeom>
          <a:solidFill>
            <a:srgbClr val="FFFFFF"/>
          </a:solidFill>
          <a:ln w="16">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6940" name="Line 267">
            <a:extLst>
              <a:ext uri="{FF2B5EF4-FFF2-40B4-BE49-F238E27FC236}">
                <a16:creationId xmlns:a16="http://schemas.microsoft.com/office/drawing/2014/main" id="{9F89042C-52EF-4AA4-9AC3-74F15610E13B}"/>
              </a:ext>
            </a:extLst>
          </p:cNvPr>
          <p:cNvSpPr>
            <a:spLocks noChangeShapeType="1"/>
          </p:cNvSpPr>
          <p:nvPr/>
        </p:nvSpPr>
        <p:spPr bwMode="auto">
          <a:xfrm flipH="1">
            <a:off x="6181725" y="6507163"/>
            <a:ext cx="52388" cy="1587"/>
          </a:xfrm>
          <a:prstGeom prst="line">
            <a:avLst/>
          </a:prstGeom>
          <a:noFill/>
          <a:ln w="16">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36941" name="Picture 5" descr="C:\Documents and Settings\Administrator\Local Settings\Temporary Internet Files\Content.IE5\AD85KTOH\MC900435242[2].png">
            <a:extLst>
              <a:ext uri="{FF2B5EF4-FFF2-40B4-BE49-F238E27FC236}">
                <a16:creationId xmlns:a16="http://schemas.microsoft.com/office/drawing/2014/main" id="{7B7AF5C2-9FE5-46FE-A429-E5A56B8F1A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1213" y="6019800"/>
            <a:ext cx="5000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42" name="Oval 263">
            <a:extLst>
              <a:ext uri="{FF2B5EF4-FFF2-40B4-BE49-F238E27FC236}">
                <a16:creationId xmlns:a16="http://schemas.microsoft.com/office/drawing/2014/main" id="{07CB006D-5E26-49A9-AE32-3013F0C1D1DC}"/>
              </a:ext>
            </a:extLst>
          </p:cNvPr>
          <p:cNvSpPr>
            <a:spLocks noChangeArrowheads="1"/>
          </p:cNvSpPr>
          <p:nvPr/>
        </p:nvSpPr>
        <p:spPr bwMode="auto">
          <a:xfrm>
            <a:off x="6234113" y="6535738"/>
            <a:ext cx="231775" cy="55562"/>
          </a:xfrm>
          <a:prstGeom prst="ellipse">
            <a:avLst/>
          </a:prstGeom>
          <a:solidFill>
            <a:srgbClr val="FFFFFF"/>
          </a:solidFill>
          <a:ln w="16">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6943" name="Oval 264">
            <a:extLst>
              <a:ext uri="{FF2B5EF4-FFF2-40B4-BE49-F238E27FC236}">
                <a16:creationId xmlns:a16="http://schemas.microsoft.com/office/drawing/2014/main" id="{33F03111-AEB2-498F-9A30-9563EDFB06EF}"/>
              </a:ext>
            </a:extLst>
          </p:cNvPr>
          <p:cNvSpPr>
            <a:spLocks noChangeArrowheads="1"/>
          </p:cNvSpPr>
          <p:nvPr/>
        </p:nvSpPr>
        <p:spPr bwMode="auto">
          <a:xfrm>
            <a:off x="6234113" y="6507163"/>
            <a:ext cx="231775" cy="84137"/>
          </a:xfrm>
          <a:prstGeom prst="ellipse">
            <a:avLst/>
          </a:prstGeom>
          <a:solidFill>
            <a:srgbClr val="FFFFFF"/>
          </a:solidFill>
          <a:ln w="16">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6944" name="Oval 265">
            <a:extLst>
              <a:ext uri="{FF2B5EF4-FFF2-40B4-BE49-F238E27FC236}">
                <a16:creationId xmlns:a16="http://schemas.microsoft.com/office/drawing/2014/main" id="{83F680E3-7E98-451D-9E6A-2554C2194F75}"/>
              </a:ext>
            </a:extLst>
          </p:cNvPr>
          <p:cNvSpPr>
            <a:spLocks noChangeArrowheads="1"/>
          </p:cNvSpPr>
          <p:nvPr/>
        </p:nvSpPr>
        <p:spPr bwMode="auto">
          <a:xfrm>
            <a:off x="6234113" y="6451600"/>
            <a:ext cx="231775" cy="84138"/>
          </a:xfrm>
          <a:prstGeom prst="ellipse">
            <a:avLst/>
          </a:prstGeom>
          <a:solidFill>
            <a:srgbClr val="FFFFFF"/>
          </a:solidFill>
          <a:ln w="16">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36945" name="Oval 266">
            <a:extLst>
              <a:ext uri="{FF2B5EF4-FFF2-40B4-BE49-F238E27FC236}">
                <a16:creationId xmlns:a16="http://schemas.microsoft.com/office/drawing/2014/main" id="{B14282C4-F666-4BF1-8087-3CA3687C8EF4}"/>
              </a:ext>
            </a:extLst>
          </p:cNvPr>
          <p:cNvSpPr>
            <a:spLocks noChangeArrowheads="1"/>
          </p:cNvSpPr>
          <p:nvPr/>
        </p:nvSpPr>
        <p:spPr bwMode="auto">
          <a:xfrm>
            <a:off x="6234113" y="6423025"/>
            <a:ext cx="231775" cy="84138"/>
          </a:xfrm>
          <a:prstGeom prst="ellipse">
            <a:avLst/>
          </a:prstGeom>
          <a:solidFill>
            <a:srgbClr val="FFFFFF"/>
          </a:solidFill>
          <a:ln w="16">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pic>
        <p:nvPicPr>
          <p:cNvPr id="36946" name="Picture 5" descr="C:\Documents and Settings\Administrator\Local Settings\Temporary Internet Files\Content.IE5\AD85KTOH\MC900435242[2].png">
            <a:extLst>
              <a:ext uri="{FF2B5EF4-FFF2-40B4-BE49-F238E27FC236}">
                <a16:creationId xmlns:a16="http://schemas.microsoft.com/office/drawing/2014/main" id="{7C2F0B77-CD3B-4AA2-857D-E5A71BE244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05413" y="5486400"/>
            <a:ext cx="5000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47" name="Picture 5" descr="C:\Documents and Settings\Administrator\Local Settings\Temporary Internet Files\Content.IE5\AD85KTOH\MC900435242[2].png">
            <a:extLst>
              <a:ext uri="{FF2B5EF4-FFF2-40B4-BE49-F238E27FC236}">
                <a16:creationId xmlns:a16="http://schemas.microsoft.com/office/drawing/2014/main" id="{91AC6CAA-E257-46EA-9980-D8BE9AB962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9413" y="2590800"/>
            <a:ext cx="5000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48" name="Picture 6" descr="C:\Documents and Settings\Administrator\Local Settings\Temporary Internet Files\Content.IE5\YP27MHEV\MC900431587[2].png">
            <a:extLst>
              <a:ext uri="{FF2B5EF4-FFF2-40B4-BE49-F238E27FC236}">
                <a16:creationId xmlns:a16="http://schemas.microsoft.com/office/drawing/2014/main" id="{7100267A-658C-4086-9826-87387601720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76613" y="38862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49" name="Picture 7" descr="C:\Documents and Settings\Administrator\Local Settings\Temporary Internet Files\Content.IE5\0NG589SB\MC900432634[2].png">
            <a:extLst>
              <a:ext uri="{FF2B5EF4-FFF2-40B4-BE49-F238E27FC236}">
                <a16:creationId xmlns:a16="http://schemas.microsoft.com/office/drawing/2014/main" id="{22ADE109-2D38-416A-B970-03DCCA10F4C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24213" y="2743200"/>
            <a:ext cx="78105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50" name="Picture 5" descr="C:\Documents and Settings\Administrator\Local Settings\Temporary Internet Files\Content.IE5\AD85KTOH\MC900435242[2].png">
            <a:extLst>
              <a:ext uri="{FF2B5EF4-FFF2-40B4-BE49-F238E27FC236}">
                <a16:creationId xmlns:a16="http://schemas.microsoft.com/office/drawing/2014/main" id="{C38D110F-6EF0-4332-A271-0532826322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43813" y="1676400"/>
            <a:ext cx="5000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51" name="Picture 6" descr="C:\Documents and Settings\Administrator\Local Settings\Temporary Internet Files\Content.IE5\YP27MHEV\MC900431587[2].png">
            <a:extLst>
              <a:ext uri="{FF2B5EF4-FFF2-40B4-BE49-F238E27FC236}">
                <a16:creationId xmlns:a16="http://schemas.microsoft.com/office/drawing/2014/main" id="{0B90A057-9FFA-47D9-9784-CFE9D7478F3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48613" y="19812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6507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D983E926-EC7B-4FCE-8DB9-2F133A502479}"/>
              </a:ext>
            </a:extLst>
          </p:cNvPr>
          <p:cNvSpPr>
            <a:spLocks noGrp="1" noChangeArrowheads="1"/>
          </p:cNvSpPr>
          <p:nvPr>
            <p:ph type="title"/>
          </p:nvPr>
        </p:nvSpPr>
        <p:spPr/>
        <p:txBody>
          <a:bodyPr/>
          <a:lstStyle/>
          <a:p>
            <a:r>
              <a:rPr lang="en-GB" altLang="en-US"/>
              <a:t>Mobile and ubiquitous computing: portable and handheld devices in a distributed system</a:t>
            </a:r>
          </a:p>
        </p:txBody>
      </p:sp>
      <p:sp>
        <p:nvSpPr>
          <p:cNvPr id="28675" name="Rectangle 8">
            <a:extLst>
              <a:ext uri="{FF2B5EF4-FFF2-40B4-BE49-F238E27FC236}">
                <a16:creationId xmlns:a16="http://schemas.microsoft.com/office/drawing/2014/main" id="{BBA0C8A6-426E-4C54-ADB1-6C653C825E8E}"/>
              </a:ext>
            </a:extLst>
          </p:cNvPr>
          <p:cNvSpPr>
            <a:spLocks noGrp="1" noChangeArrowheads="1"/>
          </p:cNvSpPr>
          <p:nvPr>
            <p:ph idx="1"/>
          </p:nvPr>
        </p:nvSpPr>
        <p:spPr>
          <a:xfrm>
            <a:off x="2057400" y="5754688"/>
            <a:ext cx="8305800" cy="950912"/>
          </a:xfrm>
        </p:spPr>
        <p:txBody>
          <a:bodyPr rtlCol="0">
            <a:normAutofit fontScale="92500" lnSpcReduction="10000"/>
          </a:bodyPr>
          <a:lstStyle/>
          <a:p>
            <a:pPr fontAlgn="auto">
              <a:lnSpc>
                <a:spcPct val="80000"/>
              </a:lnSpc>
              <a:spcAft>
                <a:spcPts val="0"/>
              </a:spcAft>
              <a:defRPr/>
            </a:pPr>
            <a:r>
              <a:rPr lang="en-US" altLang="en-US"/>
              <a:t>Supports continued access to Home intranet resources via wireless and provision to utilise resources (e.g., printers) that are conveniently located (location-aware computing).</a:t>
            </a:r>
          </a:p>
        </p:txBody>
      </p:sp>
      <p:sp>
        <p:nvSpPr>
          <p:cNvPr id="38916" name="Text Box 4">
            <a:extLst>
              <a:ext uri="{FF2B5EF4-FFF2-40B4-BE49-F238E27FC236}">
                <a16:creationId xmlns:a16="http://schemas.microsoft.com/office/drawing/2014/main" id="{73340381-386D-4FA4-819D-66752F2A7E99}"/>
              </a:ext>
            </a:extLst>
          </p:cNvPr>
          <p:cNvSpPr txBox="1">
            <a:spLocks noChangeArrowheads="1"/>
          </p:cNvSpPr>
          <p:nvPr/>
        </p:nvSpPr>
        <p:spPr bwMode="auto">
          <a:xfrm>
            <a:off x="2438400" y="601980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400">
              <a:latin typeface="Tahoma" panose="020B0604030504040204" pitchFamily="34" charset="0"/>
              <a:ea typeface="SimSun" panose="02010600030101010101" pitchFamily="2" charset="-122"/>
            </a:endParaRPr>
          </a:p>
        </p:txBody>
      </p:sp>
      <p:sp>
        <p:nvSpPr>
          <p:cNvPr id="7" name="Cloud">
            <a:extLst>
              <a:ext uri="{FF2B5EF4-FFF2-40B4-BE49-F238E27FC236}">
                <a16:creationId xmlns:a16="http://schemas.microsoft.com/office/drawing/2014/main" id="{33350BA3-A05E-4B07-90C6-E75755E40B37}"/>
              </a:ext>
            </a:extLst>
          </p:cNvPr>
          <p:cNvSpPr>
            <a:spLocks noChangeAspect="1" noEditPoints="1" noChangeArrowheads="1"/>
          </p:cNvSpPr>
          <p:nvPr/>
        </p:nvSpPr>
        <p:spPr bwMode="auto">
          <a:xfrm>
            <a:off x="7971608" y="3110689"/>
            <a:ext cx="2060622" cy="102397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635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outerShdw blurRad="50800" dist="38100" dir="2700000" algn="tl" rotWithShape="0">
              <a:prstClr val="black">
                <a:alpha val="40000"/>
              </a:prstClr>
            </a:outerShdw>
          </a:effectLst>
        </p:spPr>
        <p:txBody>
          <a:bodyPr/>
          <a:lstStyle/>
          <a:p>
            <a:pPr eaLnBrk="1" fontAlgn="auto" hangingPunct="1">
              <a:spcBef>
                <a:spcPts val="0"/>
              </a:spcBef>
              <a:spcAft>
                <a:spcPts val="0"/>
              </a:spcAft>
              <a:defRPr/>
            </a:pPr>
            <a:endParaRPr lang="en-US">
              <a:latin typeface="+mn-lt"/>
            </a:endParaRPr>
          </a:p>
        </p:txBody>
      </p:sp>
      <p:sp>
        <p:nvSpPr>
          <p:cNvPr id="8" name="Cloud">
            <a:extLst>
              <a:ext uri="{FF2B5EF4-FFF2-40B4-BE49-F238E27FC236}">
                <a16:creationId xmlns:a16="http://schemas.microsoft.com/office/drawing/2014/main" id="{E7908D0B-E73E-412B-B837-E3AAF0056279}"/>
              </a:ext>
            </a:extLst>
          </p:cNvPr>
          <p:cNvSpPr>
            <a:spLocks noChangeAspect="1" noEditPoints="1" noChangeArrowheads="1"/>
          </p:cNvSpPr>
          <p:nvPr/>
        </p:nvSpPr>
        <p:spPr bwMode="auto">
          <a:xfrm>
            <a:off x="2104208" y="3186889"/>
            <a:ext cx="2060622" cy="102397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635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outerShdw blurRad="50800" dist="38100" dir="2700000" algn="tl" rotWithShape="0">
              <a:prstClr val="black">
                <a:alpha val="40000"/>
              </a:prstClr>
            </a:outerShdw>
          </a:effectLst>
        </p:spPr>
        <p:txBody>
          <a:bodyPr/>
          <a:lstStyle/>
          <a:p>
            <a:pPr eaLnBrk="1" fontAlgn="auto" hangingPunct="1">
              <a:spcBef>
                <a:spcPts val="0"/>
              </a:spcBef>
              <a:spcAft>
                <a:spcPts val="0"/>
              </a:spcAft>
              <a:defRPr/>
            </a:pPr>
            <a:endParaRPr lang="en-US">
              <a:latin typeface="+mn-lt"/>
            </a:endParaRPr>
          </a:p>
        </p:txBody>
      </p:sp>
      <p:pic>
        <p:nvPicPr>
          <p:cNvPr id="38923" name="Picture 8" descr="earth.svg.hi.png">
            <a:extLst>
              <a:ext uri="{FF2B5EF4-FFF2-40B4-BE49-F238E27FC236}">
                <a16:creationId xmlns:a16="http://schemas.microsoft.com/office/drawing/2014/main" id="{475DDB54-6A9B-496E-BDDE-101F1A3E9C6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75238" y="1346200"/>
            <a:ext cx="1993900" cy="199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loud">
            <a:extLst>
              <a:ext uri="{FF2B5EF4-FFF2-40B4-BE49-F238E27FC236}">
                <a16:creationId xmlns:a16="http://schemas.microsoft.com/office/drawing/2014/main" id="{0B9EA330-4789-4A44-9C2E-35C39733353E}"/>
              </a:ext>
            </a:extLst>
          </p:cNvPr>
          <p:cNvSpPr>
            <a:spLocks noChangeAspect="1" noEditPoints="1" noChangeArrowheads="1"/>
          </p:cNvSpPr>
          <p:nvPr/>
        </p:nvSpPr>
        <p:spPr bwMode="auto">
          <a:xfrm>
            <a:off x="4678032" y="1891489"/>
            <a:ext cx="2760177" cy="13716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635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outerShdw blurRad="50800" dist="38100" dir="2700000" algn="tl" rotWithShape="0">
              <a:prstClr val="black">
                <a:alpha val="40000"/>
              </a:prstClr>
            </a:outerShdw>
          </a:effectLst>
        </p:spPr>
        <p:txBody>
          <a:bodyPr/>
          <a:lstStyle/>
          <a:p>
            <a:pPr eaLnBrk="1" fontAlgn="auto" hangingPunct="1">
              <a:spcBef>
                <a:spcPts val="0"/>
              </a:spcBef>
              <a:spcAft>
                <a:spcPts val="0"/>
              </a:spcAft>
              <a:defRPr/>
            </a:pPr>
            <a:endParaRPr lang="en-US">
              <a:latin typeface="+mn-lt"/>
            </a:endParaRPr>
          </a:p>
        </p:txBody>
      </p:sp>
      <p:sp>
        <p:nvSpPr>
          <p:cNvPr id="38927" name="Freeform 9">
            <a:extLst>
              <a:ext uri="{FF2B5EF4-FFF2-40B4-BE49-F238E27FC236}">
                <a16:creationId xmlns:a16="http://schemas.microsoft.com/office/drawing/2014/main" id="{A2D40FCF-25D7-439C-BFE2-23761C3D7B3B}"/>
              </a:ext>
            </a:extLst>
          </p:cNvPr>
          <p:cNvSpPr>
            <a:spLocks/>
          </p:cNvSpPr>
          <p:nvPr/>
        </p:nvSpPr>
        <p:spPr bwMode="auto">
          <a:xfrm>
            <a:off x="5151438" y="4011613"/>
            <a:ext cx="3810000" cy="495300"/>
          </a:xfrm>
          <a:custGeom>
            <a:avLst/>
            <a:gdLst>
              <a:gd name="T0" fmla="*/ 2147483646 w 2400"/>
              <a:gd name="T1" fmla="*/ 2147483646 h 312"/>
              <a:gd name="T2" fmla="*/ 2147483646 w 2400"/>
              <a:gd name="T3" fmla="*/ 2147483646 h 312"/>
              <a:gd name="T4" fmla="*/ 2147483646 w 2400"/>
              <a:gd name="T5" fmla="*/ 2147483646 h 312"/>
              <a:gd name="T6" fmla="*/ 2147483646 w 2400"/>
              <a:gd name="T7" fmla="*/ 2147483646 h 312"/>
              <a:gd name="T8" fmla="*/ 2147483646 w 2400"/>
              <a:gd name="T9" fmla="*/ 2147483646 h 312"/>
              <a:gd name="T10" fmla="*/ 0 w 2400"/>
              <a:gd name="T11" fmla="*/ 2147483646 h 312"/>
              <a:gd name="T12" fmla="*/ 0 60000 65536"/>
              <a:gd name="T13" fmla="*/ 0 60000 65536"/>
              <a:gd name="T14" fmla="*/ 0 60000 65536"/>
              <a:gd name="T15" fmla="*/ 0 60000 65536"/>
              <a:gd name="T16" fmla="*/ 0 60000 65536"/>
              <a:gd name="T17" fmla="*/ 0 60000 65536"/>
              <a:gd name="T18" fmla="*/ 0 w 2400"/>
              <a:gd name="T19" fmla="*/ 0 h 312"/>
              <a:gd name="T20" fmla="*/ 2400 w 2400"/>
              <a:gd name="T21" fmla="*/ 312 h 312"/>
            </a:gdLst>
            <a:ahLst/>
            <a:cxnLst>
              <a:cxn ang="T12">
                <a:pos x="T0" y="T1"/>
              </a:cxn>
              <a:cxn ang="T13">
                <a:pos x="T2" y="T3"/>
              </a:cxn>
              <a:cxn ang="T14">
                <a:pos x="T4" y="T5"/>
              </a:cxn>
              <a:cxn ang="T15">
                <a:pos x="T6" y="T7"/>
              </a:cxn>
              <a:cxn ang="T16">
                <a:pos x="T8" y="T9"/>
              </a:cxn>
              <a:cxn ang="T17">
                <a:pos x="T10" y="T11"/>
              </a:cxn>
            </a:cxnLst>
            <a:rect l="T18" t="T19" r="T20" b="T21"/>
            <a:pathLst>
              <a:path w="2400" h="312">
                <a:moveTo>
                  <a:pt x="2400" y="104"/>
                </a:moveTo>
                <a:cubicBezTo>
                  <a:pt x="2324" y="192"/>
                  <a:pt x="2248" y="280"/>
                  <a:pt x="2016" y="296"/>
                </a:cubicBezTo>
                <a:cubicBezTo>
                  <a:pt x="1784" y="312"/>
                  <a:pt x="1256" y="224"/>
                  <a:pt x="1008" y="200"/>
                </a:cubicBezTo>
                <a:cubicBezTo>
                  <a:pt x="760" y="176"/>
                  <a:pt x="672" y="184"/>
                  <a:pt x="528" y="152"/>
                </a:cubicBezTo>
                <a:cubicBezTo>
                  <a:pt x="384" y="120"/>
                  <a:pt x="232" y="0"/>
                  <a:pt x="144" y="8"/>
                </a:cubicBezTo>
                <a:cubicBezTo>
                  <a:pt x="56" y="16"/>
                  <a:pt x="28" y="108"/>
                  <a:pt x="0" y="200"/>
                </a:cubicBezTo>
              </a:path>
            </a:pathLst>
          </a:custGeom>
          <a:noFill/>
          <a:ln w="25400" cap="flat" cmpd="sng">
            <a:solidFill>
              <a:schemeClr val="hlink"/>
            </a:solidFill>
            <a:prstDash val="solid"/>
            <a:miter lim="800000"/>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en-IN"/>
          </a:p>
        </p:txBody>
      </p:sp>
      <p:sp>
        <p:nvSpPr>
          <p:cNvPr id="38928" name="Line 5">
            <a:extLst>
              <a:ext uri="{FF2B5EF4-FFF2-40B4-BE49-F238E27FC236}">
                <a16:creationId xmlns:a16="http://schemas.microsoft.com/office/drawing/2014/main" id="{6E2AD39D-51EB-4684-ACDD-805736BDAD4D}"/>
              </a:ext>
            </a:extLst>
          </p:cNvPr>
          <p:cNvSpPr>
            <a:spLocks noChangeShapeType="1"/>
          </p:cNvSpPr>
          <p:nvPr/>
        </p:nvSpPr>
        <p:spPr bwMode="auto">
          <a:xfrm flipH="1">
            <a:off x="3562350" y="2497138"/>
            <a:ext cx="419100" cy="784225"/>
          </a:xfrm>
          <a:prstGeom prst="line">
            <a:avLst/>
          </a:prstGeom>
          <a:noFill/>
          <a:ln w="1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29" name="Line 6">
            <a:extLst>
              <a:ext uri="{FF2B5EF4-FFF2-40B4-BE49-F238E27FC236}">
                <a16:creationId xmlns:a16="http://schemas.microsoft.com/office/drawing/2014/main" id="{922789E4-8049-4B57-A872-C6E7A4194609}"/>
              </a:ext>
            </a:extLst>
          </p:cNvPr>
          <p:cNvSpPr>
            <a:spLocks noChangeShapeType="1"/>
          </p:cNvSpPr>
          <p:nvPr/>
        </p:nvSpPr>
        <p:spPr bwMode="auto">
          <a:xfrm>
            <a:off x="3328988" y="3862388"/>
            <a:ext cx="303212" cy="1214437"/>
          </a:xfrm>
          <a:prstGeom prst="line">
            <a:avLst/>
          </a:prstGeom>
          <a:noFill/>
          <a:ln w="1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30" name="Line 7">
            <a:extLst>
              <a:ext uri="{FF2B5EF4-FFF2-40B4-BE49-F238E27FC236}">
                <a16:creationId xmlns:a16="http://schemas.microsoft.com/office/drawing/2014/main" id="{5AAAA029-F6B1-4BFC-AE57-E48AABF05B44}"/>
              </a:ext>
            </a:extLst>
          </p:cNvPr>
          <p:cNvSpPr>
            <a:spLocks noChangeShapeType="1"/>
          </p:cNvSpPr>
          <p:nvPr/>
        </p:nvSpPr>
        <p:spPr bwMode="auto">
          <a:xfrm flipH="1">
            <a:off x="6713538" y="2522538"/>
            <a:ext cx="47625" cy="504825"/>
          </a:xfrm>
          <a:prstGeom prst="line">
            <a:avLst/>
          </a:prstGeom>
          <a:noFill/>
          <a:ln w="1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31" name="Line 8">
            <a:extLst>
              <a:ext uri="{FF2B5EF4-FFF2-40B4-BE49-F238E27FC236}">
                <a16:creationId xmlns:a16="http://schemas.microsoft.com/office/drawing/2014/main" id="{5C36814E-1F29-4CE5-BA0A-B5D7A7E88730}"/>
              </a:ext>
            </a:extLst>
          </p:cNvPr>
          <p:cNvSpPr>
            <a:spLocks noChangeShapeType="1"/>
          </p:cNvSpPr>
          <p:nvPr/>
        </p:nvSpPr>
        <p:spPr bwMode="auto">
          <a:xfrm>
            <a:off x="7927975" y="2446338"/>
            <a:ext cx="881063" cy="815975"/>
          </a:xfrm>
          <a:prstGeom prst="line">
            <a:avLst/>
          </a:prstGeom>
          <a:noFill/>
          <a:ln w="1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32" name="Rectangle 11">
            <a:extLst>
              <a:ext uri="{FF2B5EF4-FFF2-40B4-BE49-F238E27FC236}">
                <a16:creationId xmlns:a16="http://schemas.microsoft.com/office/drawing/2014/main" id="{C1A2D275-7CD0-4092-B42A-5093829D467E}"/>
              </a:ext>
            </a:extLst>
          </p:cNvPr>
          <p:cNvSpPr>
            <a:spLocks noChangeArrowheads="1"/>
          </p:cNvSpPr>
          <p:nvPr/>
        </p:nvSpPr>
        <p:spPr bwMode="auto">
          <a:xfrm>
            <a:off x="5522913" y="4748213"/>
            <a:ext cx="6032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a:solidFill>
                  <a:srgbClr val="000000"/>
                </a:solidFill>
                <a:latin typeface="Arial" panose="020B0604020202020204" pitchFamily="34" charset="0"/>
                <a:ea typeface="SimSun" panose="02010600030101010101" pitchFamily="2" charset="-122"/>
              </a:rPr>
              <a:t>Mobile</a:t>
            </a:r>
            <a:endParaRPr lang="en-US" altLang="en-US" sz="1800">
              <a:latin typeface="Arial" panose="020B0604020202020204" pitchFamily="34" charset="0"/>
              <a:ea typeface="SimSun" panose="02010600030101010101" pitchFamily="2" charset="-122"/>
            </a:endParaRPr>
          </a:p>
        </p:txBody>
      </p:sp>
      <p:sp>
        <p:nvSpPr>
          <p:cNvPr id="38933" name="Rectangle 12">
            <a:extLst>
              <a:ext uri="{FF2B5EF4-FFF2-40B4-BE49-F238E27FC236}">
                <a16:creationId xmlns:a16="http://schemas.microsoft.com/office/drawing/2014/main" id="{3FE12589-50F8-409B-9A64-68B5457500BC}"/>
              </a:ext>
            </a:extLst>
          </p:cNvPr>
          <p:cNvSpPr>
            <a:spLocks noChangeArrowheads="1"/>
          </p:cNvSpPr>
          <p:nvPr/>
        </p:nvSpPr>
        <p:spPr bwMode="auto">
          <a:xfrm>
            <a:off x="2540000" y="4635500"/>
            <a:ext cx="6048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a:solidFill>
                  <a:srgbClr val="000000"/>
                </a:solidFill>
                <a:latin typeface="Arial" panose="020B0604020202020204" pitchFamily="34" charset="0"/>
                <a:ea typeface="SimSun" panose="02010600030101010101" pitchFamily="2" charset="-122"/>
              </a:rPr>
              <a:t>Printer</a:t>
            </a:r>
            <a:endParaRPr lang="en-US" altLang="en-US" sz="1800">
              <a:latin typeface="Arial" panose="020B0604020202020204" pitchFamily="34" charset="0"/>
              <a:ea typeface="SimSun" panose="02010600030101010101" pitchFamily="2" charset="-122"/>
            </a:endParaRPr>
          </a:p>
        </p:txBody>
      </p:sp>
      <p:sp>
        <p:nvSpPr>
          <p:cNvPr id="38934" name="Rectangle 13">
            <a:extLst>
              <a:ext uri="{FF2B5EF4-FFF2-40B4-BE49-F238E27FC236}">
                <a16:creationId xmlns:a16="http://schemas.microsoft.com/office/drawing/2014/main" id="{7A89B4C4-698C-4764-9FD8-F0DC4141CAF1}"/>
              </a:ext>
            </a:extLst>
          </p:cNvPr>
          <p:cNvSpPr>
            <a:spLocks noChangeArrowheads="1"/>
          </p:cNvSpPr>
          <p:nvPr/>
        </p:nvSpPr>
        <p:spPr bwMode="auto">
          <a:xfrm>
            <a:off x="4262438" y="5278438"/>
            <a:ext cx="7286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a:solidFill>
                  <a:srgbClr val="000000"/>
                </a:solidFill>
                <a:latin typeface="Arial" panose="020B0604020202020204" pitchFamily="34" charset="0"/>
                <a:ea typeface="SimSun" panose="02010600030101010101" pitchFamily="2" charset="-122"/>
              </a:rPr>
              <a:t>Camera</a:t>
            </a:r>
            <a:endParaRPr lang="en-US" altLang="en-US" sz="1800">
              <a:latin typeface="Arial" panose="020B0604020202020204" pitchFamily="34" charset="0"/>
              <a:ea typeface="SimSun" panose="02010600030101010101" pitchFamily="2" charset="-122"/>
            </a:endParaRPr>
          </a:p>
        </p:txBody>
      </p:sp>
      <p:sp>
        <p:nvSpPr>
          <p:cNvPr id="38935" name="Rectangle 14">
            <a:extLst>
              <a:ext uri="{FF2B5EF4-FFF2-40B4-BE49-F238E27FC236}">
                <a16:creationId xmlns:a16="http://schemas.microsoft.com/office/drawing/2014/main" id="{E3DC0A9E-3BBE-4346-8A4E-8EEE11D66DB4}"/>
              </a:ext>
            </a:extLst>
          </p:cNvPr>
          <p:cNvSpPr>
            <a:spLocks noChangeArrowheads="1"/>
          </p:cNvSpPr>
          <p:nvPr/>
        </p:nvSpPr>
        <p:spPr bwMode="auto">
          <a:xfrm>
            <a:off x="5608638" y="2424113"/>
            <a:ext cx="6969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a:solidFill>
                  <a:srgbClr val="000000"/>
                </a:solidFill>
                <a:latin typeface="Arial" panose="020B0604020202020204" pitchFamily="34" charset="0"/>
                <a:ea typeface="SimSun" panose="02010600030101010101" pitchFamily="2" charset="-122"/>
              </a:rPr>
              <a:t>Internet</a:t>
            </a:r>
            <a:endParaRPr lang="en-US" altLang="en-US" sz="1800">
              <a:latin typeface="Arial" panose="020B0604020202020204" pitchFamily="34" charset="0"/>
              <a:ea typeface="SimSun" panose="02010600030101010101" pitchFamily="2" charset="-122"/>
            </a:endParaRPr>
          </a:p>
        </p:txBody>
      </p:sp>
      <p:sp>
        <p:nvSpPr>
          <p:cNvPr id="38936" name="Freeform 32">
            <a:extLst>
              <a:ext uri="{FF2B5EF4-FFF2-40B4-BE49-F238E27FC236}">
                <a16:creationId xmlns:a16="http://schemas.microsoft.com/office/drawing/2014/main" id="{0AE59F24-039D-4D15-911F-A2F524A6A3A5}"/>
              </a:ext>
            </a:extLst>
          </p:cNvPr>
          <p:cNvSpPr>
            <a:spLocks/>
          </p:cNvSpPr>
          <p:nvPr/>
        </p:nvSpPr>
        <p:spPr bwMode="auto">
          <a:xfrm>
            <a:off x="5608638" y="3262313"/>
            <a:ext cx="990600" cy="1066800"/>
          </a:xfrm>
          <a:custGeom>
            <a:avLst/>
            <a:gdLst>
              <a:gd name="T0" fmla="*/ 0 w 632"/>
              <a:gd name="T1" fmla="*/ 2147483646 h 812"/>
              <a:gd name="T2" fmla="*/ 2147483646 w 632"/>
              <a:gd name="T3" fmla="*/ 2147483646 h 812"/>
              <a:gd name="T4" fmla="*/ 2147483646 w 632"/>
              <a:gd name="T5" fmla="*/ 2147483646 h 812"/>
              <a:gd name="T6" fmla="*/ 2147483646 w 632"/>
              <a:gd name="T7" fmla="*/ 0 h 812"/>
              <a:gd name="T8" fmla="*/ 0 60000 65536"/>
              <a:gd name="T9" fmla="*/ 0 60000 65536"/>
              <a:gd name="T10" fmla="*/ 0 60000 65536"/>
              <a:gd name="T11" fmla="*/ 0 60000 65536"/>
              <a:gd name="T12" fmla="*/ 0 w 632"/>
              <a:gd name="T13" fmla="*/ 0 h 812"/>
              <a:gd name="T14" fmla="*/ 632 w 632"/>
              <a:gd name="T15" fmla="*/ 812 h 812"/>
            </a:gdLst>
            <a:ahLst/>
            <a:cxnLst>
              <a:cxn ang="T8">
                <a:pos x="T0" y="T1"/>
              </a:cxn>
              <a:cxn ang="T9">
                <a:pos x="T2" y="T3"/>
              </a:cxn>
              <a:cxn ang="T10">
                <a:pos x="T4" y="T5"/>
              </a:cxn>
              <a:cxn ang="T11">
                <a:pos x="T6" y="T7"/>
              </a:cxn>
            </a:cxnLst>
            <a:rect l="T12" t="T13" r="T14" b="T15"/>
            <a:pathLst>
              <a:path w="632" h="812">
                <a:moveTo>
                  <a:pt x="0" y="812"/>
                </a:moveTo>
                <a:lnTo>
                  <a:pt x="294" y="334"/>
                </a:lnTo>
                <a:lnTo>
                  <a:pt x="382" y="462"/>
                </a:lnTo>
                <a:lnTo>
                  <a:pt x="632" y="0"/>
                </a:lnTo>
              </a:path>
            </a:pathLst>
          </a:custGeom>
          <a:noFill/>
          <a:ln w="1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8937" name="Rectangle 33">
            <a:extLst>
              <a:ext uri="{FF2B5EF4-FFF2-40B4-BE49-F238E27FC236}">
                <a16:creationId xmlns:a16="http://schemas.microsoft.com/office/drawing/2014/main" id="{6951B1A0-2017-4697-A20D-0BAF639FCFA3}"/>
              </a:ext>
            </a:extLst>
          </p:cNvPr>
          <p:cNvSpPr>
            <a:spLocks noChangeArrowheads="1"/>
          </p:cNvSpPr>
          <p:nvPr/>
        </p:nvSpPr>
        <p:spPr bwMode="auto">
          <a:xfrm>
            <a:off x="2581275" y="3582988"/>
            <a:ext cx="11779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a:solidFill>
                  <a:srgbClr val="000000"/>
                </a:solidFill>
                <a:latin typeface="Arial" panose="020B0604020202020204" pitchFamily="34" charset="0"/>
                <a:ea typeface="SimSun" panose="02010600030101010101" pitchFamily="2" charset="-122"/>
              </a:rPr>
              <a:t>Host Intranet</a:t>
            </a:r>
            <a:endParaRPr lang="en-US" altLang="en-US" sz="1800">
              <a:latin typeface="Arial" panose="020B0604020202020204" pitchFamily="34" charset="0"/>
              <a:ea typeface="SimSun" panose="02010600030101010101" pitchFamily="2" charset="-122"/>
            </a:endParaRPr>
          </a:p>
        </p:txBody>
      </p:sp>
      <p:sp>
        <p:nvSpPr>
          <p:cNvPr id="38938" name="Rectangle 34">
            <a:extLst>
              <a:ext uri="{FF2B5EF4-FFF2-40B4-BE49-F238E27FC236}">
                <a16:creationId xmlns:a16="http://schemas.microsoft.com/office/drawing/2014/main" id="{72F838AD-1F73-431A-B022-9117CCF8832A}"/>
              </a:ext>
            </a:extLst>
          </p:cNvPr>
          <p:cNvSpPr>
            <a:spLocks noChangeArrowheads="1"/>
          </p:cNvSpPr>
          <p:nvPr/>
        </p:nvSpPr>
        <p:spPr bwMode="auto">
          <a:xfrm>
            <a:off x="8394700" y="3429000"/>
            <a:ext cx="13017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a:solidFill>
                  <a:srgbClr val="000000"/>
                </a:solidFill>
                <a:latin typeface="Arial" panose="020B0604020202020204" pitchFamily="34" charset="0"/>
                <a:ea typeface="SimSun" panose="02010600030101010101" pitchFamily="2" charset="-122"/>
              </a:rPr>
              <a:t>Home Intranet</a:t>
            </a:r>
            <a:endParaRPr lang="en-US" altLang="en-US" sz="1800">
              <a:latin typeface="Arial" panose="020B0604020202020204" pitchFamily="34" charset="0"/>
              <a:ea typeface="SimSun" panose="02010600030101010101" pitchFamily="2" charset="-122"/>
            </a:endParaRPr>
          </a:p>
        </p:txBody>
      </p:sp>
      <p:sp>
        <p:nvSpPr>
          <p:cNvPr id="38939" name="Freeform 35">
            <a:extLst>
              <a:ext uri="{FF2B5EF4-FFF2-40B4-BE49-F238E27FC236}">
                <a16:creationId xmlns:a16="http://schemas.microsoft.com/office/drawing/2014/main" id="{C75A6965-EBC5-4461-B52A-C902B710E320}"/>
              </a:ext>
            </a:extLst>
          </p:cNvPr>
          <p:cNvSpPr>
            <a:spLocks/>
          </p:cNvSpPr>
          <p:nvPr/>
        </p:nvSpPr>
        <p:spPr bwMode="auto">
          <a:xfrm>
            <a:off x="4160838" y="4176713"/>
            <a:ext cx="731837" cy="823912"/>
          </a:xfrm>
          <a:custGeom>
            <a:avLst/>
            <a:gdLst>
              <a:gd name="T0" fmla="*/ 2147483646 w 265"/>
              <a:gd name="T1" fmla="*/ 2147483646 h 207"/>
              <a:gd name="T2" fmla="*/ 2147483646 w 265"/>
              <a:gd name="T3" fmla="*/ 2147483646 h 207"/>
              <a:gd name="T4" fmla="*/ 2147483646 w 265"/>
              <a:gd name="T5" fmla="*/ 2147483646 h 207"/>
              <a:gd name="T6" fmla="*/ 0 w 265"/>
              <a:gd name="T7" fmla="*/ 0 h 207"/>
              <a:gd name="T8" fmla="*/ 0 60000 65536"/>
              <a:gd name="T9" fmla="*/ 0 60000 65536"/>
              <a:gd name="T10" fmla="*/ 0 60000 65536"/>
              <a:gd name="T11" fmla="*/ 0 60000 65536"/>
              <a:gd name="T12" fmla="*/ 0 w 265"/>
              <a:gd name="T13" fmla="*/ 0 h 207"/>
              <a:gd name="T14" fmla="*/ 265 w 265"/>
              <a:gd name="T15" fmla="*/ 207 h 207"/>
            </a:gdLst>
            <a:ahLst/>
            <a:cxnLst>
              <a:cxn ang="T8">
                <a:pos x="T0" y="T1"/>
              </a:cxn>
              <a:cxn ang="T9">
                <a:pos x="T2" y="T3"/>
              </a:cxn>
              <a:cxn ang="T10">
                <a:pos x="T4" y="T5"/>
              </a:cxn>
              <a:cxn ang="T11">
                <a:pos x="T6" y="T7"/>
              </a:cxn>
            </a:cxnLst>
            <a:rect l="T12" t="T13" r="T14" b="T15"/>
            <a:pathLst>
              <a:path w="265" h="207">
                <a:moveTo>
                  <a:pt x="265" y="207"/>
                </a:moveTo>
                <a:lnTo>
                  <a:pt x="147" y="95"/>
                </a:lnTo>
                <a:lnTo>
                  <a:pt x="103" y="127"/>
                </a:lnTo>
                <a:lnTo>
                  <a:pt x="0" y="0"/>
                </a:lnTo>
              </a:path>
            </a:pathLst>
          </a:custGeom>
          <a:noFill/>
          <a:ln w="1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8940" name="Freeform 36">
            <a:extLst>
              <a:ext uri="{FF2B5EF4-FFF2-40B4-BE49-F238E27FC236}">
                <a16:creationId xmlns:a16="http://schemas.microsoft.com/office/drawing/2014/main" id="{C842B5F5-D7C6-4678-B39F-8750C799FF52}"/>
              </a:ext>
            </a:extLst>
          </p:cNvPr>
          <p:cNvSpPr>
            <a:spLocks/>
          </p:cNvSpPr>
          <p:nvPr/>
        </p:nvSpPr>
        <p:spPr bwMode="auto">
          <a:xfrm>
            <a:off x="3889375" y="5026025"/>
            <a:ext cx="512763" cy="76200"/>
          </a:xfrm>
          <a:custGeom>
            <a:avLst/>
            <a:gdLst>
              <a:gd name="T0" fmla="*/ 2147483646 w 323"/>
              <a:gd name="T1" fmla="*/ 2147483646 h 48"/>
              <a:gd name="T2" fmla="*/ 2147483646 w 323"/>
              <a:gd name="T3" fmla="*/ 0 h 48"/>
              <a:gd name="T4" fmla="*/ 2147483646 w 323"/>
              <a:gd name="T5" fmla="*/ 2147483646 h 48"/>
              <a:gd name="T6" fmla="*/ 0 w 323"/>
              <a:gd name="T7" fmla="*/ 0 h 48"/>
              <a:gd name="T8" fmla="*/ 0 60000 65536"/>
              <a:gd name="T9" fmla="*/ 0 60000 65536"/>
              <a:gd name="T10" fmla="*/ 0 60000 65536"/>
              <a:gd name="T11" fmla="*/ 0 60000 65536"/>
              <a:gd name="T12" fmla="*/ 0 w 323"/>
              <a:gd name="T13" fmla="*/ 0 h 48"/>
              <a:gd name="T14" fmla="*/ 323 w 323"/>
              <a:gd name="T15" fmla="*/ 48 h 48"/>
            </a:gdLst>
            <a:ahLst/>
            <a:cxnLst>
              <a:cxn ang="T8">
                <a:pos x="T0" y="T1"/>
              </a:cxn>
              <a:cxn ang="T9">
                <a:pos x="T2" y="T3"/>
              </a:cxn>
              <a:cxn ang="T10">
                <a:pos x="T4" y="T5"/>
              </a:cxn>
              <a:cxn ang="T11">
                <a:pos x="T6" y="T7"/>
              </a:cxn>
            </a:cxnLst>
            <a:rect l="T12" t="T13" r="T14" b="T15"/>
            <a:pathLst>
              <a:path w="323" h="48">
                <a:moveTo>
                  <a:pt x="323" y="16"/>
                </a:moveTo>
                <a:lnTo>
                  <a:pt x="147" y="0"/>
                </a:lnTo>
                <a:lnTo>
                  <a:pt x="147" y="48"/>
                </a:lnTo>
                <a:lnTo>
                  <a:pt x="0" y="0"/>
                </a:lnTo>
              </a:path>
            </a:pathLst>
          </a:custGeom>
          <a:noFill/>
          <a:ln w="1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8941" name="Rectangle 37">
            <a:extLst>
              <a:ext uri="{FF2B5EF4-FFF2-40B4-BE49-F238E27FC236}">
                <a16:creationId xmlns:a16="http://schemas.microsoft.com/office/drawing/2014/main" id="{4FF6E194-4C16-4CCB-BDFD-2DAF9697D6A8}"/>
              </a:ext>
            </a:extLst>
          </p:cNvPr>
          <p:cNvSpPr>
            <a:spLocks noChangeArrowheads="1"/>
          </p:cNvSpPr>
          <p:nvPr/>
        </p:nvSpPr>
        <p:spPr bwMode="auto">
          <a:xfrm>
            <a:off x="6550025" y="3408363"/>
            <a:ext cx="5127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a:solidFill>
                  <a:srgbClr val="000000"/>
                </a:solidFill>
                <a:latin typeface="Arial" panose="020B0604020202020204" pitchFamily="34" charset="0"/>
                <a:ea typeface="SimSun" panose="02010600030101010101" pitchFamily="2" charset="-122"/>
              </a:rPr>
              <a:t>WAP </a:t>
            </a:r>
            <a:endParaRPr lang="en-US" altLang="en-US" sz="1800">
              <a:latin typeface="Arial" panose="020B0604020202020204" pitchFamily="34" charset="0"/>
              <a:ea typeface="SimSun" panose="02010600030101010101" pitchFamily="2" charset="-122"/>
            </a:endParaRPr>
          </a:p>
        </p:txBody>
      </p:sp>
      <p:sp>
        <p:nvSpPr>
          <p:cNvPr id="38942" name="Rectangle 38">
            <a:extLst>
              <a:ext uri="{FF2B5EF4-FFF2-40B4-BE49-F238E27FC236}">
                <a16:creationId xmlns:a16="http://schemas.microsoft.com/office/drawing/2014/main" id="{EC082A84-DDEA-4528-96A4-06E50D133855}"/>
              </a:ext>
            </a:extLst>
          </p:cNvPr>
          <p:cNvSpPr>
            <a:spLocks noChangeArrowheads="1"/>
          </p:cNvSpPr>
          <p:nvPr/>
        </p:nvSpPr>
        <p:spPr bwMode="auto">
          <a:xfrm>
            <a:off x="4216400" y="3609975"/>
            <a:ext cx="12414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a:solidFill>
                  <a:srgbClr val="000000"/>
                </a:solidFill>
                <a:latin typeface="Arial" panose="020B0604020202020204" pitchFamily="34" charset="0"/>
                <a:ea typeface="SimSun" panose="02010600030101010101" pitchFamily="2" charset="-122"/>
              </a:rPr>
              <a:t>Wireless LAN</a:t>
            </a:r>
            <a:endParaRPr lang="en-US" altLang="en-US" sz="1800">
              <a:latin typeface="Arial" panose="020B0604020202020204" pitchFamily="34" charset="0"/>
              <a:ea typeface="SimSun" panose="02010600030101010101" pitchFamily="2" charset="-122"/>
            </a:endParaRPr>
          </a:p>
        </p:txBody>
      </p:sp>
      <p:sp>
        <p:nvSpPr>
          <p:cNvPr id="38943" name="Freeform 39">
            <a:extLst>
              <a:ext uri="{FF2B5EF4-FFF2-40B4-BE49-F238E27FC236}">
                <a16:creationId xmlns:a16="http://schemas.microsoft.com/office/drawing/2014/main" id="{1E3E1C04-AA38-45B1-98B1-C1B97F723F0C}"/>
              </a:ext>
            </a:extLst>
          </p:cNvPr>
          <p:cNvSpPr>
            <a:spLocks/>
          </p:cNvSpPr>
          <p:nvPr/>
        </p:nvSpPr>
        <p:spPr bwMode="auto">
          <a:xfrm>
            <a:off x="1974850" y="2927350"/>
            <a:ext cx="69850" cy="100013"/>
          </a:xfrm>
          <a:custGeom>
            <a:avLst/>
            <a:gdLst>
              <a:gd name="T0" fmla="*/ 0 w 44"/>
              <a:gd name="T1" fmla="*/ 2147483646 h 63"/>
              <a:gd name="T2" fmla="*/ 0 w 44"/>
              <a:gd name="T3" fmla="*/ 0 h 63"/>
              <a:gd name="T4" fmla="*/ 2147483646 w 44"/>
              <a:gd name="T5" fmla="*/ 0 h 63"/>
              <a:gd name="T6" fmla="*/ 0 60000 65536"/>
              <a:gd name="T7" fmla="*/ 0 60000 65536"/>
              <a:gd name="T8" fmla="*/ 0 60000 65536"/>
              <a:gd name="T9" fmla="*/ 0 w 44"/>
              <a:gd name="T10" fmla="*/ 0 h 63"/>
              <a:gd name="T11" fmla="*/ 44 w 44"/>
              <a:gd name="T12" fmla="*/ 63 h 63"/>
            </a:gdLst>
            <a:ahLst/>
            <a:cxnLst>
              <a:cxn ang="T6">
                <a:pos x="T0" y="T1"/>
              </a:cxn>
              <a:cxn ang="T7">
                <a:pos x="T2" y="T3"/>
              </a:cxn>
              <a:cxn ang="T8">
                <a:pos x="T4" y="T5"/>
              </a:cxn>
            </a:cxnLst>
            <a:rect l="T9" t="T10" r="T11" b="T12"/>
            <a:pathLst>
              <a:path w="44" h="63">
                <a:moveTo>
                  <a:pt x="0" y="63"/>
                </a:moveTo>
                <a:lnTo>
                  <a:pt x="0" y="0"/>
                </a:lnTo>
                <a:lnTo>
                  <a:pt x="44" y="0"/>
                </a:lnTo>
              </a:path>
            </a:pathLst>
          </a:custGeom>
          <a:noFill/>
          <a:ln w="1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8944" name="Line 40">
            <a:extLst>
              <a:ext uri="{FF2B5EF4-FFF2-40B4-BE49-F238E27FC236}">
                <a16:creationId xmlns:a16="http://schemas.microsoft.com/office/drawing/2014/main" id="{B84BAB88-2122-434B-B247-3385A2D164FA}"/>
              </a:ext>
            </a:extLst>
          </p:cNvPr>
          <p:cNvSpPr>
            <a:spLocks noChangeShapeType="1"/>
          </p:cNvSpPr>
          <p:nvPr/>
        </p:nvSpPr>
        <p:spPr bwMode="auto">
          <a:xfrm>
            <a:off x="2208213" y="2927350"/>
            <a:ext cx="163512" cy="1588"/>
          </a:xfrm>
          <a:prstGeom prst="line">
            <a:avLst/>
          </a:prstGeom>
          <a:noFill/>
          <a:ln w="1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45" name="Line 41">
            <a:extLst>
              <a:ext uri="{FF2B5EF4-FFF2-40B4-BE49-F238E27FC236}">
                <a16:creationId xmlns:a16="http://schemas.microsoft.com/office/drawing/2014/main" id="{4678E169-3F71-4D96-A6F1-4D56CDBAADA3}"/>
              </a:ext>
            </a:extLst>
          </p:cNvPr>
          <p:cNvSpPr>
            <a:spLocks noChangeShapeType="1"/>
          </p:cNvSpPr>
          <p:nvPr/>
        </p:nvSpPr>
        <p:spPr bwMode="auto">
          <a:xfrm>
            <a:off x="2535238" y="2927350"/>
            <a:ext cx="163512" cy="1588"/>
          </a:xfrm>
          <a:prstGeom prst="line">
            <a:avLst/>
          </a:prstGeom>
          <a:noFill/>
          <a:ln w="1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46" name="Line 42">
            <a:extLst>
              <a:ext uri="{FF2B5EF4-FFF2-40B4-BE49-F238E27FC236}">
                <a16:creationId xmlns:a16="http://schemas.microsoft.com/office/drawing/2014/main" id="{DE199EB4-FDEB-4B49-B6D3-C26F9093639C}"/>
              </a:ext>
            </a:extLst>
          </p:cNvPr>
          <p:cNvSpPr>
            <a:spLocks noChangeShapeType="1"/>
          </p:cNvSpPr>
          <p:nvPr/>
        </p:nvSpPr>
        <p:spPr bwMode="auto">
          <a:xfrm>
            <a:off x="2862263" y="2927350"/>
            <a:ext cx="161925" cy="1588"/>
          </a:xfrm>
          <a:prstGeom prst="line">
            <a:avLst/>
          </a:prstGeom>
          <a:noFill/>
          <a:ln w="1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47" name="Line 43">
            <a:extLst>
              <a:ext uri="{FF2B5EF4-FFF2-40B4-BE49-F238E27FC236}">
                <a16:creationId xmlns:a16="http://schemas.microsoft.com/office/drawing/2014/main" id="{C62B52D2-13DF-4DA2-9A99-609FB49ED3DD}"/>
              </a:ext>
            </a:extLst>
          </p:cNvPr>
          <p:cNvSpPr>
            <a:spLocks noChangeShapeType="1"/>
          </p:cNvSpPr>
          <p:nvPr/>
        </p:nvSpPr>
        <p:spPr bwMode="auto">
          <a:xfrm>
            <a:off x="3187700" y="2927350"/>
            <a:ext cx="163513" cy="1588"/>
          </a:xfrm>
          <a:prstGeom prst="line">
            <a:avLst/>
          </a:prstGeom>
          <a:noFill/>
          <a:ln w="1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48" name="Line 44">
            <a:extLst>
              <a:ext uri="{FF2B5EF4-FFF2-40B4-BE49-F238E27FC236}">
                <a16:creationId xmlns:a16="http://schemas.microsoft.com/office/drawing/2014/main" id="{FAAD1FDF-F0D8-4369-A4C9-95314B9108D0}"/>
              </a:ext>
            </a:extLst>
          </p:cNvPr>
          <p:cNvSpPr>
            <a:spLocks noChangeShapeType="1"/>
          </p:cNvSpPr>
          <p:nvPr/>
        </p:nvSpPr>
        <p:spPr bwMode="auto">
          <a:xfrm>
            <a:off x="3514725" y="2927350"/>
            <a:ext cx="163513" cy="1588"/>
          </a:xfrm>
          <a:prstGeom prst="line">
            <a:avLst/>
          </a:prstGeom>
          <a:noFill/>
          <a:ln w="1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49" name="Line 45">
            <a:extLst>
              <a:ext uri="{FF2B5EF4-FFF2-40B4-BE49-F238E27FC236}">
                <a16:creationId xmlns:a16="http://schemas.microsoft.com/office/drawing/2014/main" id="{916784C3-E627-43D8-8971-E0AC3AD1A63B}"/>
              </a:ext>
            </a:extLst>
          </p:cNvPr>
          <p:cNvSpPr>
            <a:spLocks noChangeShapeType="1"/>
          </p:cNvSpPr>
          <p:nvPr/>
        </p:nvSpPr>
        <p:spPr bwMode="auto">
          <a:xfrm>
            <a:off x="3841750" y="2927350"/>
            <a:ext cx="163513" cy="1588"/>
          </a:xfrm>
          <a:prstGeom prst="line">
            <a:avLst/>
          </a:prstGeom>
          <a:noFill/>
          <a:ln w="1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50" name="Line 46">
            <a:extLst>
              <a:ext uri="{FF2B5EF4-FFF2-40B4-BE49-F238E27FC236}">
                <a16:creationId xmlns:a16="http://schemas.microsoft.com/office/drawing/2014/main" id="{FD2C4F73-00A9-4E48-8749-E16CFCC2943C}"/>
              </a:ext>
            </a:extLst>
          </p:cNvPr>
          <p:cNvSpPr>
            <a:spLocks noChangeShapeType="1"/>
          </p:cNvSpPr>
          <p:nvPr/>
        </p:nvSpPr>
        <p:spPr bwMode="auto">
          <a:xfrm>
            <a:off x="4168775" y="2927350"/>
            <a:ext cx="163513" cy="1588"/>
          </a:xfrm>
          <a:prstGeom prst="line">
            <a:avLst/>
          </a:prstGeom>
          <a:noFill/>
          <a:ln w="1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51" name="Line 47">
            <a:extLst>
              <a:ext uri="{FF2B5EF4-FFF2-40B4-BE49-F238E27FC236}">
                <a16:creationId xmlns:a16="http://schemas.microsoft.com/office/drawing/2014/main" id="{EC5B65CC-94A9-4C6F-9FB1-E5CF5D84F63A}"/>
              </a:ext>
            </a:extLst>
          </p:cNvPr>
          <p:cNvSpPr>
            <a:spLocks noChangeShapeType="1"/>
          </p:cNvSpPr>
          <p:nvPr/>
        </p:nvSpPr>
        <p:spPr bwMode="auto">
          <a:xfrm>
            <a:off x="4495800" y="2927350"/>
            <a:ext cx="163513" cy="1588"/>
          </a:xfrm>
          <a:prstGeom prst="line">
            <a:avLst/>
          </a:prstGeom>
          <a:noFill/>
          <a:ln w="1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52" name="Line 48">
            <a:extLst>
              <a:ext uri="{FF2B5EF4-FFF2-40B4-BE49-F238E27FC236}">
                <a16:creationId xmlns:a16="http://schemas.microsoft.com/office/drawing/2014/main" id="{A58FC3E8-2CE1-4943-A756-4AB2D1CBBB2E}"/>
              </a:ext>
            </a:extLst>
          </p:cNvPr>
          <p:cNvSpPr>
            <a:spLocks noChangeShapeType="1"/>
          </p:cNvSpPr>
          <p:nvPr/>
        </p:nvSpPr>
        <p:spPr bwMode="auto">
          <a:xfrm>
            <a:off x="4822825" y="2927350"/>
            <a:ext cx="163513" cy="1588"/>
          </a:xfrm>
          <a:prstGeom prst="line">
            <a:avLst/>
          </a:prstGeom>
          <a:noFill/>
          <a:ln w="1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53" name="Line 49">
            <a:extLst>
              <a:ext uri="{FF2B5EF4-FFF2-40B4-BE49-F238E27FC236}">
                <a16:creationId xmlns:a16="http://schemas.microsoft.com/office/drawing/2014/main" id="{0CDC0FC9-FE01-4775-B7A0-122416C0A51D}"/>
              </a:ext>
            </a:extLst>
          </p:cNvPr>
          <p:cNvSpPr>
            <a:spLocks noChangeShapeType="1"/>
          </p:cNvSpPr>
          <p:nvPr/>
        </p:nvSpPr>
        <p:spPr bwMode="auto">
          <a:xfrm>
            <a:off x="5149850" y="2927350"/>
            <a:ext cx="163513" cy="1588"/>
          </a:xfrm>
          <a:prstGeom prst="line">
            <a:avLst/>
          </a:prstGeom>
          <a:noFill/>
          <a:ln w="1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54" name="Line 50">
            <a:extLst>
              <a:ext uri="{FF2B5EF4-FFF2-40B4-BE49-F238E27FC236}">
                <a16:creationId xmlns:a16="http://schemas.microsoft.com/office/drawing/2014/main" id="{EC3DCC62-D524-4B37-8DAE-D911AF895E19}"/>
              </a:ext>
            </a:extLst>
          </p:cNvPr>
          <p:cNvSpPr>
            <a:spLocks noChangeShapeType="1"/>
          </p:cNvSpPr>
          <p:nvPr/>
        </p:nvSpPr>
        <p:spPr bwMode="auto">
          <a:xfrm>
            <a:off x="5476875" y="2927350"/>
            <a:ext cx="163513" cy="1588"/>
          </a:xfrm>
          <a:prstGeom prst="line">
            <a:avLst/>
          </a:prstGeom>
          <a:noFill/>
          <a:ln w="1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55" name="Line 51">
            <a:extLst>
              <a:ext uri="{FF2B5EF4-FFF2-40B4-BE49-F238E27FC236}">
                <a16:creationId xmlns:a16="http://schemas.microsoft.com/office/drawing/2014/main" id="{59E41C45-8378-41D1-AB8C-E42DDBC73710}"/>
              </a:ext>
            </a:extLst>
          </p:cNvPr>
          <p:cNvSpPr>
            <a:spLocks noChangeShapeType="1"/>
          </p:cNvSpPr>
          <p:nvPr/>
        </p:nvSpPr>
        <p:spPr bwMode="auto">
          <a:xfrm>
            <a:off x="5803900" y="2927350"/>
            <a:ext cx="163513" cy="1588"/>
          </a:xfrm>
          <a:prstGeom prst="line">
            <a:avLst/>
          </a:prstGeom>
          <a:noFill/>
          <a:ln w="1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56" name="Freeform 52">
            <a:extLst>
              <a:ext uri="{FF2B5EF4-FFF2-40B4-BE49-F238E27FC236}">
                <a16:creationId xmlns:a16="http://schemas.microsoft.com/office/drawing/2014/main" id="{B8B12F22-213B-4FBE-BB27-07C1BDF75D5B}"/>
              </a:ext>
            </a:extLst>
          </p:cNvPr>
          <p:cNvSpPr>
            <a:spLocks/>
          </p:cNvSpPr>
          <p:nvPr/>
        </p:nvSpPr>
        <p:spPr bwMode="auto">
          <a:xfrm>
            <a:off x="6129338" y="2927350"/>
            <a:ext cx="71437" cy="100013"/>
          </a:xfrm>
          <a:custGeom>
            <a:avLst/>
            <a:gdLst>
              <a:gd name="T0" fmla="*/ 0 w 45"/>
              <a:gd name="T1" fmla="*/ 0 h 63"/>
              <a:gd name="T2" fmla="*/ 2147483646 w 45"/>
              <a:gd name="T3" fmla="*/ 0 h 63"/>
              <a:gd name="T4" fmla="*/ 2147483646 w 45"/>
              <a:gd name="T5" fmla="*/ 2147483646 h 63"/>
              <a:gd name="T6" fmla="*/ 0 60000 65536"/>
              <a:gd name="T7" fmla="*/ 0 60000 65536"/>
              <a:gd name="T8" fmla="*/ 0 60000 65536"/>
              <a:gd name="T9" fmla="*/ 0 w 45"/>
              <a:gd name="T10" fmla="*/ 0 h 63"/>
              <a:gd name="T11" fmla="*/ 45 w 45"/>
              <a:gd name="T12" fmla="*/ 63 h 63"/>
            </a:gdLst>
            <a:ahLst/>
            <a:cxnLst>
              <a:cxn ang="T6">
                <a:pos x="T0" y="T1"/>
              </a:cxn>
              <a:cxn ang="T7">
                <a:pos x="T2" y="T3"/>
              </a:cxn>
              <a:cxn ang="T8">
                <a:pos x="T4" y="T5"/>
              </a:cxn>
            </a:cxnLst>
            <a:rect l="T9" t="T10" r="T11" b="T12"/>
            <a:pathLst>
              <a:path w="45" h="63">
                <a:moveTo>
                  <a:pt x="0" y="0"/>
                </a:moveTo>
                <a:lnTo>
                  <a:pt x="45" y="0"/>
                </a:lnTo>
                <a:lnTo>
                  <a:pt x="45" y="63"/>
                </a:lnTo>
              </a:path>
            </a:pathLst>
          </a:custGeom>
          <a:noFill/>
          <a:ln w="1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8957" name="Line 53">
            <a:extLst>
              <a:ext uri="{FF2B5EF4-FFF2-40B4-BE49-F238E27FC236}">
                <a16:creationId xmlns:a16="http://schemas.microsoft.com/office/drawing/2014/main" id="{C3184C03-EADE-4150-B6F0-B19C7429A1D4}"/>
              </a:ext>
            </a:extLst>
          </p:cNvPr>
          <p:cNvSpPr>
            <a:spLocks noChangeShapeType="1"/>
          </p:cNvSpPr>
          <p:nvPr/>
        </p:nvSpPr>
        <p:spPr bwMode="auto">
          <a:xfrm>
            <a:off x="6200775" y="3179763"/>
            <a:ext cx="1588" cy="176212"/>
          </a:xfrm>
          <a:prstGeom prst="line">
            <a:avLst/>
          </a:prstGeom>
          <a:noFill/>
          <a:ln w="1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58" name="Line 54">
            <a:extLst>
              <a:ext uri="{FF2B5EF4-FFF2-40B4-BE49-F238E27FC236}">
                <a16:creationId xmlns:a16="http://schemas.microsoft.com/office/drawing/2014/main" id="{41E5BA42-948E-4BBE-95C0-4FA64869FFAD}"/>
              </a:ext>
            </a:extLst>
          </p:cNvPr>
          <p:cNvSpPr>
            <a:spLocks noChangeShapeType="1"/>
          </p:cNvSpPr>
          <p:nvPr/>
        </p:nvSpPr>
        <p:spPr bwMode="auto">
          <a:xfrm>
            <a:off x="6200775" y="3508375"/>
            <a:ext cx="1588" cy="176213"/>
          </a:xfrm>
          <a:prstGeom prst="line">
            <a:avLst/>
          </a:prstGeom>
          <a:noFill/>
          <a:ln w="1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59" name="Line 55">
            <a:extLst>
              <a:ext uri="{FF2B5EF4-FFF2-40B4-BE49-F238E27FC236}">
                <a16:creationId xmlns:a16="http://schemas.microsoft.com/office/drawing/2014/main" id="{F4498B46-7ABE-4958-AC0F-AD8D3F20A098}"/>
              </a:ext>
            </a:extLst>
          </p:cNvPr>
          <p:cNvSpPr>
            <a:spLocks noChangeShapeType="1"/>
          </p:cNvSpPr>
          <p:nvPr/>
        </p:nvSpPr>
        <p:spPr bwMode="auto">
          <a:xfrm>
            <a:off x="6200775" y="3836988"/>
            <a:ext cx="1588" cy="177800"/>
          </a:xfrm>
          <a:prstGeom prst="line">
            <a:avLst/>
          </a:prstGeom>
          <a:noFill/>
          <a:ln w="1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60" name="Line 56">
            <a:extLst>
              <a:ext uri="{FF2B5EF4-FFF2-40B4-BE49-F238E27FC236}">
                <a16:creationId xmlns:a16="http://schemas.microsoft.com/office/drawing/2014/main" id="{AC8F282C-7873-463D-925B-19404662DA4A}"/>
              </a:ext>
            </a:extLst>
          </p:cNvPr>
          <p:cNvSpPr>
            <a:spLocks noChangeShapeType="1"/>
          </p:cNvSpPr>
          <p:nvPr/>
        </p:nvSpPr>
        <p:spPr bwMode="auto">
          <a:xfrm>
            <a:off x="6200775" y="4191000"/>
            <a:ext cx="1588" cy="177800"/>
          </a:xfrm>
          <a:prstGeom prst="line">
            <a:avLst/>
          </a:prstGeom>
          <a:noFill/>
          <a:ln w="1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61" name="Line 57">
            <a:extLst>
              <a:ext uri="{FF2B5EF4-FFF2-40B4-BE49-F238E27FC236}">
                <a16:creationId xmlns:a16="http://schemas.microsoft.com/office/drawing/2014/main" id="{A2F49E4B-7DE2-42EB-AA30-110EEB0969C3}"/>
              </a:ext>
            </a:extLst>
          </p:cNvPr>
          <p:cNvSpPr>
            <a:spLocks noChangeShapeType="1"/>
          </p:cNvSpPr>
          <p:nvPr/>
        </p:nvSpPr>
        <p:spPr bwMode="auto">
          <a:xfrm>
            <a:off x="6200775" y="4519613"/>
            <a:ext cx="1588" cy="177800"/>
          </a:xfrm>
          <a:prstGeom prst="line">
            <a:avLst/>
          </a:prstGeom>
          <a:noFill/>
          <a:ln w="1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62" name="Line 58">
            <a:extLst>
              <a:ext uri="{FF2B5EF4-FFF2-40B4-BE49-F238E27FC236}">
                <a16:creationId xmlns:a16="http://schemas.microsoft.com/office/drawing/2014/main" id="{67F84239-2B83-4FDF-95C8-CCDE5572ECCE}"/>
              </a:ext>
            </a:extLst>
          </p:cNvPr>
          <p:cNvSpPr>
            <a:spLocks noChangeShapeType="1"/>
          </p:cNvSpPr>
          <p:nvPr/>
        </p:nvSpPr>
        <p:spPr bwMode="auto">
          <a:xfrm>
            <a:off x="6200775" y="4848225"/>
            <a:ext cx="1588" cy="177800"/>
          </a:xfrm>
          <a:prstGeom prst="line">
            <a:avLst/>
          </a:prstGeom>
          <a:noFill/>
          <a:ln w="1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63" name="Line 59">
            <a:extLst>
              <a:ext uri="{FF2B5EF4-FFF2-40B4-BE49-F238E27FC236}">
                <a16:creationId xmlns:a16="http://schemas.microsoft.com/office/drawing/2014/main" id="{FFBEA38E-A964-457B-A687-9AA18B3CF0F5}"/>
              </a:ext>
            </a:extLst>
          </p:cNvPr>
          <p:cNvSpPr>
            <a:spLocks noChangeShapeType="1"/>
          </p:cNvSpPr>
          <p:nvPr/>
        </p:nvSpPr>
        <p:spPr bwMode="auto">
          <a:xfrm>
            <a:off x="6200775" y="5202238"/>
            <a:ext cx="1588" cy="177800"/>
          </a:xfrm>
          <a:prstGeom prst="line">
            <a:avLst/>
          </a:prstGeom>
          <a:noFill/>
          <a:ln w="1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64" name="Freeform 60">
            <a:extLst>
              <a:ext uri="{FF2B5EF4-FFF2-40B4-BE49-F238E27FC236}">
                <a16:creationId xmlns:a16="http://schemas.microsoft.com/office/drawing/2014/main" id="{DC0E2C3F-0BC5-49DB-BBBF-FE50E5E4BD6A}"/>
              </a:ext>
            </a:extLst>
          </p:cNvPr>
          <p:cNvSpPr>
            <a:spLocks/>
          </p:cNvSpPr>
          <p:nvPr/>
        </p:nvSpPr>
        <p:spPr bwMode="auto">
          <a:xfrm>
            <a:off x="6129338" y="5530850"/>
            <a:ext cx="71437" cy="101600"/>
          </a:xfrm>
          <a:custGeom>
            <a:avLst/>
            <a:gdLst>
              <a:gd name="T0" fmla="*/ 2147483646 w 45"/>
              <a:gd name="T1" fmla="*/ 0 h 64"/>
              <a:gd name="T2" fmla="*/ 2147483646 w 45"/>
              <a:gd name="T3" fmla="*/ 2147483646 h 64"/>
              <a:gd name="T4" fmla="*/ 0 w 45"/>
              <a:gd name="T5" fmla="*/ 2147483646 h 64"/>
              <a:gd name="T6" fmla="*/ 0 60000 65536"/>
              <a:gd name="T7" fmla="*/ 0 60000 65536"/>
              <a:gd name="T8" fmla="*/ 0 60000 65536"/>
              <a:gd name="T9" fmla="*/ 0 w 45"/>
              <a:gd name="T10" fmla="*/ 0 h 64"/>
              <a:gd name="T11" fmla="*/ 45 w 45"/>
              <a:gd name="T12" fmla="*/ 64 h 64"/>
            </a:gdLst>
            <a:ahLst/>
            <a:cxnLst>
              <a:cxn ang="T6">
                <a:pos x="T0" y="T1"/>
              </a:cxn>
              <a:cxn ang="T7">
                <a:pos x="T2" y="T3"/>
              </a:cxn>
              <a:cxn ang="T8">
                <a:pos x="T4" y="T5"/>
              </a:cxn>
            </a:cxnLst>
            <a:rect l="T9" t="T10" r="T11" b="T12"/>
            <a:pathLst>
              <a:path w="45" h="64">
                <a:moveTo>
                  <a:pt x="45" y="0"/>
                </a:moveTo>
                <a:lnTo>
                  <a:pt x="45" y="64"/>
                </a:lnTo>
                <a:lnTo>
                  <a:pt x="0" y="64"/>
                </a:lnTo>
              </a:path>
            </a:pathLst>
          </a:custGeom>
          <a:noFill/>
          <a:ln w="1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8965" name="Line 61">
            <a:extLst>
              <a:ext uri="{FF2B5EF4-FFF2-40B4-BE49-F238E27FC236}">
                <a16:creationId xmlns:a16="http://schemas.microsoft.com/office/drawing/2014/main" id="{D878829F-BB09-4982-ADB3-A7BE4BCA5A15}"/>
              </a:ext>
            </a:extLst>
          </p:cNvPr>
          <p:cNvSpPr>
            <a:spLocks noChangeShapeType="1"/>
          </p:cNvSpPr>
          <p:nvPr/>
        </p:nvSpPr>
        <p:spPr bwMode="auto">
          <a:xfrm flipH="1">
            <a:off x="5803900" y="5632450"/>
            <a:ext cx="163513" cy="1588"/>
          </a:xfrm>
          <a:prstGeom prst="line">
            <a:avLst/>
          </a:prstGeom>
          <a:noFill/>
          <a:ln w="1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66" name="Line 62">
            <a:extLst>
              <a:ext uri="{FF2B5EF4-FFF2-40B4-BE49-F238E27FC236}">
                <a16:creationId xmlns:a16="http://schemas.microsoft.com/office/drawing/2014/main" id="{C0F5F141-FE90-47BD-8554-7DF68138768D}"/>
              </a:ext>
            </a:extLst>
          </p:cNvPr>
          <p:cNvSpPr>
            <a:spLocks noChangeShapeType="1"/>
          </p:cNvSpPr>
          <p:nvPr/>
        </p:nvSpPr>
        <p:spPr bwMode="auto">
          <a:xfrm flipH="1">
            <a:off x="5476875" y="5632450"/>
            <a:ext cx="163513" cy="1588"/>
          </a:xfrm>
          <a:prstGeom prst="line">
            <a:avLst/>
          </a:prstGeom>
          <a:noFill/>
          <a:ln w="1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67" name="Line 63">
            <a:extLst>
              <a:ext uri="{FF2B5EF4-FFF2-40B4-BE49-F238E27FC236}">
                <a16:creationId xmlns:a16="http://schemas.microsoft.com/office/drawing/2014/main" id="{75D362DB-CEFF-40E7-BE56-A393F6AB05AC}"/>
              </a:ext>
            </a:extLst>
          </p:cNvPr>
          <p:cNvSpPr>
            <a:spLocks noChangeShapeType="1"/>
          </p:cNvSpPr>
          <p:nvPr/>
        </p:nvSpPr>
        <p:spPr bwMode="auto">
          <a:xfrm flipH="1">
            <a:off x="5149850" y="5632450"/>
            <a:ext cx="163513" cy="1588"/>
          </a:xfrm>
          <a:prstGeom prst="line">
            <a:avLst/>
          </a:prstGeom>
          <a:noFill/>
          <a:ln w="1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68" name="Line 64">
            <a:extLst>
              <a:ext uri="{FF2B5EF4-FFF2-40B4-BE49-F238E27FC236}">
                <a16:creationId xmlns:a16="http://schemas.microsoft.com/office/drawing/2014/main" id="{6665DF36-69CD-410B-BA91-AC99C59F42FC}"/>
              </a:ext>
            </a:extLst>
          </p:cNvPr>
          <p:cNvSpPr>
            <a:spLocks noChangeShapeType="1"/>
          </p:cNvSpPr>
          <p:nvPr/>
        </p:nvSpPr>
        <p:spPr bwMode="auto">
          <a:xfrm flipH="1">
            <a:off x="4822825" y="5632450"/>
            <a:ext cx="163513" cy="1588"/>
          </a:xfrm>
          <a:prstGeom prst="line">
            <a:avLst/>
          </a:prstGeom>
          <a:noFill/>
          <a:ln w="1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69" name="Line 65">
            <a:extLst>
              <a:ext uri="{FF2B5EF4-FFF2-40B4-BE49-F238E27FC236}">
                <a16:creationId xmlns:a16="http://schemas.microsoft.com/office/drawing/2014/main" id="{A01F7298-D755-49AD-BF93-4558CBBA13C4}"/>
              </a:ext>
            </a:extLst>
          </p:cNvPr>
          <p:cNvSpPr>
            <a:spLocks noChangeShapeType="1"/>
          </p:cNvSpPr>
          <p:nvPr/>
        </p:nvSpPr>
        <p:spPr bwMode="auto">
          <a:xfrm flipH="1">
            <a:off x="4495800" y="5632450"/>
            <a:ext cx="163513" cy="1588"/>
          </a:xfrm>
          <a:prstGeom prst="line">
            <a:avLst/>
          </a:prstGeom>
          <a:noFill/>
          <a:ln w="1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70" name="Line 66">
            <a:extLst>
              <a:ext uri="{FF2B5EF4-FFF2-40B4-BE49-F238E27FC236}">
                <a16:creationId xmlns:a16="http://schemas.microsoft.com/office/drawing/2014/main" id="{08F8227E-5F41-409D-AA92-9F7CBD8C102C}"/>
              </a:ext>
            </a:extLst>
          </p:cNvPr>
          <p:cNvSpPr>
            <a:spLocks noChangeShapeType="1"/>
          </p:cNvSpPr>
          <p:nvPr/>
        </p:nvSpPr>
        <p:spPr bwMode="auto">
          <a:xfrm flipH="1">
            <a:off x="4168775" y="5632450"/>
            <a:ext cx="163513" cy="1588"/>
          </a:xfrm>
          <a:prstGeom prst="line">
            <a:avLst/>
          </a:prstGeom>
          <a:noFill/>
          <a:ln w="1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71" name="Line 67">
            <a:extLst>
              <a:ext uri="{FF2B5EF4-FFF2-40B4-BE49-F238E27FC236}">
                <a16:creationId xmlns:a16="http://schemas.microsoft.com/office/drawing/2014/main" id="{12F9597E-85B6-4396-89E5-61CD1999D0D9}"/>
              </a:ext>
            </a:extLst>
          </p:cNvPr>
          <p:cNvSpPr>
            <a:spLocks noChangeShapeType="1"/>
          </p:cNvSpPr>
          <p:nvPr/>
        </p:nvSpPr>
        <p:spPr bwMode="auto">
          <a:xfrm flipH="1">
            <a:off x="3841750" y="5632450"/>
            <a:ext cx="163513" cy="1588"/>
          </a:xfrm>
          <a:prstGeom prst="line">
            <a:avLst/>
          </a:prstGeom>
          <a:noFill/>
          <a:ln w="1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72" name="Line 68">
            <a:extLst>
              <a:ext uri="{FF2B5EF4-FFF2-40B4-BE49-F238E27FC236}">
                <a16:creationId xmlns:a16="http://schemas.microsoft.com/office/drawing/2014/main" id="{58FC72DB-96CA-4565-A4AD-1E3DD7DCEA5A}"/>
              </a:ext>
            </a:extLst>
          </p:cNvPr>
          <p:cNvSpPr>
            <a:spLocks noChangeShapeType="1"/>
          </p:cNvSpPr>
          <p:nvPr/>
        </p:nvSpPr>
        <p:spPr bwMode="auto">
          <a:xfrm flipH="1">
            <a:off x="3514725" y="5632450"/>
            <a:ext cx="163513" cy="1588"/>
          </a:xfrm>
          <a:prstGeom prst="line">
            <a:avLst/>
          </a:prstGeom>
          <a:noFill/>
          <a:ln w="1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73" name="Line 69">
            <a:extLst>
              <a:ext uri="{FF2B5EF4-FFF2-40B4-BE49-F238E27FC236}">
                <a16:creationId xmlns:a16="http://schemas.microsoft.com/office/drawing/2014/main" id="{CBF99CD1-5C75-4E69-9921-5AE07B6CB141}"/>
              </a:ext>
            </a:extLst>
          </p:cNvPr>
          <p:cNvSpPr>
            <a:spLocks noChangeShapeType="1"/>
          </p:cNvSpPr>
          <p:nvPr/>
        </p:nvSpPr>
        <p:spPr bwMode="auto">
          <a:xfrm flipH="1">
            <a:off x="3187700" y="5632450"/>
            <a:ext cx="163513" cy="1588"/>
          </a:xfrm>
          <a:prstGeom prst="line">
            <a:avLst/>
          </a:prstGeom>
          <a:noFill/>
          <a:ln w="1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74" name="Line 70">
            <a:extLst>
              <a:ext uri="{FF2B5EF4-FFF2-40B4-BE49-F238E27FC236}">
                <a16:creationId xmlns:a16="http://schemas.microsoft.com/office/drawing/2014/main" id="{234AC7E0-66B1-4193-AA2A-BC581942B96C}"/>
              </a:ext>
            </a:extLst>
          </p:cNvPr>
          <p:cNvSpPr>
            <a:spLocks noChangeShapeType="1"/>
          </p:cNvSpPr>
          <p:nvPr/>
        </p:nvSpPr>
        <p:spPr bwMode="auto">
          <a:xfrm flipH="1">
            <a:off x="2862263" y="5632450"/>
            <a:ext cx="161925" cy="1588"/>
          </a:xfrm>
          <a:prstGeom prst="line">
            <a:avLst/>
          </a:prstGeom>
          <a:noFill/>
          <a:ln w="1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75" name="Line 71">
            <a:extLst>
              <a:ext uri="{FF2B5EF4-FFF2-40B4-BE49-F238E27FC236}">
                <a16:creationId xmlns:a16="http://schemas.microsoft.com/office/drawing/2014/main" id="{19BD8312-ED89-4550-AA08-14D42790E954}"/>
              </a:ext>
            </a:extLst>
          </p:cNvPr>
          <p:cNvSpPr>
            <a:spLocks noChangeShapeType="1"/>
          </p:cNvSpPr>
          <p:nvPr/>
        </p:nvSpPr>
        <p:spPr bwMode="auto">
          <a:xfrm flipH="1">
            <a:off x="2535238" y="5632450"/>
            <a:ext cx="163512" cy="1588"/>
          </a:xfrm>
          <a:prstGeom prst="line">
            <a:avLst/>
          </a:prstGeom>
          <a:noFill/>
          <a:ln w="1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76" name="Line 72">
            <a:extLst>
              <a:ext uri="{FF2B5EF4-FFF2-40B4-BE49-F238E27FC236}">
                <a16:creationId xmlns:a16="http://schemas.microsoft.com/office/drawing/2014/main" id="{D5B5622D-D900-4384-B68B-923630D7B5EE}"/>
              </a:ext>
            </a:extLst>
          </p:cNvPr>
          <p:cNvSpPr>
            <a:spLocks noChangeShapeType="1"/>
          </p:cNvSpPr>
          <p:nvPr/>
        </p:nvSpPr>
        <p:spPr bwMode="auto">
          <a:xfrm flipH="1">
            <a:off x="2208213" y="5632450"/>
            <a:ext cx="163512" cy="1588"/>
          </a:xfrm>
          <a:prstGeom prst="line">
            <a:avLst/>
          </a:prstGeom>
          <a:noFill/>
          <a:ln w="1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77" name="Freeform 73">
            <a:extLst>
              <a:ext uri="{FF2B5EF4-FFF2-40B4-BE49-F238E27FC236}">
                <a16:creationId xmlns:a16="http://schemas.microsoft.com/office/drawing/2014/main" id="{D7991F1F-E961-4820-AFB6-E0515A9382D4}"/>
              </a:ext>
            </a:extLst>
          </p:cNvPr>
          <p:cNvSpPr>
            <a:spLocks/>
          </p:cNvSpPr>
          <p:nvPr/>
        </p:nvSpPr>
        <p:spPr bwMode="auto">
          <a:xfrm>
            <a:off x="1974850" y="5530850"/>
            <a:ext cx="69850" cy="101600"/>
          </a:xfrm>
          <a:custGeom>
            <a:avLst/>
            <a:gdLst>
              <a:gd name="T0" fmla="*/ 2147483646 w 44"/>
              <a:gd name="T1" fmla="*/ 2147483646 h 64"/>
              <a:gd name="T2" fmla="*/ 0 w 44"/>
              <a:gd name="T3" fmla="*/ 2147483646 h 64"/>
              <a:gd name="T4" fmla="*/ 0 w 44"/>
              <a:gd name="T5" fmla="*/ 0 h 64"/>
              <a:gd name="T6" fmla="*/ 0 60000 65536"/>
              <a:gd name="T7" fmla="*/ 0 60000 65536"/>
              <a:gd name="T8" fmla="*/ 0 60000 65536"/>
              <a:gd name="T9" fmla="*/ 0 w 44"/>
              <a:gd name="T10" fmla="*/ 0 h 64"/>
              <a:gd name="T11" fmla="*/ 44 w 44"/>
              <a:gd name="T12" fmla="*/ 64 h 64"/>
            </a:gdLst>
            <a:ahLst/>
            <a:cxnLst>
              <a:cxn ang="T6">
                <a:pos x="T0" y="T1"/>
              </a:cxn>
              <a:cxn ang="T7">
                <a:pos x="T2" y="T3"/>
              </a:cxn>
              <a:cxn ang="T8">
                <a:pos x="T4" y="T5"/>
              </a:cxn>
            </a:cxnLst>
            <a:rect l="T9" t="T10" r="T11" b="T12"/>
            <a:pathLst>
              <a:path w="44" h="64">
                <a:moveTo>
                  <a:pt x="44" y="64"/>
                </a:moveTo>
                <a:lnTo>
                  <a:pt x="0" y="64"/>
                </a:lnTo>
                <a:lnTo>
                  <a:pt x="0" y="0"/>
                </a:lnTo>
              </a:path>
            </a:pathLst>
          </a:custGeom>
          <a:noFill/>
          <a:ln w="1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8978" name="Line 74">
            <a:extLst>
              <a:ext uri="{FF2B5EF4-FFF2-40B4-BE49-F238E27FC236}">
                <a16:creationId xmlns:a16="http://schemas.microsoft.com/office/drawing/2014/main" id="{50ACE864-5640-44FC-81CE-716E8ACE9527}"/>
              </a:ext>
            </a:extLst>
          </p:cNvPr>
          <p:cNvSpPr>
            <a:spLocks noChangeShapeType="1"/>
          </p:cNvSpPr>
          <p:nvPr/>
        </p:nvSpPr>
        <p:spPr bwMode="auto">
          <a:xfrm flipV="1">
            <a:off x="1974850" y="5202238"/>
            <a:ext cx="1588" cy="177800"/>
          </a:xfrm>
          <a:prstGeom prst="line">
            <a:avLst/>
          </a:prstGeom>
          <a:noFill/>
          <a:ln w="1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79" name="Line 75">
            <a:extLst>
              <a:ext uri="{FF2B5EF4-FFF2-40B4-BE49-F238E27FC236}">
                <a16:creationId xmlns:a16="http://schemas.microsoft.com/office/drawing/2014/main" id="{E2CD95CD-5A3C-46ED-A546-5B488524C9B0}"/>
              </a:ext>
            </a:extLst>
          </p:cNvPr>
          <p:cNvSpPr>
            <a:spLocks noChangeShapeType="1"/>
          </p:cNvSpPr>
          <p:nvPr/>
        </p:nvSpPr>
        <p:spPr bwMode="auto">
          <a:xfrm flipV="1">
            <a:off x="1974850" y="4848225"/>
            <a:ext cx="1588" cy="177800"/>
          </a:xfrm>
          <a:prstGeom prst="line">
            <a:avLst/>
          </a:prstGeom>
          <a:noFill/>
          <a:ln w="1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80" name="Line 76">
            <a:extLst>
              <a:ext uri="{FF2B5EF4-FFF2-40B4-BE49-F238E27FC236}">
                <a16:creationId xmlns:a16="http://schemas.microsoft.com/office/drawing/2014/main" id="{C464B4D7-8325-4217-BF1F-F9608739354A}"/>
              </a:ext>
            </a:extLst>
          </p:cNvPr>
          <p:cNvSpPr>
            <a:spLocks noChangeShapeType="1"/>
          </p:cNvSpPr>
          <p:nvPr/>
        </p:nvSpPr>
        <p:spPr bwMode="auto">
          <a:xfrm flipV="1">
            <a:off x="1974850" y="4519613"/>
            <a:ext cx="1588" cy="177800"/>
          </a:xfrm>
          <a:prstGeom prst="line">
            <a:avLst/>
          </a:prstGeom>
          <a:noFill/>
          <a:ln w="1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81" name="Line 77">
            <a:extLst>
              <a:ext uri="{FF2B5EF4-FFF2-40B4-BE49-F238E27FC236}">
                <a16:creationId xmlns:a16="http://schemas.microsoft.com/office/drawing/2014/main" id="{F2A154D8-D50F-4E51-8A45-381F6375613C}"/>
              </a:ext>
            </a:extLst>
          </p:cNvPr>
          <p:cNvSpPr>
            <a:spLocks noChangeShapeType="1"/>
          </p:cNvSpPr>
          <p:nvPr/>
        </p:nvSpPr>
        <p:spPr bwMode="auto">
          <a:xfrm flipV="1">
            <a:off x="1974850" y="4191000"/>
            <a:ext cx="1588" cy="177800"/>
          </a:xfrm>
          <a:prstGeom prst="line">
            <a:avLst/>
          </a:prstGeom>
          <a:noFill/>
          <a:ln w="1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82" name="Line 78">
            <a:extLst>
              <a:ext uri="{FF2B5EF4-FFF2-40B4-BE49-F238E27FC236}">
                <a16:creationId xmlns:a16="http://schemas.microsoft.com/office/drawing/2014/main" id="{470ED2A8-9D96-47D2-A78B-03AB5A9DBD12}"/>
              </a:ext>
            </a:extLst>
          </p:cNvPr>
          <p:cNvSpPr>
            <a:spLocks noChangeShapeType="1"/>
          </p:cNvSpPr>
          <p:nvPr/>
        </p:nvSpPr>
        <p:spPr bwMode="auto">
          <a:xfrm flipV="1">
            <a:off x="1974850" y="3836988"/>
            <a:ext cx="1588" cy="177800"/>
          </a:xfrm>
          <a:prstGeom prst="line">
            <a:avLst/>
          </a:prstGeom>
          <a:noFill/>
          <a:ln w="1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83" name="Line 79">
            <a:extLst>
              <a:ext uri="{FF2B5EF4-FFF2-40B4-BE49-F238E27FC236}">
                <a16:creationId xmlns:a16="http://schemas.microsoft.com/office/drawing/2014/main" id="{381F2736-AB87-4C2E-9F12-FFBF4EE62E50}"/>
              </a:ext>
            </a:extLst>
          </p:cNvPr>
          <p:cNvSpPr>
            <a:spLocks noChangeShapeType="1"/>
          </p:cNvSpPr>
          <p:nvPr/>
        </p:nvSpPr>
        <p:spPr bwMode="auto">
          <a:xfrm flipV="1">
            <a:off x="1974850" y="3508375"/>
            <a:ext cx="1588" cy="176213"/>
          </a:xfrm>
          <a:prstGeom prst="line">
            <a:avLst/>
          </a:prstGeom>
          <a:noFill/>
          <a:ln w="1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84" name="Line 80">
            <a:extLst>
              <a:ext uri="{FF2B5EF4-FFF2-40B4-BE49-F238E27FC236}">
                <a16:creationId xmlns:a16="http://schemas.microsoft.com/office/drawing/2014/main" id="{16EEB6B0-A4BE-41EF-A94A-F41BCBCB4AD5}"/>
              </a:ext>
            </a:extLst>
          </p:cNvPr>
          <p:cNvSpPr>
            <a:spLocks noChangeShapeType="1"/>
          </p:cNvSpPr>
          <p:nvPr/>
        </p:nvSpPr>
        <p:spPr bwMode="auto">
          <a:xfrm flipV="1">
            <a:off x="1974850" y="3179763"/>
            <a:ext cx="1588" cy="176212"/>
          </a:xfrm>
          <a:prstGeom prst="line">
            <a:avLst/>
          </a:prstGeom>
          <a:noFill/>
          <a:ln w="1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85" name="Rectangle 81">
            <a:extLst>
              <a:ext uri="{FF2B5EF4-FFF2-40B4-BE49-F238E27FC236}">
                <a16:creationId xmlns:a16="http://schemas.microsoft.com/office/drawing/2014/main" id="{0EC6792F-8B27-4EEF-A6FF-2D643F978A99}"/>
              </a:ext>
            </a:extLst>
          </p:cNvPr>
          <p:cNvSpPr>
            <a:spLocks noChangeArrowheads="1"/>
          </p:cNvSpPr>
          <p:nvPr/>
        </p:nvSpPr>
        <p:spPr bwMode="auto">
          <a:xfrm>
            <a:off x="5522913" y="4921250"/>
            <a:ext cx="568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a:solidFill>
                  <a:srgbClr val="000000"/>
                </a:solidFill>
                <a:latin typeface="Arial" panose="020B0604020202020204" pitchFamily="34" charset="0"/>
                <a:ea typeface="SimSun" panose="02010600030101010101" pitchFamily="2" charset="-122"/>
              </a:rPr>
              <a:t>phone</a:t>
            </a:r>
            <a:endParaRPr lang="en-US" altLang="en-US" sz="1800">
              <a:latin typeface="Arial" panose="020B0604020202020204" pitchFamily="34" charset="0"/>
              <a:ea typeface="SimSun" panose="02010600030101010101" pitchFamily="2" charset="-122"/>
            </a:endParaRPr>
          </a:p>
        </p:txBody>
      </p:sp>
      <p:sp>
        <p:nvSpPr>
          <p:cNvPr id="38986" name="Rectangle 82">
            <a:extLst>
              <a:ext uri="{FF2B5EF4-FFF2-40B4-BE49-F238E27FC236}">
                <a16:creationId xmlns:a16="http://schemas.microsoft.com/office/drawing/2014/main" id="{27852E74-0FE5-4873-9004-73E8411C43D0}"/>
              </a:ext>
            </a:extLst>
          </p:cNvPr>
          <p:cNvSpPr>
            <a:spLocks noChangeArrowheads="1"/>
          </p:cNvSpPr>
          <p:nvPr/>
        </p:nvSpPr>
        <p:spPr bwMode="auto">
          <a:xfrm>
            <a:off x="6550025" y="3635375"/>
            <a:ext cx="7635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a:solidFill>
                  <a:srgbClr val="000000"/>
                </a:solidFill>
                <a:latin typeface="Arial" panose="020B0604020202020204" pitchFamily="34" charset="0"/>
                <a:ea typeface="SimSun" panose="02010600030101010101" pitchFamily="2" charset="-122"/>
              </a:rPr>
              <a:t>gateway</a:t>
            </a:r>
            <a:endParaRPr lang="en-US" altLang="en-US" sz="1800">
              <a:latin typeface="Arial" panose="020B0604020202020204" pitchFamily="34" charset="0"/>
              <a:ea typeface="SimSun" panose="02010600030101010101" pitchFamily="2" charset="-122"/>
            </a:endParaRPr>
          </a:p>
        </p:txBody>
      </p:sp>
      <p:sp>
        <p:nvSpPr>
          <p:cNvPr id="38987" name="Rectangle 83">
            <a:extLst>
              <a:ext uri="{FF2B5EF4-FFF2-40B4-BE49-F238E27FC236}">
                <a16:creationId xmlns:a16="http://schemas.microsoft.com/office/drawing/2014/main" id="{FA0FF19E-1AB0-405C-BE96-F77DC19CB6C1}"/>
              </a:ext>
            </a:extLst>
          </p:cNvPr>
          <p:cNvSpPr>
            <a:spLocks noChangeArrowheads="1"/>
          </p:cNvSpPr>
          <p:nvPr/>
        </p:nvSpPr>
        <p:spPr bwMode="auto">
          <a:xfrm>
            <a:off x="6316663" y="5254625"/>
            <a:ext cx="7985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a:solidFill>
                  <a:srgbClr val="000000"/>
                </a:solidFill>
                <a:latin typeface="Arial" panose="020B0604020202020204" pitchFamily="34" charset="0"/>
                <a:ea typeface="SimSun" panose="02010600030101010101" pitchFamily="2" charset="-122"/>
              </a:rPr>
              <a:t>Host site</a:t>
            </a:r>
            <a:endParaRPr lang="en-US" altLang="en-US" sz="1800">
              <a:latin typeface="Arial" panose="020B0604020202020204" pitchFamily="34" charset="0"/>
              <a:ea typeface="SimSun" panose="02010600030101010101" pitchFamily="2" charset="-122"/>
            </a:endParaRPr>
          </a:p>
        </p:txBody>
      </p:sp>
      <p:sp>
        <p:nvSpPr>
          <p:cNvPr id="72" name="Cloud">
            <a:extLst>
              <a:ext uri="{FF2B5EF4-FFF2-40B4-BE49-F238E27FC236}">
                <a16:creationId xmlns:a16="http://schemas.microsoft.com/office/drawing/2014/main" id="{9C90B90B-7633-45F7-8764-4B78C2EF2E13}"/>
              </a:ext>
            </a:extLst>
          </p:cNvPr>
          <p:cNvSpPr>
            <a:spLocks noChangeAspect="1" noEditPoints="1" noChangeArrowheads="1"/>
          </p:cNvSpPr>
          <p:nvPr/>
        </p:nvSpPr>
        <p:spPr bwMode="auto">
          <a:xfrm>
            <a:off x="3548786" y="1662889"/>
            <a:ext cx="2060622" cy="102397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635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outerShdw blurRad="50800" dist="38100" dir="2700000" algn="tl" rotWithShape="0">
              <a:prstClr val="black">
                <a:alpha val="40000"/>
              </a:prstClr>
            </a:outerShdw>
          </a:effectLst>
        </p:spPr>
        <p:txBody>
          <a:bodyPr/>
          <a:lstStyle/>
          <a:p>
            <a:pPr eaLnBrk="1" fontAlgn="auto" hangingPunct="1">
              <a:spcBef>
                <a:spcPts val="0"/>
              </a:spcBef>
              <a:spcAft>
                <a:spcPts val="0"/>
              </a:spcAft>
              <a:defRPr/>
            </a:pPr>
            <a:endParaRPr lang="en-US">
              <a:latin typeface="+mn-lt"/>
            </a:endParaRPr>
          </a:p>
        </p:txBody>
      </p:sp>
      <p:sp>
        <p:nvSpPr>
          <p:cNvPr id="73" name="Cloud">
            <a:extLst>
              <a:ext uri="{FF2B5EF4-FFF2-40B4-BE49-F238E27FC236}">
                <a16:creationId xmlns:a16="http://schemas.microsoft.com/office/drawing/2014/main" id="{2B8BE104-23D9-4F4E-A40F-ED2DAAFB844F}"/>
              </a:ext>
            </a:extLst>
          </p:cNvPr>
          <p:cNvSpPr>
            <a:spLocks noChangeAspect="1" noEditPoints="1" noChangeArrowheads="1"/>
          </p:cNvSpPr>
          <p:nvPr/>
        </p:nvSpPr>
        <p:spPr bwMode="auto">
          <a:xfrm>
            <a:off x="6295208" y="1726704"/>
            <a:ext cx="2060622" cy="102397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635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outerShdw blurRad="50800" dist="38100" dir="2700000" algn="tl" rotWithShape="0">
              <a:prstClr val="black">
                <a:alpha val="40000"/>
              </a:prstClr>
            </a:outerShdw>
          </a:effectLst>
        </p:spPr>
        <p:txBody>
          <a:bodyPr/>
          <a:lstStyle/>
          <a:p>
            <a:pPr eaLnBrk="1" fontAlgn="auto" hangingPunct="1">
              <a:spcBef>
                <a:spcPts val="0"/>
              </a:spcBef>
              <a:spcAft>
                <a:spcPts val="0"/>
              </a:spcAft>
              <a:defRPr/>
            </a:pPr>
            <a:endParaRPr lang="en-US">
              <a:latin typeface="+mn-lt"/>
            </a:endParaRPr>
          </a:p>
        </p:txBody>
      </p:sp>
      <p:pic>
        <p:nvPicPr>
          <p:cNvPr id="38994" name="Picture 101" descr="C:\Documents and Settings\Administrator\Local Settings\Temporary Internet Files\Content.IE5\S5CT05S7\MC900440400[2].png">
            <a:extLst>
              <a:ext uri="{FF2B5EF4-FFF2-40B4-BE49-F238E27FC236}">
                <a16:creationId xmlns:a16="http://schemas.microsoft.com/office/drawing/2014/main" id="{19FB3256-9970-438D-AB95-3B91A0574C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1638" y="4710113"/>
            <a:ext cx="1066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95" name="Picture 102" descr="C:\Documents and Settings\Administrator\Local Settings\Temporary Internet Files\Content.IE5\S5CT05S7\MC900432562[2].png">
            <a:extLst>
              <a:ext uri="{FF2B5EF4-FFF2-40B4-BE49-F238E27FC236}">
                <a16:creationId xmlns:a16="http://schemas.microsoft.com/office/drawing/2014/main" id="{5A570ECA-CC41-4BA3-ABB2-518FCED7CE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3238" y="4862513"/>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96" name="Picture 103" descr="C:\Documents and Settings\Administrator\Local Settings\Temporary Internet Files\Content.IE5\S5CT05S7\MC900431595[2].png">
            <a:extLst>
              <a:ext uri="{FF2B5EF4-FFF2-40B4-BE49-F238E27FC236}">
                <a16:creationId xmlns:a16="http://schemas.microsoft.com/office/drawing/2014/main" id="{0E2995E8-269B-4B5B-8001-CD412B2A89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8225" y="4710113"/>
            <a:ext cx="7604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97" name="Rectangle 10">
            <a:extLst>
              <a:ext uri="{FF2B5EF4-FFF2-40B4-BE49-F238E27FC236}">
                <a16:creationId xmlns:a16="http://schemas.microsoft.com/office/drawing/2014/main" id="{E63A3662-E6AE-490A-8E9C-F20810A9EF59}"/>
              </a:ext>
            </a:extLst>
          </p:cNvPr>
          <p:cNvSpPr>
            <a:spLocks noChangeArrowheads="1"/>
          </p:cNvSpPr>
          <p:nvPr/>
        </p:nvSpPr>
        <p:spPr bwMode="auto">
          <a:xfrm>
            <a:off x="5407025" y="5245100"/>
            <a:ext cx="6270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a:solidFill>
                  <a:srgbClr val="000000"/>
                </a:solidFill>
                <a:latin typeface="Arial" panose="020B0604020202020204" pitchFamily="34" charset="0"/>
                <a:ea typeface="SimSun" panose="02010600030101010101" pitchFamily="2" charset="-122"/>
              </a:rPr>
              <a:t>Laptop</a:t>
            </a:r>
            <a:endParaRPr lang="en-US" altLang="en-US" sz="1800">
              <a:latin typeface="Arial" panose="020B0604020202020204" pitchFamily="34" charset="0"/>
              <a:ea typeface="SimSun" panose="02010600030101010101" pitchFamily="2" charset="-122"/>
            </a:endParaRPr>
          </a:p>
        </p:txBody>
      </p:sp>
      <p:pic>
        <p:nvPicPr>
          <p:cNvPr id="38998" name="Picture 104" descr="C:\Documents and Settings\Administrator\Local Settings\Temporary Internet Files\Content.IE5\S5CT05S7\MC900441332[2].png">
            <a:extLst>
              <a:ext uri="{FF2B5EF4-FFF2-40B4-BE49-F238E27FC236}">
                <a16:creationId xmlns:a16="http://schemas.microsoft.com/office/drawing/2014/main" id="{4B6350CD-7F87-4E28-B25A-9586D34BE7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80038" y="43291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99" name="Picture 105" descr="C:\Documents and Settings\Administrator\Local Settings\Temporary Internet Files\Content.IE5\YP27MHEV\MC900433817[2].png">
            <a:extLst>
              <a:ext uri="{FF2B5EF4-FFF2-40B4-BE49-F238E27FC236}">
                <a16:creationId xmlns:a16="http://schemas.microsoft.com/office/drawing/2014/main" id="{DD4400A8-ED74-4C30-91D1-EB6074C3C45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0625" y="4329113"/>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000" name="Picture 106" descr="C:\Documents and Settings\Administrator\Local Settings\Temporary Internet Files\Content.IE5\AD85KTOH\MC900432567[2].png">
            <a:extLst>
              <a:ext uri="{FF2B5EF4-FFF2-40B4-BE49-F238E27FC236}">
                <a16:creationId xmlns:a16="http://schemas.microsoft.com/office/drawing/2014/main" id="{9E48F360-12AC-455A-B330-C87A8F54563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51238" y="3567113"/>
            <a:ext cx="9144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001" name="Picture 80" descr="gateway.png">
            <a:extLst>
              <a:ext uri="{FF2B5EF4-FFF2-40B4-BE49-F238E27FC236}">
                <a16:creationId xmlns:a16="http://schemas.microsoft.com/office/drawing/2014/main" id="{A60163FC-992A-49AE-AA13-82A56A3630C4}"/>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370638" y="2652713"/>
            <a:ext cx="715962"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1123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3DD7EE81-8FA5-4C05-A7D1-5A34D05FEC6C}"/>
              </a:ext>
            </a:extLst>
          </p:cNvPr>
          <p:cNvSpPr>
            <a:spLocks noGrp="1" noChangeArrowheads="1"/>
          </p:cNvSpPr>
          <p:nvPr>
            <p:ph type="title"/>
          </p:nvPr>
        </p:nvSpPr>
        <p:spPr/>
        <p:txBody>
          <a:bodyPr rtlCol="0">
            <a:normAutofit fontScale="90000"/>
          </a:bodyPr>
          <a:lstStyle/>
          <a:p>
            <a:pPr fontAlgn="auto">
              <a:spcAft>
                <a:spcPts val="0"/>
              </a:spcAft>
              <a:defRPr/>
            </a:pPr>
            <a:r>
              <a:rPr lang="en-GB" altLang="en-US"/>
              <a:t>Resource sharing and the Web: open protocols, scalable servers, and pluggable browsers</a:t>
            </a:r>
          </a:p>
        </p:txBody>
      </p:sp>
      <p:sp>
        <p:nvSpPr>
          <p:cNvPr id="40963" name="Rectangle 4">
            <a:extLst>
              <a:ext uri="{FF2B5EF4-FFF2-40B4-BE49-F238E27FC236}">
                <a16:creationId xmlns:a16="http://schemas.microsoft.com/office/drawing/2014/main" id="{7EFD2163-0441-4BE8-A765-A30E1EF01121}"/>
              </a:ext>
            </a:extLst>
          </p:cNvPr>
          <p:cNvSpPr>
            <a:spLocks noChangeArrowheads="1"/>
          </p:cNvSpPr>
          <p:nvPr/>
        </p:nvSpPr>
        <p:spPr bwMode="auto">
          <a:xfrm>
            <a:off x="4248150" y="4002088"/>
            <a:ext cx="357188" cy="409575"/>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AU" altLang="en-US" sz="1400">
              <a:latin typeface="Tahoma" panose="020B0604030504040204" pitchFamily="34" charset="0"/>
              <a:ea typeface="SimSun" panose="02010600030101010101" pitchFamily="2" charset="-122"/>
            </a:endParaRPr>
          </a:p>
        </p:txBody>
      </p:sp>
      <p:sp>
        <p:nvSpPr>
          <p:cNvPr id="40964" name="Rectangle 5">
            <a:extLst>
              <a:ext uri="{FF2B5EF4-FFF2-40B4-BE49-F238E27FC236}">
                <a16:creationId xmlns:a16="http://schemas.microsoft.com/office/drawing/2014/main" id="{E2D980D7-3E43-4DF1-9861-DE4E2C51450D}"/>
              </a:ext>
            </a:extLst>
          </p:cNvPr>
          <p:cNvSpPr>
            <a:spLocks noChangeArrowheads="1"/>
          </p:cNvSpPr>
          <p:nvPr/>
        </p:nvSpPr>
        <p:spPr bwMode="auto">
          <a:xfrm>
            <a:off x="3914775" y="3335338"/>
            <a:ext cx="357188" cy="409575"/>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AU" altLang="en-US" sz="1400">
              <a:latin typeface="Tahoma" panose="020B0604030504040204" pitchFamily="34" charset="0"/>
              <a:ea typeface="SimSun" panose="02010600030101010101" pitchFamily="2" charset="-122"/>
            </a:endParaRPr>
          </a:p>
        </p:txBody>
      </p:sp>
      <p:sp>
        <p:nvSpPr>
          <p:cNvPr id="40965" name="Line 6">
            <a:extLst>
              <a:ext uri="{FF2B5EF4-FFF2-40B4-BE49-F238E27FC236}">
                <a16:creationId xmlns:a16="http://schemas.microsoft.com/office/drawing/2014/main" id="{9920C6EF-C81A-4514-A1DA-17B0183E6240}"/>
              </a:ext>
            </a:extLst>
          </p:cNvPr>
          <p:cNvSpPr>
            <a:spLocks noChangeShapeType="1"/>
          </p:cNvSpPr>
          <p:nvPr/>
        </p:nvSpPr>
        <p:spPr bwMode="auto">
          <a:xfrm flipH="1">
            <a:off x="7467600" y="2530475"/>
            <a:ext cx="468313" cy="37623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966" name="Line 7">
            <a:extLst>
              <a:ext uri="{FF2B5EF4-FFF2-40B4-BE49-F238E27FC236}">
                <a16:creationId xmlns:a16="http://schemas.microsoft.com/office/drawing/2014/main" id="{38D7752E-0C06-465A-8627-1283DD2D4CF1}"/>
              </a:ext>
            </a:extLst>
          </p:cNvPr>
          <p:cNvSpPr>
            <a:spLocks noChangeShapeType="1"/>
          </p:cNvSpPr>
          <p:nvPr/>
        </p:nvSpPr>
        <p:spPr bwMode="auto">
          <a:xfrm flipH="1" flipV="1">
            <a:off x="7935913" y="3376613"/>
            <a:ext cx="431800" cy="127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967" name="Line 8">
            <a:extLst>
              <a:ext uri="{FF2B5EF4-FFF2-40B4-BE49-F238E27FC236}">
                <a16:creationId xmlns:a16="http://schemas.microsoft.com/office/drawing/2014/main" id="{1DBAF789-02E9-4A47-A438-D00B65112535}"/>
              </a:ext>
            </a:extLst>
          </p:cNvPr>
          <p:cNvSpPr>
            <a:spLocks noChangeShapeType="1"/>
          </p:cNvSpPr>
          <p:nvPr/>
        </p:nvSpPr>
        <p:spPr bwMode="auto">
          <a:xfrm flipH="1" flipV="1">
            <a:off x="7791450" y="4092575"/>
            <a:ext cx="407988" cy="20796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968" name="Line 9">
            <a:extLst>
              <a:ext uri="{FF2B5EF4-FFF2-40B4-BE49-F238E27FC236}">
                <a16:creationId xmlns:a16="http://schemas.microsoft.com/office/drawing/2014/main" id="{AF552FC4-123E-499B-B9EB-CBFD1C4DC0A0}"/>
              </a:ext>
            </a:extLst>
          </p:cNvPr>
          <p:cNvSpPr>
            <a:spLocks noChangeShapeType="1"/>
          </p:cNvSpPr>
          <p:nvPr/>
        </p:nvSpPr>
        <p:spPr bwMode="auto">
          <a:xfrm flipH="1" flipV="1">
            <a:off x="4502150" y="2452688"/>
            <a:ext cx="755650" cy="8064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969" name="Line 10">
            <a:extLst>
              <a:ext uri="{FF2B5EF4-FFF2-40B4-BE49-F238E27FC236}">
                <a16:creationId xmlns:a16="http://schemas.microsoft.com/office/drawing/2014/main" id="{D358746C-DE10-4797-901B-8F59BBABCDEA}"/>
              </a:ext>
            </a:extLst>
          </p:cNvPr>
          <p:cNvSpPr>
            <a:spLocks noChangeShapeType="1"/>
          </p:cNvSpPr>
          <p:nvPr/>
        </p:nvSpPr>
        <p:spPr bwMode="auto">
          <a:xfrm flipH="1">
            <a:off x="4164013" y="3494088"/>
            <a:ext cx="722312" cy="508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970" name="Line 11">
            <a:extLst>
              <a:ext uri="{FF2B5EF4-FFF2-40B4-BE49-F238E27FC236}">
                <a16:creationId xmlns:a16="http://schemas.microsoft.com/office/drawing/2014/main" id="{8F290F35-1F68-4F00-997F-770F0DC03FAC}"/>
              </a:ext>
            </a:extLst>
          </p:cNvPr>
          <p:cNvSpPr>
            <a:spLocks noChangeShapeType="1"/>
          </p:cNvSpPr>
          <p:nvPr/>
        </p:nvSpPr>
        <p:spPr bwMode="auto">
          <a:xfrm flipH="1">
            <a:off x="4452938" y="4117975"/>
            <a:ext cx="696912" cy="1047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971" name="Rectangle 13">
            <a:extLst>
              <a:ext uri="{FF2B5EF4-FFF2-40B4-BE49-F238E27FC236}">
                <a16:creationId xmlns:a16="http://schemas.microsoft.com/office/drawing/2014/main" id="{307E723F-95AA-4915-A35F-2144D0D1604C}"/>
              </a:ext>
            </a:extLst>
          </p:cNvPr>
          <p:cNvSpPr>
            <a:spLocks noChangeArrowheads="1"/>
          </p:cNvSpPr>
          <p:nvPr/>
        </p:nvSpPr>
        <p:spPr bwMode="auto">
          <a:xfrm>
            <a:off x="6121400" y="3349625"/>
            <a:ext cx="7429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GB" altLang="en-US" sz="1700">
                <a:solidFill>
                  <a:srgbClr val="000000"/>
                </a:solidFill>
                <a:latin typeface="Arial" panose="020B0604020202020204" pitchFamily="34" charset="0"/>
                <a:ea typeface="SimSun" panose="02010600030101010101" pitchFamily="2" charset="-122"/>
              </a:rPr>
              <a:t>Internet</a:t>
            </a:r>
            <a:endParaRPr lang="en-GB" altLang="en-US" sz="2400">
              <a:latin typeface="Times" panose="02020603050405020304" pitchFamily="18" charset="0"/>
              <a:ea typeface="SimSun" panose="02010600030101010101" pitchFamily="2" charset="-122"/>
            </a:endParaRPr>
          </a:p>
        </p:txBody>
      </p:sp>
      <p:sp>
        <p:nvSpPr>
          <p:cNvPr id="40972" name="Rectangle 14">
            <a:extLst>
              <a:ext uri="{FF2B5EF4-FFF2-40B4-BE49-F238E27FC236}">
                <a16:creationId xmlns:a16="http://schemas.microsoft.com/office/drawing/2014/main" id="{A23F367B-8BF5-4171-B6BD-CA602327B8AF}"/>
              </a:ext>
            </a:extLst>
          </p:cNvPr>
          <p:cNvSpPr>
            <a:spLocks noChangeArrowheads="1"/>
          </p:cNvSpPr>
          <p:nvPr/>
        </p:nvSpPr>
        <p:spPr bwMode="auto">
          <a:xfrm>
            <a:off x="8262938" y="2776538"/>
            <a:ext cx="90963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GB" altLang="en-US" sz="1700">
                <a:solidFill>
                  <a:srgbClr val="000000"/>
                </a:solidFill>
                <a:latin typeface="Arial" panose="020B0604020202020204" pitchFamily="34" charset="0"/>
                <a:ea typeface="SimSun" panose="02010600030101010101" pitchFamily="2" charset="-122"/>
              </a:rPr>
              <a:t>Browsers</a:t>
            </a:r>
            <a:endParaRPr lang="en-GB" altLang="en-US" sz="2400">
              <a:latin typeface="Times" panose="02020603050405020304" pitchFamily="18" charset="0"/>
              <a:ea typeface="SimSun" panose="02010600030101010101" pitchFamily="2" charset="-122"/>
            </a:endParaRPr>
          </a:p>
        </p:txBody>
      </p:sp>
      <p:sp>
        <p:nvSpPr>
          <p:cNvPr id="40973" name="Rectangle 15">
            <a:extLst>
              <a:ext uri="{FF2B5EF4-FFF2-40B4-BE49-F238E27FC236}">
                <a16:creationId xmlns:a16="http://schemas.microsoft.com/office/drawing/2014/main" id="{2E8D5F33-0254-4E5F-9FD3-62018150D9F9}"/>
              </a:ext>
            </a:extLst>
          </p:cNvPr>
          <p:cNvSpPr>
            <a:spLocks noChangeArrowheads="1"/>
          </p:cNvSpPr>
          <p:nvPr/>
        </p:nvSpPr>
        <p:spPr bwMode="auto">
          <a:xfrm>
            <a:off x="4294188" y="2201863"/>
            <a:ext cx="357187" cy="409575"/>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AU" altLang="en-US" sz="1400">
              <a:latin typeface="Tahoma" panose="020B0604030504040204" pitchFamily="34" charset="0"/>
              <a:ea typeface="SimSun" panose="02010600030101010101" pitchFamily="2" charset="-122"/>
            </a:endParaRPr>
          </a:p>
        </p:txBody>
      </p:sp>
      <p:sp>
        <p:nvSpPr>
          <p:cNvPr id="40974" name="Rectangle 16">
            <a:extLst>
              <a:ext uri="{FF2B5EF4-FFF2-40B4-BE49-F238E27FC236}">
                <a16:creationId xmlns:a16="http://schemas.microsoft.com/office/drawing/2014/main" id="{9F054278-762B-4AE8-890C-A1E0C9813392}"/>
              </a:ext>
            </a:extLst>
          </p:cNvPr>
          <p:cNvSpPr>
            <a:spLocks noChangeArrowheads="1"/>
          </p:cNvSpPr>
          <p:nvPr/>
        </p:nvSpPr>
        <p:spPr bwMode="auto">
          <a:xfrm>
            <a:off x="3570288" y="2881313"/>
            <a:ext cx="122078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GB" altLang="en-US" sz="1700">
                <a:solidFill>
                  <a:srgbClr val="000000"/>
                </a:solidFill>
                <a:latin typeface="Arial" panose="020B0604020202020204" pitchFamily="34" charset="0"/>
                <a:ea typeface="SimSun" panose="02010600030101010101" pitchFamily="2" charset="-122"/>
              </a:rPr>
              <a:t>Web servers</a:t>
            </a:r>
            <a:endParaRPr lang="en-GB" altLang="en-US" sz="2400">
              <a:latin typeface="Times" panose="02020603050405020304" pitchFamily="18" charset="0"/>
              <a:ea typeface="SimSun" panose="02010600030101010101" pitchFamily="2" charset="-122"/>
            </a:endParaRPr>
          </a:p>
        </p:txBody>
      </p:sp>
      <p:sp>
        <p:nvSpPr>
          <p:cNvPr id="40975" name="Rectangle 17">
            <a:extLst>
              <a:ext uri="{FF2B5EF4-FFF2-40B4-BE49-F238E27FC236}">
                <a16:creationId xmlns:a16="http://schemas.microsoft.com/office/drawing/2014/main" id="{082DEB6A-D4A9-4EF3-8175-E1CE8570551A}"/>
              </a:ext>
            </a:extLst>
          </p:cNvPr>
          <p:cNvSpPr>
            <a:spLocks noChangeArrowheads="1"/>
          </p:cNvSpPr>
          <p:nvPr/>
        </p:nvSpPr>
        <p:spPr bwMode="auto">
          <a:xfrm>
            <a:off x="2590800" y="2282825"/>
            <a:ext cx="1651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GB" altLang="en-US" sz="1700">
                <a:solidFill>
                  <a:srgbClr val="000000"/>
                </a:solidFill>
                <a:latin typeface="Arial" panose="020B0604020202020204" pitchFamily="34" charset="0"/>
                <a:ea typeface="SimSun" panose="02010600030101010101" pitchFamily="2" charset="-122"/>
              </a:rPr>
              <a:t>www.google.com</a:t>
            </a:r>
            <a:endParaRPr lang="en-GB" altLang="en-US" sz="2400">
              <a:latin typeface="Times" panose="02020603050405020304" pitchFamily="18" charset="0"/>
              <a:ea typeface="SimSun" panose="02010600030101010101" pitchFamily="2" charset="-122"/>
            </a:endParaRPr>
          </a:p>
        </p:txBody>
      </p:sp>
      <p:sp>
        <p:nvSpPr>
          <p:cNvPr id="40976" name="Rectangle 18">
            <a:extLst>
              <a:ext uri="{FF2B5EF4-FFF2-40B4-BE49-F238E27FC236}">
                <a16:creationId xmlns:a16="http://schemas.microsoft.com/office/drawing/2014/main" id="{346FC24F-5C0D-41B6-BCF0-9050F0C49447}"/>
              </a:ext>
            </a:extLst>
          </p:cNvPr>
          <p:cNvSpPr>
            <a:spLocks noChangeArrowheads="1"/>
          </p:cNvSpPr>
          <p:nvPr/>
        </p:nvSpPr>
        <p:spPr bwMode="auto">
          <a:xfrm>
            <a:off x="2514600" y="3427413"/>
            <a:ext cx="13477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GB" altLang="en-US" sz="1700">
                <a:solidFill>
                  <a:srgbClr val="000000"/>
                </a:solidFill>
                <a:latin typeface="Arial" panose="020B0604020202020204" pitchFamily="34" charset="0"/>
                <a:ea typeface="SimSun" panose="02010600030101010101" pitchFamily="2" charset="-122"/>
              </a:rPr>
              <a:t>www.cdk5.net</a:t>
            </a:r>
            <a:endParaRPr lang="en-GB" altLang="en-US" sz="2400">
              <a:latin typeface="Times" panose="02020603050405020304" pitchFamily="18" charset="0"/>
              <a:ea typeface="SimSun" panose="02010600030101010101" pitchFamily="2" charset="-122"/>
            </a:endParaRPr>
          </a:p>
        </p:txBody>
      </p:sp>
      <p:sp>
        <p:nvSpPr>
          <p:cNvPr id="40977" name="Rectangle 19">
            <a:extLst>
              <a:ext uri="{FF2B5EF4-FFF2-40B4-BE49-F238E27FC236}">
                <a16:creationId xmlns:a16="http://schemas.microsoft.com/office/drawing/2014/main" id="{D2BFC0DC-E09A-49AA-A1EA-FA8A77AC981C}"/>
              </a:ext>
            </a:extLst>
          </p:cNvPr>
          <p:cNvSpPr>
            <a:spLocks noChangeArrowheads="1"/>
          </p:cNvSpPr>
          <p:nvPr/>
        </p:nvSpPr>
        <p:spPr bwMode="auto">
          <a:xfrm>
            <a:off x="2895600" y="4129088"/>
            <a:ext cx="12842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GB" altLang="en-US" sz="1700">
                <a:solidFill>
                  <a:srgbClr val="000000"/>
                </a:solidFill>
                <a:latin typeface="Arial" panose="020B0604020202020204" pitchFamily="34" charset="0"/>
                <a:ea typeface="SimSun" panose="02010600030101010101" pitchFamily="2" charset="-122"/>
              </a:rPr>
              <a:t>www.w3c.org</a:t>
            </a:r>
            <a:endParaRPr lang="en-GB" altLang="en-US" sz="2400">
              <a:latin typeface="Times" panose="02020603050405020304" pitchFamily="18" charset="0"/>
              <a:ea typeface="SimSun" panose="02010600030101010101" pitchFamily="2" charset="-122"/>
            </a:endParaRPr>
          </a:p>
        </p:txBody>
      </p:sp>
      <p:sp>
        <p:nvSpPr>
          <p:cNvPr id="40978" name="Line 20">
            <a:extLst>
              <a:ext uri="{FF2B5EF4-FFF2-40B4-BE49-F238E27FC236}">
                <a16:creationId xmlns:a16="http://schemas.microsoft.com/office/drawing/2014/main" id="{58AB286C-37C9-4416-AD28-F961E6B058B4}"/>
              </a:ext>
            </a:extLst>
          </p:cNvPr>
          <p:cNvSpPr>
            <a:spLocks noChangeShapeType="1"/>
          </p:cNvSpPr>
          <p:nvPr/>
        </p:nvSpPr>
        <p:spPr bwMode="auto">
          <a:xfrm flipH="1">
            <a:off x="4333875" y="4456113"/>
            <a:ext cx="71438" cy="3905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979" name="Rectangle 21">
            <a:extLst>
              <a:ext uri="{FF2B5EF4-FFF2-40B4-BE49-F238E27FC236}">
                <a16:creationId xmlns:a16="http://schemas.microsoft.com/office/drawing/2014/main" id="{1A4A6013-0473-4446-B19F-B45205304813}"/>
              </a:ext>
            </a:extLst>
          </p:cNvPr>
          <p:cNvSpPr>
            <a:spLocks noChangeArrowheads="1"/>
          </p:cNvSpPr>
          <p:nvPr/>
        </p:nvSpPr>
        <p:spPr bwMode="auto">
          <a:xfrm>
            <a:off x="3921125" y="4857750"/>
            <a:ext cx="91122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GB" altLang="en-US" sz="1700">
                <a:solidFill>
                  <a:srgbClr val="000000"/>
                </a:solidFill>
                <a:latin typeface="Arial" panose="020B0604020202020204" pitchFamily="34" charset="0"/>
                <a:ea typeface="SimSun" panose="02010600030101010101" pitchFamily="2" charset="-122"/>
              </a:rPr>
              <a:t>Protocols</a:t>
            </a:r>
            <a:endParaRPr lang="en-GB" altLang="en-US" sz="2400">
              <a:latin typeface="Times" panose="02020603050405020304" pitchFamily="18" charset="0"/>
              <a:ea typeface="SimSun" panose="02010600030101010101" pitchFamily="2" charset="-122"/>
            </a:endParaRPr>
          </a:p>
        </p:txBody>
      </p:sp>
      <p:sp>
        <p:nvSpPr>
          <p:cNvPr id="40980" name="Line 22">
            <a:extLst>
              <a:ext uri="{FF2B5EF4-FFF2-40B4-BE49-F238E27FC236}">
                <a16:creationId xmlns:a16="http://schemas.microsoft.com/office/drawing/2014/main" id="{F53A04E4-5505-40D2-8FAD-C7ACA5BE7076}"/>
              </a:ext>
            </a:extLst>
          </p:cNvPr>
          <p:cNvSpPr>
            <a:spLocks noChangeShapeType="1"/>
          </p:cNvSpPr>
          <p:nvPr/>
        </p:nvSpPr>
        <p:spPr bwMode="auto">
          <a:xfrm flipH="1">
            <a:off x="3876675" y="5054600"/>
            <a:ext cx="431800" cy="3651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981" name="Rectangle 23">
            <a:extLst>
              <a:ext uri="{FF2B5EF4-FFF2-40B4-BE49-F238E27FC236}">
                <a16:creationId xmlns:a16="http://schemas.microsoft.com/office/drawing/2014/main" id="{43DC9269-AE70-4AE2-B331-7565E44B2F17}"/>
              </a:ext>
            </a:extLst>
          </p:cNvPr>
          <p:cNvSpPr>
            <a:spLocks noChangeArrowheads="1"/>
          </p:cNvSpPr>
          <p:nvPr/>
        </p:nvSpPr>
        <p:spPr bwMode="auto">
          <a:xfrm>
            <a:off x="3270250" y="5456238"/>
            <a:ext cx="11477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GB" altLang="en-US" sz="1700">
                <a:solidFill>
                  <a:srgbClr val="000000"/>
                </a:solidFill>
                <a:latin typeface="Arial" panose="020B0604020202020204" pitchFamily="34" charset="0"/>
                <a:ea typeface="SimSun" panose="02010600030101010101" pitchFamily="2" charset="-122"/>
              </a:rPr>
              <a:t>Activity.html</a:t>
            </a:r>
            <a:endParaRPr lang="en-GB" altLang="en-US" sz="2400">
              <a:latin typeface="Times" panose="02020603050405020304" pitchFamily="18" charset="0"/>
              <a:ea typeface="SimSun" panose="02010600030101010101" pitchFamily="2" charset="-122"/>
            </a:endParaRPr>
          </a:p>
        </p:txBody>
      </p:sp>
      <p:sp>
        <p:nvSpPr>
          <p:cNvPr id="40982" name="Rectangle 24">
            <a:extLst>
              <a:ext uri="{FF2B5EF4-FFF2-40B4-BE49-F238E27FC236}">
                <a16:creationId xmlns:a16="http://schemas.microsoft.com/office/drawing/2014/main" id="{88DA87DF-0003-4CA0-86B5-F9F2CC300D12}"/>
              </a:ext>
            </a:extLst>
          </p:cNvPr>
          <p:cNvSpPr>
            <a:spLocks noChangeArrowheads="1"/>
          </p:cNvSpPr>
          <p:nvPr/>
        </p:nvSpPr>
        <p:spPr bwMode="auto">
          <a:xfrm>
            <a:off x="6208713" y="4624388"/>
            <a:ext cx="40132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GB" altLang="en-US" sz="1700">
                <a:solidFill>
                  <a:srgbClr val="000000"/>
                </a:solidFill>
                <a:latin typeface="Arial" panose="020B0604020202020204" pitchFamily="34" charset="0"/>
                <a:ea typeface="SimSun" panose="02010600030101010101" pitchFamily="2" charset="-122"/>
              </a:rPr>
              <a:t>http://www.w3c.org/Protocols/Activity.html</a:t>
            </a:r>
            <a:endParaRPr lang="en-GB" altLang="en-US" sz="2400">
              <a:latin typeface="Times" panose="02020603050405020304" pitchFamily="18" charset="0"/>
              <a:ea typeface="SimSun" panose="02010600030101010101" pitchFamily="2" charset="-122"/>
            </a:endParaRPr>
          </a:p>
        </p:txBody>
      </p:sp>
      <p:sp>
        <p:nvSpPr>
          <p:cNvPr id="40983" name="Rectangle 25">
            <a:extLst>
              <a:ext uri="{FF2B5EF4-FFF2-40B4-BE49-F238E27FC236}">
                <a16:creationId xmlns:a16="http://schemas.microsoft.com/office/drawing/2014/main" id="{EEF64210-538E-44B4-8C56-C56C57091915}"/>
              </a:ext>
            </a:extLst>
          </p:cNvPr>
          <p:cNvSpPr>
            <a:spLocks noChangeArrowheads="1"/>
          </p:cNvSpPr>
          <p:nvPr/>
        </p:nvSpPr>
        <p:spPr bwMode="auto">
          <a:xfrm>
            <a:off x="6216650" y="2125663"/>
            <a:ext cx="38925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GB" altLang="en-US" sz="1700">
                <a:solidFill>
                  <a:srgbClr val="000000"/>
                </a:solidFill>
                <a:latin typeface="Arial" panose="020B0604020202020204" pitchFamily="34" charset="0"/>
                <a:ea typeface="SimSun" panose="02010600030101010101" pitchFamily="2" charset="-122"/>
              </a:rPr>
              <a:t>http://www.google.com/search?q=Buyya</a:t>
            </a:r>
            <a:endParaRPr lang="en-GB" altLang="en-US" sz="2400">
              <a:latin typeface="Times" panose="02020603050405020304" pitchFamily="18" charset="0"/>
              <a:ea typeface="SimSun" panose="02010600030101010101" pitchFamily="2" charset="-122"/>
            </a:endParaRPr>
          </a:p>
        </p:txBody>
      </p:sp>
      <p:sp>
        <p:nvSpPr>
          <p:cNvPr id="40984" name="Rectangle 26">
            <a:extLst>
              <a:ext uri="{FF2B5EF4-FFF2-40B4-BE49-F238E27FC236}">
                <a16:creationId xmlns:a16="http://schemas.microsoft.com/office/drawing/2014/main" id="{5978306D-1512-4A81-8049-FD33FFA74F77}"/>
              </a:ext>
            </a:extLst>
          </p:cNvPr>
          <p:cNvSpPr>
            <a:spLocks noChangeArrowheads="1"/>
          </p:cNvSpPr>
          <p:nvPr/>
        </p:nvSpPr>
        <p:spPr bwMode="auto">
          <a:xfrm>
            <a:off x="8229600" y="3609975"/>
            <a:ext cx="19558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GB" altLang="en-US" sz="1700">
                <a:solidFill>
                  <a:srgbClr val="000000"/>
                </a:solidFill>
                <a:latin typeface="Arial" panose="020B0604020202020204" pitchFamily="34" charset="0"/>
                <a:ea typeface="SimSun" panose="02010600030101010101" pitchFamily="2" charset="-122"/>
              </a:rPr>
              <a:t>http://www.cdk5.net/</a:t>
            </a:r>
            <a:endParaRPr lang="en-GB" altLang="en-US" sz="2400">
              <a:latin typeface="Times" panose="02020603050405020304" pitchFamily="18" charset="0"/>
              <a:ea typeface="SimSun" panose="02010600030101010101" pitchFamily="2" charset="-122"/>
            </a:endParaRPr>
          </a:p>
        </p:txBody>
      </p:sp>
      <p:sp>
        <p:nvSpPr>
          <p:cNvPr id="40985" name="Freeform 27">
            <a:extLst>
              <a:ext uri="{FF2B5EF4-FFF2-40B4-BE49-F238E27FC236}">
                <a16:creationId xmlns:a16="http://schemas.microsoft.com/office/drawing/2014/main" id="{CEF0CFE0-9A3C-465A-8456-2F1B37B3A389}"/>
              </a:ext>
            </a:extLst>
          </p:cNvPr>
          <p:cNvSpPr>
            <a:spLocks/>
          </p:cNvSpPr>
          <p:nvPr/>
        </p:nvSpPr>
        <p:spPr bwMode="auto">
          <a:xfrm>
            <a:off x="4405313" y="4430713"/>
            <a:ext cx="23812" cy="1587"/>
          </a:xfrm>
          <a:custGeom>
            <a:avLst/>
            <a:gdLst>
              <a:gd name="T0" fmla="*/ 2147483646 w 16"/>
              <a:gd name="T1" fmla="*/ 0 h 1587"/>
              <a:gd name="T2" fmla="*/ 2147483646 w 16"/>
              <a:gd name="T3" fmla="*/ 0 h 1587"/>
              <a:gd name="T4" fmla="*/ 0 w 16"/>
              <a:gd name="T5" fmla="*/ 0 h 1587"/>
              <a:gd name="T6" fmla="*/ 0 60000 65536"/>
              <a:gd name="T7" fmla="*/ 0 60000 65536"/>
              <a:gd name="T8" fmla="*/ 0 60000 65536"/>
              <a:gd name="T9" fmla="*/ 0 w 16"/>
              <a:gd name="T10" fmla="*/ 0 h 1587"/>
              <a:gd name="T11" fmla="*/ 16 w 16"/>
              <a:gd name="T12" fmla="*/ 1587 h 1587"/>
            </a:gdLst>
            <a:ahLst/>
            <a:cxnLst>
              <a:cxn ang="T6">
                <a:pos x="T0" y="T1"/>
              </a:cxn>
              <a:cxn ang="T7">
                <a:pos x="T2" y="T3"/>
              </a:cxn>
              <a:cxn ang="T8">
                <a:pos x="T4" y="T5"/>
              </a:cxn>
            </a:cxnLst>
            <a:rect l="T9" t="T10" r="T11" b="T12"/>
            <a:pathLst>
              <a:path w="16" h="1587">
                <a:moveTo>
                  <a:pt x="16" y="0"/>
                </a:moveTo>
                <a:lnTo>
                  <a:pt x="16" y="0"/>
                </a:lnTo>
                <a:lnTo>
                  <a:pt x="0"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0986" name="Line 28">
            <a:extLst>
              <a:ext uri="{FF2B5EF4-FFF2-40B4-BE49-F238E27FC236}">
                <a16:creationId xmlns:a16="http://schemas.microsoft.com/office/drawing/2014/main" id="{56E84211-3095-4E25-AD91-7A20F16818DA}"/>
              </a:ext>
            </a:extLst>
          </p:cNvPr>
          <p:cNvSpPr>
            <a:spLocks noChangeShapeType="1"/>
          </p:cNvSpPr>
          <p:nvPr/>
        </p:nvSpPr>
        <p:spPr bwMode="auto">
          <a:xfrm flipH="1">
            <a:off x="4284663" y="4508500"/>
            <a:ext cx="49212"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987" name="Line 29">
            <a:extLst>
              <a:ext uri="{FF2B5EF4-FFF2-40B4-BE49-F238E27FC236}">
                <a16:creationId xmlns:a16="http://schemas.microsoft.com/office/drawing/2014/main" id="{97438A6D-96D6-42C9-A5BE-15D71DA42B89}"/>
              </a:ext>
            </a:extLst>
          </p:cNvPr>
          <p:cNvSpPr>
            <a:spLocks noChangeShapeType="1"/>
          </p:cNvSpPr>
          <p:nvPr/>
        </p:nvSpPr>
        <p:spPr bwMode="auto">
          <a:xfrm flipH="1">
            <a:off x="4187825" y="4586288"/>
            <a:ext cx="25400" cy="254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988" name="Line 30">
            <a:extLst>
              <a:ext uri="{FF2B5EF4-FFF2-40B4-BE49-F238E27FC236}">
                <a16:creationId xmlns:a16="http://schemas.microsoft.com/office/drawing/2014/main" id="{3761B15B-8056-43E8-9E98-D750B991825E}"/>
              </a:ext>
            </a:extLst>
          </p:cNvPr>
          <p:cNvSpPr>
            <a:spLocks noChangeShapeType="1"/>
          </p:cNvSpPr>
          <p:nvPr/>
        </p:nvSpPr>
        <p:spPr bwMode="auto">
          <a:xfrm flipH="1">
            <a:off x="4068763" y="4664075"/>
            <a:ext cx="23812" cy="269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989" name="Line 31">
            <a:extLst>
              <a:ext uri="{FF2B5EF4-FFF2-40B4-BE49-F238E27FC236}">
                <a16:creationId xmlns:a16="http://schemas.microsoft.com/office/drawing/2014/main" id="{7C43C79C-11B7-4D19-BE3D-37D810CB4441}"/>
              </a:ext>
            </a:extLst>
          </p:cNvPr>
          <p:cNvSpPr>
            <a:spLocks noChangeShapeType="1"/>
          </p:cNvSpPr>
          <p:nvPr/>
        </p:nvSpPr>
        <p:spPr bwMode="auto">
          <a:xfrm flipH="1">
            <a:off x="3949700" y="4768850"/>
            <a:ext cx="23813"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990" name="Line 32">
            <a:extLst>
              <a:ext uri="{FF2B5EF4-FFF2-40B4-BE49-F238E27FC236}">
                <a16:creationId xmlns:a16="http://schemas.microsoft.com/office/drawing/2014/main" id="{830D02A9-24CE-4F6F-8C4E-71301D125DE0}"/>
              </a:ext>
            </a:extLst>
          </p:cNvPr>
          <p:cNvSpPr>
            <a:spLocks noChangeShapeType="1"/>
          </p:cNvSpPr>
          <p:nvPr/>
        </p:nvSpPr>
        <p:spPr bwMode="auto">
          <a:xfrm flipH="1">
            <a:off x="3829050" y="4846638"/>
            <a:ext cx="23813" cy="254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991" name="Line 33">
            <a:extLst>
              <a:ext uri="{FF2B5EF4-FFF2-40B4-BE49-F238E27FC236}">
                <a16:creationId xmlns:a16="http://schemas.microsoft.com/office/drawing/2014/main" id="{B8949036-7E22-4AB6-923D-86156C48EE49}"/>
              </a:ext>
            </a:extLst>
          </p:cNvPr>
          <p:cNvSpPr>
            <a:spLocks noChangeShapeType="1"/>
          </p:cNvSpPr>
          <p:nvPr/>
        </p:nvSpPr>
        <p:spPr bwMode="auto">
          <a:xfrm flipH="1">
            <a:off x="3708400" y="4924425"/>
            <a:ext cx="23813" cy="254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992" name="Line 34">
            <a:extLst>
              <a:ext uri="{FF2B5EF4-FFF2-40B4-BE49-F238E27FC236}">
                <a16:creationId xmlns:a16="http://schemas.microsoft.com/office/drawing/2014/main" id="{44D72DA4-E94E-4EC5-B2A2-AB0A86074D22}"/>
              </a:ext>
            </a:extLst>
          </p:cNvPr>
          <p:cNvSpPr>
            <a:spLocks noChangeShapeType="1"/>
          </p:cNvSpPr>
          <p:nvPr/>
        </p:nvSpPr>
        <p:spPr bwMode="auto">
          <a:xfrm flipH="1">
            <a:off x="3589338" y="5002213"/>
            <a:ext cx="46037" cy="269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993" name="Line 35">
            <a:extLst>
              <a:ext uri="{FF2B5EF4-FFF2-40B4-BE49-F238E27FC236}">
                <a16:creationId xmlns:a16="http://schemas.microsoft.com/office/drawing/2014/main" id="{FB065C93-231E-484A-8209-2BCCC8F7B797}"/>
              </a:ext>
            </a:extLst>
          </p:cNvPr>
          <p:cNvSpPr>
            <a:spLocks noChangeShapeType="1"/>
          </p:cNvSpPr>
          <p:nvPr/>
        </p:nvSpPr>
        <p:spPr bwMode="auto">
          <a:xfrm flipH="1">
            <a:off x="3468688" y="5106988"/>
            <a:ext cx="47625" cy="254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994" name="Line 36">
            <a:extLst>
              <a:ext uri="{FF2B5EF4-FFF2-40B4-BE49-F238E27FC236}">
                <a16:creationId xmlns:a16="http://schemas.microsoft.com/office/drawing/2014/main" id="{F799918F-3A4F-4A52-93B2-861A4EE31E8D}"/>
              </a:ext>
            </a:extLst>
          </p:cNvPr>
          <p:cNvSpPr>
            <a:spLocks noChangeShapeType="1"/>
          </p:cNvSpPr>
          <p:nvPr/>
        </p:nvSpPr>
        <p:spPr bwMode="auto">
          <a:xfrm flipH="1">
            <a:off x="3371850" y="5184775"/>
            <a:ext cx="25400" cy="254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995" name="Line 37">
            <a:extLst>
              <a:ext uri="{FF2B5EF4-FFF2-40B4-BE49-F238E27FC236}">
                <a16:creationId xmlns:a16="http://schemas.microsoft.com/office/drawing/2014/main" id="{89EC9A16-E635-49B3-87B8-0BD3F82BD12F}"/>
              </a:ext>
            </a:extLst>
          </p:cNvPr>
          <p:cNvSpPr>
            <a:spLocks noChangeShapeType="1"/>
          </p:cNvSpPr>
          <p:nvPr/>
        </p:nvSpPr>
        <p:spPr bwMode="auto">
          <a:xfrm flipH="1">
            <a:off x="3251200" y="5262563"/>
            <a:ext cx="25400" cy="269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996" name="Line 38">
            <a:extLst>
              <a:ext uri="{FF2B5EF4-FFF2-40B4-BE49-F238E27FC236}">
                <a16:creationId xmlns:a16="http://schemas.microsoft.com/office/drawing/2014/main" id="{FA7C33D3-3EE6-4798-B37D-58FD49BFA343}"/>
              </a:ext>
            </a:extLst>
          </p:cNvPr>
          <p:cNvSpPr>
            <a:spLocks noChangeShapeType="1"/>
          </p:cNvSpPr>
          <p:nvPr/>
        </p:nvSpPr>
        <p:spPr bwMode="auto">
          <a:xfrm flipH="1">
            <a:off x="3132138" y="5367338"/>
            <a:ext cx="23812" cy="15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997" name="Line 39">
            <a:extLst>
              <a:ext uri="{FF2B5EF4-FFF2-40B4-BE49-F238E27FC236}">
                <a16:creationId xmlns:a16="http://schemas.microsoft.com/office/drawing/2014/main" id="{3775F387-68DE-4F8B-B481-9B1DE1187E6C}"/>
              </a:ext>
            </a:extLst>
          </p:cNvPr>
          <p:cNvSpPr>
            <a:spLocks noChangeShapeType="1"/>
          </p:cNvSpPr>
          <p:nvPr/>
        </p:nvSpPr>
        <p:spPr bwMode="auto">
          <a:xfrm flipH="1">
            <a:off x="3011488" y="5445125"/>
            <a:ext cx="25400" cy="254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998" name="Line 40">
            <a:extLst>
              <a:ext uri="{FF2B5EF4-FFF2-40B4-BE49-F238E27FC236}">
                <a16:creationId xmlns:a16="http://schemas.microsoft.com/office/drawing/2014/main" id="{098E5B16-5301-4972-9452-CF9CA2C7B3F5}"/>
              </a:ext>
            </a:extLst>
          </p:cNvPr>
          <p:cNvSpPr>
            <a:spLocks noChangeShapeType="1"/>
          </p:cNvSpPr>
          <p:nvPr/>
        </p:nvSpPr>
        <p:spPr bwMode="auto">
          <a:xfrm flipH="1">
            <a:off x="2890838" y="5522913"/>
            <a:ext cx="25400" cy="254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999" name="Line 41">
            <a:extLst>
              <a:ext uri="{FF2B5EF4-FFF2-40B4-BE49-F238E27FC236}">
                <a16:creationId xmlns:a16="http://schemas.microsoft.com/office/drawing/2014/main" id="{D43DAA1D-81F3-416B-8C36-2D823D6765C1}"/>
              </a:ext>
            </a:extLst>
          </p:cNvPr>
          <p:cNvSpPr>
            <a:spLocks noChangeShapeType="1"/>
          </p:cNvSpPr>
          <p:nvPr/>
        </p:nvSpPr>
        <p:spPr bwMode="auto">
          <a:xfrm flipH="1">
            <a:off x="2771775" y="5600700"/>
            <a:ext cx="47625" cy="269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00" name="Freeform 42">
            <a:extLst>
              <a:ext uri="{FF2B5EF4-FFF2-40B4-BE49-F238E27FC236}">
                <a16:creationId xmlns:a16="http://schemas.microsoft.com/office/drawing/2014/main" id="{2BD2B3DE-4223-4C9A-9014-CE036BB92FB1}"/>
              </a:ext>
            </a:extLst>
          </p:cNvPr>
          <p:cNvSpPr>
            <a:spLocks/>
          </p:cNvSpPr>
          <p:nvPr/>
        </p:nvSpPr>
        <p:spPr bwMode="auto">
          <a:xfrm>
            <a:off x="2676525" y="5705475"/>
            <a:ext cx="23813" cy="1588"/>
          </a:xfrm>
          <a:custGeom>
            <a:avLst/>
            <a:gdLst>
              <a:gd name="T0" fmla="*/ 2147483646 w 16"/>
              <a:gd name="T1" fmla="*/ 0 h 1588"/>
              <a:gd name="T2" fmla="*/ 0 w 16"/>
              <a:gd name="T3" fmla="*/ 0 h 1588"/>
              <a:gd name="T4" fmla="*/ 2147483646 w 16"/>
              <a:gd name="T5" fmla="*/ 0 h 1588"/>
              <a:gd name="T6" fmla="*/ 0 60000 65536"/>
              <a:gd name="T7" fmla="*/ 0 60000 65536"/>
              <a:gd name="T8" fmla="*/ 0 60000 65536"/>
              <a:gd name="T9" fmla="*/ 0 w 16"/>
              <a:gd name="T10" fmla="*/ 0 h 1588"/>
              <a:gd name="T11" fmla="*/ 16 w 16"/>
              <a:gd name="T12" fmla="*/ 1588 h 1588"/>
            </a:gdLst>
            <a:ahLst/>
            <a:cxnLst>
              <a:cxn ang="T6">
                <a:pos x="T0" y="T1"/>
              </a:cxn>
              <a:cxn ang="T7">
                <a:pos x="T2" y="T3"/>
              </a:cxn>
              <a:cxn ang="T8">
                <a:pos x="T4" y="T5"/>
              </a:cxn>
            </a:cxnLst>
            <a:rect l="T9" t="T10" r="T11" b="T12"/>
            <a:pathLst>
              <a:path w="16" h="1588">
                <a:moveTo>
                  <a:pt x="16" y="0"/>
                </a:moveTo>
                <a:lnTo>
                  <a:pt x="0" y="0"/>
                </a:lnTo>
                <a:lnTo>
                  <a:pt x="16" y="0"/>
                </a:lnTo>
                <a:close/>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1001" name="Line 43">
            <a:extLst>
              <a:ext uri="{FF2B5EF4-FFF2-40B4-BE49-F238E27FC236}">
                <a16:creationId xmlns:a16="http://schemas.microsoft.com/office/drawing/2014/main" id="{A8B48B47-9743-41BB-B37C-B9221752AD34}"/>
              </a:ext>
            </a:extLst>
          </p:cNvPr>
          <p:cNvSpPr>
            <a:spLocks noChangeShapeType="1"/>
          </p:cNvSpPr>
          <p:nvPr/>
        </p:nvSpPr>
        <p:spPr bwMode="auto">
          <a:xfrm>
            <a:off x="2795588" y="5705475"/>
            <a:ext cx="49212"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02" name="Line 44">
            <a:extLst>
              <a:ext uri="{FF2B5EF4-FFF2-40B4-BE49-F238E27FC236}">
                <a16:creationId xmlns:a16="http://schemas.microsoft.com/office/drawing/2014/main" id="{B2F153CE-A281-43DC-8AD9-761A9870B0AA}"/>
              </a:ext>
            </a:extLst>
          </p:cNvPr>
          <p:cNvSpPr>
            <a:spLocks noChangeShapeType="1"/>
          </p:cNvSpPr>
          <p:nvPr/>
        </p:nvSpPr>
        <p:spPr bwMode="auto">
          <a:xfrm>
            <a:off x="2940050" y="5705475"/>
            <a:ext cx="47625"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03" name="Line 45">
            <a:extLst>
              <a:ext uri="{FF2B5EF4-FFF2-40B4-BE49-F238E27FC236}">
                <a16:creationId xmlns:a16="http://schemas.microsoft.com/office/drawing/2014/main" id="{77FBA668-C649-482E-9069-C170F733E6D2}"/>
              </a:ext>
            </a:extLst>
          </p:cNvPr>
          <p:cNvSpPr>
            <a:spLocks noChangeShapeType="1"/>
          </p:cNvSpPr>
          <p:nvPr/>
        </p:nvSpPr>
        <p:spPr bwMode="auto">
          <a:xfrm>
            <a:off x="3082925" y="5705475"/>
            <a:ext cx="49213"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04" name="Line 46">
            <a:extLst>
              <a:ext uri="{FF2B5EF4-FFF2-40B4-BE49-F238E27FC236}">
                <a16:creationId xmlns:a16="http://schemas.microsoft.com/office/drawing/2014/main" id="{DA09D457-49E1-4196-8B8A-F4547BA17B9F}"/>
              </a:ext>
            </a:extLst>
          </p:cNvPr>
          <p:cNvSpPr>
            <a:spLocks noChangeShapeType="1"/>
          </p:cNvSpPr>
          <p:nvPr/>
        </p:nvSpPr>
        <p:spPr bwMode="auto">
          <a:xfrm>
            <a:off x="3228975" y="5705475"/>
            <a:ext cx="22225"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05" name="Line 47">
            <a:extLst>
              <a:ext uri="{FF2B5EF4-FFF2-40B4-BE49-F238E27FC236}">
                <a16:creationId xmlns:a16="http://schemas.microsoft.com/office/drawing/2014/main" id="{8CAE93E5-3A73-473C-8108-8D62C18BFC25}"/>
              </a:ext>
            </a:extLst>
          </p:cNvPr>
          <p:cNvSpPr>
            <a:spLocks noChangeShapeType="1"/>
          </p:cNvSpPr>
          <p:nvPr/>
        </p:nvSpPr>
        <p:spPr bwMode="auto">
          <a:xfrm>
            <a:off x="3371850" y="5705475"/>
            <a:ext cx="25400"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06" name="Line 48">
            <a:extLst>
              <a:ext uri="{FF2B5EF4-FFF2-40B4-BE49-F238E27FC236}">
                <a16:creationId xmlns:a16="http://schemas.microsoft.com/office/drawing/2014/main" id="{17EEE52C-BE0F-4ADC-9A1D-E7175E7DC824}"/>
              </a:ext>
            </a:extLst>
          </p:cNvPr>
          <p:cNvSpPr>
            <a:spLocks noChangeShapeType="1"/>
          </p:cNvSpPr>
          <p:nvPr/>
        </p:nvSpPr>
        <p:spPr bwMode="auto">
          <a:xfrm>
            <a:off x="3516313" y="5705475"/>
            <a:ext cx="23812"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07" name="Line 49">
            <a:extLst>
              <a:ext uri="{FF2B5EF4-FFF2-40B4-BE49-F238E27FC236}">
                <a16:creationId xmlns:a16="http://schemas.microsoft.com/office/drawing/2014/main" id="{ADD51E75-5A60-4848-AC47-90997775C6C7}"/>
              </a:ext>
            </a:extLst>
          </p:cNvPr>
          <p:cNvSpPr>
            <a:spLocks noChangeShapeType="1"/>
          </p:cNvSpPr>
          <p:nvPr/>
        </p:nvSpPr>
        <p:spPr bwMode="auto">
          <a:xfrm>
            <a:off x="3660775" y="5705475"/>
            <a:ext cx="23813"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08" name="Line 50">
            <a:extLst>
              <a:ext uri="{FF2B5EF4-FFF2-40B4-BE49-F238E27FC236}">
                <a16:creationId xmlns:a16="http://schemas.microsoft.com/office/drawing/2014/main" id="{717C2A05-8D76-4F80-BBDC-DCAB5DF0E12C}"/>
              </a:ext>
            </a:extLst>
          </p:cNvPr>
          <p:cNvSpPr>
            <a:spLocks noChangeShapeType="1"/>
          </p:cNvSpPr>
          <p:nvPr/>
        </p:nvSpPr>
        <p:spPr bwMode="auto">
          <a:xfrm>
            <a:off x="3803650" y="5705475"/>
            <a:ext cx="25400"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09" name="Line 51">
            <a:extLst>
              <a:ext uri="{FF2B5EF4-FFF2-40B4-BE49-F238E27FC236}">
                <a16:creationId xmlns:a16="http://schemas.microsoft.com/office/drawing/2014/main" id="{141B6D71-7E40-4045-B77C-FEF4D3DE7AF1}"/>
              </a:ext>
            </a:extLst>
          </p:cNvPr>
          <p:cNvSpPr>
            <a:spLocks noChangeShapeType="1"/>
          </p:cNvSpPr>
          <p:nvPr/>
        </p:nvSpPr>
        <p:spPr bwMode="auto">
          <a:xfrm>
            <a:off x="3924300" y="5705475"/>
            <a:ext cx="49213"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10" name="Line 52">
            <a:extLst>
              <a:ext uri="{FF2B5EF4-FFF2-40B4-BE49-F238E27FC236}">
                <a16:creationId xmlns:a16="http://schemas.microsoft.com/office/drawing/2014/main" id="{CDC952C2-9ECF-431E-80CD-1E59DA553290}"/>
              </a:ext>
            </a:extLst>
          </p:cNvPr>
          <p:cNvSpPr>
            <a:spLocks noChangeShapeType="1"/>
          </p:cNvSpPr>
          <p:nvPr/>
        </p:nvSpPr>
        <p:spPr bwMode="auto">
          <a:xfrm>
            <a:off x="4068763" y="5705475"/>
            <a:ext cx="47625"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11" name="Line 53">
            <a:extLst>
              <a:ext uri="{FF2B5EF4-FFF2-40B4-BE49-F238E27FC236}">
                <a16:creationId xmlns:a16="http://schemas.microsoft.com/office/drawing/2014/main" id="{45CA3305-98B1-4B57-B247-35C84BC06484}"/>
              </a:ext>
            </a:extLst>
          </p:cNvPr>
          <p:cNvSpPr>
            <a:spLocks noChangeShapeType="1"/>
          </p:cNvSpPr>
          <p:nvPr/>
        </p:nvSpPr>
        <p:spPr bwMode="auto">
          <a:xfrm>
            <a:off x="4213225" y="5705475"/>
            <a:ext cx="47625"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12" name="Line 54">
            <a:extLst>
              <a:ext uri="{FF2B5EF4-FFF2-40B4-BE49-F238E27FC236}">
                <a16:creationId xmlns:a16="http://schemas.microsoft.com/office/drawing/2014/main" id="{0B28ADE3-42EE-49AE-A390-5DBC155EAB9D}"/>
              </a:ext>
            </a:extLst>
          </p:cNvPr>
          <p:cNvSpPr>
            <a:spLocks noChangeShapeType="1"/>
          </p:cNvSpPr>
          <p:nvPr/>
        </p:nvSpPr>
        <p:spPr bwMode="auto">
          <a:xfrm>
            <a:off x="4356100" y="5705475"/>
            <a:ext cx="49213"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13" name="Line 55">
            <a:extLst>
              <a:ext uri="{FF2B5EF4-FFF2-40B4-BE49-F238E27FC236}">
                <a16:creationId xmlns:a16="http://schemas.microsoft.com/office/drawing/2014/main" id="{AC208671-65E9-41C4-AA6C-A624155AB549}"/>
              </a:ext>
            </a:extLst>
          </p:cNvPr>
          <p:cNvSpPr>
            <a:spLocks noChangeShapeType="1"/>
          </p:cNvSpPr>
          <p:nvPr/>
        </p:nvSpPr>
        <p:spPr bwMode="auto">
          <a:xfrm>
            <a:off x="4502150" y="5705475"/>
            <a:ext cx="46038"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14" name="Line 56">
            <a:extLst>
              <a:ext uri="{FF2B5EF4-FFF2-40B4-BE49-F238E27FC236}">
                <a16:creationId xmlns:a16="http://schemas.microsoft.com/office/drawing/2014/main" id="{F074B985-A14C-42E8-BBA2-EB7B34A26567}"/>
              </a:ext>
            </a:extLst>
          </p:cNvPr>
          <p:cNvSpPr>
            <a:spLocks noChangeShapeType="1"/>
          </p:cNvSpPr>
          <p:nvPr/>
        </p:nvSpPr>
        <p:spPr bwMode="auto">
          <a:xfrm>
            <a:off x="4645025" y="5705475"/>
            <a:ext cx="23813"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15" name="Line 57">
            <a:extLst>
              <a:ext uri="{FF2B5EF4-FFF2-40B4-BE49-F238E27FC236}">
                <a16:creationId xmlns:a16="http://schemas.microsoft.com/office/drawing/2014/main" id="{F3712C2E-7E83-4681-A4C2-2FC90BF64E49}"/>
              </a:ext>
            </a:extLst>
          </p:cNvPr>
          <p:cNvSpPr>
            <a:spLocks noChangeShapeType="1"/>
          </p:cNvSpPr>
          <p:nvPr/>
        </p:nvSpPr>
        <p:spPr bwMode="auto">
          <a:xfrm>
            <a:off x="4789488" y="5705475"/>
            <a:ext cx="23812"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16" name="Line 58">
            <a:extLst>
              <a:ext uri="{FF2B5EF4-FFF2-40B4-BE49-F238E27FC236}">
                <a16:creationId xmlns:a16="http://schemas.microsoft.com/office/drawing/2014/main" id="{86FA415B-9FBE-45F2-A4D1-8B8F33221FC7}"/>
              </a:ext>
            </a:extLst>
          </p:cNvPr>
          <p:cNvSpPr>
            <a:spLocks noChangeShapeType="1"/>
          </p:cNvSpPr>
          <p:nvPr/>
        </p:nvSpPr>
        <p:spPr bwMode="auto">
          <a:xfrm>
            <a:off x="4933950" y="5705475"/>
            <a:ext cx="23813"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17" name="Line 59">
            <a:extLst>
              <a:ext uri="{FF2B5EF4-FFF2-40B4-BE49-F238E27FC236}">
                <a16:creationId xmlns:a16="http://schemas.microsoft.com/office/drawing/2014/main" id="{4003934A-704E-4AB4-838E-1B0C2E6183AE}"/>
              </a:ext>
            </a:extLst>
          </p:cNvPr>
          <p:cNvSpPr>
            <a:spLocks noChangeShapeType="1"/>
          </p:cNvSpPr>
          <p:nvPr/>
        </p:nvSpPr>
        <p:spPr bwMode="auto">
          <a:xfrm>
            <a:off x="5076825" y="5705475"/>
            <a:ext cx="23813"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18" name="Line 60">
            <a:extLst>
              <a:ext uri="{FF2B5EF4-FFF2-40B4-BE49-F238E27FC236}">
                <a16:creationId xmlns:a16="http://schemas.microsoft.com/office/drawing/2014/main" id="{79F42072-B5D0-4161-9718-ECCB57E98A28}"/>
              </a:ext>
            </a:extLst>
          </p:cNvPr>
          <p:cNvSpPr>
            <a:spLocks noChangeShapeType="1"/>
          </p:cNvSpPr>
          <p:nvPr/>
        </p:nvSpPr>
        <p:spPr bwMode="auto">
          <a:xfrm>
            <a:off x="5197475" y="5705475"/>
            <a:ext cx="49213"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19" name="Line 61">
            <a:extLst>
              <a:ext uri="{FF2B5EF4-FFF2-40B4-BE49-F238E27FC236}">
                <a16:creationId xmlns:a16="http://schemas.microsoft.com/office/drawing/2014/main" id="{0ABAF8D6-7447-4224-BCA2-54D3EC261C71}"/>
              </a:ext>
            </a:extLst>
          </p:cNvPr>
          <p:cNvSpPr>
            <a:spLocks noChangeShapeType="1"/>
          </p:cNvSpPr>
          <p:nvPr/>
        </p:nvSpPr>
        <p:spPr bwMode="auto">
          <a:xfrm>
            <a:off x="5341938" y="5705475"/>
            <a:ext cx="47625"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20" name="Line 62">
            <a:extLst>
              <a:ext uri="{FF2B5EF4-FFF2-40B4-BE49-F238E27FC236}">
                <a16:creationId xmlns:a16="http://schemas.microsoft.com/office/drawing/2014/main" id="{F7C3E5C1-12FD-4A04-956E-6D7B0CDA21DD}"/>
              </a:ext>
            </a:extLst>
          </p:cNvPr>
          <p:cNvSpPr>
            <a:spLocks noChangeShapeType="1"/>
          </p:cNvSpPr>
          <p:nvPr/>
        </p:nvSpPr>
        <p:spPr bwMode="auto">
          <a:xfrm>
            <a:off x="5486400" y="5705475"/>
            <a:ext cx="46038"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21" name="Line 63">
            <a:extLst>
              <a:ext uri="{FF2B5EF4-FFF2-40B4-BE49-F238E27FC236}">
                <a16:creationId xmlns:a16="http://schemas.microsoft.com/office/drawing/2014/main" id="{51B005ED-9AF3-458D-9825-0D42047FE114}"/>
              </a:ext>
            </a:extLst>
          </p:cNvPr>
          <p:cNvSpPr>
            <a:spLocks noChangeShapeType="1"/>
          </p:cNvSpPr>
          <p:nvPr/>
        </p:nvSpPr>
        <p:spPr bwMode="auto">
          <a:xfrm>
            <a:off x="5629275" y="5705475"/>
            <a:ext cx="49213"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22" name="Line 64">
            <a:extLst>
              <a:ext uri="{FF2B5EF4-FFF2-40B4-BE49-F238E27FC236}">
                <a16:creationId xmlns:a16="http://schemas.microsoft.com/office/drawing/2014/main" id="{775425E3-6F1E-44FF-8E1D-6E74047F6556}"/>
              </a:ext>
            </a:extLst>
          </p:cNvPr>
          <p:cNvSpPr>
            <a:spLocks noChangeShapeType="1"/>
          </p:cNvSpPr>
          <p:nvPr/>
        </p:nvSpPr>
        <p:spPr bwMode="auto">
          <a:xfrm>
            <a:off x="5773738" y="5705475"/>
            <a:ext cx="47625"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23" name="Line 65">
            <a:extLst>
              <a:ext uri="{FF2B5EF4-FFF2-40B4-BE49-F238E27FC236}">
                <a16:creationId xmlns:a16="http://schemas.microsoft.com/office/drawing/2014/main" id="{CED408B4-B6CE-4329-ABBB-C6BA49E255A1}"/>
              </a:ext>
            </a:extLst>
          </p:cNvPr>
          <p:cNvSpPr>
            <a:spLocks noChangeShapeType="1"/>
          </p:cNvSpPr>
          <p:nvPr/>
        </p:nvSpPr>
        <p:spPr bwMode="auto">
          <a:xfrm>
            <a:off x="5918200" y="5705475"/>
            <a:ext cx="23813"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24" name="Line 66">
            <a:extLst>
              <a:ext uri="{FF2B5EF4-FFF2-40B4-BE49-F238E27FC236}">
                <a16:creationId xmlns:a16="http://schemas.microsoft.com/office/drawing/2014/main" id="{1D115D1F-1D85-4277-8CF0-85568D27616C}"/>
              </a:ext>
            </a:extLst>
          </p:cNvPr>
          <p:cNvSpPr>
            <a:spLocks noChangeShapeType="1"/>
          </p:cNvSpPr>
          <p:nvPr/>
        </p:nvSpPr>
        <p:spPr bwMode="auto">
          <a:xfrm>
            <a:off x="6062663" y="5705475"/>
            <a:ext cx="22225"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25" name="Freeform 67">
            <a:extLst>
              <a:ext uri="{FF2B5EF4-FFF2-40B4-BE49-F238E27FC236}">
                <a16:creationId xmlns:a16="http://schemas.microsoft.com/office/drawing/2014/main" id="{BE51FE36-AE6F-4C7D-95AC-D6D9DF3797DF}"/>
              </a:ext>
            </a:extLst>
          </p:cNvPr>
          <p:cNvSpPr>
            <a:spLocks/>
          </p:cNvSpPr>
          <p:nvPr/>
        </p:nvSpPr>
        <p:spPr bwMode="auto">
          <a:xfrm>
            <a:off x="6205538" y="5705475"/>
            <a:ext cx="25400" cy="1588"/>
          </a:xfrm>
          <a:custGeom>
            <a:avLst/>
            <a:gdLst>
              <a:gd name="T0" fmla="*/ 0 w 17"/>
              <a:gd name="T1" fmla="*/ 0 h 1588"/>
              <a:gd name="T2" fmla="*/ 2147483646 w 17"/>
              <a:gd name="T3" fmla="*/ 0 h 1588"/>
              <a:gd name="T4" fmla="*/ 0 w 17"/>
              <a:gd name="T5" fmla="*/ 0 h 1588"/>
              <a:gd name="T6" fmla="*/ 0 60000 65536"/>
              <a:gd name="T7" fmla="*/ 0 60000 65536"/>
              <a:gd name="T8" fmla="*/ 0 60000 65536"/>
              <a:gd name="T9" fmla="*/ 0 w 17"/>
              <a:gd name="T10" fmla="*/ 0 h 1588"/>
              <a:gd name="T11" fmla="*/ 17 w 17"/>
              <a:gd name="T12" fmla="*/ 1588 h 1588"/>
            </a:gdLst>
            <a:ahLst/>
            <a:cxnLst>
              <a:cxn ang="T6">
                <a:pos x="T0" y="T1"/>
              </a:cxn>
              <a:cxn ang="T7">
                <a:pos x="T2" y="T3"/>
              </a:cxn>
              <a:cxn ang="T8">
                <a:pos x="T4" y="T5"/>
              </a:cxn>
            </a:cxnLst>
            <a:rect l="T9" t="T10" r="T11" b="T12"/>
            <a:pathLst>
              <a:path w="17" h="1588">
                <a:moveTo>
                  <a:pt x="0" y="0"/>
                </a:moveTo>
                <a:lnTo>
                  <a:pt x="17" y="0"/>
                </a:lnTo>
                <a:lnTo>
                  <a:pt x="0" y="0"/>
                </a:lnTo>
                <a:close/>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1026" name="Line 68">
            <a:extLst>
              <a:ext uri="{FF2B5EF4-FFF2-40B4-BE49-F238E27FC236}">
                <a16:creationId xmlns:a16="http://schemas.microsoft.com/office/drawing/2014/main" id="{43354340-800C-4D0E-BF80-191DD135B923}"/>
              </a:ext>
            </a:extLst>
          </p:cNvPr>
          <p:cNvSpPr>
            <a:spLocks noChangeShapeType="1"/>
          </p:cNvSpPr>
          <p:nvPr/>
        </p:nvSpPr>
        <p:spPr bwMode="auto">
          <a:xfrm flipH="1" flipV="1">
            <a:off x="6084888" y="5600700"/>
            <a:ext cx="25400" cy="269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27" name="Line 69">
            <a:extLst>
              <a:ext uri="{FF2B5EF4-FFF2-40B4-BE49-F238E27FC236}">
                <a16:creationId xmlns:a16="http://schemas.microsoft.com/office/drawing/2014/main" id="{3B6EBA09-30F0-4C54-9758-411EDAEA5118}"/>
              </a:ext>
            </a:extLst>
          </p:cNvPr>
          <p:cNvSpPr>
            <a:spLocks noChangeShapeType="1"/>
          </p:cNvSpPr>
          <p:nvPr/>
        </p:nvSpPr>
        <p:spPr bwMode="auto">
          <a:xfrm flipH="1" flipV="1">
            <a:off x="5965825" y="5522913"/>
            <a:ext cx="23813" cy="254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28" name="Line 70">
            <a:extLst>
              <a:ext uri="{FF2B5EF4-FFF2-40B4-BE49-F238E27FC236}">
                <a16:creationId xmlns:a16="http://schemas.microsoft.com/office/drawing/2014/main" id="{61716FA3-8E95-4212-9D60-36156251FF0E}"/>
              </a:ext>
            </a:extLst>
          </p:cNvPr>
          <p:cNvSpPr>
            <a:spLocks noChangeShapeType="1"/>
          </p:cNvSpPr>
          <p:nvPr/>
        </p:nvSpPr>
        <p:spPr bwMode="auto">
          <a:xfrm flipH="1" flipV="1">
            <a:off x="5845175" y="5445125"/>
            <a:ext cx="25400" cy="254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29" name="Line 71">
            <a:extLst>
              <a:ext uri="{FF2B5EF4-FFF2-40B4-BE49-F238E27FC236}">
                <a16:creationId xmlns:a16="http://schemas.microsoft.com/office/drawing/2014/main" id="{11878596-D3BB-4071-945D-3D0E53DA325B}"/>
              </a:ext>
            </a:extLst>
          </p:cNvPr>
          <p:cNvSpPr>
            <a:spLocks noChangeShapeType="1"/>
          </p:cNvSpPr>
          <p:nvPr/>
        </p:nvSpPr>
        <p:spPr bwMode="auto">
          <a:xfrm flipH="1">
            <a:off x="5726113" y="5367338"/>
            <a:ext cx="23812" cy="15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30" name="Line 72">
            <a:extLst>
              <a:ext uri="{FF2B5EF4-FFF2-40B4-BE49-F238E27FC236}">
                <a16:creationId xmlns:a16="http://schemas.microsoft.com/office/drawing/2014/main" id="{A52C009B-F461-4CAB-A926-5BB7529302A0}"/>
              </a:ext>
            </a:extLst>
          </p:cNvPr>
          <p:cNvSpPr>
            <a:spLocks noChangeShapeType="1"/>
          </p:cNvSpPr>
          <p:nvPr/>
        </p:nvSpPr>
        <p:spPr bwMode="auto">
          <a:xfrm flipH="1" flipV="1">
            <a:off x="5607050" y="5262563"/>
            <a:ext cx="22225" cy="269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31" name="Line 73">
            <a:extLst>
              <a:ext uri="{FF2B5EF4-FFF2-40B4-BE49-F238E27FC236}">
                <a16:creationId xmlns:a16="http://schemas.microsoft.com/office/drawing/2014/main" id="{AC905A63-4BF2-44A3-91C4-3597B2E3DCF3}"/>
              </a:ext>
            </a:extLst>
          </p:cNvPr>
          <p:cNvSpPr>
            <a:spLocks noChangeShapeType="1"/>
          </p:cNvSpPr>
          <p:nvPr/>
        </p:nvSpPr>
        <p:spPr bwMode="auto">
          <a:xfrm flipH="1" flipV="1">
            <a:off x="5486400" y="5184775"/>
            <a:ext cx="23813" cy="254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32" name="Line 74">
            <a:extLst>
              <a:ext uri="{FF2B5EF4-FFF2-40B4-BE49-F238E27FC236}">
                <a16:creationId xmlns:a16="http://schemas.microsoft.com/office/drawing/2014/main" id="{757A9084-5365-4544-853E-E83FC034EEA5}"/>
              </a:ext>
            </a:extLst>
          </p:cNvPr>
          <p:cNvSpPr>
            <a:spLocks noChangeShapeType="1"/>
          </p:cNvSpPr>
          <p:nvPr/>
        </p:nvSpPr>
        <p:spPr bwMode="auto">
          <a:xfrm flipH="1" flipV="1">
            <a:off x="5365750" y="5106988"/>
            <a:ext cx="23813" cy="254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33" name="Line 75">
            <a:extLst>
              <a:ext uri="{FF2B5EF4-FFF2-40B4-BE49-F238E27FC236}">
                <a16:creationId xmlns:a16="http://schemas.microsoft.com/office/drawing/2014/main" id="{00FA5646-2A70-49B2-B0B1-5CA3E8C70C9C}"/>
              </a:ext>
            </a:extLst>
          </p:cNvPr>
          <p:cNvSpPr>
            <a:spLocks noChangeShapeType="1"/>
          </p:cNvSpPr>
          <p:nvPr/>
        </p:nvSpPr>
        <p:spPr bwMode="auto">
          <a:xfrm flipH="1" flipV="1">
            <a:off x="5246688" y="5002213"/>
            <a:ext cx="22225" cy="269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34" name="Line 76">
            <a:extLst>
              <a:ext uri="{FF2B5EF4-FFF2-40B4-BE49-F238E27FC236}">
                <a16:creationId xmlns:a16="http://schemas.microsoft.com/office/drawing/2014/main" id="{6C1585C2-3ED6-4B44-BC57-710518CCE6E6}"/>
              </a:ext>
            </a:extLst>
          </p:cNvPr>
          <p:cNvSpPr>
            <a:spLocks noChangeShapeType="1"/>
          </p:cNvSpPr>
          <p:nvPr/>
        </p:nvSpPr>
        <p:spPr bwMode="auto">
          <a:xfrm flipH="1" flipV="1">
            <a:off x="5126038" y="4924425"/>
            <a:ext cx="23812" cy="254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35" name="Line 77">
            <a:extLst>
              <a:ext uri="{FF2B5EF4-FFF2-40B4-BE49-F238E27FC236}">
                <a16:creationId xmlns:a16="http://schemas.microsoft.com/office/drawing/2014/main" id="{5D867849-FCEB-4570-872B-27B1A9476F02}"/>
              </a:ext>
            </a:extLst>
          </p:cNvPr>
          <p:cNvSpPr>
            <a:spLocks noChangeShapeType="1"/>
          </p:cNvSpPr>
          <p:nvPr/>
        </p:nvSpPr>
        <p:spPr bwMode="auto">
          <a:xfrm flipH="1" flipV="1">
            <a:off x="5005388" y="4846638"/>
            <a:ext cx="23812" cy="254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36" name="Line 78">
            <a:extLst>
              <a:ext uri="{FF2B5EF4-FFF2-40B4-BE49-F238E27FC236}">
                <a16:creationId xmlns:a16="http://schemas.microsoft.com/office/drawing/2014/main" id="{E7F8CE77-CFD0-4DEF-AD98-F3747162CB9C}"/>
              </a:ext>
            </a:extLst>
          </p:cNvPr>
          <p:cNvSpPr>
            <a:spLocks noChangeShapeType="1"/>
          </p:cNvSpPr>
          <p:nvPr/>
        </p:nvSpPr>
        <p:spPr bwMode="auto">
          <a:xfrm flipH="1">
            <a:off x="4886325" y="4768850"/>
            <a:ext cx="22225"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37" name="Line 79">
            <a:extLst>
              <a:ext uri="{FF2B5EF4-FFF2-40B4-BE49-F238E27FC236}">
                <a16:creationId xmlns:a16="http://schemas.microsoft.com/office/drawing/2014/main" id="{4D3DB857-DE7A-4305-AEB6-C8382412146F}"/>
              </a:ext>
            </a:extLst>
          </p:cNvPr>
          <p:cNvSpPr>
            <a:spLocks noChangeShapeType="1"/>
          </p:cNvSpPr>
          <p:nvPr/>
        </p:nvSpPr>
        <p:spPr bwMode="auto">
          <a:xfrm flipH="1" flipV="1">
            <a:off x="4765675" y="4664075"/>
            <a:ext cx="23813" cy="269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38" name="Line 80">
            <a:extLst>
              <a:ext uri="{FF2B5EF4-FFF2-40B4-BE49-F238E27FC236}">
                <a16:creationId xmlns:a16="http://schemas.microsoft.com/office/drawing/2014/main" id="{CF068F14-AB1D-443A-9BFB-B33389E8C719}"/>
              </a:ext>
            </a:extLst>
          </p:cNvPr>
          <p:cNvSpPr>
            <a:spLocks noChangeShapeType="1"/>
          </p:cNvSpPr>
          <p:nvPr/>
        </p:nvSpPr>
        <p:spPr bwMode="auto">
          <a:xfrm flipH="1" flipV="1">
            <a:off x="4645025" y="4586288"/>
            <a:ext cx="23813" cy="254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39" name="Line 81">
            <a:extLst>
              <a:ext uri="{FF2B5EF4-FFF2-40B4-BE49-F238E27FC236}">
                <a16:creationId xmlns:a16="http://schemas.microsoft.com/office/drawing/2014/main" id="{A9EAD1A2-CE7D-4AAC-8273-79A9BF2EED6F}"/>
              </a:ext>
            </a:extLst>
          </p:cNvPr>
          <p:cNvSpPr>
            <a:spLocks noChangeShapeType="1"/>
          </p:cNvSpPr>
          <p:nvPr/>
        </p:nvSpPr>
        <p:spPr bwMode="auto">
          <a:xfrm flipH="1">
            <a:off x="4524375" y="4508500"/>
            <a:ext cx="23813"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40" name="Rectangle 82">
            <a:extLst>
              <a:ext uri="{FF2B5EF4-FFF2-40B4-BE49-F238E27FC236}">
                <a16:creationId xmlns:a16="http://schemas.microsoft.com/office/drawing/2014/main" id="{515BBE18-4A01-4FED-985A-C2E452F51786}"/>
              </a:ext>
            </a:extLst>
          </p:cNvPr>
          <p:cNvSpPr>
            <a:spLocks noChangeArrowheads="1"/>
          </p:cNvSpPr>
          <p:nvPr/>
        </p:nvSpPr>
        <p:spPr bwMode="auto">
          <a:xfrm>
            <a:off x="2101850" y="4702175"/>
            <a:ext cx="13462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GB" altLang="en-US" sz="1700">
                <a:solidFill>
                  <a:srgbClr val="000000"/>
                </a:solidFill>
                <a:latin typeface="Arial" panose="020B0604020202020204" pitchFamily="34" charset="0"/>
                <a:ea typeface="SimSun" panose="02010600030101010101" pitchFamily="2" charset="-122"/>
              </a:rPr>
              <a:t>File system of</a:t>
            </a:r>
            <a:endParaRPr lang="en-GB" altLang="en-US" sz="2400">
              <a:latin typeface="Times" panose="02020603050405020304" pitchFamily="18" charset="0"/>
              <a:ea typeface="SimSun" panose="02010600030101010101" pitchFamily="2" charset="-122"/>
            </a:endParaRPr>
          </a:p>
        </p:txBody>
      </p:sp>
      <p:sp>
        <p:nvSpPr>
          <p:cNvPr id="41041" name="Rectangle 83">
            <a:extLst>
              <a:ext uri="{FF2B5EF4-FFF2-40B4-BE49-F238E27FC236}">
                <a16:creationId xmlns:a16="http://schemas.microsoft.com/office/drawing/2014/main" id="{79E4EAF3-0342-4F5F-BB44-C25B4CDE5191}"/>
              </a:ext>
            </a:extLst>
          </p:cNvPr>
          <p:cNvSpPr>
            <a:spLocks noChangeArrowheads="1"/>
          </p:cNvSpPr>
          <p:nvPr/>
        </p:nvSpPr>
        <p:spPr bwMode="auto">
          <a:xfrm>
            <a:off x="2101850" y="4937125"/>
            <a:ext cx="128428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GB" altLang="en-US" sz="1700">
                <a:solidFill>
                  <a:srgbClr val="000000"/>
                </a:solidFill>
                <a:latin typeface="Arial" panose="020B0604020202020204" pitchFamily="34" charset="0"/>
                <a:ea typeface="SimSun" panose="02010600030101010101" pitchFamily="2" charset="-122"/>
              </a:rPr>
              <a:t>www.w3c.org</a:t>
            </a:r>
            <a:endParaRPr lang="en-GB" altLang="en-US" sz="2400">
              <a:latin typeface="Times" panose="02020603050405020304" pitchFamily="18" charset="0"/>
              <a:ea typeface="SimSun" panose="02010600030101010101" pitchFamily="2" charset="-122"/>
            </a:endParaRPr>
          </a:p>
        </p:txBody>
      </p:sp>
      <p:sp>
        <p:nvSpPr>
          <p:cNvPr id="41042" name="Oval 84">
            <a:extLst>
              <a:ext uri="{FF2B5EF4-FFF2-40B4-BE49-F238E27FC236}">
                <a16:creationId xmlns:a16="http://schemas.microsoft.com/office/drawing/2014/main" id="{18645B29-71CA-428F-A865-9CC76B657DB1}"/>
              </a:ext>
            </a:extLst>
          </p:cNvPr>
          <p:cNvSpPr>
            <a:spLocks noChangeArrowheads="1"/>
          </p:cNvSpPr>
          <p:nvPr/>
        </p:nvSpPr>
        <p:spPr bwMode="auto">
          <a:xfrm>
            <a:off x="4333875" y="2270125"/>
            <a:ext cx="263525" cy="260350"/>
          </a:xfrm>
          <a:prstGeom prst="ellipse">
            <a:avLst/>
          </a:prstGeom>
          <a:solidFill>
            <a:srgbClr val="FFFFFF"/>
          </a:solidFill>
          <a:ln w="25400">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AU" altLang="en-US" sz="1400">
              <a:latin typeface="Tahoma" panose="020B0604030504040204" pitchFamily="34" charset="0"/>
              <a:ea typeface="SimSun" panose="02010600030101010101" pitchFamily="2" charset="-122"/>
            </a:endParaRPr>
          </a:p>
        </p:txBody>
      </p:sp>
      <p:sp>
        <p:nvSpPr>
          <p:cNvPr id="41043" name="Oval 85">
            <a:extLst>
              <a:ext uri="{FF2B5EF4-FFF2-40B4-BE49-F238E27FC236}">
                <a16:creationId xmlns:a16="http://schemas.microsoft.com/office/drawing/2014/main" id="{2B26609C-B9CA-4E55-BB5C-92DC49446EA1}"/>
              </a:ext>
            </a:extLst>
          </p:cNvPr>
          <p:cNvSpPr>
            <a:spLocks noChangeArrowheads="1"/>
          </p:cNvSpPr>
          <p:nvPr/>
        </p:nvSpPr>
        <p:spPr bwMode="auto">
          <a:xfrm>
            <a:off x="3973513" y="3389313"/>
            <a:ext cx="263525" cy="285750"/>
          </a:xfrm>
          <a:prstGeom prst="ellipse">
            <a:avLst/>
          </a:prstGeom>
          <a:solidFill>
            <a:srgbClr val="FFFFFF"/>
          </a:solidFill>
          <a:ln w="25400">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AU" altLang="en-US" sz="1400">
              <a:latin typeface="Tahoma" panose="020B0604030504040204" pitchFamily="34" charset="0"/>
              <a:ea typeface="SimSun" panose="02010600030101010101" pitchFamily="2" charset="-122"/>
            </a:endParaRPr>
          </a:p>
        </p:txBody>
      </p:sp>
      <p:sp>
        <p:nvSpPr>
          <p:cNvPr id="41044" name="Oval 86">
            <a:extLst>
              <a:ext uri="{FF2B5EF4-FFF2-40B4-BE49-F238E27FC236}">
                <a16:creationId xmlns:a16="http://schemas.microsoft.com/office/drawing/2014/main" id="{46B92A68-FF3C-4A4B-8743-46836FBEAF03}"/>
              </a:ext>
            </a:extLst>
          </p:cNvPr>
          <p:cNvSpPr>
            <a:spLocks noChangeArrowheads="1"/>
          </p:cNvSpPr>
          <p:nvPr/>
        </p:nvSpPr>
        <p:spPr bwMode="auto">
          <a:xfrm>
            <a:off x="4308475" y="4065588"/>
            <a:ext cx="239713" cy="285750"/>
          </a:xfrm>
          <a:prstGeom prst="ellipse">
            <a:avLst/>
          </a:prstGeom>
          <a:solidFill>
            <a:srgbClr val="FFFFFF"/>
          </a:solidFill>
          <a:ln w="25400">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AU" altLang="en-US" sz="1400">
              <a:latin typeface="Tahoma" panose="020B0604030504040204" pitchFamily="34" charset="0"/>
              <a:ea typeface="SimSun" panose="02010600030101010101" pitchFamily="2" charset="-122"/>
            </a:endParaRPr>
          </a:p>
        </p:txBody>
      </p:sp>
      <p:sp>
        <p:nvSpPr>
          <p:cNvPr id="41045" name="Oval 87">
            <a:extLst>
              <a:ext uri="{FF2B5EF4-FFF2-40B4-BE49-F238E27FC236}">
                <a16:creationId xmlns:a16="http://schemas.microsoft.com/office/drawing/2014/main" id="{5405A05F-B051-4F25-98E1-4FC23805DF23}"/>
              </a:ext>
            </a:extLst>
          </p:cNvPr>
          <p:cNvSpPr>
            <a:spLocks noChangeArrowheads="1"/>
          </p:cNvSpPr>
          <p:nvPr/>
        </p:nvSpPr>
        <p:spPr bwMode="auto">
          <a:xfrm>
            <a:off x="7862888" y="2347913"/>
            <a:ext cx="265112" cy="287337"/>
          </a:xfrm>
          <a:prstGeom prst="ellipse">
            <a:avLst/>
          </a:prstGeom>
          <a:solidFill>
            <a:srgbClr val="FFFFFF"/>
          </a:solidFill>
          <a:ln w="25400">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AU" altLang="en-US" sz="1400">
              <a:latin typeface="Tahoma" panose="020B0604030504040204" pitchFamily="34" charset="0"/>
              <a:ea typeface="SimSun" panose="02010600030101010101" pitchFamily="2" charset="-122"/>
            </a:endParaRPr>
          </a:p>
        </p:txBody>
      </p:sp>
      <p:sp>
        <p:nvSpPr>
          <p:cNvPr id="41046" name="Oval 88">
            <a:extLst>
              <a:ext uri="{FF2B5EF4-FFF2-40B4-BE49-F238E27FC236}">
                <a16:creationId xmlns:a16="http://schemas.microsoft.com/office/drawing/2014/main" id="{415B1280-8B82-4680-A053-0DC958691FAF}"/>
              </a:ext>
            </a:extLst>
          </p:cNvPr>
          <p:cNvSpPr>
            <a:spLocks noChangeArrowheads="1"/>
          </p:cNvSpPr>
          <p:nvPr/>
        </p:nvSpPr>
        <p:spPr bwMode="auto">
          <a:xfrm>
            <a:off x="8320088" y="3259138"/>
            <a:ext cx="263525" cy="285750"/>
          </a:xfrm>
          <a:prstGeom prst="ellipse">
            <a:avLst/>
          </a:prstGeom>
          <a:solidFill>
            <a:srgbClr val="FFFFFF"/>
          </a:solidFill>
          <a:ln w="25400">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AU" altLang="en-US" sz="1400">
              <a:latin typeface="Tahoma" panose="020B0604030504040204" pitchFamily="34" charset="0"/>
              <a:ea typeface="SimSun" panose="02010600030101010101" pitchFamily="2" charset="-122"/>
            </a:endParaRPr>
          </a:p>
        </p:txBody>
      </p:sp>
      <p:sp>
        <p:nvSpPr>
          <p:cNvPr id="41047" name="Oval 89">
            <a:extLst>
              <a:ext uri="{FF2B5EF4-FFF2-40B4-BE49-F238E27FC236}">
                <a16:creationId xmlns:a16="http://schemas.microsoft.com/office/drawing/2014/main" id="{A3688F24-9EF4-4107-8EED-B876D29D8A23}"/>
              </a:ext>
            </a:extLst>
          </p:cNvPr>
          <p:cNvSpPr>
            <a:spLocks noChangeArrowheads="1"/>
          </p:cNvSpPr>
          <p:nvPr/>
        </p:nvSpPr>
        <p:spPr bwMode="auto">
          <a:xfrm>
            <a:off x="8151813" y="4248150"/>
            <a:ext cx="263525" cy="285750"/>
          </a:xfrm>
          <a:prstGeom prst="ellipse">
            <a:avLst/>
          </a:prstGeom>
          <a:solidFill>
            <a:srgbClr val="FFFFFF"/>
          </a:solidFill>
          <a:ln w="25400">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AU" altLang="en-US" sz="1400">
              <a:latin typeface="Tahoma" panose="020B0604030504040204" pitchFamily="34" charset="0"/>
              <a:ea typeface="SimSun" panose="02010600030101010101" pitchFamily="2" charset="-122"/>
            </a:endParaRPr>
          </a:p>
        </p:txBody>
      </p:sp>
      <p:sp>
        <p:nvSpPr>
          <p:cNvPr id="89" name="Cloud">
            <a:extLst>
              <a:ext uri="{FF2B5EF4-FFF2-40B4-BE49-F238E27FC236}">
                <a16:creationId xmlns:a16="http://schemas.microsoft.com/office/drawing/2014/main" id="{28241214-89EB-41CF-8C01-0A9CC468BA58}"/>
              </a:ext>
            </a:extLst>
          </p:cNvPr>
          <p:cNvSpPr>
            <a:spLocks noChangeAspect="1" noEditPoints="1" noChangeArrowheads="1"/>
          </p:cNvSpPr>
          <p:nvPr/>
        </p:nvSpPr>
        <p:spPr bwMode="auto">
          <a:xfrm>
            <a:off x="4770609" y="3173884"/>
            <a:ext cx="1885201" cy="93680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635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outerShdw blurRad="50800" dist="38100" dir="2700000" algn="tl" rotWithShape="0">
              <a:prstClr val="black">
                <a:alpha val="40000"/>
              </a:prstClr>
            </a:outerShdw>
          </a:effectLst>
        </p:spPr>
        <p:txBody>
          <a:bodyPr/>
          <a:lstStyle/>
          <a:p>
            <a:pPr eaLnBrk="1" fontAlgn="auto" hangingPunct="1">
              <a:spcBef>
                <a:spcPts val="0"/>
              </a:spcBef>
              <a:spcAft>
                <a:spcPts val="0"/>
              </a:spcAft>
              <a:defRPr/>
            </a:pPr>
            <a:endParaRPr lang="en-US">
              <a:latin typeface="+mn-lt"/>
            </a:endParaRPr>
          </a:p>
        </p:txBody>
      </p:sp>
      <p:pic>
        <p:nvPicPr>
          <p:cNvPr id="41051" name="Picture 89" descr="earth.svg.hi.png">
            <a:extLst>
              <a:ext uri="{FF2B5EF4-FFF2-40B4-BE49-F238E27FC236}">
                <a16:creationId xmlns:a16="http://schemas.microsoft.com/office/drawing/2014/main" id="{98B04C1D-BFD6-433A-9B98-8F4B72A4A2E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16575" y="2441575"/>
            <a:ext cx="1993900"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Cloud">
            <a:extLst>
              <a:ext uri="{FF2B5EF4-FFF2-40B4-BE49-F238E27FC236}">
                <a16:creationId xmlns:a16="http://schemas.microsoft.com/office/drawing/2014/main" id="{BB43B212-E698-4ED0-8E10-1F7EF90C12D3}"/>
              </a:ext>
            </a:extLst>
          </p:cNvPr>
          <p:cNvSpPr>
            <a:spLocks noChangeAspect="1" noEditPoints="1" noChangeArrowheads="1"/>
          </p:cNvSpPr>
          <p:nvPr/>
        </p:nvSpPr>
        <p:spPr bwMode="auto">
          <a:xfrm>
            <a:off x="6073532" y="3280492"/>
            <a:ext cx="2060622" cy="102397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635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outerShdw blurRad="50800" dist="38100" dir="2700000" algn="tl" rotWithShape="0">
              <a:prstClr val="black">
                <a:alpha val="40000"/>
              </a:prstClr>
            </a:outerShdw>
          </a:effectLst>
        </p:spPr>
        <p:txBody>
          <a:bodyPr/>
          <a:lstStyle/>
          <a:p>
            <a:pPr eaLnBrk="1" fontAlgn="auto" hangingPunct="1">
              <a:spcBef>
                <a:spcPts val="0"/>
              </a:spcBef>
              <a:spcAft>
                <a:spcPts val="0"/>
              </a:spcAft>
              <a:defRPr/>
            </a:pPr>
            <a:endParaRPr lang="en-US">
              <a:latin typeface="+mn-lt"/>
            </a:endParaRPr>
          </a:p>
        </p:txBody>
      </p:sp>
      <p:sp>
        <p:nvSpPr>
          <p:cNvPr id="41055" name="Rectangle 13">
            <a:extLst>
              <a:ext uri="{FF2B5EF4-FFF2-40B4-BE49-F238E27FC236}">
                <a16:creationId xmlns:a16="http://schemas.microsoft.com/office/drawing/2014/main" id="{EB04BA4C-6BAC-41FA-8198-FABF4E15A150}"/>
              </a:ext>
            </a:extLst>
          </p:cNvPr>
          <p:cNvSpPr>
            <a:spLocks noChangeArrowheads="1"/>
          </p:cNvSpPr>
          <p:nvPr/>
        </p:nvSpPr>
        <p:spPr bwMode="auto">
          <a:xfrm>
            <a:off x="6764338" y="3675063"/>
            <a:ext cx="742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GB" altLang="en-US" sz="1700">
                <a:solidFill>
                  <a:srgbClr val="000000"/>
                </a:solidFill>
                <a:latin typeface="Arial" panose="020B0604020202020204" pitchFamily="34" charset="0"/>
                <a:ea typeface="SimSun" panose="02010600030101010101" pitchFamily="2" charset="-122"/>
              </a:rPr>
              <a:t>Internet</a:t>
            </a:r>
            <a:endParaRPr lang="en-GB" altLang="en-US" sz="2400">
              <a:latin typeface="Times" panose="02020603050405020304" pitchFamily="18" charset="0"/>
              <a:ea typeface="SimSun" panose="02010600030101010101" pitchFamily="2" charset="-122"/>
            </a:endParaRPr>
          </a:p>
        </p:txBody>
      </p:sp>
    </p:spTree>
    <p:extLst>
      <p:ext uri="{BB962C8B-B14F-4D97-AF65-F5344CB8AC3E}">
        <p14:creationId xmlns:p14="http://schemas.microsoft.com/office/powerpoint/2010/main" val="1633485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descr="https://encrypted-tbn2.gstatic.com/images?q=tbn:ANd9GcQEvVWy7MCmxhkBSFHPb8dtG9KrBfIV9NhL0qtve2GSzUV2N5NY1w">
            <a:extLst>
              <a:ext uri="{FF2B5EF4-FFF2-40B4-BE49-F238E27FC236}">
                <a16:creationId xmlns:a16="http://schemas.microsoft.com/office/drawing/2014/main" id="{F5FC71BD-8586-48E1-8EF9-2449AF8B4D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4400" y="5375275"/>
            <a:ext cx="1981200"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7" descr="http://cnx.org/content/m28156/latest/graphics7.png">
            <a:extLst>
              <a:ext uri="{FF2B5EF4-FFF2-40B4-BE49-F238E27FC236}">
                <a16:creationId xmlns:a16="http://schemas.microsoft.com/office/drawing/2014/main" id="{FC9B3C5C-AABE-4BF1-88B1-AB86805056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5063" y="1143000"/>
            <a:ext cx="308927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Rectangle 2">
            <a:extLst>
              <a:ext uri="{FF2B5EF4-FFF2-40B4-BE49-F238E27FC236}">
                <a16:creationId xmlns:a16="http://schemas.microsoft.com/office/drawing/2014/main" id="{49475EA8-F7D1-4304-AD6F-F0B8E0D627CD}"/>
              </a:ext>
            </a:extLst>
          </p:cNvPr>
          <p:cNvSpPr>
            <a:spLocks noGrp="1" noChangeArrowheads="1"/>
          </p:cNvSpPr>
          <p:nvPr>
            <p:ph type="title"/>
          </p:nvPr>
        </p:nvSpPr>
        <p:spPr>
          <a:xfrm>
            <a:off x="838200" y="365125"/>
            <a:ext cx="10515600" cy="625475"/>
          </a:xfrm>
        </p:spPr>
        <p:txBody>
          <a:bodyPr rtlCol="0">
            <a:normAutofit fontScale="90000"/>
          </a:bodyPr>
          <a:lstStyle/>
          <a:p>
            <a:pPr fontAlgn="auto">
              <a:spcAft>
                <a:spcPts val="0"/>
              </a:spcAft>
              <a:defRPr/>
            </a:pPr>
            <a:r>
              <a:rPr lang="en-US" altLang="en-US" dirty="0"/>
              <a:t>Reasons for Distributed Systems (WHY)</a:t>
            </a:r>
          </a:p>
        </p:txBody>
      </p:sp>
      <p:sp>
        <p:nvSpPr>
          <p:cNvPr id="20485" name="Rectangle 3">
            <a:extLst>
              <a:ext uri="{FF2B5EF4-FFF2-40B4-BE49-F238E27FC236}">
                <a16:creationId xmlns:a16="http://schemas.microsoft.com/office/drawing/2014/main" id="{A2239784-3920-4CC2-90DE-5F7076F25269}"/>
              </a:ext>
            </a:extLst>
          </p:cNvPr>
          <p:cNvSpPr>
            <a:spLocks noGrp="1" noChangeArrowheads="1"/>
          </p:cNvSpPr>
          <p:nvPr>
            <p:ph idx="1"/>
          </p:nvPr>
        </p:nvSpPr>
        <p:spPr>
          <a:xfrm>
            <a:off x="133350" y="1142999"/>
            <a:ext cx="11068050" cy="5495925"/>
          </a:xfrm>
        </p:spPr>
        <p:txBody>
          <a:bodyPr/>
          <a:lstStyle/>
          <a:p>
            <a:pPr>
              <a:lnSpc>
                <a:spcPct val="80000"/>
              </a:lnSpc>
            </a:pPr>
            <a:r>
              <a:rPr lang="en-US" altLang="en-US" sz="1800" dirty="0"/>
              <a:t>Functional Separation:</a:t>
            </a:r>
          </a:p>
          <a:p>
            <a:pPr lvl="1">
              <a:lnSpc>
                <a:spcPct val="80000"/>
              </a:lnSpc>
            </a:pPr>
            <a:r>
              <a:rPr lang="en-US" altLang="en-US" sz="1600" dirty="0"/>
              <a:t>Existence of computers with different capabilities and purposes:</a:t>
            </a:r>
          </a:p>
          <a:p>
            <a:pPr lvl="2">
              <a:lnSpc>
                <a:spcPct val="80000"/>
              </a:lnSpc>
            </a:pPr>
            <a:r>
              <a:rPr lang="en-US" altLang="en-US" sz="1600" dirty="0"/>
              <a:t>Clients and Servers</a:t>
            </a:r>
          </a:p>
          <a:p>
            <a:pPr lvl="2">
              <a:lnSpc>
                <a:spcPct val="80000"/>
              </a:lnSpc>
            </a:pPr>
            <a:r>
              <a:rPr lang="en-US" altLang="en-US" sz="1600" dirty="0"/>
              <a:t>Data collection and data processing</a:t>
            </a:r>
          </a:p>
          <a:p>
            <a:pPr>
              <a:lnSpc>
                <a:spcPct val="80000"/>
              </a:lnSpc>
            </a:pPr>
            <a:r>
              <a:rPr lang="en-US" altLang="en-US" sz="1800" dirty="0"/>
              <a:t>Inherent distribution:</a:t>
            </a:r>
          </a:p>
          <a:p>
            <a:pPr lvl="1">
              <a:lnSpc>
                <a:spcPct val="80000"/>
              </a:lnSpc>
            </a:pPr>
            <a:r>
              <a:rPr lang="en-US" altLang="en-US" sz="1800" dirty="0"/>
              <a:t>Information:</a:t>
            </a:r>
          </a:p>
          <a:p>
            <a:pPr lvl="2">
              <a:lnSpc>
                <a:spcPct val="80000"/>
              </a:lnSpc>
            </a:pPr>
            <a:r>
              <a:rPr lang="en-US" altLang="en-US" sz="1800" dirty="0"/>
              <a:t>Different information is created and maintained by different people (e.g., Web pages)</a:t>
            </a:r>
          </a:p>
          <a:p>
            <a:pPr lvl="1">
              <a:lnSpc>
                <a:spcPct val="80000"/>
              </a:lnSpc>
            </a:pPr>
            <a:r>
              <a:rPr lang="en-US" altLang="en-US" sz="1800" dirty="0"/>
              <a:t>People</a:t>
            </a:r>
          </a:p>
          <a:p>
            <a:pPr lvl="2">
              <a:lnSpc>
                <a:spcPct val="80000"/>
              </a:lnSpc>
            </a:pPr>
            <a:r>
              <a:rPr lang="en-US" altLang="en-US" sz="1800" dirty="0"/>
              <a:t>Computer supported collaborative work (virtual teams, engineering, virtual surgery)</a:t>
            </a:r>
          </a:p>
          <a:p>
            <a:pPr lvl="1">
              <a:lnSpc>
                <a:spcPct val="80000"/>
              </a:lnSpc>
            </a:pPr>
            <a:r>
              <a:rPr lang="en-US" altLang="en-US" sz="1800" dirty="0"/>
              <a:t>Retail store and inventory systems for supermarket chains (e.g., Coles, Woolworths)</a:t>
            </a:r>
          </a:p>
          <a:p>
            <a:pPr>
              <a:lnSpc>
                <a:spcPct val="80000"/>
              </a:lnSpc>
            </a:pPr>
            <a:r>
              <a:rPr lang="en-US" altLang="en-US" sz="1800" dirty="0"/>
              <a:t>Power imbalance and load variation:</a:t>
            </a:r>
          </a:p>
          <a:p>
            <a:pPr lvl="1">
              <a:lnSpc>
                <a:spcPct val="80000"/>
              </a:lnSpc>
            </a:pPr>
            <a:r>
              <a:rPr lang="en-US" altLang="en-US" sz="1800" dirty="0"/>
              <a:t>Distribute computational load among different computers.</a:t>
            </a:r>
          </a:p>
          <a:p>
            <a:pPr>
              <a:lnSpc>
                <a:spcPct val="80000"/>
              </a:lnSpc>
            </a:pPr>
            <a:r>
              <a:rPr lang="en-US" altLang="en-US" sz="1800" dirty="0"/>
              <a:t>Reliability:</a:t>
            </a:r>
          </a:p>
          <a:p>
            <a:pPr lvl="1">
              <a:lnSpc>
                <a:spcPct val="80000"/>
              </a:lnSpc>
            </a:pPr>
            <a:r>
              <a:rPr lang="en-US" altLang="en-US" sz="1600" dirty="0"/>
              <a:t>Long term preservation and data backup (replication) at different locations.</a:t>
            </a:r>
          </a:p>
          <a:p>
            <a:pPr>
              <a:lnSpc>
                <a:spcPct val="80000"/>
              </a:lnSpc>
            </a:pPr>
            <a:r>
              <a:rPr lang="en-US" altLang="en-US" sz="1800" dirty="0"/>
              <a:t>Economies:</a:t>
            </a:r>
          </a:p>
          <a:p>
            <a:pPr lvl="1">
              <a:lnSpc>
                <a:spcPct val="80000"/>
              </a:lnSpc>
            </a:pPr>
            <a:r>
              <a:rPr lang="en-US" altLang="en-US" sz="1600" dirty="0"/>
              <a:t>Sharing a printer by many users and reduce the cost of ownership.</a:t>
            </a:r>
          </a:p>
          <a:p>
            <a:pPr lvl="1">
              <a:lnSpc>
                <a:spcPct val="80000"/>
              </a:lnSpc>
            </a:pPr>
            <a:r>
              <a:rPr lang="en-US" altLang="en-US" sz="1600" dirty="0"/>
              <a:t>Building a supercomputer out of a network of computers.</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7" descr="http://cnx.org/content/m28156/latest/graphics7.png">
            <a:extLst>
              <a:ext uri="{FF2B5EF4-FFF2-40B4-BE49-F238E27FC236}">
                <a16:creationId xmlns:a16="http://schemas.microsoft.com/office/drawing/2014/main" id="{E3FC0D33-4EFB-4CB9-8209-49FC3B0D40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2488" y="4572000"/>
            <a:ext cx="3490912"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Rectangle 2">
            <a:extLst>
              <a:ext uri="{FF2B5EF4-FFF2-40B4-BE49-F238E27FC236}">
                <a16:creationId xmlns:a16="http://schemas.microsoft.com/office/drawing/2014/main" id="{A07AC7D7-710B-44F6-91E0-5E0200C6668F}"/>
              </a:ext>
            </a:extLst>
          </p:cNvPr>
          <p:cNvSpPr>
            <a:spLocks noGrp="1" noChangeArrowheads="1"/>
          </p:cNvSpPr>
          <p:nvPr>
            <p:ph type="title"/>
          </p:nvPr>
        </p:nvSpPr>
        <p:spPr/>
        <p:txBody>
          <a:bodyPr/>
          <a:lstStyle/>
          <a:p>
            <a:r>
              <a:rPr lang="en-US" altLang="en-US" dirty="0"/>
              <a:t>Consequences of Distributed Systems</a:t>
            </a:r>
          </a:p>
        </p:txBody>
      </p:sp>
      <p:sp>
        <p:nvSpPr>
          <p:cNvPr id="22532" name="Rectangle 3">
            <a:extLst>
              <a:ext uri="{FF2B5EF4-FFF2-40B4-BE49-F238E27FC236}">
                <a16:creationId xmlns:a16="http://schemas.microsoft.com/office/drawing/2014/main" id="{47459A3A-2636-44E3-A814-84FF1C80F44F}"/>
              </a:ext>
            </a:extLst>
          </p:cNvPr>
          <p:cNvSpPr>
            <a:spLocks noGrp="1" noChangeArrowheads="1"/>
          </p:cNvSpPr>
          <p:nvPr>
            <p:ph idx="1"/>
          </p:nvPr>
        </p:nvSpPr>
        <p:spPr/>
        <p:txBody>
          <a:bodyPr/>
          <a:lstStyle/>
          <a:p>
            <a:r>
              <a:rPr lang="en-US" altLang="en-US" sz="2600"/>
              <a:t>Computers in distributed systems may be on separate continents, in the same building, or the same room. DSs have the following consequences:</a:t>
            </a:r>
          </a:p>
          <a:p>
            <a:pPr lvl="1"/>
            <a:r>
              <a:rPr lang="en-US" altLang="en-US" sz="2200"/>
              <a:t>Concurrency – each system is autonomous.</a:t>
            </a:r>
          </a:p>
          <a:p>
            <a:pPr lvl="2"/>
            <a:r>
              <a:rPr lang="en-US" altLang="en-US"/>
              <a:t>Carry out tasks independently</a:t>
            </a:r>
          </a:p>
          <a:p>
            <a:pPr lvl="2"/>
            <a:r>
              <a:rPr lang="en-US" altLang="en-US"/>
              <a:t>Tasks coordinate their actions by exchanging messages.</a:t>
            </a:r>
          </a:p>
          <a:p>
            <a:pPr lvl="1"/>
            <a:r>
              <a:rPr lang="en-US" altLang="en-US" sz="2200"/>
              <a:t>Heterogeneity</a:t>
            </a:r>
          </a:p>
          <a:p>
            <a:pPr lvl="1"/>
            <a:r>
              <a:rPr lang="en-US" altLang="en-US" sz="2200"/>
              <a:t>No global clock</a:t>
            </a:r>
          </a:p>
          <a:p>
            <a:pPr lvl="1"/>
            <a:r>
              <a:rPr lang="en-US" altLang="en-US" sz="2200"/>
              <a:t>Independent Failures</a:t>
            </a:r>
          </a:p>
        </p:txBody>
      </p:sp>
      <p:pic>
        <p:nvPicPr>
          <p:cNvPr id="22533" name="Picture 5" descr="https://encrypted-tbn2.gstatic.com/images?q=tbn:ANd9GcTDF3D_oqdkG1d8RG4WliNBd3D3z_KTAqj6sZQGsBV3LIMAoVSc">
            <a:extLst>
              <a:ext uri="{FF2B5EF4-FFF2-40B4-BE49-F238E27FC236}">
                <a16:creationId xmlns:a16="http://schemas.microsoft.com/office/drawing/2014/main" id="{A8C07F11-F565-48ED-80A1-639738C165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7200" y="4724400"/>
            <a:ext cx="2466975"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A9968-9F30-4F4E-B770-2F6241023CC6}"/>
              </a:ext>
            </a:extLst>
          </p:cNvPr>
          <p:cNvSpPr>
            <a:spLocks noGrp="1"/>
          </p:cNvSpPr>
          <p:nvPr>
            <p:ph type="title"/>
          </p:nvPr>
        </p:nvSpPr>
        <p:spPr/>
        <p:txBody>
          <a:bodyPr/>
          <a:lstStyle/>
          <a:p>
            <a:r>
              <a:rPr lang="en-US" altLang="en-US" dirty="0"/>
              <a:t>*****Polling Questions</a:t>
            </a:r>
            <a:br>
              <a:rPr lang="en-US" altLang="en-US" dirty="0"/>
            </a:br>
            <a:endParaRPr lang="en-IN" dirty="0"/>
          </a:p>
        </p:txBody>
      </p:sp>
      <p:sp>
        <p:nvSpPr>
          <p:cNvPr id="3" name="Content Placeholder 2">
            <a:extLst>
              <a:ext uri="{FF2B5EF4-FFF2-40B4-BE49-F238E27FC236}">
                <a16:creationId xmlns:a16="http://schemas.microsoft.com/office/drawing/2014/main" id="{C75FB6DD-794C-4E11-A2F8-73251ECDB5F0}"/>
              </a:ext>
            </a:extLst>
          </p:cNvPr>
          <p:cNvSpPr>
            <a:spLocks noGrp="1"/>
          </p:cNvSpPr>
          <p:nvPr>
            <p:ph idx="1"/>
          </p:nvPr>
        </p:nvSpPr>
        <p:spPr>
          <a:xfrm>
            <a:off x="838200" y="1409700"/>
            <a:ext cx="10515600" cy="4767263"/>
          </a:xfrm>
        </p:spPr>
        <p:txBody>
          <a:bodyPr>
            <a:normAutofit/>
          </a:bodyPr>
          <a:lstStyle/>
          <a:p>
            <a:pPr marL="0" indent="0">
              <a:buNone/>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Q) In Distributed Systems the differences between various computers and the ways in which they communicate are mostly hidden from users</a:t>
            </a:r>
          </a:p>
          <a:p>
            <a:r>
              <a:rPr lang="en-IN" dirty="0"/>
              <a:t>True or False</a:t>
            </a:r>
          </a:p>
          <a:p>
            <a:endParaRPr lang="en-IN" dirty="0"/>
          </a:p>
          <a:p>
            <a:pPr marL="0" indent="0">
              <a:buNone/>
            </a:pPr>
            <a:r>
              <a:rPr lang="en-IN" dirty="0"/>
              <a:t>Q) Identify one correct r</a:t>
            </a:r>
            <a:r>
              <a:rPr lang="en-US" altLang="en-US" dirty="0" err="1"/>
              <a:t>eason</a:t>
            </a:r>
            <a:r>
              <a:rPr lang="en-US" altLang="en-US" dirty="0"/>
              <a:t> for choosing Distributed Systems</a:t>
            </a:r>
            <a:endParaRPr lang="en-IN" altLang="en-US" dirty="0"/>
          </a:p>
          <a:p>
            <a:pPr marL="0" indent="0">
              <a:buNone/>
            </a:pPr>
            <a:r>
              <a:rPr lang="en-IN" dirty="0"/>
              <a:t>A) </a:t>
            </a:r>
            <a:r>
              <a:rPr lang="en-US" altLang="en-US" sz="2800" dirty="0"/>
              <a:t>Functional Separation</a:t>
            </a:r>
            <a:endParaRPr lang="en-IN" dirty="0"/>
          </a:p>
          <a:p>
            <a:pPr marL="0" indent="0">
              <a:lnSpc>
                <a:spcPct val="80000"/>
              </a:lnSpc>
              <a:buNone/>
            </a:pPr>
            <a:r>
              <a:rPr lang="en-IN" dirty="0"/>
              <a:t>B) Not Reliable</a:t>
            </a:r>
            <a:endParaRPr lang="en-US" altLang="en-US" sz="1800" dirty="0"/>
          </a:p>
          <a:p>
            <a:pPr marL="0" indent="0">
              <a:lnSpc>
                <a:spcPct val="80000"/>
              </a:lnSpc>
              <a:buNone/>
            </a:pPr>
            <a:r>
              <a:rPr lang="en-US" altLang="en-US" dirty="0"/>
              <a:t>C) Does not Distribute computational load among different computers.</a:t>
            </a:r>
          </a:p>
          <a:p>
            <a:pPr marL="0" indent="0">
              <a:lnSpc>
                <a:spcPct val="80000"/>
              </a:lnSpc>
              <a:buNone/>
            </a:pPr>
            <a:r>
              <a:rPr lang="en-IN" dirty="0"/>
              <a:t>D) cannot share resources</a:t>
            </a:r>
          </a:p>
          <a:p>
            <a:endParaRPr lang="en-IN" dirty="0"/>
          </a:p>
          <a:p>
            <a:endParaRPr lang="en-IN" dirty="0"/>
          </a:p>
        </p:txBody>
      </p:sp>
    </p:spTree>
    <p:extLst>
      <p:ext uri="{BB962C8B-B14F-4D97-AF65-F5344CB8AC3E}">
        <p14:creationId xmlns:p14="http://schemas.microsoft.com/office/powerpoint/2010/main" val="64617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C6D5AD-5A4C-4391-9725-97436475CF0D}"/>
              </a:ext>
            </a:extLst>
          </p:cNvPr>
          <p:cNvSpPr>
            <a:spLocks noGrp="1"/>
          </p:cNvSpPr>
          <p:nvPr>
            <p:ph idx="1"/>
          </p:nvPr>
        </p:nvSpPr>
        <p:spPr>
          <a:xfrm>
            <a:off x="818147" y="1886551"/>
            <a:ext cx="10535653" cy="4290411"/>
          </a:xfrm>
        </p:spPr>
        <p:txBody>
          <a:bodyPr/>
          <a:lstStyle/>
          <a:p>
            <a:pPr marL="0" indent="0">
              <a:buNone/>
            </a:pPr>
            <a:r>
              <a:rPr lang="en-US" altLang="en-US" sz="4800" dirty="0"/>
              <a:t>Characteristics of Distributed Systems</a:t>
            </a:r>
          </a:p>
          <a:p>
            <a:pPr marL="0" indent="0">
              <a:buNone/>
            </a:pPr>
            <a:r>
              <a:rPr lang="en-US" altLang="en-US" sz="4800" dirty="0"/>
              <a:t>Goals of Distributed Systems</a:t>
            </a:r>
          </a:p>
          <a:p>
            <a:endParaRPr lang="en-US" sz="4800" dirty="0"/>
          </a:p>
          <a:p>
            <a:endParaRPr lang="en-IN" dirty="0"/>
          </a:p>
        </p:txBody>
      </p:sp>
    </p:spTree>
    <p:extLst>
      <p:ext uri="{BB962C8B-B14F-4D97-AF65-F5344CB8AC3E}">
        <p14:creationId xmlns:p14="http://schemas.microsoft.com/office/powerpoint/2010/main" val="3593050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1DC9CC5-2819-4B05-8FD9-4841063B11B8}"/>
              </a:ext>
            </a:extLst>
          </p:cNvPr>
          <p:cNvSpPr>
            <a:spLocks noGrp="1" noChangeArrowheads="1"/>
          </p:cNvSpPr>
          <p:nvPr>
            <p:ph type="title"/>
          </p:nvPr>
        </p:nvSpPr>
        <p:spPr/>
        <p:txBody>
          <a:bodyPr/>
          <a:lstStyle/>
          <a:p>
            <a:r>
              <a:rPr lang="en-US" altLang="en-US" dirty="0"/>
              <a:t>DIS UNIT 1</a:t>
            </a:r>
          </a:p>
        </p:txBody>
      </p:sp>
      <p:sp>
        <p:nvSpPr>
          <p:cNvPr id="6147" name="Rectangle 3">
            <a:extLst>
              <a:ext uri="{FF2B5EF4-FFF2-40B4-BE49-F238E27FC236}">
                <a16:creationId xmlns:a16="http://schemas.microsoft.com/office/drawing/2014/main" id="{501F008C-B003-41D4-8D0F-5A85C1DAAC0B}"/>
              </a:ext>
            </a:extLst>
          </p:cNvPr>
          <p:cNvSpPr>
            <a:spLocks noGrp="1" noChangeArrowheads="1"/>
          </p:cNvSpPr>
          <p:nvPr>
            <p:ph idx="1"/>
          </p:nvPr>
        </p:nvSpPr>
        <p:spPr/>
        <p:txBody>
          <a:bodyPr>
            <a:normAutofit/>
          </a:bodyPr>
          <a:lstStyle/>
          <a:p>
            <a:r>
              <a:rPr lang="en-US" altLang="en-US" dirty="0"/>
              <a:t>Syllabus Overview</a:t>
            </a:r>
          </a:p>
          <a:p>
            <a:r>
              <a:rPr lang="en-US" altLang="en-US" dirty="0"/>
              <a:t>Course Objectives, Outcomes</a:t>
            </a:r>
          </a:p>
          <a:p>
            <a:r>
              <a:rPr lang="en-US" altLang="en-US" dirty="0"/>
              <a:t>Introduction</a:t>
            </a:r>
          </a:p>
          <a:p>
            <a:r>
              <a:rPr lang="en-US" altLang="en-US" dirty="0"/>
              <a:t>Defining Distributed Systems</a:t>
            </a:r>
          </a:p>
          <a:p>
            <a:r>
              <a:rPr lang="en-US" altLang="en-US" dirty="0"/>
              <a:t>Example Distributed Systems</a:t>
            </a:r>
          </a:p>
          <a:p>
            <a:r>
              <a:rPr lang="en-US" altLang="en-US" dirty="0"/>
              <a:t>Reasons for Distributed Systems</a:t>
            </a:r>
          </a:p>
          <a:p>
            <a:r>
              <a:rPr lang="en-US" altLang="en-US" dirty="0"/>
              <a:t>Consequences of Distributed Systems</a:t>
            </a:r>
          </a:p>
          <a:p>
            <a:r>
              <a:rPr lang="en-US" altLang="en-US" dirty="0"/>
              <a:t>Polling Questions AND MORE</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7" descr="http://cnx.org/content/m28156/latest/graphics7.png">
            <a:extLst>
              <a:ext uri="{FF2B5EF4-FFF2-40B4-BE49-F238E27FC236}">
                <a16:creationId xmlns:a16="http://schemas.microsoft.com/office/drawing/2014/main" id="{D3A2D279-D422-45D7-AE91-B0BC19D4B3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0538" y="2419622"/>
            <a:ext cx="3910012" cy="3627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2">
            <a:extLst>
              <a:ext uri="{FF2B5EF4-FFF2-40B4-BE49-F238E27FC236}">
                <a16:creationId xmlns:a16="http://schemas.microsoft.com/office/drawing/2014/main" id="{C1296BF3-C35A-4984-A9F1-B8FB3448077F}"/>
              </a:ext>
            </a:extLst>
          </p:cNvPr>
          <p:cNvSpPr>
            <a:spLocks noGrp="1" noChangeArrowheads="1"/>
          </p:cNvSpPr>
          <p:nvPr>
            <p:ph type="title"/>
          </p:nvPr>
        </p:nvSpPr>
        <p:spPr/>
        <p:txBody>
          <a:bodyPr/>
          <a:lstStyle/>
          <a:p>
            <a:r>
              <a:rPr lang="en-US" altLang="en-US" dirty="0"/>
              <a:t>Characteristics of Distributed Systems</a:t>
            </a:r>
          </a:p>
        </p:txBody>
      </p:sp>
      <p:sp>
        <p:nvSpPr>
          <p:cNvPr id="21508" name="Rectangle 3">
            <a:extLst>
              <a:ext uri="{FF2B5EF4-FFF2-40B4-BE49-F238E27FC236}">
                <a16:creationId xmlns:a16="http://schemas.microsoft.com/office/drawing/2014/main" id="{ED06CF78-35AC-4378-A597-A68AFB683CAB}"/>
              </a:ext>
            </a:extLst>
          </p:cNvPr>
          <p:cNvSpPr>
            <a:spLocks noGrp="1" noChangeArrowheads="1"/>
          </p:cNvSpPr>
          <p:nvPr>
            <p:ph idx="1"/>
          </p:nvPr>
        </p:nvSpPr>
        <p:spPr>
          <a:xfrm>
            <a:off x="638175" y="1666874"/>
            <a:ext cx="6781800" cy="4456113"/>
          </a:xfrm>
        </p:spPr>
        <p:txBody>
          <a:bodyPr rtlCol="0">
            <a:normAutofit fontScale="92500" lnSpcReduction="10000"/>
          </a:bodyPr>
          <a:lstStyle/>
          <a:p>
            <a:pPr fontAlgn="auto">
              <a:spcAft>
                <a:spcPts val="0"/>
              </a:spcAft>
              <a:defRPr/>
            </a:pPr>
            <a:r>
              <a:rPr lang="en-US" altLang="en-US" sz="2600" dirty="0"/>
              <a:t>Parallel activities</a:t>
            </a:r>
          </a:p>
          <a:p>
            <a:pPr lvl="1" fontAlgn="auto">
              <a:spcAft>
                <a:spcPts val="0"/>
              </a:spcAft>
              <a:defRPr/>
            </a:pPr>
            <a:r>
              <a:rPr lang="en-US" altLang="en-US" sz="2200" dirty="0"/>
              <a:t>Autonomous components executing concurrent tasks</a:t>
            </a:r>
          </a:p>
          <a:p>
            <a:pPr fontAlgn="auto">
              <a:spcAft>
                <a:spcPts val="0"/>
              </a:spcAft>
              <a:defRPr/>
            </a:pPr>
            <a:r>
              <a:rPr lang="en-US" altLang="en-US" sz="2600" dirty="0"/>
              <a:t>Communication via message passing</a:t>
            </a:r>
          </a:p>
          <a:p>
            <a:pPr lvl="1" fontAlgn="auto">
              <a:spcAft>
                <a:spcPts val="0"/>
              </a:spcAft>
              <a:defRPr/>
            </a:pPr>
            <a:r>
              <a:rPr lang="en-US" altLang="en-US" sz="2200" dirty="0"/>
              <a:t>No shared memory</a:t>
            </a:r>
          </a:p>
          <a:p>
            <a:pPr fontAlgn="auto">
              <a:spcAft>
                <a:spcPts val="0"/>
              </a:spcAft>
              <a:defRPr/>
            </a:pPr>
            <a:r>
              <a:rPr lang="en-US" altLang="en-US" sz="2600" dirty="0"/>
              <a:t>Resource sharing</a:t>
            </a:r>
          </a:p>
          <a:p>
            <a:pPr lvl="1" fontAlgn="auto">
              <a:spcAft>
                <a:spcPts val="0"/>
              </a:spcAft>
              <a:defRPr/>
            </a:pPr>
            <a:r>
              <a:rPr lang="en-US" altLang="en-US" sz="2200" dirty="0"/>
              <a:t>Printer, database, other services</a:t>
            </a:r>
          </a:p>
          <a:p>
            <a:pPr fontAlgn="auto">
              <a:spcAft>
                <a:spcPts val="0"/>
              </a:spcAft>
              <a:defRPr/>
            </a:pPr>
            <a:r>
              <a:rPr lang="en-US" altLang="en-US" sz="2600" dirty="0"/>
              <a:t>No global state</a:t>
            </a:r>
          </a:p>
          <a:p>
            <a:pPr lvl="1" fontAlgn="auto">
              <a:spcAft>
                <a:spcPts val="0"/>
              </a:spcAft>
              <a:defRPr/>
            </a:pPr>
            <a:r>
              <a:rPr lang="en-US" altLang="en-US" sz="2200" dirty="0"/>
              <a:t>No single process can have knowledge of the current global state of the system</a:t>
            </a:r>
          </a:p>
          <a:p>
            <a:pPr fontAlgn="auto">
              <a:spcAft>
                <a:spcPts val="0"/>
              </a:spcAft>
              <a:defRPr/>
            </a:pPr>
            <a:r>
              <a:rPr lang="en-US" altLang="en-US" sz="2600" dirty="0"/>
              <a:t>No global clock</a:t>
            </a:r>
          </a:p>
          <a:p>
            <a:pPr lvl="1" fontAlgn="auto">
              <a:spcAft>
                <a:spcPts val="0"/>
              </a:spcAft>
              <a:defRPr/>
            </a:pPr>
            <a:r>
              <a:rPr lang="en-US" altLang="en-US" sz="2200" dirty="0"/>
              <a:t>Only limited precision for processes to synchronize their clocks</a:t>
            </a:r>
          </a:p>
        </p:txBody>
      </p:sp>
    </p:spTree>
    <p:extLst>
      <p:ext uri="{BB962C8B-B14F-4D97-AF65-F5344CB8AC3E}">
        <p14:creationId xmlns:p14="http://schemas.microsoft.com/office/powerpoint/2010/main" val="1793140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25555A-47D8-413C-92D7-8AF6391DF66D}"/>
              </a:ext>
            </a:extLst>
          </p:cNvPr>
          <p:cNvSpPr txBox="1"/>
          <p:nvPr/>
        </p:nvSpPr>
        <p:spPr>
          <a:xfrm>
            <a:off x="285751" y="550414"/>
            <a:ext cx="11525250" cy="4529253"/>
          </a:xfrm>
          <a:prstGeom prst="rect">
            <a:avLst/>
          </a:prstGeom>
          <a:noFill/>
        </p:spPr>
        <p:txBody>
          <a:bodyPr wrap="square">
            <a:spAutoFit/>
          </a:bodyPr>
          <a:lstStyle/>
          <a:p>
            <a:pPr>
              <a:lnSpc>
                <a:spcPct val="115000"/>
              </a:lnSpc>
              <a:spcAft>
                <a:spcPts val="100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Characteristics of distributed systems: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differences between various computers and the ways in which they communicate are mostly hidden from users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users and applications can interact with a distributed system in a consistent and uniform way, regardless of where and when interaction takes place.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distributed systems should also be relatively easy to expand or scale.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 distributed system will normally be continuously available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latin typeface="Calibri" panose="020F0502020204030204" pitchFamily="34"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Layers of software support heterogeneous computers and networks while offering a single-system view - sometimes called middleware.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4166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ECD840D-242F-4B80-94A5-BB44FDFE1D8C}"/>
              </a:ext>
            </a:extLst>
          </p:cNvPr>
          <p:cNvSpPr>
            <a:spLocks noGrp="1"/>
          </p:cNvSpPr>
          <p:nvPr>
            <p:ph type="title"/>
          </p:nvPr>
        </p:nvSpPr>
        <p:spPr>
          <a:xfrm>
            <a:off x="838200" y="266700"/>
            <a:ext cx="10515600" cy="600075"/>
          </a:xfrm>
        </p:spPr>
        <p:txBody>
          <a:bodyPr>
            <a:normAutofit fontScale="90000"/>
          </a:bodyPr>
          <a:lstStyle/>
          <a:p>
            <a:br>
              <a:rPr lang="en-US" sz="4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4400" dirty="0">
                <a:effectLst/>
                <a:latin typeface="Times New Roman" panose="02020603050405020304" pitchFamily="18" charset="0"/>
                <a:ea typeface="Times New Roman" panose="02020603050405020304" pitchFamily="18" charset="0"/>
                <a:cs typeface="Times New Roman" panose="02020603050405020304" pitchFamily="18" charset="0"/>
              </a:rPr>
              <a:t>A distributed system organized as middleware. </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10" name="Content Placeholder 9">
            <a:extLst>
              <a:ext uri="{FF2B5EF4-FFF2-40B4-BE49-F238E27FC236}">
                <a16:creationId xmlns:a16="http://schemas.microsoft.com/office/drawing/2014/main" id="{E9EE73C6-5677-4A3B-B02C-D63FB691FDCC}"/>
              </a:ext>
            </a:extLst>
          </p:cNvPr>
          <p:cNvSpPr>
            <a:spLocks noGrp="1"/>
          </p:cNvSpPr>
          <p:nvPr>
            <p:ph sz="half" idx="2"/>
          </p:nvPr>
        </p:nvSpPr>
        <p:spPr>
          <a:xfrm>
            <a:off x="5524500" y="1076324"/>
            <a:ext cx="5829300" cy="5305425"/>
          </a:xfrm>
        </p:spPr>
        <p:txBody>
          <a:bodyPr>
            <a:normAutofit fontScale="77500" lnSpcReduction="20000"/>
          </a:bodyPr>
          <a:lstStyle/>
          <a:p>
            <a:pPr>
              <a:lnSpc>
                <a:spcPct val="115000"/>
              </a:lnSpc>
              <a:spcAft>
                <a:spcPts val="10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Four networked computers and three applications: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1. Application B is distributed across computers 2 and 3.</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2.      Each application is offered the same interface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3.      Distributed system provides the means for components of a single distributed application to communicate with each other, but also to let different applications communicate.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4.      It also hides the differences in hardware and operating systems from each application.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4" name="Content Placeholder 13">
            <a:extLst>
              <a:ext uri="{FF2B5EF4-FFF2-40B4-BE49-F238E27FC236}">
                <a16:creationId xmlns:a16="http://schemas.microsoft.com/office/drawing/2014/main" id="{F325C261-4C75-44DA-AAB4-13C09AF29937}"/>
              </a:ext>
            </a:extLst>
          </p:cNvPr>
          <p:cNvPicPr>
            <a:picLocks noGrp="1"/>
          </p:cNvPicPr>
          <p:nvPr>
            <p:ph sz="half" idx="1"/>
          </p:nvPr>
        </p:nvPicPr>
        <p:blipFill>
          <a:blip r:embed="rId2" cstate="print"/>
          <a:srcRect/>
          <a:stretch>
            <a:fillRect/>
          </a:stretch>
        </p:blipFill>
        <p:spPr bwMode="auto">
          <a:xfrm>
            <a:off x="266700" y="923925"/>
            <a:ext cx="5143500" cy="5391150"/>
          </a:xfrm>
          <a:prstGeom prst="rect">
            <a:avLst/>
          </a:prstGeom>
          <a:noFill/>
          <a:ln w="9525">
            <a:noFill/>
            <a:miter lim="800000"/>
            <a:headEnd/>
            <a:tailEnd/>
          </a:ln>
        </p:spPr>
      </p:pic>
    </p:spTree>
    <p:extLst>
      <p:ext uri="{BB962C8B-B14F-4D97-AF65-F5344CB8AC3E}">
        <p14:creationId xmlns:p14="http://schemas.microsoft.com/office/powerpoint/2010/main" val="3074184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5" descr="https://encrypted-tbn2.gstatic.com/images?q=tbn:ANd9GcTDF3D_oqdkG1d8RG4WliNBd3D3z_KTAqj6sZQGsBV3LIMAoVSc">
            <a:extLst>
              <a:ext uri="{FF2B5EF4-FFF2-40B4-BE49-F238E27FC236}">
                <a16:creationId xmlns:a16="http://schemas.microsoft.com/office/drawing/2014/main" id="{DB4C3968-F4CD-48EC-B7FF-D3C2ACC9C7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153987"/>
            <a:ext cx="4726249"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2">
            <a:extLst>
              <a:ext uri="{FF2B5EF4-FFF2-40B4-BE49-F238E27FC236}">
                <a16:creationId xmlns:a16="http://schemas.microsoft.com/office/drawing/2014/main" id="{806F2A11-899E-432E-8C03-36F741C1C159}"/>
              </a:ext>
            </a:extLst>
          </p:cNvPr>
          <p:cNvSpPr>
            <a:spLocks noGrp="1" noChangeArrowheads="1"/>
          </p:cNvSpPr>
          <p:nvPr>
            <p:ph type="title"/>
          </p:nvPr>
        </p:nvSpPr>
        <p:spPr/>
        <p:txBody>
          <a:bodyPr/>
          <a:lstStyle/>
          <a:p>
            <a:r>
              <a:rPr lang="en-US" altLang="en-US"/>
              <a:t>Goals of Distributed Systems</a:t>
            </a:r>
          </a:p>
        </p:txBody>
      </p:sp>
      <p:sp>
        <p:nvSpPr>
          <p:cNvPr id="26628" name="Rectangle 3">
            <a:extLst>
              <a:ext uri="{FF2B5EF4-FFF2-40B4-BE49-F238E27FC236}">
                <a16:creationId xmlns:a16="http://schemas.microsoft.com/office/drawing/2014/main" id="{8263D777-8BAB-423D-8E14-26BBF5A22635}"/>
              </a:ext>
            </a:extLst>
          </p:cNvPr>
          <p:cNvSpPr>
            <a:spLocks noGrp="1" noChangeArrowheads="1"/>
          </p:cNvSpPr>
          <p:nvPr>
            <p:ph idx="1"/>
          </p:nvPr>
        </p:nvSpPr>
        <p:spPr/>
        <p:txBody>
          <a:bodyPr/>
          <a:lstStyle/>
          <a:p>
            <a:r>
              <a:rPr lang="en-US" altLang="en-US"/>
              <a:t>Connecting Users and Resources</a:t>
            </a:r>
          </a:p>
          <a:p>
            <a:r>
              <a:rPr lang="en-US" altLang="en-US"/>
              <a:t>Transparency</a:t>
            </a:r>
          </a:p>
          <a:p>
            <a:r>
              <a:rPr lang="en-US" altLang="en-US"/>
              <a:t>Openness</a:t>
            </a:r>
          </a:p>
          <a:p>
            <a:r>
              <a:rPr lang="en-US" altLang="en-US"/>
              <a:t>Scalability</a:t>
            </a:r>
          </a:p>
          <a:p>
            <a:r>
              <a:rPr lang="en-US" altLang="en-US"/>
              <a:t>Enhanced Availability</a:t>
            </a:r>
          </a:p>
        </p:txBody>
      </p:sp>
      <p:pic>
        <p:nvPicPr>
          <p:cNvPr id="26629" name="Picture 7" descr="http://cnx.org/content/m28156/latest/graphics7.png">
            <a:extLst>
              <a:ext uri="{FF2B5EF4-FFF2-40B4-BE49-F238E27FC236}">
                <a16:creationId xmlns:a16="http://schemas.microsoft.com/office/drawing/2014/main" id="{723820D7-665D-438D-A927-459830CBED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572000"/>
            <a:ext cx="70866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5" descr="http://upload.wikimedia.org/wikipedia/en/thumb/6/63/2nodeHAcluster.png/400px-2nodeHAcluster.png">
            <a:extLst>
              <a:ext uri="{FF2B5EF4-FFF2-40B4-BE49-F238E27FC236}">
                <a16:creationId xmlns:a16="http://schemas.microsoft.com/office/drawing/2014/main" id="{BD9EFC03-D0A2-41A7-9BB8-E0538BE6AC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4162425"/>
            <a:ext cx="36195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0738AE-13B8-41B6-8B62-567BA77E4372}"/>
              </a:ext>
            </a:extLst>
          </p:cNvPr>
          <p:cNvSpPr txBox="1"/>
          <p:nvPr/>
        </p:nvSpPr>
        <p:spPr>
          <a:xfrm>
            <a:off x="404812" y="705685"/>
            <a:ext cx="11382375" cy="6004721"/>
          </a:xfrm>
          <a:prstGeom prst="rect">
            <a:avLst/>
          </a:prstGeom>
          <a:noFill/>
        </p:spPr>
        <p:txBody>
          <a:bodyPr wrap="square">
            <a:spAutoFit/>
          </a:bodyPr>
          <a:lstStyle/>
          <a:p>
            <a:pPr>
              <a:lnSpc>
                <a:spcPct val="115000"/>
              </a:lnSpc>
              <a:spcAft>
                <a:spcPts val="1000"/>
              </a:spcAft>
            </a:pPr>
            <a:r>
              <a:rPr lang="en-US" sz="3200" b="1" dirty="0">
                <a:solidFill>
                  <a:srgbClr val="000080"/>
                </a:solidFill>
                <a:effectLst/>
                <a:latin typeface="Times New Roman" panose="02020603050405020304" pitchFamily="18" charset="0"/>
                <a:ea typeface="Times New Roman" panose="02020603050405020304" pitchFamily="18" charset="0"/>
                <a:cs typeface="Times New Roman" panose="02020603050405020304" pitchFamily="18" charset="0"/>
              </a:rPr>
              <a:t>1.    Making Resources Accessible</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Main goal of a distributed system –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make it easy for the users (and applications) to access remote resources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to share them in a controlled and efficient way.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Resources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anything: printers, computers, storage facilities, data, files, Web pages, and networks, etc.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Accessibility Issues</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security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unwanted communication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effectLst/>
                <a:latin typeface="Times New Roman" panose="02020603050405020304" pitchFamily="18" charset="0"/>
                <a:ea typeface="Times New Roman" panose="02020603050405020304" pitchFamily="18" charset="0"/>
              </a:rPr>
              <a:t> </a:t>
            </a:r>
            <a:endParaRPr lang="en-IN" sz="2400" dirty="0"/>
          </a:p>
        </p:txBody>
      </p:sp>
    </p:spTree>
    <p:extLst>
      <p:ext uri="{BB962C8B-B14F-4D97-AF65-F5344CB8AC3E}">
        <p14:creationId xmlns:p14="http://schemas.microsoft.com/office/powerpoint/2010/main" val="3050835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4B906C47-F50A-473C-945F-61168C58A81A}"/>
              </a:ext>
            </a:extLst>
          </p:cNvPr>
          <p:cNvSpPr>
            <a:spLocks noChangeArrowheads="1"/>
          </p:cNvSpPr>
          <p:nvPr/>
        </p:nvSpPr>
        <p:spPr bwMode="auto">
          <a:xfrm>
            <a:off x="-38100" y="274291"/>
            <a:ext cx="12230100" cy="6309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0080"/>
                </a:solidFill>
                <a:effectLst/>
                <a:latin typeface="Calibri" panose="020F0502020204030204" pitchFamily="34" charset="0"/>
                <a:ea typeface="Times New Roman" panose="02020603050405020304" pitchFamily="18" charset="0"/>
                <a:cs typeface="Times New Roman" panose="02020603050405020304" pitchFamily="18" charset="0"/>
              </a:rPr>
              <a:t>2. Distribution Transparency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solidFill>
                <a:srgbClr val="000080"/>
              </a:solidFill>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Goal </a:t>
            </a:r>
            <a:r>
              <a:rPr kumimoji="0" lang="en-US" altLang="en-US" sz="3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en-US" sz="3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3200" b="0"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hide the </a:t>
            </a: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fact that its processes and resources are physically distributed across multiple computers – systems should be transparent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Different forms of transparency in a distributed system (ISO, 1995).</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Degree of Transparency</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Issues: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rPr>
              <a:t>Timing: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e.g. requesting an electronic newspaper to appear in your mailbox before 7 A.M. local time, as usual, while you are currently at the other end of the world living in a different time zone.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rPr>
              <a:t>Synchronization:</a:t>
            </a:r>
            <a:endParaRPr kumimoji="0" lang="en-US" altLang="en-US" sz="2000" b="0" i="0" u="none" strike="noStrike" cap="none" normalizeH="0" baseline="0" dirty="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e.g. a wide-area distributed system that connects a process in San Francisco to a process in Amsterdam limited by laws of physics - a message sent from one process to the other takes about 35 milliseconds.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it takes several hundreds of milliseconds using a computer network.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signal transmission is not only limited by the speed of light, but also by limited processing capacities of the intermediate switches.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1780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A0BBE60-3B28-48D9-9BEA-B030B214963F}"/>
              </a:ext>
            </a:extLst>
          </p:cNvPr>
          <p:cNvGraphicFramePr>
            <a:graphicFrameLocks noGrp="1"/>
          </p:cNvGraphicFramePr>
          <p:nvPr>
            <p:extLst>
              <p:ext uri="{D42A27DB-BD31-4B8C-83A1-F6EECF244321}">
                <p14:modId xmlns:p14="http://schemas.microsoft.com/office/powerpoint/2010/main" val="324966492"/>
              </p:ext>
            </p:extLst>
          </p:nvPr>
        </p:nvGraphicFramePr>
        <p:xfrm>
          <a:off x="0" y="0"/>
          <a:ext cx="12329963" cy="6857997"/>
        </p:xfrm>
        <a:graphic>
          <a:graphicData uri="http://schemas.openxmlformats.org/drawingml/2006/table">
            <a:tbl>
              <a:tblPr firstRow="1" firstCol="1" bandRow="1">
                <a:tableStyleId>{5C22544A-7EE6-4342-B048-85BDC9FD1C3A}</a:tableStyleId>
              </a:tblPr>
              <a:tblGrid>
                <a:gridCol w="2356965">
                  <a:extLst>
                    <a:ext uri="{9D8B030D-6E8A-4147-A177-3AD203B41FA5}">
                      <a16:colId xmlns:a16="http://schemas.microsoft.com/office/drawing/2014/main" val="2536486669"/>
                    </a:ext>
                  </a:extLst>
                </a:gridCol>
                <a:gridCol w="9972998">
                  <a:extLst>
                    <a:ext uri="{9D8B030D-6E8A-4147-A177-3AD203B41FA5}">
                      <a16:colId xmlns:a16="http://schemas.microsoft.com/office/drawing/2014/main" val="334036431"/>
                    </a:ext>
                  </a:extLst>
                </a:gridCol>
              </a:tblGrid>
              <a:tr h="876567">
                <a:tc>
                  <a:txBody>
                    <a:bodyPr/>
                    <a:lstStyle/>
                    <a:p>
                      <a:pPr>
                        <a:lnSpc>
                          <a:spcPct val="115000"/>
                        </a:lnSpc>
                        <a:spcAft>
                          <a:spcPts val="1000"/>
                        </a:spcAft>
                      </a:pPr>
                      <a:r>
                        <a:rPr lang="en-US" sz="2000">
                          <a:effectLst/>
                        </a:rPr>
                        <a:t>Transparency</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spcAft>
                          <a:spcPts val="1000"/>
                        </a:spcAft>
                      </a:pPr>
                      <a:r>
                        <a:rPr lang="en-US" sz="2000">
                          <a:effectLst/>
                        </a:rPr>
                        <a:t>Description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345336091"/>
                  </a:ext>
                </a:extLst>
              </a:tr>
              <a:tr h="854490">
                <a:tc>
                  <a:txBody>
                    <a:bodyPr/>
                    <a:lstStyle/>
                    <a:p>
                      <a:pPr>
                        <a:lnSpc>
                          <a:spcPct val="115000"/>
                        </a:lnSpc>
                        <a:spcAft>
                          <a:spcPts val="1000"/>
                        </a:spcAft>
                      </a:pPr>
                      <a:r>
                        <a:rPr lang="en-US" sz="2000">
                          <a:effectLst/>
                        </a:rPr>
                        <a:t>Access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spcAft>
                          <a:spcPts val="1000"/>
                        </a:spcAft>
                      </a:pPr>
                      <a:r>
                        <a:rPr lang="en-US" sz="2000">
                          <a:effectLst/>
                        </a:rPr>
                        <a:t>Hide differences in data representation and how a resource is accessed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076979823"/>
                  </a:ext>
                </a:extLst>
              </a:tr>
              <a:tr h="854490">
                <a:tc>
                  <a:txBody>
                    <a:bodyPr/>
                    <a:lstStyle/>
                    <a:p>
                      <a:pPr>
                        <a:lnSpc>
                          <a:spcPct val="115000"/>
                        </a:lnSpc>
                        <a:spcAft>
                          <a:spcPts val="1000"/>
                        </a:spcAft>
                      </a:pPr>
                      <a:r>
                        <a:rPr lang="en-US" sz="2000" dirty="0">
                          <a:effectLst/>
                        </a:rPr>
                        <a:t>Location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spcAft>
                          <a:spcPts val="1000"/>
                        </a:spcAft>
                      </a:pPr>
                      <a:r>
                        <a:rPr lang="en-US" sz="2000" dirty="0">
                          <a:effectLst/>
                        </a:rPr>
                        <a:t>Hide where a resource is located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117936860"/>
                  </a:ext>
                </a:extLst>
              </a:tr>
              <a:tr h="854490">
                <a:tc>
                  <a:txBody>
                    <a:bodyPr/>
                    <a:lstStyle/>
                    <a:p>
                      <a:pPr>
                        <a:lnSpc>
                          <a:spcPct val="115000"/>
                        </a:lnSpc>
                        <a:spcAft>
                          <a:spcPts val="1000"/>
                        </a:spcAft>
                      </a:pPr>
                      <a:r>
                        <a:rPr lang="en-US" sz="2000" dirty="0">
                          <a:effectLst/>
                        </a:rPr>
                        <a:t>Migration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spcAft>
                          <a:spcPts val="1000"/>
                        </a:spcAft>
                      </a:pPr>
                      <a:r>
                        <a:rPr lang="en-US" sz="2000">
                          <a:effectLst/>
                        </a:rPr>
                        <a:t>Hide that a resource may move to another location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571844377"/>
                  </a:ext>
                </a:extLst>
              </a:tr>
              <a:tr h="854490">
                <a:tc>
                  <a:txBody>
                    <a:bodyPr/>
                    <a:lstStyle/>
                    <a:p>
                      <a:pPr>
                        <a:lnSpc>
                          <a:spcPct val="115000"/>
                        </a:lnSpc>
                        <a:spcAft>
                          <a:spcPts val="1000"/>
                        </a:spcAft>
                      </a:pPr>
                      <a:r>
                        <a:rPr lang="en-US" sz="2000" dirty="0">
                          <a:effectLst/>
                        </a:rPr>
                        <a:t>Relocation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spcAft>
                          <a:spcPts val="1000"/>
                        </a:spcAft>
                      </a:pPr>
                      <a:r>
                        <a:rPr lang="en-US" sz="2000" dirty="0">
                          <a:effectLst/>
                        </a:rPr>
                        <a:t>Hide that a resource may be moved to another location while in use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770222523"/>
                  </a:ext>
                </a:extLst>
              </a:tr>
              <a:tr h="854490">
                <a:tc>
                  <a:txBody>
                    <a:bodyPr/>
                    <a:lstStyle/>
                    <a:p>
                      <a:pPr>
                        <a:lnSpc>
                          <a:spcPct val="115000"/>
                        </a:lnSpc>
                        <a:spcAft>
                          <a:spcPts val="1000"/>
                        </a:spcAft>
                      </a:pPr>
                      <a:r>
                        <a:rPr lang="en-US" sz="2000" dirty="0">
                          <a:effectLst/>
                        </a:rPr>
                        <a:t>Replication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spcAft>
                          <a:spcPts val="1000"/>
                        </a:spcAft>
                      </a:pPr>
                      <a:r>
                        <a:rPr lang="en-US" sz="2000">
                          <a:effectLst/>
                        </a:rPr>
                        <a:t>Hide that a resource is replicated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740971050"/>
                  </a:ext>
                </a:extLst>
              </a:tr>
              <a:tr h="854490">
                <a:tc>
                  <a:txBody>
                    <a:bodyPr/>
                    <a:lstStyle/>
                    <a:p>
                      <a:pPr>
                        <a:lnSpc>
                          <a:spcPct val="115000"/>
                        </a:lnSpc>
                        <a:spcAft>
                          <a:spcPts val="1000"/>
                        </a:spcAft>
                      </a:pPr>
                      <a:r>
                        <a:rPr lang="en-US" sz="2000" dirty="0">
                          <a:effectLst/>
                        </a:rPr>
                        <a:t>Concurrency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spcAft>
                          <a:spcPts val="1000"/>
                        </a:spcAft>
                      </a:pPr>
                      <a:r>
                        <a:rPr lang="en-US" sz="2000">
                          <a:effectLst/>
                        </a:rPr>
                        <a:t>Hide that a resource may be shared by several competitive users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70222943"/>
                  </a:ext>
                </a:extLst>
              </a:tr>
              <a:tr h="854490">
                <a:tc>
                  <a:txBody>
                    <a:bodyPr/>
                    <a:lstStyle/>
                    <a:p>
                      <a:pPr>
                        <a:lnSpc>
                          <a:spcPct val="115000"/>
                        </a:lnSpc>
                        <a:spcAft>
                          <a:spcPts val="1000"/>
                        </a:spcAft>
                      </a:pPr>
                      <a:r>
                        <a:rPr lang="en-US" sz="2000">
                          <a:effectLst/>
                        </a:rPr>
                        <a:t>Failure</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spcAft>
                          <a:spcPts val="1000"/>
                        </a:spcAft>
                      </a:pPr>
                      <a:r>
                        <a:rPr lang="en-US" sz="2000" dirty="0">
                          <a:effectLst/>
                        </a:rPr>
                        <a:t>Hide the failure and recovery of a resource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587562069"/>
                  </a:ext>
                </a:extLst>
              </a:tr>
            </a:tbl>
          </a:graphicData>
        </a:graphic>
      </p:graphicFrame>
    </p:spTree>
    <p:extLst>
      <p:ext uri="{BB962C8B-B14F-4D97-AF65-F5344CB8AC3E}">
        <p14:creationId xmlns:p14="http://schemas.microsoft.com/office/powerpoint/2010/main" val="2551847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6BD801-8C50-4920-A104-28837CD899B9}"/>
              </a:ext>
            </a:extLst>
          </p:cNvPr>
          <p:cNvSpPr txBox="1"/>
          <p:nvPr/>
        </p:nvSpPr>
        <p:spPr>
          <a:xfrm>
            <a:off x="66676" y="176308"/>
            <a:ext cx="12020549" cy="7058343"/>
          </a:xfrm>
          <a:prstGeom prst="rect">
            <a:avLst/>
          </a:prstGeom>
          <a:noFill/>
        </p:spPr>
        <p:txBody>
          <a:bodyPr wrap="square">
            <a:spAutoFit/>
          </a:bodyPr>
          <a:lstStyle/>
          <a:p>
            <a:pPr>
              <a:lnSpc>
                <a:spcPct val="115000"/>
              </a:lnSpc>
              <a:spcAft>
                <a:spcPts val="100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Degree of Transparency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Issues: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Timing: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e.g. requesting an electronic newspaper to appear in your mailbox before 7 A.M. local time, as usual, while you are currently at the other end of the world living in a different time zone.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Synchronization: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e.g. a wide-area distributed system that connects a process in San Francisco to a process in Amsterdam limited by laws of physics - a message sent from one process to the other takes about 35 milliseconds.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it takes several hundreds of milliseconds using a computer network.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signal transmission is not only limited by the speed of light, but also by limited processing capacities of the intermediate switches.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Performance: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e.g. many Internet applications repeatedly try to contact a server before finally giving up. Consequently, attempting to mask a transient server failure before trying another one may slow down the system as a whole.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rPr>
              <a:t> </a:t>
            </a:r>
            <a:endParaRPr lang="en-IN" sz="1600" dirty="0"/>
          </a:p>
        </p:txBody>
      </p:sp>
    </p:spTree>
    <p:extLst>
      <p:ext uri="{BB962C8B-B14F-4D97-AF65-F5344CB8AC3E}">
        <p14:creationId xmlns:p14="http://schemas.microsoft.com/office/powerpoint/2010/main" val="4075791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9DFA4A-EC7E-466A-945D-C1BE9E261194}"/>
              </a:ext>
            </a:extLst>
          </p:cNvPr>
          <p:cNvSpPr txBox="1"/>
          <p:nvPr/>
        </p:nvSpPr>
        <p:spPr>
          <a:xfrm>
            <a:off x="0" y="403492"/>
            <a:ext cx="11925300" cy="6051015"/>
          </a:xfrm>
          <a:prstGeom prst="rect">
            <a:avLst/>
          </a:prstGeom>
          <a:noFill/>
        </p:spPr>
        <p:txBody>
          <a:bodyPr wrap="square">
            <a:spAutoFit/>
          </a:bodyPr>
          <a:lstStyle/>
          <a:p>
            <a:pPr>
              <a:lnSpc>
                <a:spcPct val="115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Consistency: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e.g. need to guarantee that several replicas, located on different continents, need to be consistent all the time -  a single update operation may now even take seconds to complete, something that cannot be hidden from users.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Context Awareness: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e.g. notion of location and context awareness is becoming increasingly important, it may be best to actually expose distribution rather than trying to hide it. -  consider an office worker who wants to print a file from her notebook computer. It is better to send the print job to a busy nearby printer, rather than to an idle one at corporate headquarters in a different country.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Limits of Possibility: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Recognizing that full distribution transparency is simply impossible, we should ask ourselves whether it is even wise to pretend that we can achieve it.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9472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78982F-ABD2-41EA-8D2A-FD41AC0C70FD}"/>
              </a:ext>
            </a:extLst>
          </p:cNvPr>
          <p:cNvSpPr txBox="1"/>
          <p:nvPr/>
        </p:nvSpPr>
        <p:spPr>
          <a:xfrm>
            <a:off x="152400" y="482408"/>
            <a:ext cx="11896725" cy="5555495"/>
          </a:xfrm>
          <a:prstGeom prst="rect">
            <a:avLst/>
          </a:prstGeom>
          <a:noFill/>
        </p:spPr>
        <p:txBody>
          <a:bodyPr wrap="square">
            <a:spAutoFit/>
          </a:bodyPr>
          <a:lstStyle/>
          <a:p>
            <a:pPr>
              <a:lnSpc>
                <a:spcPct val="115000"/>
              </a:lnSpc>
              <a:spcAft>
                <a:spcPts val="1000"/>
              </a:spcAft>
            </a:pPr>
            <a:r>
              <a:rPr lang="en-US" sz="3200" b="1" dirty="0">
                <a:solidFill>
                  <a:srgbClr val="000080"/>
                </a:solidFill>
                <a:effectLst/>
                <a:latin typeface="Times New Roman" panose="02020603050405020304" pitchFamily="18" charset="0"/>
                <a:ea typeface="Times New Roman" panose="02020603050405020304" pitchFamily="18" charset="0"/>
                <a:cs typeface="Times New Roman" panose="02020603050405020304" pitchFamily="18" charset="0"/>
              </a:rPr>
              <a:t>3. Openness</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b="1" dirty="0">
                <a:solidFill>
                  <a:srgbClr val="000080"/>
                </a:solidFill>
                <a:effectLst/>
                <a:latin typeface="Times New Roman" panose="02020603050405020304" pitchFamily="18" charset="0"/>
                <a:ea typeface="Times New Roman" panose="02020603050405020304" pitchFamily="18" charset="0"/>
                <a:cs typeface="Times New Roman" panose="02020603050405020304" pitchFamily="18" charset="0"/>
              </a:rPr>
              <a:t>Goal:</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offer services according to standard rules that describe the syntax and semantics of those services.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e.g.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computer networks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standard rules govern the format, contents, and meaning of messages sent and received.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distributed systems</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services are specified through interfaces, which are often described in an Interface Definition Language (IDL).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solidFill>
                  <a:srgbClr val="000080"/>
                </a:solidFill>
                <a:effectLst/>
                <a:latin typeface="Times New Roman" panose="02020603050405020304" pitchFamily="18" charset="0"/>
                <a:ea typeface="Times New Roman" panose="02020603050405020304" pitchFamily="18" charset="0"/>
                <a:cs typeface="Times New Roman" panose="02020603050405020304" pitchFamily="18" charset="0"/>
              </a:rPr>
              <a:t>Interface definitions</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written in an IDL nearly always capture only the syntax of services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specify names of the available functions with types of parameters, return values, possible exceptions that can be raised, etc.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allows an arbitrary process that needs a certain interface to talk to another process that provides that interface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allows two independent parties to build completely different implementations of those interfaces, leading to two separate distributed systems that operate in exactly the same way.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6938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2B634B1-D234-4843-8F62-4D266DD77190}"/>
              </a:ext>
            </a:extLst>
          </p:cNvPr>
          <p:cNvSpPr>
            <a:spLocks noGrp="1" noChangeArrowheads="1"/>
          </p:cNvSpPr>
          <p:nvPr>
            <p:ph type="title"/>
          </p:nvPr>
        </p:nvSpPr>
        <p:spPr/>
        <p:txBody>
          <a:bodyPr/>
          <a:lstStyle/>
          <a:p>
            <a:r>
              <a:rPr lang="en-US" altLang="en-US"/>
              <a:t>Introduction</a:t>
            </a:r>
          </a:p>
        </p:txBody>
      </p:sp>
      <p:sp>
        <p:nvSpPr>
          <p:cNvPr id="15364" name="Rectangle 3">
            <a:extLst>
              <a:ext uri="{FF2B5EF4-FFF2-40B4-BE49-F238E27FC236}">
                <a16:creationId xmlns:a16="http://schemas.microsoft.com/office/drawing/2014/main" id="{4E9C77EA-397F-4FBB-B983-267EF1BB5B47}"/>
              </a:ext>
            </a:extLst>
          </p:cNvPr>
          <p:cNvSpPr>
            <a:spLocks noGrp="1" noChangeArrowheads="1"/>
          </p:cNvSpPr>
          <p:nvPr>
            <p:ph idx="1"/>
          </p:nvPr>
        </p:nvSpPr>
        <p:spPr>
          <a:xfrm>
            <a:off x="2133600" y="1454150"/>
            <a:ext cx="8458200" cy="4900613"/>
          </a:xfrm>
        </p:spPr>
        <p:txBody>
          <a:bodyPr rtlCol="0">
            <a:normAutofit/>
          </a:bodyPr>
          <a:lstStyle/>
          <a:p>
            <a:pPr fontAlgn="auto">
              <a:lnSpc>
                <a:spcPct val="80000"/>
              </a:lnSpc>
              <a:spcAft>
                <a:spcPts val="0"/>
              </a:spcAft>
              <a:defRPr/>
            </a:pPr>
            <a:r>
              <a:rPr lang="en-US" altLang="en-US" dirty="0"/>
              <a:t>Networks of computers are everywhere!</a:t>
            </a:r>
          </a:p>
          <a:p>
            <a:pPr lvl="1" fontAlgn="auto">
              <a:lnSpc>
                <a:spcPct val="80000"/>
              </a:lnSpc>
              <a:spcAft>
                <a:spcPts val="0"/>
              </a:spcAft>
              <a:defRPr/>
            </a:pPr>
            <a:r>
              <a:rPr lang="en-US" altLang="en-US" sz="2800" dirty="0"/>
              <a:t>Mobile phone networks</a:t>
            </a:r>
          </a:p>
          <a:p>
            <a:pPr lvl="1" fontAlgn="auto">
              <a:lnSpc>
                <a:spcPct val="80000"/>
              </a:lnSpc>
              <a:spcAft>
                <a:spcPts val="0"/>
              </a:spcAft>
              <a:defRPr/>
            </a:pPr>
            <a:r>
              <a:rPr lang="en-US" altLang="en-US" sz="2800" dirty="0"/>
              <a:t>Corporate networks</a:t>
            </a:r>
          </a:p>
          <a:p>
            <a:pPr lvl="1" fontAlgn="auto">
              <a:lnSpc>
                <a:spcPct val="80000"/>
              </a:lnSpc>
              <a:spcAft>
                <a:spcPts val="0"/>
              </a:spcAft>
              <a:defRPr/>
            </a:pPr>
            <a:r>
              <a:rPr lang="en-US" altLang="en-US" sz="2800" dirty="0"/>
              <a:t>Factory networks</a:t>
            </a:r>
          </a:p>
          <a:p>
            <a:pPr lvl="1" fontAlgn="auto">
              <a:lnSpc>
                <a:spcPct val="80000"/>
              </a:lnSpc>
              <a:spcAft>
                <a:spcPts val="0"/>
              </a:spcAft>
              <a:defRPr/>
            </a:pPr>
            <a:r>
              <a:rPr lang="en-US" altLang="en-US" sz="2800" dirty="0"/>
              <a:t>Campus networks</a:t>
            </a:r>
          </a:p>
          <a:p>
            <a:pPr lvl="1" fontAlgn="auto">
              <a:lnSpc>
                <a:spcPct val="80000"/>
              </a:lnSpc>
              <a:spcAft>
                <a:spcPts val="0"/>
              </a:spcAft>
              <a:defRPr/>
            </a:pPr>
            <a:r>
              <a:rPr lang="en-US" altLang="en-US" sz="2800" dirty="0"/>
              <a:t>Home networks</a:t>
            </a:r>
          </a:p>
          <a:p>
            <a:pPr lvl="1" fontAlgn="auto">
              <a:lnSpc>
                <a:spcPct val="80000"/>
              </a:lnSpc>
              <a:spcAft>
                <a:spcPts val="0"/>
              </a:spcAft>
              <a:defRPr/>
            </a:pPr>
            <a:r>
              <a:rPr lang="en-US" altLang="en-US" sz="2800" dirty="0"/>
              <a:t>In-car networks</a:t>
            </a:r>
          </a:p>
          <a:p>
            <a:pPr lvl="1" fontAlgn="auto">
              <a:lnSpc>
                <a:spcPct val="80000"/>
              </a:lnSpc>
              <a:spcAft>
                <a:spcPts val="0"/>
              </a:spcAft>
              <a:defRPr/>
            </a:pPr>
            <a:r>
              <a:rPr lang="en-US" altLang="en-US" sz="2800" dirty="0"/>
              <a:t>On board networks in planes and trains</a:t>
            </a:r>
          </a:p>
          <a:p>
            <a:pPr marL="0" indent="0" fontAlgn="auto">
              <a:lnSpc>
                <a:spcPct val="80000"/>
              </a:lnSpc>
              <a:spcAft>
                <a:spcPts val="0"/>
              </a:spcAft>
              <a:buFont typeface="Arial" panose="020B0604020202020204" pitchFamily="34" charset="0"/>
              <a:buNone/>
              <a:defRPr/>
            </a:pPr>
            <a:endParaRPr lang="en-US" altLang="en-US" dirty="0"/>
          </a:p>
        </p:txBody>
      </p:sp>
      <p:sp>
        <p:nvSpPr>
          <p:cNvPr id="8196" name="AutoShape 7" descr="data:image/jpeg;base64,/9j/4AAQSkZJRgABAQAAAQABAAD/2wCEAAkGBhAQEBUTExAWEhUWFRcSFRAXERgTGBcQHxIVFBQXFxYXHCYgGBkjGhUSHy8gJCcpLCwsFh4xNTAqNSYrLCkBCQoKDgwOGg8PGiolHBwpNSosLCwpKSwsKSkpKikqNS0sLCwpLCksKjUsKSwpKTUsLCosKSwpLS0pMCkpKSwqKf/AABEIAMUA/wMBIgACEQEDEQH/xAAcAAEAAgMBAQEAAAAAAAAAAAAAAwQCBQYBBwj/xAA+EAACAQIEBAQEAgcHBQEAAAAAAQIDEQQSITEFQVFhBiJxgRMykbFCUgcUI2KhweEVM3KCkrLwQ1Nz0vEW/8QAGgEBAQEBAQEBAAAAAAAAAAAAAAECAwQGBf/EACYRAQEAAgEDAwQDAQAAAAAAAAABAhEDEiExBAVBE1FxgWGx8CL/2gAMAwEAAhEDEQA/APuIAAAAAAAAAAAAAAAAAAAAAAAAAAAAAAAAAAAAAAAAAAAAAAAAAAAAAAAAAAAAAAAAPmXEv0m1MJXqRqVo1YxqypXXDa9OGeLipQVeNao20501dU5fMup3/BeKRxNCFaOW0r/LJyWjaau4xd00000mmmmtALwOY8aeNI8Pir5W5RlLVVJyUVZOfw6UG3FXWrlBXaVyl4G8W1cfUm3WUoqnCqqT4fUwsnTm5KFSE5V5qcG4yW3LkB2gAAAAAAAAAAAAAAAAAAAAAAAAAAAAAAAAAAAHNePfEf6nhrQf7WrenT6r80/ZP6tFk32S3U20HjPiOA+LUvhpVZwcZVKlKrUpSdVaRSdLWU4qyzbxvZczYeGfF/DoQpUaNGeGjNXyuk4xjUb8ynPXzN7ye7erPl9LG04xu5L1ckru+ib7yd32Rs6/FKbyqMs0YrypO+dq9rd5Scps7fTjh9Wun/SD4qwCWarh3XySdJThXlRk4uznFOGrpvKtH5XlvbZnYeE/1SeGhWwsMsK0VO7vnbtltOTbbcbZd3bLZaH538SYrNVUL3yK8n1qyu39E2/c/Q3gfCfC4bhYZcrVCm2v3nFSl/FsxnjI3hlcq3gAObqAAAAAAAAAAAAAAAAAAAAAAAAAAAAAAAA8bPifirxNHFYqpWdnTpJ0qSfNJu8td23d+luh9b8SYarVwdeFF2qSpyjD/Fbb329z4xgMVTlSlTxFNRyeWUZrLJS2cWmt+63N43pm9bZuHXenevz8uU8L8Bq8U4j8GlP4almqznZyUYpfNa6u7yjHf8RvMPw6hgvjtTVWNOUoQqfKs203BJuycr212sdv+jHwZ+rYXF4mmn8Supww7ejVJReWzfWf+yJx/AsdTqRlQr0oxlC8akZJRaa3TT5dGjdyuO7rbnjxdepuT8uf8LcFljsZSpatVaqc+1JPNUd/8Kf8D9QRikrJWS0S7Hy79E3hymsRXxUNacUqNJ25vzVLPslBX6SZ9SM8l3V4semdwAHN1AAAAAAAAAAAAAAAAAAAAAAAAAAAAAAAhxeMhSjmnJRXV9eiXNkyymM3bqQTGv4hw7CyanVo05y2TlSjOTfJLS79ChX8YUNo5nyzOOiXW17v009ipPxZThK8acqr2dSUst10Ss7LtoeHL3L0uE39Sfrv/TneTD7tvPF1YzSUIqCSTp/iV21DzJ5V8rVrW1WtrkOK8PYHFTc6mHi6i0k2nCfpLK03/FdDU1fFyal+xu5Wi05aZLbaK71cum5Vq+KaslHyxUoqyqa5vv8AVap9Dhl7z6XHxlv8Ss3lwdnhMHTowUKcFCK2jFWSJjkcN41mmviU01zcW0/WzujpMDxOlWV4TT6rZr1R6fT+v4PU9uPLv9vFbxzxy8LQAPa2AAAAAAAAAAAAAAAAAAAAAAAAAAAAAIsTVcISko5motqPVpXsfP8AinF6mIac7eW9klZK9r/ZH0CtiIxtfVvaK1b9F/xI4jHeG8TGTap54tt3U02l+9e2vW1z8L3ng9Ry4ScW7PmT/d3Dmxys7NQa7+13b+7fzZd1qlKClZb3tONurv77CU0t3l9fL9zGGIhJ2Uk2t0pJ/Y+RnHljvqxvb8x5Na8xQp8aUldU5bX+aP5akt766U5e9l3JMLxT4kkowaV2m20tk2tOumz20L1jClVzycYqU2ld5YSkl1V0t9tO6NYYfVtnHhbf43STfiMy1wzG/BrU5ttJSSaXNPy2+rT9itDCV6jywpzjspVZQyxpp6Kbzb7Pla610udVw3wrSw81OrmrSjrGq9YxfX4a+V99V3R+x7d7Xz3kx5cv+Zjfnzf07cfFlvbqAeRkmrp3T1TWuh6fYvYAAAAAAAAAAAAAAAAAAAAAAFzGc7JvtfewGQNRX4zOP/TS9Xf7EH9s1nsl/pe17X30Xd6E2m29bK36xKf93t/3Xt/lX4vXb12NO+KSk/2ijPpBXUPe+s362XYllxuo9opezY2dUbijhoxu9295PVv1fTstERT/AGssv4E7S/el+X0XP6dUaKtxus3kUkn+KWVeWP8A7PW3u+Wt/hvEJy8ijHRaa5bL+Nxs6mxxVKnlbnFSSTbvFPQgocKpfDyypQ83mlHKrXfL20XsiSreUowfLzyt2fkXvJX/AMjLRVc/ivCODzQfwVbNZrNK1nGSWl7fNlNouGwhBRpQjDK80UlZZu9uTTafZkmO/u2/y2n7RkpP7E5JjJ4gqVZpxVVLZNSjbXJtNNdYtXt2a5ntOXw2le8HpGX5Xyi306P26X4Dw74+rVsdGk3Ty1Ks4Omk82kfmWisrpLd7P1PoFGKTdJq8bXins6ezj7Xt6OJRlLCWd4PI3q1a8W+8evdWfc8ji7O01keyd7xb7S69nZ+p5Tm6bUJO6ekJv8A2yfXo+frvZlFNWaunpbsB6CpOm6esZJL8kn5f8st4+mq7GdDGxk7bS3yu12uqa0ku6uBYAAAAAAAAAAAAAQ4rEqnG9r9F1Zq/wC33+Rf6v6G1xNBTjlf3a+xSpcDgm8zb6La3vzIzd/CNcfXOD+pHX43mVknH95NX+xclwak1s13zP8AmafFYCdPdO1/m7cn2HdLt5Uxbbv83+NKT+p7+vpQ1eVx1Ukope91okcR/wDqqv698LMrfHVJUnC2aF7N5smiWive+vOzOojRvZyeZ7pfhT7Lm+716WIl7Jp1nUXlvHrNpNyfWN/l05tez3NhSqzwyy+WSdm3zd1ze79XcYTi7grOCa7eV+/UixuNzVHKLaWml+3QDcUKsK8X5ezuufZny79IeNnQqUo2m45Ztxjo73srZoSS3XLVL6fQsFxKcbtw8l90lFJ/zMuLeHKOLkpupUg8kqd6dXKpQd7XVmrq7s91crU7tH4ZwVWrhqUrO8oRbm3u7Zd3q3ZJexvsLSp0G3UnFStfnoufqX+H4GFClClBNRhFQjd3dkrat7vueYtZnGHXV/4FbN9bqPpJjS6e4LWOfnPzekbeVfS3u2Tyklq3buVMdiZwXljtZuTtZq+y1NfxLHU6kV82ZcuXe/8AQFqXF8YjJOMYOV043bsrbcjDAcfzxjmhq4p3T7Xe5RjWioOKTbdtXsrdLalPDbNdJSXtmbX8GibZ3Wm4T4SWHxlKu/hLJKpOcoOq5TvdQSjJuMXd3ly6HZ4rjMWk4wlmi7q7S9V7q6978jVAbTqq7U4zKona2SVrRa5fe/2aKkuJVW8s5v8Adeykujt+Jfx36pUsRiYUE5Tkowbvzfnd7pJLZ7+t+qM8PiKdenmhLNFu11dNSVnzSaa0d/QHdYMoza6fRP6dH3RBSqO+WW/J7Zl19eq/kyUiPMX4jq4am6k5ucIpeVrXe2skm7b8m/XllwzxjUxCl+z+FKDScWnqnHNF+ZJ7duhqvEuBdfCzgoylfK3GKi5ZVJXyqbs3tp0uReA+BLDKtGoqmV1bQk1FOaV052TuotyVr6vU18NfDq4cdqLeMX9UTR4+ucH/AKv6ElXhEIpyjFya2i3dP1PcLweNr1Em272TaSXTQd17lHjSk/7uXXTzF6jWU1dXt6NfcUsPCPyxS9ESFWAACgAAAAARYmjng47XVrkoA+c4nwV8PFKrLIrVpVs6oJTlC6cYuSe+beW7T2Rt0jrKtGMlaSTRQqcFWbNCWXW9mrolZsaX9Xnvllpv5WbHh/CM3mnto0k1r6lyq66d2lKO1ou3PfZv6GNTGQp6KbXSOS9v4IJqLlLCwj8sUvYkSsVqXEqUnbOr+jX3LKkupW3pXwnmvU/NpH/xq+X63lL/ADIYx3Sgt5vL6R/E/pfXq0Z4im/htR0eWytpy0A1vGMU1JKNS2lnFfzf8ilSr0UrOk5dZOVvokVZxadmrPozwy57Xp0aLV/iJa7ZX8vfTfvYrxywc0pwkrxmlku3dKOt1p8jIUc7gvFini8ihGzqOh88b3WZrTM21rr5UteTBO7omCenSjOWkst7WTu3ftZam6wnC1G7k87fWKsvqNEm3z7xrhpVKFOEZRjJ1oKLk2k5WlljdRlq3sueo8EZnhW5SU26tRuaWkn5VJrRaXutuTO64lwpZW4Lu4LZrsjzB8FWVOd3ppDZJdCrq+Gjq01JW901unya7mNKo75ZfMvo1+Zdu3L6N7PF8KlGVou97tcn6d3qT0ODwlDNOLhJaxbeztvbo+aZNJpFQ4YpRjNNtfiit7dFpuX6WC1SUMkb3fn80nbTbv3OX4h+kB4WvKh+rZvhtZ5KrZJNpXScdrvRfbl3BdNyPEj0AqgAAAAAAAAAAAAAAABznE8POM25ap7S5W6dvQ6Mq8TqqNKXdWXqyVLHNHL+M/ElTCypRjWnThKM5PJJp3Wi0U431yrV/wBepiruy3fI9xfg14lKUqjpPLKGXJGpv8srS+WSbb310utCRjHyueDMTWr4enVq63pxjGTd2/zSfq7K/PKjoSpwrh0cPQp0YtyVOKhme7stW7c27v3LZp0eOK6EeIw8ZxcX9enoSgDkmrPe9nv1VzkcL4RlDGQrZLWq1Jzm66lHJ80XGGVO8m7Wfy21bO+4hwuWe8I3T1suTJ+GcKcXmnpbaOj92SMTabBU6VOMXopSS1e939jYEE8HGU1N3ulZLkTlagAAqvisFGeu0lqpLryv1IMTgHUactuinp9GtPqXypxKM3T8jaaey3a6f86BK+XeLPBlapjZ1fhybdSnllnpKMo5bObvqlHmnrrpc+kyxsrZoVYuN7PNG2rem33KC4VWk7te7kV6+EnB+aNu/L6k2zuunpSbWqs+zun3RmanglWo7p6wXN8n0RtitQBjGaezMgoAAAAAAAAAAAAAGs45GTjG0bq93ZXs+X3ZswEqlwvCxhBPm9W//pdACgAAAAAAAAAAAAAAAAaAAxp01FWV/dt/xZjWpuSspOPdWvb32JABhSoxitF6vm/V8zMAAAAAAAAAAAAAAAAAAAAAAAAAAAAAAAAAAAAAAAAAAQVZzU4KKTi82d63Sy+W3LexOAAAAAAAAAAAAAAAAAAAAAAAAAAAAAAAAAAAAAAAAAAAAAAD/9k=">
            <a:extLst>
              <a:ext uri="{FF2B5EF4-FFF2-40B4-BE49-F238E27FC236}">
                <a16:creationId xmlns:a16="http://schemas.microsoft.com/office/drawing/2014/main" id="{A7F57B9A-477E-4754-8D58-F26A2E587E9D}"/>
              </a:ext>
            </a:extLst>
          </p:cNvPr>
          <p:cNvSpPr>
            <a:spLocks noChangeAspect="1" noChangeArrowheads="1"/>
          </p:cNvSpPr>
          <p:nvPr/>
        </p:nvSpPr>
        <p:spPr bwMode="auto">
          <a:xfrm>
            <a:off x="6057900"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AU" altLang="en-US" sz="1400">
              <a:latin typeface="Tahoma" panose="020B0604030504040204" pitchFamily="34" charset="0"/>
              <a:ea typeface="SimSun" panose="02010600030101010101" pitchFamily="2" charset="-122"/>
            </a:endParaRPr>
          </a:p>
        </p:txBody>
      </p:sp>
      <p:sp>
        <p:nvSpPr>
          <p:cNvPr id="8197" name="AutoShape 9" descr="data:image/jpeg;base64,/9j/4AAQSkZJRgABAQAAAQABAAD/2wCEAAkGBhAQEBUTExAWEhUWFRcSFRAXERgTGBcQHxIVFBQXFxYXHCYgGBkjGhUSHy8gJCcpLCwsFh4xNTAqNSYrLCkBCQoKDgwOGg8PGiolHBwpNSosLCwpKSwsKSkpKikqNS0sLCwpLCksKjUsKSwpKTUsLCosKSwpLS0pMCkpKSwqKf/AABEIAMUA/wMBIgACEQEDEQH/xAAcAAEAAgMBAQEAAAAAAAAAAAAAAwQCBQYBBwj/xAA+EAACAQIEBAQEAgcHBQEAAAAAAQIDEQQSITEFQVFhBiJxgRMykbFCUgcUI2KhweEVM3KCkrLwQ1Nz0vEW/8QAGgEBAQEBAQEBAAAAAAAAAAAAAAECAwQGBf/EACYRAQEAAgEDAwQDAQAAAAAAAAABAhEDEiExBAVBE1FxgWGx8CL/2gAMAwEAAhEDEQA/APuIAAAAAAAAAAAAAAAAAAAAAAAAAAAAAAAAAAAAAAAAAAAAAAAAAAAAAAAAAAAAAAAAPmXEv0m1MJXqRqVo1YxqypXXDa9OGeLipQVeNao20501dU5fMup3/BeKRxNCFaOW0r/LJyWjaau4xd00000mmmmtALwOY8aeNI8Pir5W5RlLVVJyUVZOfw6UG3FXWrlBXaVyl4G8W1cfUm3WUoqnCqqT4fUwsnTm5KFSE5V5qcG4yW3LkB2gAAAAAAAAAAAAAAAAAAAAAAAAAAAAAAAAAAAHNePfEf6nhrQf7WrenT6r80/ZP6tFk32S3U20HjPiOA+LUvhpVZwcZVKlKrUpSdVaRSdLWU4qyzbxvZczYeGfF/DoQpUaNGeGjNXyuk4xjUb8ynPXzN7ye7erPl9LG04xu5L1ckru+ib7yd32Rs6/FKbyqMs0YrypO+dq9rd5Scps7fTjh9Wun/SD4qwCWarh3XySdJThXlRk4uznFOGrpvKtH5XlvbZnYeE/1SeGhWwsMsK0VO7vnbtltOTbbcbZd3bLZaH538SYrNVUL3yK8n1qyu39E2/c/Q3gfCfC4bhYZcrVCm2v3nFSl/FsxnjI3hlcq3gAObqAAAAAAAAAAAAAAAAAAAAAAAAAAAAAAAA8bPifirxNHFYqpWdnTpJ0qSfNJu8td23d+luh9b8SYarVwdeFF2qSpyjD/Fbb329z4xgMVTlSlTxFNRyeWUZrLJS2cWmt+63N43pm9bZuHXenevz8uU8L8Bq8U4j8GlP4almqznZyUYpfNa6u7yjHf8RvMPw6hgvjtTVWNOUoQqfKs203BJuycr212sdv+jHwZ+rYXF4mmn8Supww7ejVJReWzfWf+yJx/AsdTqRlQr0oxlC8akZJRaa3TT5dGjdyuO7rbnjxdepuT8uf8LcFljsZSpatVaqc+1JPNUd/8Kf8D9QRikrJWS0S7Hy79E3hymsRXxUNacUqNJ25vzVLPslBX6SZ9SM8l3V4semdwAHN1AAAAAAAAAAAAAAAAAAAAAAAAAAAAAAAhxeMhSjmnJRXV9eiXNkyymM3bqQTGv4hw7CyanVo05y2TlSjOTfJLS79ChX8YUNo5nyzOOiXW17v009ipPxZThK8acqr2dSUst10Ss7LtoeHL3L0uE39Sfrv/TneTD7tvPF1YzSUIqCSTp/iV21DzJ5V8rVrW1WtrkOK8PYHFTc6mHi6i0k2nCfpLK03/FdDU1fFyal+xu5Wi05aZLbaK71cum5Vq+KaslHyxUoqyqa5vv8AVap9Dhl7z6XHxlv8Ss3lwdnhMHTowUKcFCK2jFWSJjkcN41mmviU01zcW0/WzujpMDxOlWV4TT6rZr1R6fT+v4PU9uPLv9vFbxzxy8LQAPa2AAAAAAAAAAAAAAAAAAAAAAAAAAAAAIsTVcISko5motqPVpXsfP8AinF6mIac7eW9klZK9r/ZH0CtiIxtfVvaK1b9F/xI4jHeG8TGTap54tt3U02l+9e2vW1z8L3ng9Ry4ScW7PmT/d3Dmxys7NQa7+13b+7fzZd1qlKClZb3tONurv77CU0t3l9fL9zGGIhJ2Uk2t0pJ/Y+RnHljvqxvb8x5Na8xQp8aUldU5bX+aP5akt766U5e9l3JMLxT4kkowaV2m20tk2tOumz20L1jClVzycYqU2ld5YSkl1V0t9tO6NYYfVtnHhbf43STfiMy1wzG/BrU5ttJSSaXNPy2+rT9itDCV6jywpzjspVZQyxpp6Kbzb7Pla610udVw3wrSw81OrmrSjrGq9YxfX4a+V99V3R+x7d7Xz3kx5cv+Zjfnzf07cfFlvbqAeRkmrp3T1TWuh6fYvYAAAAAAAAAAAAAAAAAAAAAAFzGc7JvtfewGQNRX4zOP/TS9Xf7EH9s1nsl/pe17X30Xd6E2m29bK36xKf93t/3Xt/lX4vXb12NO+KSk/2ijPpBXUPe+s362XYllxuo9opezY2dUbijhoxu9295PVv1fTstERT/AGssv4E7S/el+X0XP6dUaKtxus3kUkn+KWVeWP8A7PW3u+Wt/hvEJy8ijHRaa5bL+Nxs6mxxVKnlbnFSSTbvFPQgocKpfDyypQ83mlHKrXfL20XsiSreUowfLzyt2fkXvJX/AMjLRVc/ivCODzQfwVbNZrNK1nGSWl7fNlNouGwhBRpQjDK80UlZZu9uTTafZkmO/u2/y2n7RkpP7E5JjJ4gqVZpxVVLZNSjbXJtNNdYtXt2a5ntOXw2le8HpGX5Xyi306P26X4Dw74+rVsdGk3Ty1Ks4Omk82kfmWisrpLd7P1PoFGKTdJq8bXins6ezj7Xt6OJRlLCWd4PI3q1a8W+8evdWfc8ji7O01keyd7xb7S69nZ+p5Tm6bUJO6ekJv8A2yfXo+frvZlFNWaunpbsB6CpOm6esZJL8kn5f8st4+mq7GdDGxk7bS3yu12uqa0ku6uBYAAAAAAAAAAAAAQ4rEqnG9r9F1Zq/wC33+Rf6v6G1xNBTjlf3a+xSpcDgm8zb6La3vzIzd/CNcfXOD+pHX43mVknH95NX+xclwak1s13zP8AmafFYCdPdO1/m7cn2HdLt5Uxbbv83+NKT+p7+vpQ1eVx1Ukope91okcR/wDqqv698LMrfHVJUnC2aF7N5smiWive+vOzOojRvZyeZ7pfhT7Lm+716WIl7Jp1nUXlvHrNpNyfWN/l05tez3NhSqzwyy+WSdm3zd1ze79XcYTi7grOCa7eV+/UixuNzVHKLaWml+3QDcUKsK8X5ezuufZny79IeNnQqUo2m45Ztxjo73srZoSS3XLVL6fQsFxKcbtw8l90lFJ/zMuLeHKOLkpupUg8kqd6dXKpQd7XVmrq7s91crU7tH4ZwVWrhqUrO8oRbm3u7Zd3q3ZJexvsLSp0G3UnFStfnoufqX+H4GFClClBNRhFQjd3dkrat7vueYtZnGHXV/4FbN9bqPpJjS6e4LWOfnPzekbeVfS3u2Tyklq3buVMdiZwXljtZuTtZq+y1NfxLHU6kV82ZcuXe/8AQFqXF8YjJOMYOV043bsrbcjDAcfzxjmhq4p3T7Xe5RjWioOKTbdtXsrdLalPDbNdJSXtmbX8GibZ3Wm4T4SWHxlKu/hLJKpOcoOq5TvdQSjJuMXd3ly6HZ4rjMWk4wlmi7q7S9V7q6978jVAbTqq7U4zKona2SVrRa5fe/2aKkuJVW8s5v8Adeykujt+Jfx36pUsRiYUE5Tkowbvzfnd7pJLZ7+t+qM8PiKdenmhLNFu11dNSVnzSaa0d/QHdYMoza6fRP6dH3RBSqO+WW/J7Zl19eq/kyUiPMX4jq4am6k5ucIpeVrXe2skm7b8m/XllwzxjUxCl+z+FKDScWnqnHNF+ZJ7duhqvEuBdfCzgoylfK3GKi5ZVJXyqbs3tp0uReA+BLDKtGoqmV1bQk1FOaV052TuotyVr6vU18NfDq4cdqLeMX9UTR4+ucH/AKv6ElXhEIpyjFya2i3dP1PcLweNr1Em272TaSXTQd17lHjSk/7uXXTzF6jWU1dXt6NfcUsPCPyxS9ESFWAACgAAAAARYmjng47XVrkoA+c4nwV8PFKrLIrVpVs6oJTlC6cYuSe+beW7T2Rt0jrKtGMlaSTRQqcFWbNCWXW9mrolZsaX9Xnvllpv5WbHh/CM3mnto0k1r6lyq66d2lKO1ou3PfZv6GNTGQp6KbXSOS9v4IJqLlLCwj8sUvYkSsVqXEqUnbOr+jX3LKkupW3pXwnmvU/NpH/xq+X63lL/ADIYx3Sgt5vL6R/E/pfXq0Z4im/htR0eWytpy0A1vGMU1JKNS2lnFfzf8ilSr0UrOk5dZOVvokVZxadmrPozwy57Xp0aLV/iJa7ZX8vfTfvYrxywc0pwkrxmlku3dKOt1p8jIUc7gvFini8ihGzqOh88b3WZrTM21rr5UteTBO7omCenSjOWkst7WTu3ftZam6wnC1G7k87fWKsvqNEm3z7xrhpVKFOEZRjJ1oKLk2k5WlljdRlq3sueo8EZnhW5SU26tRuaWkn5VJrRaXutuTO64lwpZW4Lu4LZrsjzB8FWVOd3ppDZJdCrq+Gjq01JW901unya7mNKo75ZfMvo1+Zdu3L6N7PF8KlGVou97tcn6d3qT0ODwlDNOLhJaxbeztvbo+aZNJpFQ4YpRjNNtfiit7dFpuX6WC1SUMkb3fn80nbTbv3OX4h+kB4WvKh+rZvhtZ5KrZJNpXScdrvRfbl3BdNyPEj0AqgAAAAAAAAAAAAAAABznE8POM25ap7S5W6dvQ6Mq8TqqNKXdWXqyVLHNHL+M/ElTCypRjWnThKM5PJJp3Wi0U431yrV/wBepiruy3fI9xfg14lKUqjpPLKGXJGpv8srS+WSbb310utCRjHyueDMTWr4enVq63pxjGTd2/zSfq7K/PKjoSpwrh0cPQp0YtyVOKhme7stW7c27v3LZp0eOK6EeIw8ZxcX9enoSgDkmrPe9nv1VzkcL4RlDGQrZLWq1Jzm66lHJ80XGGVO8m7Wfy21bO+4hwuWe8I3T1suTJ+GcKcXmnpbaOj92SMTabBU6VOMXopSS1e939jYEE8HGU1N3ulZLkTlagAAqvisFGeu0lqpLryv1IMTgHUactuinp9GtPqXypxKM3T8jaaey3a6f86BK+XeLPBlapjZ1fhybdSnllnpKMo5bObvqlHmnrrpc+kyxsrZoVYuN7PNG2rem33KC4VWk7te7kV6+EnB+aNu/L6k2zuunpSbWqs+zun3RmanglWo7p6wXN8n0RtitQBjGaezMgoAAAAAAAAAAAAAGs45GTjG0bq93ZXs+X3ZswEqlwvCxhBPm9W//pdACgAAAAAAAAAAAAAAAAaAAxp01FWV/dt/xZjWpuSspOPdWvb32JABhSoxitF6vm/V8zMAAAAAAAAAAAAAAAAAAAAAAAAAAAAAAAAAAAAAAAAAAQVZzU4KKTi82d63Sy+W3LexOAAAAAAAAAAAAAAAAAAAAAAAAAAAAAAAAAAAAAAAAAAAAAAD/9k=">
            <a:extLst>
              <a:ext uri="{FF2B5EF4-FFF2-40B4-BE49-F238E27FC236}">
                <a16:creationId xmlns:a16="http://schemas.microsoft.com/office/drawing/2014/main" id="{0F9E8922-DE9C-44BE-85D9-54D7E5A49127}"/>
              </a:ext>
            </a:extLst>
          </p:cNvPr>
          <p:cNvSpPr>
            <a:spLocks noChangeAspect="1" noChangeArrowheads="1"/>
          </p:cNvSpPr>
          <p:nvPr/>
        </p:nvSpPr>
        <p:spPr bwMode="auto">
          <a:xfrm>
            <a:off x="6057900"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AU" altLang="en-US" sz="1400">
              <a:latin typeface="Tahoma" panose="020B0604030504040204" pitchFamily="34" charset="0"/>
              <a:ea typeface="SimSun" panose="02010600030101010101" pitchFamily="2" charset="-122"/>
            </a:endParaRPr>
          </a:p>
        </p:txBody>
      </p:sp>
      <p:sp>
        <p:nvSpPr>
          <p:cNvPr id="8198" name="AutoShape 11" descr="data:image/jpeg;base64,/9j/4AAQSkZJRgABAQAAAQABAAD/2wCEAAkGBhQRERASEBQUFRUQEBUVFRYVEhQUFBUSFRYVFRQVGBYXHCYfFxkjGRIVHy8gJCcpLCwsFSAxNjAtNSYtLCoBCQoKDgwOGg8PGi8kHyQtLCosLCkpKSwsLCwpLywsLCwsLCwsKSksLCksLCksLCwpLywsLCwpKSwsLCwsLCwsLP/AABEIAMYA/gMBIgACEQEDEQH/xAAbAAEAAgMBAQAAAAAAAAAAAAAABAYBAwUCB//EAEgQAAICAQMBBQUDBQ0GBwAAAAECAAMRBBIhMQUGEyJBMlFhcZEHFIFCUnKhsRUjM1N1gpKisrPB0dIkNUNiwvAXJTRzdJPD/8QAGQEBAAMBAQAAAAAAAAAAAAAAAAECAwQF/8QALREAAgEDAgUBCAMBAAAAAAAAAAECAxESITEEE0FR8DIiYXGBkcHR4SNCUhT/2gAMAwEAAhEDEQA/APuMxmZlW7zdo31vqRTghOzns5sKbHBs86gI25uBxx0EtFXdgWjMZlP1Peu5Gb+DIrZ/Er2N4qUVYZrmO7BDoCRwB515ODNmj7z3vTrHZEVtLRY+NrYLlTdQOvTwdm74t6SeXIi5bMxmU+/vJqajZuFT7HNYC1uvP3ZdTvPnPC7tpUDJC5yOkj6rvTcHUrZUwVdQEIU+Hq2T7oyLWN5w5NllYILDKtwegnlyFy8Zmcyk3d47qzqGGSFYqN2CiD77qavEO91GAiKOWUcDkSZ2n2/qEqodBUrHR36iwEeICaVrYIrI+AG3nnLenX1cti5acxmUvX95tQx1SoUqFLjzEIXRFvrTcU8TcVZGd9xVQABgkHMwvfLUF2QVKzCuzG1X812nbOoUc+yUerZ8WPJ6RypC5dsxmVHT947rGrRXpdWswbkrfYVFD2sigucOpQAnJxuGRkETT2L3otarRGxqwbSiOhG68ErWFypZc7txcsoO0MvBGWDlsXLnmZzKl2p3nvq1BpWtWAsC52v/AMes/dD1xzcliMfQAHiax3nvOVBpLllUjw3zp2Oqp04Fg38llsZx7Pseo5jlyFy4ZmZXe6/atljXpawzVdcFBBDuovtUWD02AAIAM4KnJ6SxCUas7EiIiQBERAEREAREQBERAEREAREQBERAExiZiAYxGJmIBjEYmYgGMRiZmN0AziYxMzBMAYjEAzMAxiMTMxugGcREwTAMxMAzMAREQBERAEREAREQBERAEREAREQBERAEREARME4nL1HeWhDjfuP/ACgsPr0loxlLZFJTjH1Ox03bAyZWLtWTffYPaVkprzyF3nDNj6/WSre9NDFQbAm4gDf5MsegBPBM0WdnE22Y9i5Q24EZWxeQR7500oYXzOWtPO2GpE7z/aKmi8IeE1jWbjjcFARW2Zzg8kg8TqfuyL66XQHw7/D3Ajk13ghfkQZWvtG7PraihmRSRqq1zjB22N5xx6GWw9nrtXw1A8HBVBgBiikVg+4DiWcaahFpa6hSqSk032PPdqw+EyE58KxkB+A6ftnYnO7D0LVVYf22Yu36Tek6JnNUac20dFFNQSZ5ewDrKxXqybrbAcM160ISM7UHLHB9SFncvsyfgJxh2Y3iWeiOy2KwIytgPu+s2pJJO5hWbbViD3k+0uvRtUvhO5sXecMF2puIHock4JxxOxqO0BetYH8HfhCCOcW1h62Hux0xKz397LqduziyKd2vqqPHWpyxZD8CZbb9HlVeoDdWCVQYCl9oRSfkOku404xi0tdf0VUqknJN9v2O7V5ahd3JRmTPv2nj9RnVkHsbQmmlEb2uS36R5P8Al+EnTlqNObaOqkmoJPsIiJQ0EREAREQBERAEREAREQBERAEREATBmZG7StK1WsOq1sR88HElK7sQ3ZXKn3j7cNjGtDitTg4/KI6k+8fCfLae8vaOqLvodKXpVioIpez48sGAzjBx6Zl2PScv7IO/Wi0mg8HVahKrPHdtrB8lWVMEYB44P0np1m6MUoHmcMlXlKVTUpvbl+uZ9INfQaR96Qpmh68nK58zEg/LrPrnYvaxrYIx8jHHP5JPr8vfKr9qPfbR61NBVpLltdddW7BQ3lUArkkgerCdWTQ/li8iOK/ilHDQ6/2hf+np/wDm0f2jLXW+0k/MSm98nLaLSN+dqtN9cy4MeflOea9hL3v7G8H7Tfw+5s+9H4TI1J9ZpiYYo2yYxE9AZ/D9k84kkFY779ezP5U0/wD1S1VWbR85Vu+6+bsz+VNP/wBUsxM1nrCPzM4aTl8jb95b4fSeq9Sc8zRExxRrkzoxNWnsyPlNsyasbp3EREgkREQBERAEREAREQBERAEifurX4vhBsuOoCsQpxuwzAbVOOcEgyUZwX7MvVdRXV4JS5rXDOW3KbcsVZNhVxuJGc8DHlOOZSQOrb2pUrKjOAzbcD37yVX6lSPwnvUhXRkyPOrL19SCJUdP3LuAwbEXzZG0klB4ttnlwijIFoxhVGR6SV2B3RNNtdlgQ+GlgAyrAO3ghXQCmsIdtbA8E8jkzRxitUyu+jK5fUVLK3BUkH5ifMu7VKWaOuuzaVbXLuBZFJHhjjJuRsfgP0vSffu3u7vjeevAfHIPAcf4H4z43q/s71+mYpRe1VQt8RFLWptfoGGxSpYDjcDOyc+fFY7nDRj/zykpbdGcftIKtfZ6IFATW2gAFCdvjcZK2Mx46ZH4nqfpaIWIA5JOB+Mp/ZXcHWWWVfeLjbXTabAgNjectvY+dQFy3JPrPq3ZHYvhHe+C/pjov+ZlqcuVF5bmddKvNY7dzp0VbVReDsA68jK9D9ZtYSHr7jha0OHtJAP5qj23/AAH6yJM01HAUZ8o4ycnjjkzjfc6Yu7xRiJt+6n4TI0x9cSMkXxZqzjp6/slUPeOyvU6kO/72htVAwUqHRNOyACseJ/xHzu67lAlqzNR0iZY7Ey4wx2Llh7mOPMPgZdWW5BW6u+LFWeytcV13kAZLPZQbQwUZPh8V582faPPHM1O3LTSzeCfEBODgCphuADZL5BwSQpOSVxkZBnXr0iKcqiKcYyEUHGc4yB0zzie6tAhQ1hE2fm7F2c8ny4x156Q3HsFqVW3vXYgufdSyha2qXw7AWU0G5vys4wp5OMfHofNnei1GZm2FfFIVfZwjaemxd7c8A25JGOFb04Fus7JVvaSs9ByingdByPTPE919mLnJVOmD5RkjGME46YJGPdGcexOLK2/eq2vfhKm8FbmsYM211pagHw/cSLyDnOGQjmd/srtNrLNRW4UGl8BRknwyzhGLZIO7YTjggggjjJmro0AChFAC7QAowFPUAY6cDj4T1Vp1TdtVRubc2ABuY9ScdT8Zi5J9DdKxsiIlCRERAEREAREQBERAEREAREQBERAEREAiamvBz6H9s0zoMueDIHaYFdVjDOQp2/pHhf1kTSMuhjONrsgaHzvZb7zsT9BDgn8Wz9BOzp68D4matH2etaIo/IUD6DrJciUr7ClTcVruJgzMShsQr68H4Ga5L1DDHMi8e79c0Uu5hKOpiTaa8CRqSAeRJsiUrl4LqIiJQ0EREAREQBERAEREAREQBERAEREAREQBERAEREASB2tz4K/n6iv6Lmz/APOT5A1/8Lpv/db9VVklGdT02+BPiIkGgmCZmYIgEKx8nM8zLrg4mJJiJL09mR8pEnoPjp6wSnYnRIPiH3n6z1XcQeTxILZEyJgGZguIiIAiIzAEREAREQBERAEREAREQBERAEREASB2kcPpj7r8f0q7F/aRJ85/bfFTN/FMln9Bgx/UDJRnU9Lfz+h0ImFOZmQaCIiAab6s9Os0+A3ukyIKuKZD8A9T6TXJ5EhWJg4klZKx5iIgqSdPZxz6TZ4o94+okJvd7v2zEuoDOx0A4PSZnLbWLWQWZV+bAftk2jXVv7Dq3yYH9khwaLRmnobLn2qWP5IJ+nM4nZPazEA2nPiB7PcK6l4A6c5M7Wor3Ky/nKR9RiV7sjRF1UNx4aPRZng4B3qy/jNKai4O/m5lVclNW82Jjd7tKNR91Nq+MTjbzjcRkLuxjd8MzV2t2ucMajjwwlgwQRZWThh8MGU3U92aj24DlsNX97xx/CK+MZ/NJGf1Sx9paZkVgOd6LUnqTlizM3u5/bOhUqcXG3VLcwnWqOMr93sWmi4MqsOjAH6jM2TnaLyBV9AoB/AYnQE4pKzO2ErrUzERKlxERAEREA132bVZvzVJ+gzKrpu+bMmgyiizUMvjrk4qUgZI9eWZCueoJPpLXbjad2MYOc8DGOc/hOJptPoRtes0/wDAAYWdShNWn5zycgqPeRjnEvG1tUQyO3e4ltOtdDk3spVWKAtTZVfYjg7sKc0chugM82d81BVsYq8rMSp3Kh0+pvboeWB04GPiesx4OgDLXwGOpFde21wRatTMFRlfNYVLnAUYALkAcibFu7PNq0g0ltoAG4FDtV9OK8ZwTttdduPype0ezI1Or2L2wupRnQY2vtI3KwDYDcMpKtww6HrkdQZNtrDAg9GBB+R4M5mh7R09e2oWgMzuqrZcXsZldqzjexYjchA+WPhJlHadTu9aWIz1+0qupZeccgHI5BH4TNrXQk1djWE1BW9qomtvmnAP4jafxk+c0nwtQD+TqBj5WoOP6SAj+ZOjmQylPa3bQzExmZkGgiIgCeLKsz3EAj/dPjDafAJ9ZIiCuKOdOD2320VJrqOCPaYdc+4f5zva8+Grt6BSw/AZlAZs5J6nr8+pno8PBT9pnm8VUcFiipdpfaVRXYyhXs2kguCoBIODgk5Iz6zldpd/Tf8Adxp/EqI1KbmFi8r+b5TnHIPu4n0L7FOzaH0NzPXUz/fLQxZEZsALtByMgdcTV9tPZ9NdGhZK6kf78gBVVViu1iw4GSMhfoJR8RJyxOhcLTir9S19h95Du8O47snCseufQE+vzlgsvyCB/wBifOm6n5y8aG7fXW/qyAn545luJoxi8kYcLXlJYsrtn++q/wCTm/vDLRKxYP8Azqv+Tm/vDLPKVP6/A1p9fiJIS/AGf+x6TQo/VImt7RFZUFXd3ztRF3MQvLHkgADI5JHUDqZi1c2TsdP72PcZsruBnE1PbdVYbe4DKgcpkGwKcDOzOfUSVotYHyy5wruhyMeat2rf+splXDQspu+p1YmFOZmZGwiIgGrU070dfL5lK+Zdy8gjlfyhz09ZWdT3LNiVhr23Ili52kjcSzacjc5OKmYlQWJ4HMsutVzXYKiA5RthPQPg7SfhnEq33HVF9Ns8etFxv32eK/iBlLlj44BRlBA4YDJIQcTSDa2diGTtN3XFe3bZ7OoS3leuNN92ccMOWBZs+hbocc6l7onaFa4EJRXSmKdpFdViWLu85y3kAJGB649JBTsPUeFWtnjPs+42sDqWLm5S33rDGwegU4ztzyOZ6TszWh9P57QN7s/nNpDG4nzA3KNhqCqBhwOfKDzLa/6IOiO6vmdvE9uxX9jpt1j6vHtf8+38M/CeOweyLKtTczAipazXXuChjuustY5V23DzjkhT8OpMfv33ybQDTrTULbdVZsQM21RgqOT6kl1A6fOfLu9feztDUNZad2nXSONPYtN7KotYsRkBvMfKRkccCaU6c6i30ZDaR95tqVgAwBwQRn3g5B+s+QfaVqLbtfqavvLU16TQi5FDFVd+Mrww8x39efZ6Tm9h97e0ezzrRYpvNHhm7xr2fwskhdvnOdxYdM9JF7W112p1Ost1OkQu/ZgcKGQipCKyl4LE8gHoOfNNaVFwlfzoVbuQKdFYW04++uPG0T6knxG8jotjCo+fqfDAzweenHP2z7P+0Xv7O0ltzFnashmPVtrsgJPqcKMmfGKKRv0f+xqc9lWnH71++nZd/tPPGV68+by/KfX/ALLv91aP9B/72yOJ9K87iG5aoiJwGokXR9p1XbvBsSzYcNsYNg89cfI/QySZSa+6WoWsqGDFkpDZZT5a7Xd6Fyu01sr58wPIIPBGLxSe7ILvmeFuBLAEErjIzyMjIz7uJT7u7F+0qPOcVYsd0NnhIqB9MQV24Yqx6bWzyJ5Xuveq8OfM6K26wFhpnQLcg2KBuG0Bce4ScF3IuWjtEbkdMe0hHT3gifPGXGQeo6/Odbs7u1aLK2uO/bebHyy7XYJaFsCqoO4tYntZI2D83Mldt9ikk2VjOfaUdc+8D/Cd3DyjTeNzzuLg5+0uh8L7K7MrsoclxXY+tWvf4ighDjJ2NcoPr1X+dPWv7OrrTSlWD2DWujP4isWRXIU7VucKDgdFA49o+s1NJrtIWproaxV1IuDK2owSOnFdigceuAw98zXotbqnpqtoatE1LXFma/guxZgBZYwJ8x6DceMk8mZKE8tjsdWGO6PordT85d9DTsrrU9VQA/PHP65xuxewm3CyxSAOVUjknqCR7pYG8oLNwBzk8Ca8RUUnijh4Wk4rJkY9m1+ML9v76KjXuyfYJ3Yx06+slb/l9JqovDqGXOD0yCMj34PoZsnLvudat0Pe/Ix+M52t0DM9dtbhHrV18yb0ZH2kgqGU9UUghh0k6eth6gdZGxO5W9b3S8VrGNn8I2/kWnbbsWssq+KEwVXGChPm9qdnQaTwlZc53W22dMfwtr24/Dfj8JK2H3H6Tdp6ecmS5aEpNm+pcACe4ic50CIiAJjEzEAxiMTMQD5d9tBAt7KLMUAvclx1QbqcuPiBz+E+edo6irwtfjUuxbXqyKWGL0/fM3N5eWGR7uvSfYvtI7jP2lXT4Tqj0MxAfO1lcDPIyQfKJw+4X2YX6HV+Ne1Lp4TrhSzHc2MHzKPcZ30qsI09XqunzMpJtlA7V1dLN2ts1llm8U+GSwJ1OGUsH8ozt6/k9J6u1NPiagjV2kHstFDbhl7QtWdMfLygwRjj2es+j9+Ps5t1lWjSg0odOrhy2Vzu2YxtXp5T9ZUv/A/Wfxun/pWf6ZrCrTa1dvP0Q4s4VGoq36XOqsAHZlisdw/erCluNOvl9kkgY5Pm6z7J9l/+6tH+g/8Ae2T5wPsO1nrbp/6Vn+mfV+w+yvuGjooUNb4K4JUKCSSWZgCRxknjrMOInCUUou/jJjdas7USDX21V0Zth91gNZ/rAZ/CTFcEZBBHvHInEXjOMtmepjEZjMFhiYZMjE9RAOey4OJiS7qN3zmltPgZJAHvPAmykjBxZEu0aP7aKx+IBP1kzSdm1142ogPvCjP16yInaFYPkJtI9KlLjPxb2R+Jm3ZfZ1xSvww9n19lf60iUm9LlY43uld+787G/V9oLXgHJZvZRRudvkP8ekinQvd5r8ADlagcqD6Fz+Wfh0Hx6yXpNAledo5b2mJLO36THkyTM722NMHL1/Tzc52Ikq3T5ORPH3Q+8TVSRVwZoAzxJ9aYAE106fHJm6UlK5pCNhERKFxERAEREAREQBERAEREAREQBERAPLVgjBAI9xGRIbdiUk5CBT70JrP1QiTogrKEZbogfuVj2brl/nh/7YMHRW+l5/nV1n9gEnxJuV5cfGyB90v/AI5f/pH+qPud3rf9KkH7SZPiLjlr3/V/kgfuWx9q+4/Ion9hQf1zK9iVZyU3n32FrD/XJk6IuOVDt9dTyqY4HAnqIkGgiIgCIiAIiIAiIgCIiAIiIAiIgCIiAIiIAiIgCIiAIiIAiIgCIiAIiIAiIgCIiAIiIAiIgCIiAIiIB//Z">
            <a:extLst>
              <a:ext uri="{FF2B5EF4-FFF2-40B4-BE49-F238E27FC236}">
                <a16:creationId xmlns:a16="http://schemas.microsoft.com/office/drawing/2014/main" id="{02BDDD81-77C8-42F2-86E2-E1A0D5576947}"/>
              </a:ext>
            </a:extLst>
          </p:cNvPr>
          <p:cNvSpPr>
            <a:spLocks noChangeAspect="1" noChangeArrowheads="1"/>
          </p:cNvSpPr>
          <p:nvPr/>
        </p:nvSpPr>
        <p:spPr bwMode="auto">
          <a:xfrm>
            <a:off x="6057900"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AU" altLang="en-US" sz="1400">
              <a:latin typeface="Tahoma" panose="020B0604030504040204" pitchFamily="34" charset="0"/>
              <a:ea typeface="SimSun" panose="02010600030101010101" pitchFamily="2" charset="-122"/>
            </a:endParaRPr>
          </a:p>
        </p:txBody>
      </p:sp>
      <p:sp>
        <p:nvSpPr>
          <p:cNvPr id="8199" name="AutoShape 13" descr="data:image/jpeg;base64,/9j/4AAQSkZJRgABAQAAAQABAAD/2wCEAAkGBhQRERASEBQUFRUQEBUVFRYVEhQUFBUSFRYVFRQVGBYXHCYfFxkjGRIVHy8gJCcpLCwsFSAxNjAtNSYtLCoBCQoKDgwOGg8PGi8kHyQtLCosLCkpKSwsLCwpLywsLCwsLCwsKSksLCksLCksLCwpLywsLCwpKSwsLCwsLCwsLP/AABEIAMYA/gMBIgACEQEDEQH/xAAbAAEAAgMBAQAAAAAAAAAAAAAABAYBAwUCB//EAEgQAAICAQMBBQUDBQ0GBwAAAAECAAMRBBIhMQUGEyJBMlFhcZEHFIFCUnKhsRUjM1N1gpKisrPB0dIkNUNiwvAXJTRzdJPD/8QAGQEBAAMBAQAAAAAAAAAAAAAAAAECAwQF/8QALREAAgEDAgUBCAMBAAAAAAAAAAECAxESITEEE0FR8DIiYXGBkcHR4SNCUhT/2gAMAwEAAhEDEQA/APuMxmZlW7zdo31vqRTghOzns5sKbHBs86gI25uBxx0EtFXdgWjMZlP1Peu5Gb+DIrZ/Er2N4qUVYZrmO7BDoCRwB515ODNmj7z3vTrHZEVtLRY+NrYLlTdQOvTwdm74t6SeXIi5bMxmU+/vJqajZuFT7HNYC1uvP3ZdTvPnPC7tpUDJC5yOkj6rvTcHUrZUwVdQEIU+Hq2T7oyLWN5w5NllYILDKtwegnlyFy8Zmcyk3d47qzqGGSFYqN2CiD77qavEO91GAiKOWUcDkSZ2n2/qEqodBUrHR36iwEeICaVrYIrI+AG3nnLenX1cti5acxmUvX95tQx1SoUqFLjzEIXRFvrTcU8TcVZGd9xVQABgkHMwvfLUF2QVKzCuzG1X812nbOoUc+yUerZ8WPJ6RypC5dsxmVHT947rGrRXpdWswbkrfYVFD2sigucOpQAnJxuGRkETT2L3otarRGxqwbSiOhG68ErWFypZc7txcsoO0MvBGWDlsXLnmZzKl2p3nvq1BpWtWAsC52v/AMes/dD1xzcliMfQAHiax3nvOVBpLllUjw3zp2Oqp04Fg38llsZx7Pseo5jlyFy4ZmZXe6/atljXpawzVdcFBBDuovtUWD02AAIAM4KnJ6SxCUas7EiIiQBERAEREAREQBERAEREAREQBERAExiZiAYxGJmIBjEYmYgGMRiZmN0AziYxMzBMAYjEAzMAxiMTMxugGcREwTAMxMAzMAREQBERAEREAREQBERAEREAREQBERAEREARME4nL1HeWhDjfuP/ACgsPr0loxlLZFJTjH1Ox03bAyZWLtWTffYPaVkprzyF3nDNj6/WSre9NDFQbAm4gDf5MsegBPBM0WdnE22Y9i5Q24EZWxeQR7500oYXzOWtPO2GpE7z/aKmi8IeE1jWbjjcFARW2Zzg8kg8TqfuyL66XQHw7/D3Ajk13ghfkQZWvtG7PraihmRSRqq1zjB22N5xx6GWw9nrtXw1A8HBVBgBiikVg+4DiWcaahFpa6hSqSk032PPdqw+EyE58KxkB+A6ftnYnO7D0LVVYf22Yu36Tek6JnNUac20dFFNQSZ5ewDrKxXqybrbAcM160ISM7UHLHB9SFncvsyfgJxh2Y3iWeiOy2KwIytgPu+s2pJJO5hWbbViD3k+0uvRtUvhO5sXecMF2puIHock4JxxOxqO0BetYH8HfhCCOcW1h62Hux0xKz397LqduziyKd2vqqPHWpyxZD8CZbb9HlVeoDdWCVQYCl9oRSfkOku404xi0tdf0VUqknJN9v2O7V5ahd3JRmTPv2nj9RnVkHsbQmmlEb2uS36R5P8Al+EnTlqNObaOqkmoJPsIiJQ0EREAREQBERAEREAREQBERAEREATBmZG7StK1WsOq1sR88HElK7sQ3ZXKn3j7cNjGtDitTg4/KI6k+8fCfLae8vaOqLvodKXpVioIpez48sGAzjBx6Zl2PScv7IO/Wi0mg8HVahKrPHdtrB8lWVMEYB44P0np1m6MUoHmcMlXlKVTUpvbl+uZ9INfQaR96Qpmh68nK58zEg/LrPrnYvaxrYIx8jHHP5JPr8vfKr9qPfbR61NBVpLltdddW7BQ3lUArkkgerCdWTQ/li8iOK/ilHDQ6/2hf+np/wDm0f2jLXW+0k/MSm98nLaLSN+dqtN9cy4MeflOea9hL3v7G8H7Tfw+5s+9H4TI1J9ZpiYYo2yYxE9AZ/D9k84kkFY779ezP5U0/wD1S1VWbR85Vu+6+bsz+VNP/wBUsxM1nrCPzM4aTl8jb95b4fSeq9Sc8zRExxRrkzoxNWnsyPlNsyasbp3EREgkREQBERAEREAREQBERAEifurX4vhBsuOoCsQpxuwzAbVOOcEgyUZwX7MvVdRXV4JS5rXDOW3KbcsVZNhVxuJGc8DHlOOZSQOrb2pUrKjOAzbcD37yVX6lSPwnvUhXRkyPOrL19SCJUdP3LuAwbEXzZG0klB4ttnlwijIFoxhVGR6SV2B3RNNtdlgQ+GlgAyrAO3ghXQCmsIdtbA8E8jkzRxitUyu+jK5fUVLK3BUkH5ifMu7VKWaOuuzaVbXLuBZFJHhjjJuRsfgP0vSffu3u7vjeevAfHIPAcf4H4z43q/s71+mYpRe1VQt8RFLWptfoGGxSpYDjcDOyc+fFY7nDRj/zykpbdGcftIKtfZ6IFATW2gAFCdvjcZK2Mx46ZH4nqfpaIWIA5JOB+Mp/ZXcHWWWVfeLjbXTabAgNjectvY+dQFy3JPrPq3ZHYvhHe+C/pjov+ZlqcuVF5bmddKvNY7dzp0VbVReDsA68jK9D9ZtYSHr7jha0OHtJAP5qj23/AAH6yJM01HAUZ8o4ycnjjkzjfc6Yu7xRiJt+6n4TI0x9cSMkXxZqzjp6/slUPeOyvU6kO/72htVAwUqHRNOyACseJ/xHzu67lAlqzNR0iZY7Ey4wx2Llh7mOPMPgZdWW5BW6u+LFWeytcV13kAZLPZQbQwUZPh8V582faPPHM1O3LTSzeCfEBODgCphuADZL5BwSQpOSVxkZBnXr0iKcqiKcYyEUHGc4yB0zzie6tAhQ1hE2fm7F2c8ny4x156Q3HsFqVW3vXYgufdSyha2qXw7AWU0G5vys4wp5OMfHofNnei1GZm2FfFIVfZwjaemxd7c8A25JGOFb04Fus7JVvaSs9ByingdByPTPE919mLnJVOmD5RkjGME46YJGPdGcexOLK2/eq2vfhKm8FbmsYM211pagHw/cSLyDnOGQjmd/srtNrLNRW4UGl8BRknwyzhGLZIO7YTjggggjjJmro0AChFAC7QAowFPUAY6cDj4T1Vp1TdtVRubc2ABuY9ScdT8Zi5J9DdKxsiIlCRERAEREAREQBERAEREAREQBERAEREAiamvBz6H9s0zoMueDIHaYFdVjDOQp2/pHhf1kTSMuhjONrsgaHzvZb7zsT9BDgn8Wz9BOzp68D4matH2etaIo/IUD6DrJciUr7ClTcVruJgzMShsQr68H4Ga5L1DDHMi8e79c0Uu5hKOpiTaa8CRqSAeRJsiUrl4LqIiJQ0EREAREQBERAEREAREQBERAEREAREQBERAEREASB2tz4K/n6iv6Lmz/APOT5A1/8Lpv/db9VVklGdT02+BPiIkGgmCZmYIgEKx8nM8zLrg4mJJiJL09mR8pEnoPjp6wSnYnRIPiH3n6z1XcQeTxILZEyJgGZguIiIAiIzAEREAREQBERAEREAREQBERAEREASB2kcPpj7r8f0q7F/aRJ85/bfFTN/FMln9Bgx/UDJRnU9Lfz+h0ImFOZmQaCIiAab6s9Os0+A3ukyIKuKZD8A9T6TXJ5EhWJg4klZKx5iIgqSdPZxz6TZ4o94+okJvd7v2zEuoDOx0A4PSZnLbWLWQWZV+bAftk2jXVv7Dq3yYH9khwaLRmnobLn2qWP5IJ+nM4nZPazEA2nPiB7PcK6l4A6c5M7Wor3Ky/nKR9RiV7sjRF1UNx4aPRZng4B3qy/jNKai4O/m5lVclNW82Jjd7tKNR91Nq+MTjbzjcRkLuxjd8MzV2t2ucMajjwwlgwQRZWThh8MGU3U92aj24DlsNX97xx/CK+MZ/NJGf1Sx9paZkVgOd6LUnqTlizM3u5/bOhUqcXG3VLcwnWqOMr93sWmi4MqsOjAH6jM2TnaLyBV9AoB/AYnQE4pKzO2ErrUzERKlxERAEREA132bVZvzVJ+gzKrpu+bMmgyiizUMvjrk4qUgZI9eWZCueoJPpLXbjad2MYOc8DGOc/hOJptPoRtes0/wDAAYWdShNWn5zycgqPeRjnEvG1tUQyO3e4ltOtdDk3spVWKAtTZVfYjg7sKc0chugM82d81BVsYq8rMSp3Kh0+pvboeWB04GPiesx4OgDLXwGOpFde21wRatTMFRlfNYVLnAUYALkAcibFu7PNq0g0ltoAG4FDtV9OK8ZwTttdduPype0ezI1Or2L2wupRnQY2vtI3KwDYDcMpKtww6HrkdQZNtrDAg9GBB+R4M5mh7R09e2oWgMzuqrZcXsZldqzjexYjchA+WPhJlHadTu9aWIz1+0qupZeccgHI5BH4TNrXQk1djWE1BW9qomtvmnAP4jafxk+c0nwtQD+TqBj5WoOP6SAj+ZOjmQylPa3bQzExmZkGgiIgCeLKsz3EAj/dPjDafAJ9ZIiCuKOdOD2320VJrqOCPaYdc+4f5zva8+Grt6BSw/AZlAZs5J6nr8+pno8PBT9pnm8VUcFiipdpfaVRXYyhXs2kguCoBIODgk5Iz6zldpd/Tf8Adxp/EqI1KbmFi8r+b5TnHIPu4n0L7FOzaH0NzPXUz/fLQxZEZsALtByMgdcTV9tPZ9NdGhZK6kf78gBVVViu1iw4GSMhfoJR8RJyxOhcLTir9S19h95Du8O47snCseufQE+vzlgsvyCB/wBifOm6n5y8aG7fXW/qyAn545luJoxi8kYcLXlJYsrtn++q/wCTm/vDLRKxYP8Azqv+Tm/vDLPKVP6/A1p9fiJIS/AGf+x6TQo/VImt7RFZUFXd3ztRF3MQvLHkgADI5JHUDqZi1c2TsdP72PcZsruBnE1PbdVYbe4DKgcpkGwKcDOzOfUSVotYHyy5wruhyMeat2rf+splXDQspu+p1YmFOZmZGwiIgGrU070dfL5lK+Zdy8gjlfyhz09ZWdT3LNiVhr23Ili52kjcSzacjc5OKmYlQWJ4HMsutVzXYKiA5RthPQPg7SfhnEq33HVF9Ns8etFxv32eK/iBlLlj44BRlBA4YDJIQcTSDa2diGTtN3XFe3bZ7OoS3leuNN92ccMOWBZs+hbocc6l7onaFa4EJRXSmKdpFdViWLu85y3kAJGB649JBTsPUeFWtnjPs+42sDqWLm5S33rDGwegU4ztzyOZ6TszWh9P57QN7s/nNpDG4nzA3KNhqCqBhwOfKDzLa/6IOiO6vmdvE9uxX9jpt1j6vHtf8+38M/CeOweyLKtTczAipazXXuChjuustY5V23DzjkhT8OpMfv33ybQDTrTULbdVZsQM21RgqOT6kl1A6fOfLu9feztDUNZad2nXSONPYtN7KotYsRkBvMfKRkccCaU6c6i30ZDaR95tqVgAwBwQRn3g5B+s+QfaVqLbtfqavvLU16TQi5FDFVd+Mrww8x39efZ6Tm9h97e0ezzrRYpvNHhm7xr2fwskhdvnOdxYdM9JF7W112p1Ost1OkQu/ZgcKGQipCKyl4LE8gHoOfNNaVFwlfzoVbuQKdFYW04++uPG0T6knxG8jotjCo+fqfDAzweenHP2z7P+0Xv7O0ltzFnashmPVtrsgJPqcKMmfGKKRv0f+xqc9lWnH71++nZd/tPPGV68+by/KfX/ALLv91aP9B/72yOJ9K87iG5aoiJwGokXR9p1XbvBsSzYcNsYNg89cfI/QySZSa+6WoWsqGDFkpDZZT5a7Xd6Fyu01sr58wPIIPBGLxSe7ILvmeFuBLAEErjIzyMjIz7uJT7u7F+0qPOcVYsd0NnhIqB9MQV24Yqx6bWzyJ5Xuveq8OfM6K26wFhpnQLcg2KBuG0Bce4ScF3IuWjtEbkdMe0hHT3gifPGXGQeo6/Odbs7u1aLK2uO/bebHyy7XYJaFsCqoO4tYntZI2D83Mldt9ikk2VjOfaUdc+8D/Cd3DyjTeNzzuLg5+0uh8L7K7MrsoclxXY+tWvf4ighDjJ2NcoPr1X+dPWv7OrrTSlWD2DWujP4isWRXIU7VucKDgdFA49o+s1NJrtIWproaxV1IuDK2owSOnFdigceuAw98zXotbqnpqtoatE1LXFma/guxZgBZYwJ8x6DceMk8mZKE8tjsdWGO6PordT85d9DTsrrU9VQA/PHP65xuxewm3CyxSAOVUjknqCR7pYG8oLNwBzk8Ca8RUUnijh4Wk4rJkY9m1+ML9v76KjXuyfYJ3Yx06+slb/l9JqovDqGXOD0yCMj34PoZsnLvudat0Pe/Ix+M52t0DM9dtbhHrV18yb0ZH2kgqGU9UUghh0k6eth6gdZGxO5W9b3S8VrGNn8I2/kWnbbsWssq+KEwVXGChPm9qdnQaTwlZc53W22dMfwtr24/Dfj8JK2H3H6Tdp6ecmS5aEpNm+pcACe4ic50CIiAJjEzEAxiMTMQD5d9tBAt7KLMUAvclx1QbqcuPiBz+E+edo6irwtfjUuxbXqyKWGL0/fM3N5eWGR7uvSfYvtI7jP2lXT4Tqj0MxAfO1lcDPIyQfKJw+4X2YX6HV+Ne1Lp4TrhSzHc2MHzKPcZ30qsI09XqunzMpJtlA7V1dLN2ts1llm8U+GSwJ1OGUsH8ozt6/k9J6u1NPiagjV2kHstFDbhl7QtWdMfLygwRjj2es+j9+Ps5t1lWjSg0odOrhy2Vzu2YxtXp5T9ZUv/A/Wfxun/pWf6ZrCrTa1dvP0Q4s4VGoq36XOqsAHZlisdw/erCluNOvl9kkgY5Pm6z7J9l/+6tH+g/8Ae2T5wPsO1nrbp/6Vn+mfV+w+yvuGjooUNb4K4JUKCSSWZgCRxknjrMOInCUUou/jJjdas7USDX21V0Zth91gNZ/rAZ/CTFcEZBBHvHInEXjOMtmepjEZjMFhiYZMjE9RAOey4OJiS7qN3zmltPgZJAHvPAmykjBxZEu0aP7aKx+IBP1kzSdm1142ogPvCjP16yInaFYPkJtI9KlLjPxb2R+Jm3ZfZ1xSvww9n19lf60iUm9LlY43uld+787G/V9oLXgHJZvZRRudvkP8ekinQvd5r8ADlagcqD6Fz+Wfh0Hx6yXpNAledo5b2mJLO36THkyTM722NMHL1/Tzc52Ikq3T5ORPH3Q+8TVSRVwZoAzxJ9aYAE106fHJm6UlK5pCNhERKFxERAEREAREQBERAEREAREQBERAPLVgjBAI9xGRIbdiUk5CBT70JrP1QiTogrKEZbogfuVj2brl/nh/7YMHRW+l5/nV1n9gEnxJuV5cfGyB90v/AI5f/pH+qPud3rf9KkH7SZPiLjlr3/V/kgfuWx9q+4/Ion9hQf1zK9iVZyU3n32FrD/XJk6IuOVDt9dTyqY4HAnqIkGgiIgCIiAIiIAiIgCIiAIiIAiIgCIiAIiIAiIgCIiAIiIAiIgCIiAIiIAiIgCIiAIiIAiIgCIiAIiIB//Z">
            <a:extLst>
              <a:ext uri="{FF2B5EF4-FFF2-40B4-BE49-F238E27FC236}">
                <a16:creationId xmlns:a16="http://schemas.microsoft.com/office/drawing/2014/main" id="{FE79425B-501B-4FF6-925D-347BA215A923}"/>
              </a:ext>
            </a:extLst>
          </p:cNvPr>
          <p:cNvSpPr>
            <a:spLocks noChangeAspect="1" noChangeArrowheads="1"/>
          </p:cNvSpPr>
          <p:nvPr/>
        </p:nvSpPr>
        <p:spPr bwMode="auto">
          <a:xfrm>
            <a:off x="6057900"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AU" altLang="en-US" sz="1400">
              <a:latin typeface="Tahoma" panose="020B0604030504040204" pitchFamily="34" charset="0"/>
              <a:ea typeface="SimSun" panose="02010600030101010101" pitchFamily="2" charset="-122"/>
            </a:endParaRPr>
          </a:p>
        </p:txBody>
      </p:sp>
      <p:sp>
        <p:nvSpPr>
          <p:cNvPr id="8200" name="AutoShape 15" descr="data:image/jpeg;base64,/9j/4AAQSkZJRgABAQAAAQABAAD/2wCEAAkGBhQRERASEBQUFRUQEBUVFRYVEhQUFBUSFRYVFRQVGBYXHCYfFxkjGRIVHy8gJCcpLCwsFSAxNjAtNSYtLCoBCQoKDgwOGg8PGi8kHyQtLCosLCkpKSwsLCwpLywsLCwsLCwsKSksLCksLCksLCwpLywsLCwpKSwsLCwsLCwsLP/AABEIAMYA/gMBIgACEQEDEQH/xAAbAAEAAgMBAQAAAAAAAAAAAAAABAYBAwUCB//EAEgQAAICAQMBBQUDBQ0GBwAAAAECAAMRBBIhMQUGEyJBMlFhcZEHFIFCUnKhsRUjM1N1gpKisrPB0dIkNUNiwvAXJTRzdJPD/8QAGQEBAAMBAQAAAAAAAAAAAAAAAAECAwQF/8QALREAAgEDAgUBCAMBAAAAAAAAAAECAxESITEEE0FR8DIiYXGBkcHR4SNCUhT/2gAMAwEAAhEDEQA/APuMxmZlW7zdo31vqRTghOzns5sKbHBs86gI25uBxx0EtFXdgWjMZlP1Peu5Gb+DIrZ/Er2N4qUVYZrmO7BDoCRwB515ODNmj7z3vTrHZEVtLRY+NrYLlTdQOvTwdm74t6SeXIi5bMxmU+/vJqajZuFT7HNYC1uvP3ZdTvPnPC7tpUDJC5yOkj6rvTcHUrZUwVdQEIU+Hq2T7oyLWN5w5NllYILDKtwegnlyFy8Zmcyk3d47qzqGGSFYqN2CiD77qavEO91GAiKOWUcDkSZ2n2/qEqodBUrHR36iwEeICaVrYIrI+AG3nnLenX1cti5acxmUvX95tQx1SoUqFLjzEIXRFvrTcU8TcVZGd9xVQABgkHMwvfLUF2QVKzCuzG1X812nbOoUc+yUerZ8WPJ6RypC5dsxmVHT947rGrRXpdWswbkrfYVFD2sigucOpQAnJxuGRkETT2L3otarRGxqwbSiOhG68ErWFypZc7txcsoO0MvBGWDlsXLnmZzKl2p3nvq1BpWtWAsC52v/AMes/dD1xzcliMfQAHiax3nvOVBpLllUjw3zp2Oqp04Fg38llsZx7Pseo5jlyFy4ZmZXe6/atljXpawzVdcFBBDuovtUWD02AAIAM4KnJ6SxCUas7EiIiQBERAEREAREQBERAEREAREQBERAExiZiAYxGJmIBjEYmYgGMRiZmN0AziYxMzBMAYjEAzMAxiMTMxugGcREwTAMxMAzMAREQBERAEREAREQBERAEREAREQBERAEREARME4nL1HeWhDjfuP/ACgsPr0loxlLZFJTjH1Ox03bAyZWLtWTffYPaVkprzyF3nDNj6/WSre9NDFQbAm4gDf5MsegBPBM0WdnE22Y9i5Q24EZWxeQR7500oYXzOWtPO2GpE7z/aKmi8IeE1jWbjjcFARW2Zzg8kg8TqfuyL66XQHw7/D3Ajk13ghfkQZWvtG7PraihmRSRqq1zjB22N5xx6GWw9nrtXw1A8HBVBgBiikVg+4DiWcaahFpa6hSqSk032PPdqw+EyE58KxkB+A6ftnYnO7D0LVVYf22Yu36Tek6JnNUac20dFFNQSZ5ewDrKxXqybrbAcM160ISM7UHLHB9SFncvsyfgJxh2Y3iWeiOy2KwIytgPu+s2pJJO5hWbbViD3k+0uvRtUvhO5sXecMF2puIHock4JxxOxqO0BetYH8HfhCCOcW1h62Hux0xKz397LqduziyKd2vqqPHWpyxZD8CZbb9HlVeoDdWCVQYCl9oRSfkOku404xi0tdf0VUqknJN9v2O7V5ahd3JRmTPv2nj9RnVkHsbQmmlEb2uS36R5P8Al+EnTlqNObaOqkmoJPsIiJQ0EREAREQBERAEREAREQBERAEREATBmZG7StK1WsOq1sR88HElK7sQ3ZXKn3j7cNjGtDitTg4/KI6k+8fCfLae8vaOqLvodKXpVioIpez48sGAzjBx6Zl2PScv7IO/Wi0mg8HVahKrPHdtrB8lWVMEYB44P0np1m6MUoHmcMlXlKVTUpvbl+uZ9INfQaR96Qpmh68nK58zEg/LrPrnYvaxrYIx8jHHP5JPr8vfKr9qPfbR61NBVpLltdddW7BQ3lUArkkgerCdWTQ/li8iOK/ilHDQ6/2hf+np/wDm0f2jLXW+0k/MSm98nLaLSN+dqtN9cy4MeflOea9hL3v7G8H7Tfw+5s+9H4TI1J9ZpiYYo2yYxE9AZ/D9k84kkFY779ezP5U0/wD1S1VWbR85Vu+6+bsz+VNP/wBUsxM1nrCPzM4aTl8jb95b4fSeq9Sc8zRExxRrkzoxNWnsyPlNsyasbp3EREgkREQBERAEREAREQBERAEifurX4vhBsuOoCsQpxuwzAbVOOcEgyUZwX7MvVdRXV4JS5rXDOW3KbcsVZNhVxuJGc8DHlOOZSQOrb2pUrKjOAzbcD37yVX6lSPwnvUhXRkyPOrL19SCJUdP3LuAwbEXzZG0klB4ttnlwijIFoxhVGR6SV2B3RNNtdlgQ+GlgAyrAO3ghXQCmsIdtbA8E8jkzRxitUyu+jK5fUVLK3BUkH5ifMu7VKWaOuuzaVbXLuBZFJHhjjJuRsfgP0vSffu3u7vjeevAfHIPAcf4H4z43q/s71+mYpRe1VQt8RFLWptfoGGxSpYDjcDOyc+fFY7nDRj/zykpbdGcftIKtfZ6IFATW2gAFCdvjcZK2Mx46ZH4nqfpaIWIA5JOB+Mp/ZXcHWWWVfeLjbXTabAgNjectvY+dQFy3JPrPq3ZHYvhHe+C/pjov+ZlqcuVF5bmddKvNY7dzp0VbVReDsA68jK9D9ZtYSHr7jha0OHtJAP5qj23/AAH6yJM01HAUZ8o4ycnjjkzjfc6Yu7xRiJt+6n4TI0x9cSMkXxZqzjp6/slUPeOyvU6kO/72htVAwUqHRNOyACseJ/xHzu67lAlqzNR0iZY7Ey4wx2Llh7mOPMPgZdWW5BW6u+LFWeytcV13kAZLPZQbQwUZPh8V582faPPHM1O3LTSzeCfEBODgCphuADZL5BwSQpOSVxkZBnXr0iKcqiKcYyEUHGc4yB0zzie6tAhQ1hE2fm7F2c8ny4x156Q3HsFqVW3vXYgufdSyha2qXw7AWU0G5vys4wp5OMfHofNnei1GZm2FfFIVfZwjaemxd7c8A25JGOFb04Fus7JVvaSs9ByingdByPTPE919mLnJVOmD5RkjGME46YJGPdGcexOLK2/eq2vfhKm8FbmsYM211pagHw/cSLyDnOGQjmd/srtNrLNRW4UGl8BRknwyzhGLZIO7YTjggggjjJmro0AChFAC7QAowFPUAY6cDj4T1Vp1TdtVRubc2ABuY9ScdT8Zi5J9DdKxsiIlCRERAEREAREQBERAEREAREQBERAEREAiamvBz6H9s0zoMueDIHaYFdVjDOQp2/pHhf1kTSMuhjONrsgaHzvZb7zsT9BDgn8Wz9BOzp68D4matH2etaIo/IUD6DrJciUr7ClTcVruJgzMShsQr68H4Ga5L1DDHMi8e79c0Uu5hKOpiTaa8CRqSAeRJsiUrl4LqIiJQ0EREAREQBERAEREAREQBERAEREAREQBERAEREASB2tz4K/n6iv6Lmz/APOT5A1/8Lpv/db9VVklGdT02+BPiIkGgmCZmYIgEKx8nM8zLrg4mJJiJL09mR8pEnoPjp6wSnYnRIPiH3n6z1XcQeTxILZEyJgGZguIiIAiIzAEREAREQBERAEREAREQBERAEREASB2kcPpj7r8f0q7F/aRJ85/bfFTN/FMln9Bgx/UDJRnU9Lfz+h0ImFOZmQaCIiAab6s9Os0+A3ukyIKuKZD8A9T6TXJ5EhWJg4klZKx5iIgqSdPZxz6TZ4o94+okJvd7v2zEuoDOx0A4PSZnLbWLWQWZV+bAftk2jXVv7Dq3yYH9khwaLRmnobLn2qWP5IJ+nM4nZPazEA2nPiB7PcK6l4A6c5M7Wor3Ky/nKR9RiV7sjRF1UNx4aPRZng4B3qy/jNKai4O/m5lVclNW82Jjd7tKNR91Nq+MTjbzjcRkLuxjd8MzV2t2ucMajjwwlgwQRZWThh8MGU3U92aj24DlsNX97xx/CK+MZ/NJGf1Sx9paZkVgOd6LUnqTlizM3u5/bOhUqcXG3VLcwnWqOMr93sWmi4MqsOjAH6jM2TnaLyBV9AoB/AYnQE4pKzO2ErrUzERKlxERAEREA132bVZvzVJ+gzKrpu+bMmgyiizUMvjrk4qUgZI9eWZCueoJPpLXbjad2MYOc8DGOc/hOJptPoRtes0/wDAAYWdShNWn5zycgqPeRjnEvG1tUQyO3e4ltOtdDk3spVWKAtTZVfYjg7sKc0chugM82d81BVsYq8rMSp3Kh0+pvboeWB04GPiesx4OgDLXwGOpFde21wRatTMFRlfNYVLnAUYALkAcibFu7PNq0g0ltoAG4FDtV9OK8ZwTttdduPype0ezI1Or2L2wupRnQY2vtI3KwDYDcMpKtww6HrkdQZNtrDAg9GBB+R4M5mh7R09e2oWgMzuqrZcXsZldqzjexYjchA+WPhJlHadTu9aWIz1+0qupZeccgHI5BH4TNrXQk1djWE1BW9qomtvmnAP4jafxk+c0nwtQD+TqBj5WoOP6SAj+ZOjmQylPa3bQzExmZkGgiIgCeLKsz3EAj/dPjDafAJ9ZIiCuKOdOD2320VJrqOCPaYdc+4f5zva8+Grt6BSw/AZlAZs5J6nr8+pno8PBT9pnm8VUcFiipdpfaVRXYyhXs2kguCoBIODgk5Iz6zldpd/Tf8Adxp/EqI1KbmFi8r+b5TnHIPu4n0L7FOzaH0NzPXUz/fLQxZEZsALtByMgdcTV9tPZ9NdGhZK6kf78gBVVViu1iw4GSMhfoJR8RJyxOhcLTir9S19h95Du8O47snCseufQE+vzlgsvyCB/wBifOm6n5y8aG7fXW/qyAn545luJoxi8kYcLXlJYsrtn++q/wCTm/vDLRKxYP8Azqv+Tm/vDLPKVP6/A1p9fiJIS/AGf+x6TQo/VImt7RFZUFXd3ztRF3MQvLHkgADI5JHUDqZi1c2TsdP72PcZsruBnE1PbdVYbe4DKgcpkGwKcDOzOfUSVotYHyy5wruhyMeat2rf+splXDQspu+p1YmFOZmZGwiIgGrU070dfL5lK+Zdy8gjlfyhz09ZWdT3LNiVhr23Ili52kjcSzacjc5OKmYlQWJ4HMsutVzXYKiA5RthPQPg7SfhnEq33HVF9Ns8etFxv32eK/iBlLlj44BRlBA4YDJIQcTSDa2diGTtN3XFe3bZ7OoS3leuNN92ccMOWBZs+hbocc6l7onaFa4EJRXSmKdpFdViWLu85y3kAJGB649JBTsPUeFWtnjPs+42sDqWLm5S33rDGwegU4ztzyOZ6TszWh9P57QN7s/nNpDG4nzA3KNhqCqBhwOfKDzLa/6IOiO6vmdvE9uxX9jpt1j6vHtf8+38M/CeOweyLKtTczAipazXXuChjuustY5V23DzjkhT8OpMfv33ybQDTrTULbdVZsQM21RgqOT6kl1A6fOfLu9feztDUNZad2nXSONPYtN7KotYsRkBvMfKRkccCaU6c6i30ZDaR95tqVgAwBwQRn3g5B+s+QfaVqLbtfqavvLU16TQi5FDFVd+Mrww8x39efZ6Tm9h97e0ezzrRYpvNHhm7xr2fwskhdvnOdxYdM9JF7W112p1Ost1OkQu/ZgcKGQipCKyl4LE8gHoOfNNaVFwlfzoVbuQKdFYW04++uPG0T6knxG8jotjCo+fqfDAzweenHP2z7P+0Xv7O0ltzFnashmPVtrsgJPqcKMmfGKKRv0f+xqc9lWnH71++nZd/tPPGV68+by/KfX/ALLv91aP9B/72yOJ9K87iG5aoiJwGokXR9p1XbvBsSzYcNsYNg89cfI/QySZSa+6WoWsqGDFkpDZZT5a7Xd6Fyu01sr58wPIIPBGLxSe7ILvmeFuBLAEErjIzyMjIz7uJT7u7F+0qPOcVYsd0NnhIqB9MQV24Yqx6bWzyJ5Xuveq8OfM6K26wFhpnQLcg2KBuG0Bce4ScF3IuWjtEbkdMe0hHT3gifPGXGQeo6/Odbs7u1aLK2uO/bebHyy7XYJaFsCqoO4tYntZI2D83Mldt9ikk2VjOfaUdc+8D/Cd3DyjTeNzzuLg5+0uh8L7K7MrsoclxXY+tWvf4ighDjJ2NcoPr1X+dPWv7OrrTSlWD2DWujP4isWRXIU7VucKDgdFA49o+s1NJrtIWproaxV1IuDK2owSOnFdigceuAw98zXotbqnpqtoatE1LXFma/guxZgBZYwJ8x6DceMk8mZKE8tjsdWGO6PordT85d9DTsrrU9VQA/PHP65xuxewm3CyxSAOVUjknqCR7pYG8oLNwBzk8Ca8RUUnijh4Wk4rJkY9m1+ML9v76KjXuyfYJ3Yx06+slb/l9JqovDqGXOD0yCMj34PoZsnLvudat0Pe/Ix+M52t0DM9dtbhHrV18yb0ZH2kgqGU9UUghh0k6eth6gdZGxO5W9b3S8VrGNn8I2/kWnbbsWssq+KEwVXGChPm9qdnQaTwlZc53W22dMfwtr24/Dfj8JK2H3H6Tdp6ecmS5aEpNm+pcACe4ic50CIiAJjEzEAxiMTMQD5d9tBAt7KLMUAvclx1QbqcuPiBz+E+edo6irwtfjUuxbXqyKWGL0/fM3N5eWGR7uvSfYvtI7jP2lXT4Tqj0MxAfO1lcDPIyQfKJw+4X2YX6HV+Ne1Lp4TrhSzHc2MHzKPcZ30qsI09XqunzMpJtlA7V1dLN2ts1llm8U+GSwJ1OGUsH8ozt6/k9J6u1NPiagjV2kHstFDbhl7QtWdMfLygwRjj2es+j9+Ps5t1lWjSg0odOrhy2Vzu2YxtXp5T9ZUv/A/Wfxun/pWf6ZrCrTa1dvP0Q4s4VGoq36XOqsAHZlisdw/erCluNOvl9kkgY5Pm6z7J9l/+6tH+g/8Ae2T5wPsO1nrbp/6Vn+mfV+w+yvuGjooUNb4K4JUKCSSWZgCRxknjrMOInCUUou/jJjdas7USDX21V0Zth91gNZ/rAZ/CTFcEZBBHvHInEXjOMtmepjEZjMFhiYZMjE9RAOey4OJiS7qN3zmltPgZJAHvPAmykjBxZEu0aP7aKx+IBP1kzSdm1142ogPvCjP16yInaFYPkJtI9KlLjPxb2R+Jm3ZfZ1xSvww9n19lf60iUm9LlY43uld+787G/V9oLXgHJZvZRRudvkP8ekinQvd5r8ADlagcqD6Fz+Wfh0Hx6yXpNAledo5b2mJLO36THkyTM722NMHL1/Tzc52Ikq3T5ORPH3Q+8TVSRVwZoAzxJ9aYAE106fHJm6UlK5pCNhERKFxERAEREAREQBERAEREAREQBERAPLVgjBAI9xGRIbdiUk5CBT70JrP1QiTogrKEZbogfuVj2brl/nh/7YMHRW+l5/nV1n9gEnxJuV5cfGyB90v/AI5f/pH+qPud3rf9KkH7SZPiLjlr3/V/kgfuWx9q+4/Ion9hQf1zK9iVZyU3n32FrD/XJk6IuOVDt9dTyqY4HAnqIkGgiIgCIiAIiIAiIgCIiAIiIAiIgCIiAIiIAiIgCIiAIiIAiIgCIiAIiIAiIgCIiAIiIAiIgCIiAIiIB//Z">
            <a:extLst>
              <a:ext uri="{FF2B5EF4-FFF2-40B4-BE49-F238E27FC236}">
                <a16:creationId xmlns:a16="http://schemas.microsoft.com/office/drawing/2014/main" id="{B6233F09-4D34-43E7-897E-BA3FB1C09E3C}"/>
              </a:ext>
            </a:extLst>
          </p:cNvPr>
          <p:cNvSpPr>
            <a:spLocks noChangeAspect="1" noChangeArrowheads="1"/>
          </p:cNvSpPr>
          <p:nvPr/>
        </p:nvSpPr>
        <p:spPr bwMode="auto">
          <a:xfrm>
            <a:off x="6057900"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AU" altLang="en-US" sz="1400">
              <a:latin typeface="Tahoma" panose="020B0604030504040204" pitchFamily="34" charset="0"/>
              <a:ea typeface="SimSun" panose="02010600030101010101" pitchFamily="2" charset="-122"/>
            </a:endParaRPr>
          </a:p>
        </p:txBody>
      </p:sp>
      <p:sp>
        <p:nvSpPr>
          <p:cNvPr id="8201" name="AutoShape 17" descr="data:image/jpeg;base64,/9j/4AAQSkZJRgABAQAAAQABAAD/2wCEAAkGBhQRERASEBQUFRUQEBUVFRYVEhQUFBUSFRYVFRQVGBYXHCYfFxkjGRIVHy8gJCcpLCwsFSAxNjAtNSYtLCoBCQoKDgwOGg8PGi8kHyQtLCosLCkpKSwsLCwpLywsLCwsLCwsKSksLCksLCksLCwpLywsLCwpKSwsLCwsLCwsLP/AABEIAMYA/gMBIgACEQEDEQH/xAAbAAEAAgMBAQAAAAAAAAAAAAAABAYBAwUCB//EAEgQAAICAQMBBQUDBQ0GBwAAAAECAAMRBBIhMQUGEyJBMlFhcZEHFIFCUnKhsRUjM1N1gpKisrPB0dIkNUNiwvAXJTRzdJPD/8QAGQEBAAMBAQAAAAAAAAAAAAAAAAECAwQF/8QALREAAgEDAgUBCAMBAAAAAAAAAAECAxESITEEE0FR8DIiYXGBkcHR4SNCUhT/2gAMAwEAAhEDEQA/APuMxmZlW7zdo31vqRTghOzns5sKbHBs86gI25uBxx0EtFXdgWjMZlP1Peu5Gb+DIrZ/Er2N4qUVYZrmO7BDoCRwB515ODNmj7z3vTrHZEVtLRY+NrYLlTdQOvTwdm74t6SeXIi5bMxmU+/vJqajZuFT7HNYC1uvP3ZdTvPnPC7tpUDJC5yOkj6rvTcHUrZUwVdQEIU+Hq2T7oyLWN5w5NllYILDKtwegnlyFy8Zmcyk3d47qzqGGSFYqN2CiD77qavEO91GAiKOWUcDkSZ2n2/qEqodBUrHR36iwEeICaVrYIrI+AG3nnLenX1cti5acxmUvX95tQx1SoUqFLjzEIXRFvrTcU8TcVZGd9xVQABgkHMwvfLUF2QVKzCuzG1X812nbOoUc+yUerZ8WPJ6RypC5dsxmVHT947rGrRXpdWswbkrfYVFD2sigucOpQAnJxuGRkETT2L3otarRGxqwbSiOhG68ErWFypZc7txcsoO0MvBGWDlsXLnmZzKl2p3nvq1BpWtWAsC52v/AMes/dD1xzcliMfQAHiax3nvOVBpLllUjw3zp2Oqp04Fg38llsZx7Pseo5jlyFy4ZmZXe6/atljXpawzVdcFBBDuovtUWD02AAIAM4KnJ6SxCUas7EiIiQBERAEREAREQBERAEREAREQBERAExiZiAYxGJmIBjEYmYgGMRiZmN0AziYxMzBMAYjEAzMAxiMTMxugGcREwTAMxMAzMAREQBERAEREAREQBERAEREAREQBERAEREARME4nL1HeWhDjfuP/ACgsPr0loxlLZFJTjH1Ox03bAyZWLtWTffYPaVkprzyF3nDNj6/WSre9NDFQbAm4gDf5MsegBPBM0WdnE22Y9i5Q24EZWxeQR7500oYXzOWtPO2GpE7z/aKmi8IeE1jWbjjcFARW2Zzg8kg8TqfuyL66XQHw7/D3Ajk13ghfkQZWvtG7PraihmRSRqq1zjB22N5xx6GWw9nrtXw1A8HBVBgBiikVg+4DiWcaahFpa6hSqSk032PPdqw+EyE58KxkB+A6ftnYnO7D0LVVYf22Yu36Tek6JnNUac20dFFNQSZ5ewDrKxXqybrbAcM160ISM7UHLHB9SFncvsyfgJxh2Y3iWeiOy2KwIytgPu+s2pJJO5hWbbViD3k+0uvRtUvhO5sXecMF2puIHock4JxxOxqO0BetYH8HfhCCOcW1h62Hux0xKz397LqduziyKd2vqqPHWpyxZD8CZbb9HlVeoDdWCVQYCl9oRSfkOku404xi0tdf0VUqknJN9v2O7V5ahd3JRmTPv2nj9RnVkHsbQmmlEb2uS36R5P8Al+EnTlqNObaOqkmoJPsIiJQ0EREAREQBERAEREAREQBERAEREATBmZG7StK1WsOq1sR88HElK7sQ3ZXKn3j7cNjGtDitTg4/KI6k+8fCfLae8vaOqLvodKXpVioIpez48sGAzjBx6Zl2PScv7IO/Wi0mg8HVahKrPHdtrB8lWVMEYB44P0np1m6MUoHmcMlXlKVTUpvbl+uZ9INfQaR96Qpmh68nK58zEg/LrPrnYvaxrYIx8jHHP5JPr8vfKr9qPfbR61NBVpLltdddW7BQ3lUArkkgerCdWTQ/li8iOK/ilHDQ6/2hf+np/wDm0f2jLXW+0k/MSm98nLaLSN+dqtN9cy4MeflOea9hL3v7G8H7Tfw+5s+9H4TI1J9ZpiYYo2yYxE9AZ/D9k84kkFY779ezP5U0/wD1S1VWbR85Vu+6+bsz+VNP/wBUsxM1nrCPzM4aTl8jb95b4fSeq9Sc8zRExxRrkzoxNWnsyPlNsyasbp3EREgkREQBERAEREAREQBERAEifurX4vhBsuOoCsQpxuwzAbVOOcEgyUZwX7MvVdRXV4JS5rXDOW3KbcsVZNhVxuJGc8DHlOOZSQOrb2pUrKjOAzbcD37yVX6lSPwnvUhXRkyPOrL19SCJUdP3LuAwbEXzZG0klB4ttnlwijIFoxhVGR6SV2B3RNNtdlgQ+GlgAyrAO3ghXQCmsIdtbA8E8jkzRxitUyu+jK5fUVLK3BUkH5ifMu7VKWaOuuzaVbXLuBZFJHhjjJuRsfgP0vSffu3u7vjeevAfHIPAcf4H4z43q/s71+mYpRe1VQt8RFLWptfoGGxSpYDjcDOyc+fFY7nDRj/zykpbdGcftIKtfZ6IFATW2gAFCdvjcZK2Mx46ZH4nqfpaIWIA5JOB+Mp/ZXcHWWWVfeLjbXTabAgNjectvY+dQFy3JPrPq3ZHYvhHe+C/pjov+ZlqcuVF5bmddKvNY7dzp0VbVReDsA68jK9D9ZtYSHr7jha0OHtJAP5qj23/AAH6yJM01HAUZ8o4ycnjjkzjfc6Yu7xRiJt+6n4TI0x9cSMkXxZqzjp6/slUPeOyvU6kO/72htVAwUqHRNOyACseJ/xHzu67lAlqzNR0iZY7Ey4wx2Llh7mOPMPgZdWW5BW6u+LFWeytcV13kAZLPZQbQwUZPh8V582faPPHM1O3LTSzeCfEBODgCphuADZL5BwSQpOSVxkZBnXr0iKcqiKcYyEUHGc4yB0zzie6tAhQ1hE2fm7F2c8ny4x156Q3HsFqVW3vXYgufdSyha2qXw7AWU0G5vys4wp5OMfHofNnei1GZm2FfFIVfZwjaemxd7c8A25JGOFb04Fus7JVvaSs9ByingdByPTPE919mLnJVOmD5RkjGME46YJGPdGcexOLK2/eq2vfhKm8FbmsYM211pagHw/cSLyDnOGQjmd/srtNrLNRW4UGl8BRknwyzhGLZIO7YTjggggjjJmro0AChFAC7QAowFPUAY6cDj4T1Vp1TdtVRubc2ABuY9ScdT8Zi5J9DdKxsiIlCRERAEREAREQBERAEREAREQBERAEREAiamvBz6H9s0zoMueDIHaYFdVjDOQp2/pHhf1kTSMuhjONrsgaHzvZb7zsT9BDgn8Wz9BOzp68D4matH2etaIo/IUD6DrJciUr7ClTcVruJgzMShsQr68H4Ga5L1DDHMi8e79c0Uu5hKOpiTaa8CRqSAeRJsiUrl4LqIiJQ0EREAREQBERAEREAREQBERAEREAREQBERAEREASB2tz4K/n6iv6Lmz/APOT5A1/8Lpv/db9VVklGdT02+BPiIkGgmCZmYIgEKx8nM8zLrg4mJJiJL09mR8pEnoPjp6wSnYnRIPiH3n6z1XcQeTxILZEyJgGZguIiIAiIzAEREAREQBERAEREAREQBERAEREASB2kcPpj7r8f0q7F/aRJ85/bfFTN/FMln9Bgx/UDJRnU9Lfz+h0ImFOZmQaCIiAab6s9Os0+A3ukyIKuKZD8A9T6TXJ5EhWJg4klZKx5iIgqSdPZxz6TZ4o94+okJvd7v2zEuoDOx0A4PSZnLbWLWQWZV+bAftk2jXVv7Dq3yYH9khwaLRmnobLn2qWP5IJ+nM4nZPazEA2nPiB7PcK6l4A6c5M7Wor3Ky/nKR9RiV7sjRF1UNx4aPRZng4B3qy/jNKai4O/m5lVclNW82Jjd7tKNR91Nq+MTjbzjcRkLuxjd8MzV2t2ucMajjwwlgwQRZWThh8MGU3U92aj24DlsNX97xx/CK+MZ/NJGf1Sx9paZkVgOd6LUnqTlizM3u5/bOhUqcXG3VLcwnWqOMr93sWmi4MqsOjAH6jM2TnaLyBV9AoB/AYnQE4pKzO2ErrUzERKlxERAEREA132bVZvzVJ+gzKrpu+bMmgyiizUMvjrk4qUgZI9eWZCueoJPpLXbjad2MYOc8DGOc/hOJptPoRtes0/wDAAYWdShNWn5zycgqPeRjnEvG1tUQyO3e4ltOtdDk3spVWKAtTZVfYjg7sKc0chugM82d81BVsYq8rMSp3Kh0+pvboeWB04GPiesx4OgDLXwGOpFde21wRatTMFRlfNYVLnAUYALkAcibFu7PNq0g0ltoAG4FDtV9OK8ZwTttdduPype0ezI1Or2L2wupRnQY2vtI3KwDYDcMpKtww6HrkdQZNtrDAg9GBB+R4M5mh7R09e2oWgMzuqrZcXsZldqzjexYjchA+WPhJlHadTu9aWIz1+0qupZeccgHI5BH4TNrXQk1djWE1BW9qomtvmnAP4jafxk+c0nwtQD+TqBj5WoOP6SAj+ZOjmQylPa3bQzExmZkGgiIgCeLKsz3EAj/dPjDafAJ9ZIiCuKOdOD2320VJrqOCPaYdc+4f5zva8+Grt6BSw/AZlAZs5J6nr8+pno8PBT9pnm8VUcFiipdpfaVRXYyhXs2kguCoBIODgk5Iz6zldpd/Tf8Adxp/EqI1KbmFi8r+b5TnHIPu4n0L7FOzaH0NzPXUz/fLQxZEZsALtByMgdcTV9tPZ9NdGhZK6kf78gBVVViu1iw4GSMhfoJR8RJyxOhcLTir9S19h95Du8O47snCseufQE+vzlgsvyCB/wBifOm6n5y8aG7fXW/qyAn545luJoxi8kYcLXlJYsrtn++q/wCTm/vDLRKxYP8Azqv+Tm/vDLPKVP6/A1p9fiJIS/AGf+x6TQo/VImt7RFZUFXd3ztRF3MQvLHkgADI5JHUDqZi1c2TsdP72PcZsruBnE1PbdVYbe4DKgcpkGwKcDOzOfUSVotYHyy5wruhyMeat2rf+splXDQspu+p1YmFOZmZGwiIgGrU070dfL5lK+Zdy8gjlfyhz09ZWdT3LNiVhr23Ili52kjcSzacjc5OKmYlQWJ4HMsutVzXYKiA5RthPQPg7SfhnEq33HVF9Ns8etFxv32eK/iBlLlj44BRlBA4YDJIQcTSDa2diGTtN3XFe3bZ7OoS3leuNN92ccMOWBZs+hbocc6l7onaFa4EJRXSmKdpFdViWLu85y3kAJGB649JBTsPUeFWtnjPs+42sDqWLm5S33rDGwegU4ztzyOZ6TszWh9P57QN7s/nNpDG4nzA3KNhqCqBhwOfKDzLa/6IOiO6vmdvE9uxX9jpt1j6vHtf8+38M/CeOweyLKtTczAipazXXuChjuustY5V23DzjkhT8OpMfv33ybQDTrTULbdVZsQM21RgqOT6kl1A6fOfLu9feztDUNZad2nXSONPYtN7KotYsRkBvMfKRkccCaU6c6i30ZDaR95tqVgAwBwQRn3g5B+s+QfaVqLbtfqavvLU16TQi5FDFVd+Mrww8x39efZ6Tm9h97e0ezzrRYpvNHhm7xr2fwskhdvnOdxYdM9JF7W112p1Ost1OkQu/ZgcKGQipCKyl4LE8gHoOfNNaVFwlfzoVbuQKdFYW04++uPG0T6knxG8jotjCo+fqfDAzweenHP2z7P+0Xv7O0ltzFnashmPVtrsgJPqcKMmfGKKRv0f+xqc9lWnH71++nZd/tPPGV68+by/KfX/ALLv91aP9B/72yOJ9K87iG5aoiJwGokXR9p1XbvBsSzYcNsYNg89cfI/QySZSa+6WoWsqGDFkpDZZT5a7Xd6Fyu01sr58wPIIPBGLxSe7ILvmeFuBLAEErjIzyMjIz7uJT7u7F+0qPOcVYsd0NnhIqB9MQV24Yqx6bWzyJ5Xuveq8OfM6K26wFhpnQLcg2KBuG0Bce4ScF3IuWjtEbkdMe0hHT3gifPGXGQeo6/Odbs7u1aLK2uO/bebHyy7XYJaFsCqoO4tYntZI2D83Mldt9ikk2VjOfaUdc+8D/Cd3DyjTeNzzuLg5+0uh8L7K7MrsoclxXY+tWvf4ighDjJ2NcoPr1X+dPWv7OrrTSlWD2DWujP4isWRXIU7VucKDgdFA49o+s1NJrtIWproaxV1IuDK2owSOnFdigceuAw98zXotbqnpqtoatE1LXFma/guxZgBZYwJ8x6DceMk8mZKE8tjsdWGO6PordT85d9DTsrrU9VQA/PHP65xuxewm3CyxSAOVUjknqCR7pYG8oLNwBzk8Ca8RUUnijh4Wk4rJkY9m1+ML9v76KjXuyfYJ3Yx06+slb/l9JqovDqGXOD0yCMj34PoZsnLvudat0Pe/Ix+M52t0DM9dtbhHrV18yb0ZH2kgqGU9UUghh0k6eth6gdZGxO5W9b3S8VrGNn8I2/kWnbbsWssq+KEwVXGChPm9qdnQaTwlZc53W22dMfwtr24/Dfj8JK2H3H6Tdp6ecmS5aEpNm+pcACe4ic50CIiAJjEzEAxiMTMQD5d9tBAt7KLMUAvclx1QbqcuPiBz+E+edo6irwtfjUuxbXqyKWGL0/fM3N5eWGR7uvSfYvtI7jP2lXT4Tqj0MxAfO1lcDPIyQfKJw+4X2YX6HV+Ne1Lp4TrhSzHc2MHzKPcZ30qsI09XqunzMpJtlA7V1dLN2ts1llm8U+GSwJ1OGUsH8ozt6/k9J6u1NPiagjV2kHstFDbhl7QtWdMfLygwRjj2es+j9+Ps5t1lWjSg0odOrhy2Vzu2YxtXp5T9ZUv/A/Wfxun/pWf6ZrCrTa1dvP0Q4s4VGoq36XOqsAHZlisdw/erCluNOvl9kkgY5Pm6z7J9l/+6tH+g/8Ae2T5wPsO1nrbp/6Vn+mfV+w+yvuGjooUNb4K4JUKCSSWZgCRxknjrMOInCUUou/jJjdas7USDX21V0Zth91gNZ/rAZ/CTFcEZBBHvHInEXjOMtmepjEZjMFhiYZMjE9RAOey4OJiS7qN3zmltPgZJAHvPAmykjBxZEu0aP7aKx+IBP1kzSdm1142ogPvCjP16yInaFYPkJtI9KlLjPxb2R+Jm3ZfZ1xSvww9n19lf60iUm9LlY43uld+787G/V9oLXgHJZvZRRudvkP8ekinQvd5r8ADlagcqD6Fz+Wfh0Hx6yXpNAledo5b2mJLO36THkyTM722NMHL1/Tzc52Ikq3T5ORPH3Q+8TVSRVwZoAzxJ9aYAE106fHJm6UlK5pCNhERKFxERAEREAREQBERAEREAREQBERAPLVgjBAI9xGRIbdiUk5CBT70JrP1QiTogrKEZbogfuVj2brl/nh/7YMHRW+l5/nV1n9gEnxJuV5cfGyB90v/AI5f/pH+qPud3rf9KkH7SZPiLjlr3/V/kgfuWx9q+4/Ion9hQf1zK9iVZyU3n32FrD/XJk6IuOVDt9dTyqY4HAnqIkGgiIgCIiAIiIAiIgCIiAIiIAiIgCIiAIiIAiIgCIiAIiIAiIgCIiAIiIAiIgCIiAIiIAiIgCIiAIiIB//Z">
            <a:extLst>
              <a:ext uri="{FF2B5EF4-FFF2-40B4-BE49-F238E27FC236}">
                <a16:creationId xmlns:a16="http://schemas.microsoft.com/office/drawing/2014/main" id="{C5069CDE-B3B8-46F7-B539-E305F04C87C9}"/>
              </a:ext>
            </a:extLst>
          </p:cNvPr>
          <p:cNvSpPr>
            <a:spLocks noChangeAspect="1" noChangeArrowheads="1"/>
          </p:cNvSpPr>
          <p:nvPr/>
        </p:nvSpPr>
        <p:spPr bwMode="auto">
          <a:xfrm>
            <a:off x="6057900"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AU" altLang="en-US" sz="1400">
              <a:latin typeface="Tahoma" panose="020B0604030504040204" pitchFamily="34" charset="0"/>
              <a:ea typeface="SimSun" panose="02010600030101010101" pitchFamily="2" charset="-122"/>
            </a:endParaRPr>
          </a:p>
        </p:txBody>
      </p:sp>
      <p:pic>
        <p:nvPicPr>
          <p:cNvPr id="8202" name="Picture 25" descr="https://encrypted-tbn0.gstatic.com/images?q=tbn:ANd9GcRrJFaM8b5NXUjyL__9TWDYtcQ3Itj0vjdNDamUm_5N3pdEXfcmJA">
            <a:extLst>
              <a:ext uri="{FF2B5EF4-FFF2-40B4-BE49-F238E27FC236}">
                <a16:creationId xmlns:a16="http://schemas.microsoft.com/office/drawing/2014/main" id="{671E4080-E7E6-471F-B17D-81EF2EAD06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5486400"/>
            <a:ext cx="35814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8C6248-7BB6-454A-9301-A8B952898A1F}"/>
              </a:ext>
            </a:extLst>
          </p:cNvPr>
          <p:cNvSpPr txBox="1"/>
          <p:nvPr/>
        </p:nvSpPr>
        <p:spPr>
          <a:xfrm>
            <a:off x="114300" y="516343"/>
            <a:ext cx="11811000" cy="5825313"/>
          </a:xfrm>
          <a:prstGeom prst="rect">
            <a:avLst/>
          </a:prstGeom>
          <a:noFill/>
        </p:spPr>
        <p:txBody>
          <a:bodyPr wrap="square">
            <a:spAutoFit/>
          </a:bodyPr>
          <a:lstStyle/>
          <a:p>
            <a:pPr>
              <a:lnSpc>
                <a:spcPct val="115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Properties of specifications: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00080"/>
                </a:solidFill>
                <a:effectLst/>
                <a:latin typeface="Times New Roman" panose="02020603050405020304" pitchFamily="18" charset="0"/>
                <a:ea typeface="Times New Roman" panose="02020603050405020304" pitchFamily="18" charset="0"/>
                <a:cs typeface="Times New Roman" panose="02020603050405020304" pitchFamily="18" charset="0"/>
              </a:rPr>
              <a:t>Complete</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everything that is necessary to make an implementation has been specified.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00080"/>
                </a:solidFill>
                <a:effectLst/>
                <a:latin typeface="Times New Roman" panose="02020603050405020304" pitchFamily="18" charset="0"/>
                <a:ea typeface="Times New Roman" panose="02020603050405020304" pitchFamily="18" charset="0"/>
                <a:cs typeface="Times New Roman" panose="02020603050405020304" pitchFamily="18" charset="0"/>
              </a:rPr>
              <a:t>Neutral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specifications do not prescribe what an implementation should look like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Lead to:</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00080"/>
                </a:solidFill>
                <a:effectLst/>
                <a:latin typeface="Times New Roman" panose="02020603050405020304" pitchFamily="18" charset="0"/>
                <a:ea typeface="Times New Roman" panose="02020603050405020304" pitchFamily="18" charset="0"/>
                <a:cs typeface="Times New Roman" panose="02020603050405020304" pitchFamily="18" charset="0"/>
              </a:rPr>
              <a:t>Interoperability</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characterizes the extent by which two implementations of systems or components from different manufacturers can co-exist and work together by merely relying on each other's services as specified by a common standard.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00080"/>
                </a:solidFill>
                <a:effectLst/>
                <a:latin typeface="Times New Roman" panose="02020603050405020304" pitchFamily="18" charset="0"/>
                <a:ea typeface="Times New Roman" panose="02020603050405020304" pitchFamily="18" charset="0"/>
                <a:cs typeface="Times New Roman" panose="02020603050405020304" pitchFamily="18" charset="0"/>
              </a:rPr>
              <a:t>Portability</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characterizes to what extent an application developed for a distributed system A can be executed, without modification, on a different distributed system B that implements the same interfaces as A.</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b="1" dirty="0">
                <a:solidFill>
                  <a:srgbClr val="000080"/>
                </a:solidFill>
                <a:effectLst/>
                <a:latin typeface="Times New Roman" panose="02020603050405020304" pitchFamily="18" charset="0"/>
                <a:ea typeface="Times New Roman" panose="02020603050405020304" pitchFamily="18" charset="0"/>
                <a:cs typeface="Times New Roman" panose="02020603050405020304" pitchFamily="18" charset="0"/>
              </a:rPr>
              <a:t>Goals</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an open distributed system should also be extensible. i.e.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be easy to configure the system out of different components (possibly from different developers).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be easy to add new components or replace existing ones without affecting those components that stay in place.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5189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2ADE32-6441-402B-91F5-FC89BE86DFE3}"/>
              </a:ext>
            </a:extLst>
          </p:cNvPr>
          <p:cNvSpPr txBox="1"/>
          <p:nvPr/>
        </p:nvSpPr>
        <p:spPr>
          <a:xfrm>
            <a:off x="0" y="178887"/>
            <a:ext cx="12192000" cy="6537559"/>
          </a:xfrm>
          <a:prstGeom prst="rect">
            <a:avLst/>
          </a:prstGeom>
          <a:noFill/>
        </p:spPr>
        <p:txBody>
          <a:bodyPr wrap="square">
            <a:spAutoFit/>
          </a:bodyPr>
          <a:lstStyle/>
          <a:p>
            <a:pPr>
              <a:lnSpc>
                <a:spcPct val="115000"/>
              </a:lnSpc>
              <a:spcAft>
                <a:spcPts val="1000"/>
              </a:spcAft>
            </a:pPr>
            <a:r>
              <a:rPr lang="en-US" sz="3200" b="1" dirty="0">
                <a:solidFill>
                  <a:srgbClr val="000080"/>
                </a:solidFill>
                <a:effectLst/>
                <a:latin typeface="Times New Roman" panose="02020603050405020304" pitchFamily="18" charset="0"/>
                <a:ea typeface="Times New Roman" panose="02020603050405020304" pitchFamily="18" charset="0"/>
                <a:cs typeface="Times New Roman" panose="02020603050405020304" pitchFamily="18" charset="0"/>
              </a:rPr>
              <a:t>4.    Scalability</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Scalability of a system is measured with respect to:</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1. </a:t>
            </a:r>
            <a:r>
              <a:rPr lang="en-US" sz="2800" dirty="0">
                <a:solidFill>
                  <a:srgbClr val="000080"/>
                </a:solidFill>
                <a:effectLst/>
                <a:latin typeface="Times New Roman" panose="02020603050405020304" pitchFamily="18" charset="0"/>
                <a:ea typeface="Times New Roman" panose="02020603050405020304" pitchFamily="18" charset="0"/>
                <a:cs typeface="Times New Roman" panose="02020603050405020304" pitchFamily="18" charset="0"/>
              </a:rPr>
              <a:t>Size</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 can easily add more users and resources to the system.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2800" dirty="0">
                <a:solidFill>
                  <a:srgbClr val="000080"/>
                </a:solidFill>
                <a:effectLst/>
                <a:latin typeface="Times New Roman" panose="02020603050405020304" pitchFamily="18" charset="0"/>
                <a:ea typeface="Times New Roman" panose="02020603050405020304" pitchFamily="18" charset="0"/>
                <a:cs typeface="Times New Roman" panose="02020603050405020304" pitchFamily="18" charset="0"/>
              </a:rPr>
              <a:t>Geographic extent</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 a geographically scalable system is one in which the users and resources may lie far apart.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2800" dirty="0">
                <a:solidFill>
                  <a:srgbClr val="000080"/>
                </a:solidFill>
                <a:effectLst/>
                <a:latin typeface="Times New Roman" panose="02020603050405020304" pitchFamily="18" charset="0"/>
                <a:ea typeface="Times New Roman" panose="02020603050405020304" pitchFamily="18" charset="0"/>
                <a:cs typeface="Times New Roman" panose="02020603050405020304" pitchFamily="18" charset="0"/>
              </a:rPr>
              <a:t>Administrative scalability</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 can be easy to manage even if it spans many independent administrative organizations.</a:t>
            </a:r>
          </a:p>
          <a:p>
            <a:pPr>
              <a:lnSpc>
                <a:spcPct val="115000"/>
              </a:lnSpc>
              <a:spcAft>
                <a:spcPts val="1000"/>
              </a:spcAft>
            </a:pP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Note Scalability will be dealt in detail in future sessions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14272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72AB-B9D6-47E9-9643-048AF5A4FEDE}"/>
              </a:ext>
            </a:extLst>
          </p:cNvPr>
          <p:cNvSpPr>
            <a:spLocks noGrp="1"/>
          </p:cNvSpPr>
          <p:nvPr>
            <p:ph type="title"/>
          </p:nvPr>
        </p:nvSpPr>
        <p:spPr/>
        <p:txBody>
          <a:bodyPr/>
          <a:lstStyle/>
          <a:p>
            <a:r>
              <a:rPr lang="en-US" dirty="0"/>
              <a:t>Polling Questions</a:t>
            </a:r>
            <a:endParaRPr lang="en-IN" dirty="0"/>
          </a:p>
        </p:txBody>
      </p:sp>
      <p:sp>
        <p:nvSpPr>
          <p:cNvPr id="3" name="Content Placeholder 2">
            <a:extLst>
              <a:ext uri="{FF2B5EF4-FFF2-40B4-BE49-F238E27FC236}">
                <a16:creationId xmlns:a16="http://schemas.microsoft.com/office/drawing/2014/main" id="{55243828-CE96-47C1-80E7-DBD4540F7045}"/>
              </a:ext>
            </a:extLst>
          </p:cNvPr>
          <p:cNvSpPr>
            <a:spLocks noGrp="1"/>
          </p:cNvSpPr>
          <p:nvPr>
            <p:ph idx="1"/>
          </p:nvPr>
        </p:nvSpPr>
        <p:spPr>
          <a:xfrm>
            <a:off x="838200" y="1295400"/>
            <a:ext cx="10515600" cy="4881563"/>
          </a:xfrm>
        </p:spPr>
        <p:txBody>
          <a:bodyPr>
            <a:normAutofit/>
          </a:bodyPr>
          <a:lstStyle/>
          <a:p>
            <a:r>
              <a:rPr lang="en-US" dirty="0"/>
              <a:t>Q) Openness is a Goal of Distributed System</a:t>
            </a:r>
          </a:p>
          <a:p>
            <a:r>
              <a:rPr lang="en-US" dirty="0"/>
              <a:t>Yes or No</a:t>
            </a:r>
          </a:p>
          <a:p>
            <a:pPr marL="0" indent="0" fontAlgn="t">
              <a:lnSpc>
                <a:spcPct val="115000"/>
              </a:lnSpc>
              <a:spcBef>
                <a:spcPts val="0"/>
              </a:spcBef>
              <a:spcAft>
                <a:spcPts val="1000"/>
              </a:spcAft>
              <a:buNone/>
            </a:pPr>
            <a:r>
              <a:rPr lang="en-US" dirty="0"/>
              <a:t>Q) Hide where a resource is located </a:t>
            </a:r>
            <a:endParaRPr lang="en-IN" dirty="0"/>
          </a:p>
          <a:p>
            <a:pPr marL="0" indent="0" algn="l" rtl="0" eaLnBrk="1" fontAlgn="t" latinLnBrk="0" hangingPunct="1">
              <a:lnSpc>
                <a:spcPct val="115000"/>
              </a:lnSpc>
              <a:spcBef>
                <a:spcPts val="0"/>
              </a:spcBef>
              <a:spcAft>
                <a:spcPts val="1000"/>
              </a:spcAft>
              <a:buNone/>
            </a:pPr>
            <a:r>
              <a:rPr lang="en-US" dirty="0"/>
              <a:t>	A)Location</a:t>
            </a:r>
            <a:endParaRPr lang="en-IN" dirty="0"/>
          </a:p>
          <a:p>
            <a:pPr marL="0" indent="0" algn="l" rtl="0" eaLnBrk="1" fontAlgn="t" latinLnBrk="0" hangingPunct="1">
              <a:lnSpc>
                <a:spcPct val="115000"/>
              </a:lnSpc>
              <a:spcBef>
                <a:spcPts val="0"/>
              </a:spcBef>
              <a:spcAft>
                <a:spcPts val="1000"/>
              </a:spcAft>
              <a:buNone/>
            </a:pPr>
            <a:r>
              <a:rPr lang="en-US" dirty="0"/>
              <a:t>	B) Migration</a:t>
            </a:r>
            <a:endParaRPr lang="en-IN" dirty="0"/>
          </a:p>
          <a:p>
            <a:pPr marL="0" indent="0" algn="l" rtl="0" eaLnBrk="1" fontAlgn="t" latinLnBrk="0" hangingPunct="1">
              <a:lnSpc>
                <a:spcPct val="115000"/>
              </a:lnSpc>
              <a:spcBef>
                <a:spcPts val="0"/>
              </a:spcBef>
              <a:spcAft>
                <a:spcPts val="1000"/>
              </a:spcAft>
              <a:buNone/>
            </a:pPr>
            <a:r>
              <a:rPr lang="en-US" dirty="0"/>
              <a:t>	C) Relocation</a:t>
            </a:r>
            <a:endParaRPr lang="en-IN" dirty="0"/>
          </a:p>
          <a:p>
            <a:pPr marL="0" indent="0" algn="l" rtl="0" eaLnBrk="1" fontAlgn="t" latinLnBrk="0" hangingPunct="1">
              <a:lnSpc>
                <a:spcPct val="115000"/>
              </a:lnSpc>
              <a:spcBef>
                <a:spcPts val="0"/>
              </a:spcBef>
              <a:spcAft>
                <a:spcPts val="1000"/>
              </a:spcAft>
              <a:buNone/>
            </a:pPr>
            <a:r>
              <a:rPr lang="en-US" dirty="0"/>
              <a:t>	D) Replication</a:t>
            </a:r>
          </a:p>
          <a:p>
            <a:pPr marL="0" indent="0">
              <a:buNone/>
            </a:pPr>
            <a:endParaRPr lang="en-IN" dirty="0"/>
          </a:p>
        </p:txBody>
      </p:sp>
    </p:spTree>
    <p:extLst>
      <p:ext uri="{BB962C8B-B14F-4D97-AF65-F5344CB8AC3E}">
        <p14:creationId xmlns:p14="http://schemas.microsoft.com/office/powerpoint/2010/main" val="1447906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56822-2639-4063-AD7A-965C3DA9C2EE}"/>
              </a:ext>
            </a:extLst>
          </p:cNvPr>
          <p:cNvSpPr>
            <a:spLocks noGrp="1"/>
          </p:cNvSpPr>
          <p:nvPr>
            <p:ph type="ctrTitle"/>
          </p:nvPr>
        </p:nvSpPr>
        <p:spPr/>
        <p:txBody>
          <a:bodyPr/>
          <a:lstStyle/>
          <a:p>
            <a:r>
              <a:rPr lang="en-US" dirty="0"/>
              <a:t>Types of Distributed Systems</a:t>
            </a:r>
            <a:endParaRPr lang="en-IN" dirty="0"/>
          </a:p>
        </p:txBody>
      </p:sp>
    </p:spTree>
    <p:extLst>
      <p:ext uri="{BB962C8B-B14F-4D97-AF65-F5344CB8AC3E}">
        <p14:creationId xmlns:p14="http://schemas.microsoft.com/office/powerpoint/2010/main" val="1636614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537C-FE58-4397-8793-1BDB89986F55}"/>
              </a:ext>
            </a:extLst>
          </p:cNvPr>
          <p:cNvSpPr>
            <a:spLocks noGrp="1"/>
          </p:cNvSpPr>
          <p:nvPr>
            <p:ph type="title"/>
          </p:nvPr>
        </p:nvSpPr>
        <p:spPr>
          <a:xfrm>
            <a:off x="314325" y="85726"/>
            <a:ext cx="10515600" cy="714374"/>
          </a:xfrm>
        </p:spPr>
        <p:txBody>
          <a:bodyPr/>
          <a:lstStyle/>
          <a:p>
            <a:r>
              <a:rPr lang="en-US" dirty="0"/>
              <a:t>Types of Distributed Systems</a:t>
            </a:r>
            <a:endParaRPr lang="en-IN" dirty="0"/>
          </a:p>
        </p:txBody>
      </p:sp>
      <p:sp>
        <p:nvSpPr>
          <p:cNvPr id="3" name="Content Placeholder 2">
            <a:extLst>
              <a:ext uri="{FF2B5EF4-FFF2-40B4-BE49-F238E27FC236}">
                <a16:creationId xmlns:a16="http://schemas.microsoft.com/office/drawing/2014/main" id="{F5305044-2154-4F29-83D3-4F329F48E9CA}"/>
              </a:ext>
            </a:extLst>
          </p:cNvPr>
          <p:cNvSpPr>
            <a:spLocks noGrp="1"/>
          </p:cNvSpPr>
          <p:nvPr>
            <p:ph sz="quarter" idx="13"/>
          </p:nvPr>
        </p:nvSpPr>
        <p:spPr>
          <a:xfrm>
            <a:off x="200025" y="800100"/>
            <a:ext cx="11820525" cy="5791200"/>
          </a:xfrm>
        </p:spPr>
        <p:txBody>
          <a:bodyPr>
            <a:normAutofit lnSpcReduction="10000"/>
          </a:bodyPr>
          <a:lstStyle/>
          <a:p>
            <a:r>
              <a:rPr lang="en-US" dirty="0"/>
              <a:t>Distributed Computing Systems (focus on computation)</a:t>
            </a:r>
          </a:p>
          <a:p>
            <a:pPr marL="914400" lvl="1" indent="-457200">
              <a:buAutoNum type="arabicPeriod"/>
            </a:pPr>
            <a:r>
              <a:rPr lang="en-US" sz="2800" dirty="0"/>
              <a:t>Cluster	 2. Grid         3. cloud	</a:t>
            </a:r>
          </a:p>
          <a:p>
            <a:pPr marL="457200" lvl="1" indent="0">
              <a:buNone/>
            </a:pPr>
            <a:endParaRPr lang="en-US" dirty="0"/>
          </a:p>
          <a:p>
            <a:r>
              <a:rPr lang="en-US" dirty="0"/>
              <a:t>Distributive Information Systems ( focus on interoperability)</a:t>
            </a:r>
          </a:p>
          <a:p>
            <a:pPr marL="0" indent="0">
              <a:buNone/>
            </a:pPr>
            <a:r>
              <a:rPr lang="en-US" dirty="0"/>
              <a:t>     1. Transaction Processing Systems </a:t>
            </a:r>
            <a:r>
              <a:rPr lang="en-US" dirty="0">
                <a:highlight>
                  <a:srgbClr val="FFFF00"/>
                </a:highlight>
              </a:rPr>
              <a:t>(ACID properties)</a:t>
            </a:r>
          </a:p>
          <a:p>
            <a:pPr marL="0" indent="0">
              <a:buNone/>
            </a:pPr>
            <a:r>
              <a:rPr lang="en-US" dirty="0"/>
              <a:t>     2. Enterprise Application Integration</a:t>
            </a:r>
          </a:p>
          <a:p>
            <a:pPr marL="0" indent="0">
              <a:buNone/>
            </a:pPr>
            <a:r>
              <a:rPr lang="en-US" dirty="0"/>
              <a:t>	</a:t>
            </a:r>
            <a:r>
              <a:rPr lang="en-US" dirty="0">
                <a:highlight>
                  <a:srgbClr val="FFFF00"/>
                </a:highlight>
              </a:rPr>
              <a:t>* Exchange of info thru RPC,RMI</a:t>
            </a:r>
          </a:p>
          <a:p>
            <a:pPr marL="0" indent="0">
              <a:buNone/>
            </a:pPr>
            <a:endParaRPr lang="en-US" dirty="0"/>
          </a:p>
          <a:p>
            <a:r>
              <a:rPr lang="en-US" dirty="0"/>
              <a:t>Distributive Pervasive Systems (focus on mobile, embedded computing)</a:t>
            </a:r>
          </a:p>
          <a:p>
            <a:pPr marL="0" indent="0">
              <a:buNone/>
            </a:pPr>
            <a:r>
              <a:rPr lang="en-IN" dirty="0"/>
              <a:t>      1.  Home Systems( smart </a:t>
            </a:r>
            <a:r>
              <a:rPr lang="en-IN" dirty="0" err="1"/>
              <a:t>phones,PDA</a:t>
            </a:r>
            <a:r>
              <a:rPr lang="en-IN" dirty="0"/>
              <a:t>)</a:t>
            </a:r>
          </a:p>
          <a:p>
            <a:pPr marL="0" indent="0">
              <a:buNone/>
            </a:pPr>
            <a:r>
              <a:rPr lang="en-IN" dirty="0"/>
              <a:t>      2. E-Health Care Systems (heart </a:t>
            </a:r>
            <a:r>
              <a:rPr lang="en-IN" dirty="0" err="1"/>
              <a:t>monitors,body</a:t>
            </a:r>
            <a:r>
              <a:rPr lang="en-IN" dirty="0"/>
              <a:t> area networks)</a:t>
            </a:r>
          </a:p>
          <a:p>
            <a:pPr marL="0" indent="0">
              <a:buNone/>
            </a:pPr>
            <a:r>
              <a:rPr lang="en-IN" dirty="0"/>
              <a:t>      3. Sensor Networks (distributed databases connected wirelessly</a:t>
            </a:r>
          </a:p>
        </p:txBody>
      </p:sp>
    </p:spTree>
    <p:extLst>
      <p:ext uri="{BB962C8B-B14F-4D97-AF65-F5344CB8AC3E}">
        <p14:creationId xmlns:p14="http://schemas.microsoft.com/office/powerpoint/2010/main" val="34255234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FC73B-0B49-4CB2-9E78-0DCEA388EB0C}"/>
              </a:ext>
            </a:extLst>
          </p:cNvPr>
          <p:cNvSpPr>
            <a:spLocks noGrp="1"/>
          </p:cNvSpPr>
          <p:nvPr>
            <p:ph type="title"/>
          </p:nvPr>
        </p:nvSpPr>
        <p:spPr/>
        <p:txBody>
          <a:bodyPr/>
          <a:lstStyle/>
          <a:p>
            <a:r>
              <a:rPr lang="en-US" dirty="0"/>
              <a:t>Cluster computing</a:t>
            </a:r>
            <a:endParaRPr lang="en-IN" dirty="0"/>
          </a:p>
        </p:txBody>
      </p:sp>
      <p:sp>
        <p:nvSpPr>
          <p:cNvPr id="3" name="Content Placeholder 2">
            <a:extLst>
              <a:ext uri="{FF2B5EF4-FFF2-40B4-BE49-F238E27FC236}">
                <a16:creationId xmlns:a16="http://schemas.microsoft.com/office/drawing/2014/main" id="{6381770C-F05E-44BE-BBA7-01CDA6E65C57}"/>
              </a:ext>
            </a:extLst>
          </p:cNvPr>
          <p:cNvSpPr>
            <a:spLocks noGrp="1"/>
          </p:cNvSpPr>
          <p:nvPr>
            <p:ph sz="quarter" idx="13"/>
          </p:nvPr>
        </p:nvSpPr>
        <p:spPr/>
        <p:txBody>
          <a:bodyPr>
            <a:normAutofit/>
          </a:bodyPr>
          <a:lstStyle/>
          <a:p>
            <a:r>
              <a:rPr lang="en-US" sz="3200" dirty="0"/>
              <a:t>Homogeneous</a:t>
            </a:r>
          </a:p>
          <a:p>
            <a:r>
              <a:rPr lang="en-US" sz="3200" dirty="0"/>
              <a:t>Management is centralized</a:t>
            </a:r>
          </a:p>
          <a:p>
            <a:r>
              <a:rPr lang="en-US" sz="3200" dirty="0"/>
              <a:t>Used  for high performance ,minimum downtime</a:t>
            </a:r>
            <a:endParaRPr lang="en-IN" sz="3200" dirty="0"/>
          </a:p>
        </p:txBody>
      </p:sp>
    </p:spTree>
    <p:extLst>
      <p:ext uri="{BB962C8B-B14F-4D97-AF65-F5344CB8AC3E}">
        <p14:creationId xmlns:p14="http://schemas.microsoft.com/office/powerpoint/2010/main" val="1235626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28EEB-5462-45DE-AC06-21A81EF02750}"/>
              </a:ext>
            </a:extLst>
          </p:cNvPr>
          <p:cNvSpPr>
            <a:spLocks noGrp="1"/>
          </p:cNvSpPr>
          <p:nvPr>
            <p:ph type="title"/>
          </p:nvPr>
        </p:nvSpPr>
        <p:spPr>
          <a:xfrm>
            <a:off x="142875" y="66371"/>
            <a:ext cx="9210675" cy="714679"/>
          </a:xfrm>
        </p:spPr>
        <p:txBody>
          <a:bodyPr>
            <a:normAutofit/>
          </a:bodyPr>
          <a:lstStyle/>
          <a:p>
            <a:r>
              <a:rPr lang="en-US" dirty="0">
                <a:effectLst/>
                <a:ea typeface="Times New Roman" panose="02020603050405020304" pitchFamily="18" charset="0"/>
              </a:rPr>
              <a:t>example of a cluster computing system</a:t>
            </a:r>
            <a:endParaRPr lang="en-IN" dirty="0"/>
          </a:p>
        </p:txBody>
      </p:sp>
      <p:pic>
        <p:nvPicPr>
          <p:cNvPr id="6" name="Content Placeholder 5">
            <a:extLst>
              <a:ext uri="{FF2B5EF4-FFF2-40B4-BE49-F238E27FC236}">
                <a16:creationId xmlns:a16="http://schemas.microsoft.com/office/drawing/2014/main" id="{3D29F456-016B-447F-A8C3-3A8BF4871275}"/>
              </a:ext>
            </a:extLst>
          </p:cNvPr>
          <p:cNvPicPr>
            <a:picLocks noGrp="1"/>
          </p:cNvPicPr>
          <p:nvPr>
            <p:ph sz="quarter" idx="13"/>
          </p:nvPr>
        </p:nvPicPr>
        <p:blipFill>
          <a:blip r:embed="rId2" cstate="print"/>
          <a:stretch>
            <a:fillRect/>
          </a:stretch>
        </p:blipFill>
        <p:spPr bwMode="auto">
          <a:xfrm>
            <a:off x="209550" y="781050"/>
            <a:ext cx="10687049" cy="4695824"/>
          </a:xfrm>
          <a:prstGeom prst="rect">
            <a:avLst/>
          </a:prstGeom>
          <a:noFill/>
          <a:ln w="9525">
            <a:noFill/>
            <a:miter lim="800000"/>
            <a:headEnd/>
            <a:tailEnd/>
          </a:ln>
        </p:spPr>
      </p:pic>
      <p:sp>
        <p:nvSpPr>
          <p:cNvPr id="3" name="TextBox 2">
            <a:extLst>
              <a:ext uri="{FF2B5EF4-FFF2-40B4-BE49-F238E27FC236}">
                <a16:creationId xmlns:a16="http://schemas.microsoft.com/office/drawing/2014/main" id="{BD358993-82FF-46F1-9AE1-7B5C93CBAC4E}"/>
              </a:ext>
            </a:extLst>
          </p:cNvPr>
          <p:cNvSpPr txBox="1"/>
          <p:nvPr/>
        </p:nvSpPr>
        <p:spPr>
          <a:xfrm flipH="1">
            <a:off x="142875" y="5476874"/>
            <a:ext cx="10841357" cy="1323439"/>
          </a:xfrm>
          <a:prstGeom prst="rect">
            <a:avLst/>
          </a:prstGeom>
          <a:noFill/>
        </p:spPr>
        <p:txBody>
          <a:bodyPr wrap="square" rtlCol="0">
            <a:spAutoFit/>
          </a:bodyPr>
          <a:lstStyle/>
          <a:p>
            <a:r>
              <a:rPr lang="en-US" sz="2000" dirty="0">
                <a:solidFill>
                  <a:srgbClr val="C00000"/>
                </a:solidFill>
                <a:highlight>
                  <a:srgbClr val="FFFF00"/>
                </a:highlight>
              </a:rPr>
              <a:t>Hooking up a collection of simple computers via  high speed networks to build a supercomputer environment</a:t>
            </a:r>
          </a:p>
          <a:p>
            <a:r>
              <a:rPr lang="en-US" sz="2000" dirty="0">
                <a:solidFill>
                  <a:srgbClr val="C00000"/>
                </a:solidFill>
                <a:highlight>
                  <a:srgbClr val="FFFF00"/>
                </a:highlight>
              </a:rPr>
              <a:t>Mostly homogeneous</a:t>
            </a:r>
          </a:p>
          <a:p>
            <a:r>
              <a:rPr lang="en-US" sz="2000" dirty="0">
                <a:solidFill>
                  <a:srgbClr val="C00000"/>
                </a:solidFill>
                <a:highlight>
                  <a:srgbClr val="FFFF00"/>
                </a:highlight>
              </a:rPr>
              <a:t>Ex: server clusters at banks</a:t>
            </a:r>
            <a:endParaRPr lang="en-IN" sz="2000" dirty="0">
              <a:solidFill>
                <a:srgbClr val="C00000"/>
              </a:solidFill>
              <a:highlight>
                <a:srgbClr val="FFFF00"/>
              </a:highlight>
            </a:endParaRPr>
          </a:p>
        </p:txBody>
      </p:sp>
    </p:spTree>
    <p:extLst>
      <p:ext uri="{BB962C8B-B14F-4D97-AF65-F5344CB8AC3E}">
        <p14:creationId xmlns:p14="http://schemas.microsoft.com/office/powerpoint/2010/main" val="26566231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C856-095F-4C6B-9C22-E81EEA107551}"/>
              </a:ext>
            </a:extLst>
          </p:cNvPr>
          <p:cNvSpPr>
            <a:spLocks noGrp="1"/>
          </p:cNvSpPr>
          <p:nvPr>
            <p:ph type="title"/>
          </p:nvPr>
        </p:nvSpPr>
        <p:spPr>
          <a:xfrm>
            <a:off x="913149" y="218468"/>
            <a:ext cx="10364451" cy="953108"/>
          </a:xfrm>
        </p:spPr>
        <p:txBody>
          <a:bodyPr>
            <a:noAutofit/>
          </a:bodyPr>
          <a:lstStyle/>
          <a:p>
            <a:r>
              <a:rPr lang="en-US" b="1" dirty="0">
                <a:solidFill>
                  <a:schemeClr val="accent1">
                    <a:lumMod val="75000"/>
                  </a:schemeClr>
                </a:solidFill>
                <a:ea typeface="Calibri" panose="020F0502020204030204" pitchFamily="34" charset="0"/>
                <a:cs typeface="Times New Roman" panose="02020603050405020304" pitchFamily="18" charset="0"/>
              </a:rPr>
              <a:t>GRID COMPUTING SYSTEMS</a:t>
            </a:r>
            <a:br>
              <a:rPr lang="en-IN" b="1" u="sng"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IN" b="1" u="sng" dirty="0">
              <a:solidFill>
                <a:schemeClr val="accent1">
                  <a:lumMod val="75000"/>
                </a:schemeClr>
              </a:solidFill>
            </a:endParaRPr>
          </a:p>
        </p:txBody>
      </p:sp>
      <p:sp>
        <p:nvSpPr>
          <p:cNvPr id="3" name="Content Placeholder 2">
            <a:extLst>
              <a:ext uri="{FF2B5EF4-FFF2-40B4-BE49-F238E27FC236}">
                <a16:creationId xmlns:a16="http://schemas.microsoft.com/office/drawing/2014/main" id="{466F6B33-3573-4027-B714-908435D5D1A1}"/>
              </a:ext>
            </a:extLst>
          </p:cNvPr>
          <p:cNvSpPr>
            <a:spLocks noGrp="1"/>
          </p:cNvSpPr>
          <p:nvPr>
            <p:ph sz="quarter" idx="13"/>
          </p:nvPr>
        </p:nvSpPr>
        <p:spPr>
          <a:xfrm>
            <a:off x="323850" y="1171576"/>
            <a:ext cx="10953750" cy="5319583"/>
          </a:xfrm>
        </p:spPr>
        <p:txBody>
          <a:bodyPr>
            <a:noAutofit/>
          </a:bodyPr>
          <a:lstStyle/>
          <a:p>
            <a:pPr marL="0" indent="0">
              <a:buNone/>
            </a:pPr>
            <a:r>
              <a:rPr lang="en-US" sz="3600" dirty="0">
                <a:effectLst/>
                <a:ea typeface="Times New Roman" panose="02020603050405020304" pitchFamily="18" charset="0"/>
              </a:rPr>
              <a:t>Heterogeneous and geographically dispersed</a:t>
            </a:r>
          </a:p>
          <a:p>
            <a:pPr marL="0" indent="0">
              <a:buNone/>
            </a:pPr>
            <a:r>
              <a:rPr lang="en-US" sz="3600" dirty="0">
                <a:ea typeface="Times New Roman" panose="02020603050405020304" pitchFamily="18" charset="0"/>
              </a:rPr>
              <a:t>Management is decentralized</a:t>
            </a:r>
          </a:p>
          <a:p>
            <a:pPr marL="0" indent="0">
              <a:buNone/>
            </a:pPr>
            <a:r>
              <a:rPr lang="en-US" sz="3600" dirty="0">
                <a:effectLst/>
                <a:ea typeface="Times New Roman" panose="02020603050405020304" pitchFamily="18" charset="0"/>
              </a:rPr>
              <a:t>Usage : large data repositories and high computing power requirements </a:t>
            </a:r>
          </a:p>
          <a:p>
            <a:pPr marL="0" indent="0">
              <a:buNone/>
            </a:pPr>
            <a:r>
              <a:rPr lang="en-US" sz="3600" dirty="0"/>
              <a:t>Users and resources from different organization are virtually bought together to allow collaboration (virtual organization)</a:t>
            </a:r>
          </a:p>
          <a:p>
            <a:pPr marL="0" indent="0">
              <a:buNone/>
            </a:pPr>
            <a:r>
              <a:rPr lang="en-US" sz="3600" dirty="0"/>
              <a:t>Ex: police, </a:t>
            </a:r>
            <a:r>
              <a:rPr lang="en-US" sz="3600" dirty="0" err="1"/>
              <a:t>FBI,local</a:t>
            </a:r>
            <a:r>
              <a:rPr lang="en-US" sz="3600" dirty="0"/>
              <a:t> agencies may form a computing grid</a:t>
            </a:r>
            <a:endParaRPr lang="en-IN" dirty="0"/>
          </a:p>
        </p:txBody>
      </p:sp>
    </p:spTree>
    <p:extLst>
      <p:ext uri="{BB962C8B-B14F-4D97-AF65-F5344CB8AC3E}">
        <p14:creationId xmlns:p14="http://schemas.microsoft.com/office/powerpoint/2010/main" val="39378306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919C-FC1A-4AAD-9B42-2071C3471FD8}"/>
              </a:ext>
            </a:extLst>
          </p:cNvPr>
          <p:cNvSpPr>
            <a:spLocks noGrp="1"/>
          </p:cNvSpPr>
          <p:nvPr>
            <p:ph type="title"/>
          </p:nvPr>
        </p:nvSpPr>
        <p:spPr>
          <a:xfrm>
            <a:off x="161925" y="103188"/>
            <a:ext cx="10515600" cy="458787"/>
          </a:xfrm>
        </p:spPr>
        <p:txBody>
          <a:bodyPr>
            <a:normAutofit fontScale="90000"/>
          </a:bodyPr>
          <a:lstStyle/>
          <a:p>
            <a:r>
              <a:rPr lang="en-US" sz="3200" dirty="0">
                <a:solidFill>
                  <a:schemeClr val="accent1">
                    <a:lumMod val="75000"/>
                  </a:schemeClr>
                </a:solidFill>
                <a:ea typeface="Times New Roman" panose="02020603050405020304" pitchFamily="18" charset="0"/>
              </a:rPr>
              <a:t>L</a:t>
            </a:r>
            <a:r>
              <a:rPr lang="en-US" sz="3200" dirty="0">
                <a:solidFill>
                  <a:schemeClr val="accent1">
                    <a:lumMod val="75000"/>
                  </a:schemeClr>
                </a:solidFill>
                <a:effectLst/>
                <a:ea typeface="Times New Roman" panose="02020603050405020304" pitchFamily="18" charset="0"/>
              </a:rPr>
              <a:t>ayered architecture for grid computing systems</a:t>
            </a:r>
            <a:endParaRPr lang="en-IN" sz="3200" dirty="0">
              <a:solidFill>
                <a:schemeClr val="accent1">
                  <a:lumMod val="75000"/>
                </a:schemeClr>
              </a:solidFill>
            </a:endParaRPr>
          </a:p>
        </p:txBody>
      </p:sp>
      <p:sp>
        <p:nvSpPr>
          <p:cNvPr id="7" name="Content Placeholder 6">
            <a:extLst>
              <a:ext uri="{FF2B5EF4-FFF2-40B4-BE49-F238E27FC236}">
                <a16:creationId xmlns:a16="http://schemas.microsoft.com/office/drawing/2014/main" id="{A7123B06-754B-4A08-9F9E-944A3BC641FE}"/>
              </a:ext>
            </a:extLst>
          </p:cNvPr>
          <p:cNvSpPr>
            <a:spLocks noGrp="1"/>
          </p:cNvSpPr>
          <p:nvPr>
            <p:ph sz="quarter" idx="4"/>
          </p:nvPr>
        </p:nvSpPr>
        <p:spPr>
          <a:xfrm>
            <a:off x="3933824" y="649287"/>
            <a:ext cx="8096249" cy="6007099"/>
          </a:xfrm>
        </p:spPr>
        <p:txBody>
          <a:bodyPr>
            <a:normAutofit fontScale="25000" lnSpcReduction="20000"/>
          </a:bodyPr>
          <a:lstStyle/>
          <a:p>
            <a:r>
              <a:rPr lang="en-US" sz="9600" u="sng" dirty="0"/>
              <a:t>Fabric Layer : </a:t>
            </a:r>
            <a:r>
              <a:rPr lang="en-US" sz="9600" dirty="0"/>
              <a:t>allows sharing ,management of resources for the members of virtual organization.</a:t>
            </a:r>
          </a:p>
          <a:p>
            <a:pPr>
              <a:lnSpc>
                <a:spcPct val="115000"/>
              </a:lnSpc>
              <a:spcAft>
                <a:spcPts val="1000"/>
              </a:spcAft>
            </a:pPr>
            <a:r>
              <a:rPr lang="en-US" sz="9600" u="sng" dirty="0">
                <a:effectLst/>
                <a:ea typeface="Times New Roman" panose="02020603050405020304" pitchFamily="18" charset="0"/>
                <a:cs typeface="Times New Roman" panose="02020603050405020304" pitchFamily="18" charset="0"/>
              </a:rPr>
              <a:t> Connectivity layer </a:t>
            </a:r>
            <a:r>
              <a:rPr lang="en-US" sz="9600" dirty="0">
                <a:effectLst/>
                <a:ea typeface="Times New Roman" panose="02020603050405020304" pitchFamily="18" charset="0"/>
                <a:cs typeface="Times New Roman" panose="02020603050405020304" pitchFamily="18" charset="0"/>
              </a:rPr>
              <a:t>-contains security protocols to authenticate users and resources. </a:t>
            </a:r>
          </a:p>
          <a:p>
            <a:pPr>
              <a:lnSpc>
                <a:spcPct val="115000"/>
              </a:lnSpc>
              <a:spcAft>
                <a:spcPts val="1000"/>
              </a:spcAft>
            </a:pPr>
            <a:r>
              <a:rPr lang="en-US" sz="9600" u="sng" dirty="0">
                <a:ea typeface="Times New Roman" panose="02020603050405020304" pitchFamily="18" charset="0"/>
                <a:cs typeface="Times New Roman" panose="02020603050405020304" pitchFamily="18" charset="0"/>
              </a:rPr>
              <a:t>R</a:t>
            </a:r>
            <a:r>
              <a:rPr lang="en-US" sz="9600" u="sng" dirty="0">
                <a:effectLst/>
                <a:ea typeface="Times New Roman" panose="02020603050405020304" pitchFamily="18" charset="0"/>
                <a:cs typeface="Times New Roman" panose="02020603050405020304" pitchFamily="18" charset="0"/>
              </a:rPr>
              <a:t>esource layer </a:t>
            </a:r>
            <a:r>
              <a:rPr lang="en-US" sz="9600" dirty="0">
                <a:effectLst/>
                <a:ea typeface="Times New Roman" panose="02020603050405020304" pitchFamily="18" charset="0"/>
                <a:cs typeface="Times New Roman" panose="02020603050405020304" pitchFamily="18" charset="0"/>
              </a:rPr>
              <a:t>- responsible for managing a single resource (Access Control)</a:t>
            </a:r>
          </a:p>
          <a:p>
            <a:pPr>
              <a:lnSpc>
                <a:spcPct val="115000"/>
              </a:lnSpc>
              <a:spcAft>
                <a:spcPts val="1000"/>
              </a:spcAft>
            </a:pPr>
            <a:r>
              <a:rPr lang="en-US" sz="9600" u="sng" dirty="0">
                <a:effectLst/>
                <a:ea typeface="Times New Roman" panose="02020603050405020304" pitchFamily="18" charset="0"/>
                <a:cs typeface="Times New Roman" panose="02020603050405020304" pitchFamily="18" charset="0"/>
              </a:rPr>
              <a:t>Collective layer </a:t>
            </a:r>
            <a:r>
              <a:rPr lang="en-US" sz="9600" dirty="0">
                <a:effectLst/>
                <a:ea typeface="Times New Roman" panose="02020603050405020304" pitchFamily="18" charset="0"/>
                <a:cs typeface="Times New Roman" panose="02020603050405020304" pitchFamily="18" charset="0"/>
              </a:rPr>
              <a:t>- handles access to multiple resources, consists of services for resource discovery, allocation and scheduling of tasks onto multiple resources, data replication, etc. may consist of many different protocols for many different purposes, reflecting the broad spectrum of services it may offer to a virtual organization.</a:t>
            </a:r>
            <a:endParaRPr lang="en-IN" sz="9600" dirty="0">
              <a:effectLst/>
              <a:ea typeface="Calibri" panose="020F0502020204030204" pitchFamily="34" charset="0"/>
              <a:cs typeface="Times New Roman" panose="02020603050405020304" pitchFamily="18" charset="0"/>
            </a:endParaRPr>
          </a:p>
          <a:p>
            <a:pPr>
              <a:lnSpc>
                <a:spcPct val="115000"/>
              </a:lnSpc>
              <a:spcAft>
                <a:spcPts val="1000"/>
              </a:spcAft>
            </a:pPr>
            <a:r>
              <a:rPr lang="en-US" sz="9600" u="sng" dirty="0">
                <a:effectLst/>
                <a:ea typeface="Times New Roman" panose="02020603050405020304" pitchFamily="18" charset="0"/>
                <a:cs typeface="Times New Roman" panose="02020603050405020304" pitchFamily="18" charset="0"/>
              </a:rPr>
              <a:t> Application layer </a:t>
            </a:r>
            <a:r>
              <a:rPr lang="en-US" sz="9600" dirty="0">
                <a:effectLst/>
                <a:ea typeface="Times New Roman" panose="02020603050405020304" pitchFamily="18" charset="0"/>
                <a:cs typeface="Times New Roman" panose="02020603050405020304" pitchFamily="18" charset="0"/>
              </a:rPr>
              <a:t>- consists of the applications that operate within a virtual organization and which make use of the grid computing environment.</a:t>
            </a:r>
            <a:endParaRPr lang="en-IN" sz="9600" dirty="0">
              <a:effectLst/>
              <a:ea typeface="Calibri" panose="020F0502020204030204" pitchFamily="34" charset="0"/>
              <a:cs typeface="Times New Roman" panose="02020603050405020304" pitchFamily="18" charset="0"/>
            </a:endParaRPr>
          </a:p>
          <a:p>
            <a:pPr>
              <a:lnSpc>
                <a:spcPct val="115000"/>
              </a:lnSpc>
              <a:spcAft>
                <a:spcPts val="1000"/>
              </a:spcAft>
            </a:pPr>
            <a:endParaRPr lang="en-US" sz="2800" dirty="0">
              <a:effectLst/>
              <a:ea typeface="Times New Roman" panose="02020603050405020304" pitchFamily="18" charset="0"/>
              <a:cs typeface="Times New Roman" panose="02020603050405020304" pitchFamily="18" charset="0"/>
            </a:endParaRPr>
          </a:p>
          <a:p>
            <a:pPr>
              <a:lnSpc>
                <a:spcPct val="115000"/>
              </a:lnSpc>
              <a:spcAft>
                <a:spcPts val="1000"/>
              </a:spcAft>
            </a:pPr>
            <a:endParaRPr lang="en-IN" dirty="0">
              <a:effectLst/>
              <a:ea typeface="Calibri" panose="020F0502020204030204" pitchFamily="34" charset="0"/>
              <a:cs typeface="Times New Roman" panose="02020603050405020304" pitchFamily="18" charset="0"/>
            </a:endParaRPr>
          </a:p>
          <a:p>
            <a:endParaRPr lang="en-US" dirty="0"/>
          </a:p>
          <a:p>
            <a:endParaRPr lang="en-IN" dirty="0"/>
          </a:p>
        </p:txBody>
      </p:sp>
      <p:pic>
        <p:nvPicPr>
          <p:cNvPr id="9" name="Content Placeholder 8">
            <a:extLst>
              <a:ext uri="{FF2B5EF4-FFF2-40B4-BE49-F238E27FC236}">
                <a16:creationId xmlns:a16="http://schemas.microsoft.com/office/drawing/2014/main" id="{AA341489-57CB-42DD-8B59-A3926CD17603}"/>
              </a:ext>
            </a:extLst>
          </p:cNvPr>
          <p:cNvPicPr>
            <a:picLocks noGrp="1"/>
          </p:cNvPicPr>
          <p:nvPr>
            <p:ph sz="half" idx="2"/>
          </p:nvPr>
        </p:nvPicPr>
        <p:blipFill>
          <a:blip r:embed="rId2" cstate="print"/>
          <a:srcRect/>
          <a:stretch>
            <a:fillRect/>
          </a:stretch>
        </p:blipFill>
        <p:spPr bwMode="auto">
          <a:xfrm>
            <a:off x="161927" y="914400"/>
            <a:ext cx="3209924" cy="5476875"/>
          </a:xfrm>
          <a:prstGeom prst="rect">
            <a:avLst/>
          </a:prstGeom>
          <a:noFill/>
          <a:ln w="9525">
            <a:noFill/>
            <a:miter lim="800000"/>
            <a:headEnd/>
            <a:tailEnd/>
          </a:ln>
        </p:spPr>
      </p:pic>
    </p:spTree>
    <p:extLst>
      <p:ext uri="{BB962C8B-B14F-4D97-AF65-F5344CB8AC3E}">
        <p14:creationId xmlns:p14="http://schemas.microsoft.com/office/powerpoint/2010/main" val="23200569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ABE116-3EA0-461F-AD7F-082501F53C85}"/>
              </a:ext>
            </a:extLst>
          </p:cNvPr>
          <p:cNvSpPr>
            <a:spLocks noGrp="1"/>
          </p:cNvSpPr>
          <p:nvPr>
            <p:ph sz="quarter" idx="13"/>
          </p:nvPr>
        </p:nvSpPr>
        <p:spPr>
          <a:xfrm>
            <a:off x="590237" y="328741"/>
            <a:ext cx="10363826" cy="5891083"/>
          </a:xfrm>
        </p:spPr>
        <p:txBody>
          <a:bodyPr>
            <a:noAutofit/>
          </a:bodyPr>
          <a:lstStyle/>
          <a:p>
            <a:pPr>
              <a:lnSpc>
                <a:spcPct val="115000"/>
              </a:lnSpc>
              <a:spcAft>
                <a:spcPts val="1000"/>
              </a:spcAft>
            </a:pPr>
            <a:r>
              <a:rPr lang="en-US" dirty="0">
                <a:effectLst/>
                <a:ea typeface="Times New Roman" panose="02020603050405020304" pitchFamily="18" charset="0"/>
                <a:cs typeface="Times New Roman" panose="02020603050405020304" pitchFamily="18" charset="0"/>
              </a:rPr>
              <a:t>Members of the same virtual organization have access rights to the resources that are provided to that organization. </a:t>
            </a:r>
            <a:endParaRPr lang="en-IN" dirty="0">
              <a:effectLst/>
              <a:ea typeface="Calibri" panose="020F0502020204030204" pitchFamily="34" charset="0"/>
              <a:cs typeface="Times New Roman" panose="02020603050405020304" pitchFamily="18" charset="0"/>
            </a:endParaRPr>
          </a:p>
          <a:p>
            <a:pPr>
              <a:lnSpc>
                <a:spcPct val="115000"/>
              </a:lnSpc>
              <a:spcAft>
                <a:spcPts val="1000"/>
              </a:spcAft>
            </a:pPr>
            <a:r>
              <a:rPr lang="en-US" u="sng" dirty="0">
                <a:effectLst/>
                <a:ea typeface="Times New Roman" panose="02020603050405020304" pitchFamily="18" charset="0"/>
                <a:cs typeface="Times New Roman" panose="02020603050405020304" pitchFamily="18" charset="0"/>
              </a:rPr>
              <a:t>Resources</a:t>
            </a:r>
            <a:r>
              <a:rPr lang="en-US" dirty="0">
                <a:effectLst/>
                <a:ea typeface="Times New Roman" panose="02020603050405020304" pitchFamily="18" charset="0"/>
                <a:cs typeface="Times New Roman" panose="02020603050405020304" pitchFamily="18" charset="0"/>
              </a:rPr>
              <a:t> consist of compute servers (including supercomputers, possibly implemented as cluster computers), storage facilities, and databases. In addition, special networked devices such as telescopes, sensors, etc., can be provided as well.</a:t>
            </a:r>
            <a:endParaRPr lang="en-IN" dirty="0">
              <a:effectLst/>
              <a:ea typeface="Calibri" panose="020F0502020204030204" pitchFamily="34" charset="0"/>
              <a:cs typeface="Times New Roman" panose="02020603050405020304" pitchFamily="18" charset="0"/>
            </a:endParaRPr>
          </a:p>
          <a:p>
            <a:pPr>
              <a:lnSpc>
                <a:spcPct val="115000"/>
              </a:lnSpc>
              <a:spcAft>
                <a:spcPts val="1000"/>
              </a:spcAft>
            </a:pPr>
            <a:r>
              <a:rPr lang="en-US" dirty="0">
                <a:effectLst/>
                <a:ea typeface="Times New Roman" panose="02020603050405020304" pitchFamily="18" charset="0"/>
                <a:cs typeface="Times New Roman" panose="02020603050405020304" pitchFamily="18" charset="0"/>
              </a:rPr>
              <a:t>Software required for grid computing evolves around providing access to resources from different administrative domains, and to only those users and applications that belong to a specific virtual organization. </a:t>
            </a:r>
            <a:endParaRPr lang="en-IN" dirty="0">
              <a:effectLst/>
              <a:ea typeface="Calibri" panose="020F0502020204030204" pitchFamily="34"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3649378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363B4FB4-0917-4C66-978D-91FFEB24A6E4}"/>
              </a:ext>
            </a:extLst>
          </p:cNvPr>
          <p:cNvSpPr>
            <a:spLocks noGrp="1" noChangeArrowheads="1"/>
          </p:cNvSpPr>
          <p:nvPr>
            <p:ph type="title"/>
          </p:nvPr>
        </p:nvSpPr>
        <p:spPr/>
        <p:txBody>
          <a:bodyPr/>
          <a:lstStyle/>
          <a:p>
            <a:endParaRPr lang="en-IN" altLang="en-US"/>
          </a:p>
        </p:txBody>
      </p:sp>
      <p:pic>
        <p:nvPicPr>
          <p:cNvPr id="10243" name="Picture 21" descr="http://www.att.com/Common/DSL/center/images/connected_house.gif">
            <a:extLst>
              <a:ext uri="{FF2B5EF4-FFF2-40B4-BE49-F238E27FC236}">
                <a16:creationId xmlns:a16="http://schemas.microsoft.com/office/drawing/2014/main" id="{7F6A47F2-989F-438C-AB1F-9A267EDA1F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76400" y="-9525"/>
            <a:ext cx="8991600" cy="7178675"/>
          </a:xfrm>
          <a:noFill/>
        </p:spPr>
      </p:pic>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3652F-FED1-428A-9CD2-770D6CEC28E0}"/>
              </a:ext>
            </a:extLst>
          </p:cNvPr>
          <p:cNvSpPr>
            <a:spLocks noGrp="1"/>
          </p:cNvSpPr>
          <p:nvPr>
            <p:ph type="title"/>
          </p:nvPr>
        </p:nvSpPr>
        <p:spPr/>
        <p:txBody>
          <a:bodyPr/>
          <a:lstStyle/>
          <a:p>
            <a:r>
              <a:rPr lang="en-US" dirty="0"/>
              <a:t>Polling questions</a:t>
            </a:r>
            <a:endParaRPr lang="en-IN" dirty="0"/>
          </a:p>
        </p:txBody>
      </p:sp>
      <p:sp>
        <p:nvSpPr>
          <p:cNvPr id="3" name="Content Placeholder 2">
            <a:extLst>
              <a:ext uri="{FF2B5EF4-FFF2-40B4-BE49-F238E27FC236}">
                <a16:creationId xmlns:a16="http://schemas.microsoft.com/office/drawing/2014/main" id="{53D8267E-3939-4FBD-A31A-113CB6F2A7CA}"/>
              </a:ext>
            </a:extLst>
          </p:cNvPr>
          <p:cNvSpPr>
            <a:spLocks noGrp="1"/>
          </p:cNvSpPr>
          <p:nvPr>
            <p:ph idx="1"/>
          </p:nvPr>
        </p:nvSpPr>
        <p:spPr/>
        <p:txBody>
          <a:bodyPr/>
          <a:lstStyle/>
          <a:p>
            <a:pPr marL="0" indent="0">
              <a:buNone/>
            </a:pPr>
            <a:r>
              <a:rPr lang="en-US" dirty="0">
                <a:ea typeface="Times New Roman" panose="02020603050405020304" pitchFamily="18" charset="0"/>
              </a:rPr>
              <a:t>1 Q) Grid Computing systems are </a:t>
            </a:r>
            <a:r>
              <a:rPr lang="en-US" sz="2800" dirty="0">
                <a:effectLst/>
                <a:ea typeface="Times New Roman" panose="02020603050405020304" pitchFamily="18" charset="0"/>
              </a:rPr>
              <a:t>Heterogeneous and geographically </a:t>
            </a:r>
            <a:r>
              <a:rPr lang="en-US" sz="2800" dirty="0" err="1">
                <a:effectLst/>
                <a:ea typeface="Times New Roman" panose="02020603050405020304" pitchFamily="18" charset="0"/>
              </a:rPr>
              <a:t>dispersed,</a:t>
            </a:r>
            <a:r>
              <a:rPr lang="en-US" sz="2800" dirty="0" err="1">
                <a:ea typeface="Times New Roman" panose="02020603050405020304" pitchFamily="18" charset="0"/>
              </a:rPr>
              <a:t>Management</a:t>
            </a:r>
            <a:r>
              <a:rPr lang="en-US" sz="2800" dirty="0">
                <a:ea typeface="Times New Roman" panose="02020603050405020304" pitchFamily="18" charset="0"/>
              </a:rPr>
              <a:t> is decentralized</a:t>
            </a:r>
          </a:p>
          <a:p>
            <a:pPr marL="0" indent="0">
              <a:buNone/>
            </a:pPr>
            <a:endParaRPr lang="en-US" dirty="0"/>
          </a:p>
          <a:p>
            <a:pPr marL="0" indent="0">
              <a:buNone/>
            </a:pPr>
            <a:r>
              <a:rPr lang="en-US" dirty="0"/>
              <a:t>Ans      Yes    / No</a:t>
            </a:r>
          </a:p>
          <a:p>
            <a:pPr marL="0" indent="0">
              <a:buNone/>
            </a:pPr>
            <a:endParaRPr lang="en-US" dirty="0"/>
          </a:p>
          <a:p>
            <a:pPr marL="0" indent="0">
              <a:buNone/>
            </a:pPr>
            <a:r>
              <a:rPr lang="en-US" dirty="0"/>
              <a:t>2 Q) Identify the layer that </a:t>
            </a:r>
            <a:r>
              <a:rPr lang="en-US" sz="2800" dirty="0">
                <a:effectLst/>
                <a:ea typeface="Times New Roman" panose="02020603050405020304" pitchFamily="18" charset="0"/>
                <a:cs typeface="Times New Roman" panose="02020603050405020304" pitchFamily="18" charset="0"/>
              </a:rPr>
              <a:t>contains security protocols to authenticate users and resources. </a:t>
            </a:r>
          </a:p>
          <a:p>
            <a:pPr marL="0" indent="0">
              <a:buNone/>
            </a:pPr>
            <a:r>
              <a:rPr lang="en-US" dirty="0">
                <a:cs typeface="Times New Roman" panose="02020603050405020304" pitchFamily="18" charset="0"/>
              </a:rPr>
              <a:t>A) Fabric  B) Connectivity   C) Collective D) </a:t>
            </a:r>
            <a:r>
              <a:rPr lang="en-US" dirty="0" err="1">
                <a:cs typeface="Times New Roman" panose="02020603050405020304" pitchFamily="18" charset="0"/>
              </a:rPr>
              <a:t>Resoruce</a:t>
            </a:r>
            <a:r>
              <a:rPr lang="en-US" dirty="0">
                <a:cs typeface="Times New Roman" panose="02020603050405020304" pitchFamily="18" charset="0"/>
              </a:rPr>
              <a:t> </a:t>
            </a:r>
            <a:endParaRPr lang="en-IN" dirty="0"/>
          </a:p>
        </p:txBody>
      </p:sp>
    </p:spTree>
    <p:extLst>
      <p:ext uri="{BB962C8B-B14F-4D97-AF65-F5344CB8AC3E}">
        <p14:creationId xmlns:p14="http://schemas.microsoft.com/office/powerpoint/2010/main" val="20357041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09620B-3556-4696-A234-0168849AD664}"/>
              </a:ext>
            </a:extLst>
          </p:cNvPr>
          <p:cNvSpPr>
            <a:spLocks noGrp="1"/>
          </p:cNvSpPr>
          <p:nvPr>
            <p:ph idx="1"/>
          </p:nvPr>
        </p:nvSpPr>
        <p:spPr>
          <a:xfrm>
            <a:off x="152399" y="101599"/>
            <a:ext cx="11801475" cy="6442075"/>
          </a:xfrm>
        </p:spPr>
        <p:txBody>
          <a:bodyPr>
            <a:normAutofit fontScale="32500" lnSpcReduction="20000"/>
          </a:bodyPr>
          <a:lstStyle/>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7200" dirty="0">
                <a:solidFill>
                  <a:srgbClr val="808000"/>
                </a:solidFill>
                <a:effectLst/>
                <a:latin typeface="Times New Roman" panose="02020603050405020304" pitchFamily="18" charset="0"/>
                <a:ea typeface="Times New Roman" panose="02020603050405020304" pitchFamily="18" charset="0"/>
                <a:cs typeface="Times New Roman" panose="02020603050405020304" pitchFamily="18" charset="0"/>
              </a:rPr>
              <a:t>Distributed pervasive system</a:t>
            </a: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  - is part of the surroundings</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Features: general lack of human administrative control, devices can be configured by their owners, they need to automatically discover their environment and fit in as best as possible. This nestling in has been made more precise by Grimm et al. (2004) by formulating the following </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 Three requirements for pervasive applications </a:t>
            </a:r>
            <a:r>
              <a:rPr lang="en-US" sz="7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(Grimm et al. 2004)</a:t>
            </a: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7200" b="1" dirty="0">
                <a:effectLst/>
                <a:latin typeface="Times New Roman" panose="02020603050405020304" pitchFamily="18" charset="0"/>
                <a:ea typeface="Times New Roman" panose="02020603050405020304" pitchFamily="18" charset="0"/>
                <a:cs typeface="Times New Roman" panose="02020603050405020304" pitchFamily="18" charset="0"/>
              </a:rPr>
              <a:t>Embrace contextual changes</a:t>
            </a: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  a device must be continuously be aware of the fact that its environment may change all the time</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7200" b="1" dirty="0">
                <a:effectLst/>
                <a:latin typeface="Times New Roman" panose="02020603050405020304" pitchFamily="18" charset="0"/>
                <a:ea typeface="Times New Roman" panose="02020603050405020304" pitchFamily="18" charset="0"/>
                <a:cs typeface="Times New Roman" panose="02020603050405020304" pitchFamily="18" charset="0"/>
              </a:rPr>
              <a:t>Encourage ad hoc composition. : </a:t>
            </a: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many devices in pervasive systems will be used in very different ways by different users – make it easy to configure the suite of applications running on a device</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7200" b="1" dirty="0">
                <a:effectLst/>
                <a:latin typeface="Times New Roman" panose="02020603050405020304" pitchFamily="18" charset="0"/>
                <a:ea typeface="Times New Roman" panose="02020603050405020304" pitchFamily="18" charset="0"/>
                <a:cs typeface="Times New Roman" panose="02020603050405020304" pitchFamily="18" charset="0"/>
              </a:rPr>
              <a:t>Recognize sharing as the default. </a:t>
            </a: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  devices generally join the system in order to access (and possibly provide) information</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7200" dirty="0">
                <a:effectLst/>
                <a:latin typeface="Times New Roman" panose="02020603050405020304" pitchFamily="18" charset="0"/>
                <a:ea typeface="Times New Roman" panose="02020603050405020304" pitchFamily="18" charset="0"/>
              </a:rPr>
              <a:t> </a:t>
            </a:r>
            <a:endParaRPr lang="en-IN" dirty="0"/>
          </a:p>
        </p:txBody>
      </p:sp>
    </p:spTree>
    <p:extLst>
      <p:ext uri="{BB962C8B-B14F-4D97-AF65-F5344CB8AC3E}">
        <p14:creationId xmlns:p14="http://schemas.microsoft.com/office/powerpoint/2010/main" val="6219678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FEB6E3-7CAD-48D7-8948-655BC3FC4E01}"/>
              </a:ext>
            </a:extLst>
          </p:cNvPr>
          <p:cNvSpPr txBox="1"/>
          <p:nvPr/>
        </p:nvSpPr>
        <p:spPr>
          <a:xfrm>
            <a:off x="0" y="0"/>
            <a:ext cx="11849099" cy="6836039"/>
          </a:xfrm>
          <a:prstGeom prst="rect">
            <a:avLst/>
          </a:prstGeom>
          <a:noFill/>
        </p:spPr>
        <p:txBody>
          <a:bodyPr wrap="square">
            <a:spAutoFit/>
          </a:bodyPr>
          <a:lstStyle/>
          <a:p>
            <a:pPr>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Electronic Health Care Systems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New devices are being developed to monitor the well-being of individuals and to automatically contact physicians when needed.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Major goal is to prevent people from being hospitalized.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Personal health care systems rea equipped with various sensors organized in a (preferably wireless) body-area network (BAN).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Such a network should at worst only minimally hinder a person.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Organization: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 A central hub is part of the BAN and collects data as needed. Data is then offloaded to a larger storage device.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80"/>
                </a:solidFill>
                <a:effectLst/>
                <a:latin typeface="Times New Roman" panose="02020603050405020304" pitchFamily="18" charset="0"/>
                <a:ea typeface="Times New Roman" panose="02020603050405020304" pitchFamily="18" charset="0"/>
                <a:cs typeface="Times New Roman" panose="02020603050405020304" pitchFamily="18" charset="0"/>
              </a:rPr>
              <a:t>Advantage: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hub can also manage the BAN.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 The BAN is continuously hooked up to an external network through a wireless connection, to which it sends monitored data. </a:t>
            </a: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Separate techniques will need to be deployed for managing the BAN.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Further connections to a physician or other people may exist as well.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Monitoring a person in a pervasive electronic health care system, using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 a local hub 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 a continuous wireless connection.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99700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F5332C04-A925-455B-B8CC-CF7F51A6CEDC}"/>
              </a:ext>
            </a:extLst>
          </p:cNvPr>
          <p:cNvSpPr txBox="1">
            <a:spLocks noGrp="1"/>
          </p:cNvSpPr>
          <p:nvPr>
            <p:ph sz="half" idx="2"/>
          </p:nvPr>
        </p:nvSpPr>
        <p:spPr>
          <a:xfrm>
            <a:off x="6172201" y="158750"/>
            <a:ext cx="5895974" cy="6902211"/>
          </a:xfrm>
          <a:prstGeom prst="rect">
            <a:avLst/>
          </a:prstGeom>
          <a:noFill/>
        </p:spPr>
        <p:txBody>
          <a:bodyPr wrap="square">
            <a:spAutoFit/>
          </a:bodyPr>
          <a:lstStyle/>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Questions: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      Where and how should monitored data be stored?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      How can we prevent loss of crucial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      What infrastructure is needed to generate and propagate alerts?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4.      How can physicians provide online feedback?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5.      How can extreme robustness of the monitoring system be realized?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6.      What are the security issues and how can the proper policies be enforced?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For reasons of efficiency:  1. devices and body-area networks will be required to support in-network data processing 2.  monitoring data will have to be aggregated before permanently storing it or sending it to a physician.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Content Placeholder 14">
            <a:extLst>
              <a:ext uri="{FF2B5EF4-FFF2-40B4-BE49-F238E27FC236}">
                <a16:creationId xmlns:a16="http://schemas.microsoft.com/office/drawing/2014/main" id="{59CAE74F-4496-4CB9-B540-5B866C1DC706}"/>
              </a:ext>
            </a:extLst>
          </p:cNvPr>
          <p:cNvPicPr>
            <a:picLocks noGrp="1"/>
          </p:cNvPicPr>
          <p:nvPr>
            <p:ph sz="half" idx="1"/>
          </p:nvPr>
        </p:nvPicPr>
        <p:blipFill>
          <a:blip r:embed="rId2" cstate="print"/>
          <a:srcRect/>
          <a:stretch>
            <a:fillRect/>
          </a:stretch>
        </p:blipFill>
        <p:spPr bwMode="auto">
          <a:xfrm>
            <a:off x="123825" y="575513"/>
            <a:ext cx="5895976" cy="5601450"/>
          </a:xfrm>
          <a:prstGeom prst="rect">
            <a:avLst/>
          </a:prstGeom>
          <a:noFill/>
          <a:ln w="9525">
            <a:noFill/>
            <a:miter lim="800000"/>
            <a:headEnd/>
            <a:tailEnd/>
          </a:ln>
        </p:spPr>
      </p:pic>
    </p:spTree>
    <p:extLst>
      <p:ext uri="{BB962C8B-B14F-4D97-AF65-F5344CB8AC3E}">
        <p14:creationId xmlns:p14="http://schemas.microsoft.com/office/powerpoint/2010/main" val="16299915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3BCBB-0667-4AB6-93D7-49F88CA7B5EA}"/>
              </a:ext>
            </a:extLst>
          </p:cNvPr>
          <p:cNvSpPr>
            <a:spLocks noGrp="1"/>
          </p:cNvSpPr>
          <p:nvPr>
            <p:ph type="ctrTitle"/>
          </p:nvPr>
        </p:nvSpPr>
        <p:spPr/>
        <p:txBody>
          <a:bodyPr/>
          <a:lstStyle/>
          <a:p>
            <a:r>
              <a:rPr lang="en-IN" sz="6000" b="1" dirty="0">
                <a:effectLst/>
                <a:latin typeface="inherit"/>
                <a:ea typeface="Times New Roman" panose="02020603050405020304" pitchFamily="18" charset="0"/>
                <a:cs typeface="Arial" panose="020B0604020202020204" pitchFamily="34" charset="0"/>
              </a:rPr>
              <a:t>Architectural Styles</a:t>
            </a:r>
            <a:br>
              <a:rPr lang="en-IN" sz="60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DE9FEB07-0083-484A-AFC5-EAABAF4F5E7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296700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B51F65-AC7B-413D-B5F8-9BEAC2D18787}"/>
              </a:ext>
            </a:extLst>
          </p:cNvPr>
          <p:cNvSpPr txBox="1"/>
          <p:nvPr/>
        </p:nvSpPr>
        <p:spPr>
          <a:xfrm>
            <a:off x="1047750" y="638175"/>
            <a:ext cx="10858500" cy="5195077"/>
          </a:xfrm>
          <a:prstGeom prst="rect">
            <a:avLst/>
          </a:prstGeom>
          <a:noFill/>
        </p:spPr>
        <p:txBody>
          <a:bodyPr wrap="square">
            <a:spAutoFit/>
          </a:bodyPr>
          <a:lstStyle/>
          <a:p>
            <a:pPr fontAlgn="base">
              <a:lnSpc>
                <a:spcPct val="107000"/>
              </a:lnSpc>
              <a:spcAft>
                <a:spcPts val="800"/>
              </a:spcAft>
            </a:pPr>
            <a:r>
              <a:rPr lang="en-IN" sz="2800" b="1" dirty="0">
                <a:effectLst/>
                <a:latin typeface="inherit"/>
                <a:ea typeface="Times New Roman" panose="02020603050405020304" pitchFamily="18" charset="0"/>
                <a:cs typeface="Arial" panose="020B0604020202020204" pitchFamily="34" charset="0"/>
              </a:rPr>
              <a:t>Architectural Styles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There are four different architectural styles, plus the hybrid architecture, when it comes to distributed systems. The basic idea is to organize logically different components, and distribute those computers over the various machines.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600"/>
              </a:spcAft>
              <a:buSzPts val="1000"/>
              <a:buFont typeface="Symbol" panose="05050102010706020507" pitchFamily="18" charset="2"/>
              <a:buChar char=""/>
              <a:tabLst>
                <a:tab pos="457200" algn="l"/>
              </a:tabLst>
            </a:pPr>
            <a:r>
              <a:rPr lang="en-IN" sz="2800" dirty="0">
                <a:effectLst/>
                <a:latin typeface="inherit"/>
                <a:ea typeface="Times New Roman" panose="02020603050405020304" pitchFamily="18" charset="0"/>
                <a:cs typeface="Times New Roman" panose="02020603050405020304" pitchFamily="18" charset="0"/>
              </a:rPr>
              <a:t>Layered Architecture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600"/>
              </a:spcAft>
              <a:buSzPts val="1000"/>
              <a:buFont typeface="Symbol" panose="05050102010706020507" pitchFamily="18" charset="2"/>
              <a:buChar char=""/>
              <a:tabLst>
                <a:tab pos="457200" algn="l"/>
              </a:tabLst>
            </a:pPr>
            <a:r>
              <a:rPr lang="en-IN" sz="2800" dirty="0">
                <a:effectLst/>
                <a:latin typeface="inherit"/>
                <a:ea typeface="Times New Roman" panose="02020603050405020304" pitchFamily="18" charset="0"/>
                <a:cs typeface="Times New Roman" panose="02020603050405020304" pitchFamily="18" charset="0"/>
              </a:rPr>
              <a:t>Object Based Architecture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600"/>
              </a:spcAft>
              <a:buSzPts val="1000"/>
              <a:buFont typeface="Symbol" panose="05050102010706020507" pitchFamily="18" charset="2"/>
              <a:buChar char=""/>
              <a:tabLst>
                <a:tab pos="457200" algn="l"/>
              </a:tabLst>
            </a:pPr>
            <a:r>
              <a:rPr lang="en-IN" sz="2800" dirty="0">
                <a:effectLst/>
                <a:latin typeface="inherit"/>
                <a:ea typeface="Times New Roman" panose="02020603050405020304" pitchFamily="18" charset="0"/>
                <a:cs typeface="Times New Roman" panose="02020603050405020304" pitchFamily="18" charset="0"/>
              </a:rPr>
              <a:t>Data-</a:t>
            </a:r>
            <a:r>
              <a:rPr lang="en-IN" sz="2800" dirty="0" err="1">
                <a:effectLst/>
                <a:latin typeface="inherit"/>
                <a:ea typeface="Times New Roman" panose="02020603050405020304" pitchFamily="18" charset="0"/>
                <a:cs typeface="Times New Roman" panose="02020603050405020304" pitchFamily="18" charset="0"/>
              </a:rPr>
              <a:t>centered</a:t>
            </a:r>
            <a:r>
              <a:rPr lang="en-IN" sz="2800" dirty="0">
                <a:effectLst/>
                <a:latin typeface="inherit"/>
                <a:ea typeface="Times New Roman" panose="02020603050405020304" pitchFamily="18" charset="0"/>
                <a:cs typeface="Times New Roman" panose="02020603050405020304" pitchFamily="18" charset="0"/>
              </a:rPr>
              <a:t> Architecture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600"/>
              </a:spcAft>
              <a:buSzPts val="1000"/>
              <a:buFont typeface="Symbol" panose="05050102010706020507" pitchFamily="18" charset="2"/>
              <a:buChar char=""/>
              <a:tabLst>
                <a:tab pos="457200" algn="l"/>
              </a:tabLst>
            </a:pPr>
            <a:r>
              <a:rPr lang="en-IN" sz="2800" dirty="0">
                <a:effectLst/>
                <a:latin typeface="inherit"/>
                <a:ea typeface="Times New Roman" panose="02020603050405020304" pitchFamily="18" charset="0"/>
                <a:cs typeface="Times New Roman" panose="02020603050405020304" pitchFamily="18" charset="0"/>
              </a:rPr>
              <a:t>Event Based Architecture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600"/>
              </a:spcAft>
              <a:buSzPts val="1000"/>
              <a:buFont typeface="Symbol" panose="05050102010706020507" pitchFamily="18" charset="2"/>
              <a:buChar char=""/>
              <a:tabLst>
                <a:tab pos="457200" algn="l"/>
              </a:tabLst>
            </a:pPr>
            <a:r>
              <a:rPr lang="en-IN" sz="2800" dirty="0">
                <a:effectLst/>
                <a:latin typeface="inherit"/>
                <a:ea typeface="Times New Roman" panose="02020603050405020304" pitchFamily="18" charset="0"/>
                <a:cs typeface="Times New Roman" panose="02020603050405020304" pitchFamily="18" charset="0"/>
              </a:rPr>
              <a:t>Hybrid Architecture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012930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9160D3-B8F4-4ECD-9B25-E57E767EFF09}"/>
              </a:ext>
            </a:extLst>
          </p:cNvPr>
          <p:cNvSpPr>
            <a:spLocks noGrp="1"/>
          </p:cNvSpPr>
          <p:nvPr>
            <p:ph idx="4294967295"/>
          </p:nvPr>
        </p:nvSpPr>
        <p:spPr>
          <a:xfrm>
            <a:off x="0" y="219076"/>
            <a:ext cx="11782425" cy="6457950"/>
          </a:xfrm>
        </p:spPr>
        <p:txBody>
          <a:bodyPr>
            <a:noAutofit/>
          </a:bodyPr>
          <a:lstStyle/>
          <a:p>
            <a:pPr fontAlgn="base">
              <a:lnSpc>
                <a:spcPct val="107000"/>
              </a:lnSpc>
              <a:spcAft>
                <a:spcPts val="800"/>
              </a:spcAft>
            </a:pPr>
            <a:r>
              <a:rPr lang="en-IN" b="1" dirty="0">
                <a:effectLst/>
                <a:latin typeface="inherit"/>
                <a:ea typeface="Times New Roman" panose="02020603050405020304" pitchFamily="18" charset="0"/>
                <a:cs typeface="Times New Roman" panose="02020603050405020304" pitchFamily="18" charset="0"/>
              </a:rPr>
              <a:t>Layered Architecture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The layered architecture separates layers of components from each other, giving it a much more modular approach. A well known example for this is the OSI model that incorporates a layered architecture </a:t>
            </a:r>
            <a:r>
              <a:rPr lang="en-IN" dirty="0" err="1">
                <a:effectLst/>
                <a:latin typeface="Times New Roman" panose="02020603050405020304" pitchFamily="18" charset="0"/>
                <a:ea typeface="Times New Roman" panose="02020603050405020304" pitchFamily="18" charset="0"/>
                <a:cs typeface="Times New Roman" panose="02020603050405020304" pitchFamily="18" charset="0"/>
              </a:rPr>
              <a:t>whting</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with each of the components. Each interaction is sequential where a layer will contact the adjacent layer and this process continues, until the request is been catered to. But in certain cases, the implementation can be made so that some layers will be skipped, which is called cross-layer coordination. Through cross-layer coordination, one can obtain better results due to performance increase.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effectLst/>
                <a:latin typeface="Times New Roman" panose="02020603050405020304" pitchFamily="18" charset="0"/>
                <a:ea typeface="Times New Roman" panose="02020603050405020304" pitchFamily="18" charset="0"/>
              </a:rPr>
              <a:t>The layers on the bottom provide a service to the layers on the top. The request flows from top to bottom, whereas the response is sent from bottom to top. The advantage of using this approach is that, the calls always follow a predefined path, and that each layer can be easily replaced or modified without affecting the entire architecture.</a:t>
            </a:r>
            <a:endParaRPr lang="en-IN" dirty="0"/>
          </a:p>
        </p:txBody>
      </p:sp>
    </p:spTree>
    <p:extLst>
      <p:ext uri="{BB962C8B-B14F-4D97-AF65-F5344CB8AC3E}">
        <p14:creationId xmlns:p14="http://schemas.microsoft.com/office/powerpoint/2010/main" val="41283938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8AE4D4-73E8-49BA-86AF-32939CEA856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6700" y="0"/>
            <a:ext cx="11258550" cy="6858000"/>
          </a:xfrm>
          <a:prstGeom prst="rect">
            <a:avLst/>
          </a:prstGeom>
          <a:noFill/>
          <a:ln>
            <a:noFill/>
          </a:ln>
        </p:spPr>
      </p:pic>
    </p:spTree>
    <p:extLst>
      <p:ext uri="{BB962C8B-B14F-4D97-AF65-F5344CB8AC3E}">
        <p14:creationId xmlns:p14="http://schemas.microsoft.com/office/powerpoint/2010/main" val="36007755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4">
            <a:extLst>
              <a:ext uri="{FF2B5EF4-FFF2-40B4-BE49-F238E27FC236}">
                <a16:creationId xmlns:a16="http://schemas.microsoft.com/office/drawing/2014/main" id="{BD8DD533-659D-4407-A3A5-C4373B26D9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23903"/>
            <a:ext cx="11515725" cy="613409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36D98F6-6270-498B-8BF6-CDFE2F5F98CE}"/>
              </a:ext>
            </a:extLst>
          </p:cNvPr>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2" name="Rectangle 3">
            <a:extLst>
              <a:ext uri="{FF2B5EF4-FFF2-40B4-BE49-F238E27FC236}">
                <a16:creationId xmlns:a16="http://schemas.microsoft.com/office/drawing/2014/main" id="{558820F4-13E7-4115-AFA0-C072D1755677}"/>
              </a:ext>
            </a:extLst>
          </p:cNvPr>
          <p:cNvSpPr>
            <a:spLocks noChangeArrowheads="1"/>
          </p:cNvSpPr>
          <p:nvPr/>
        </p:nvSpPr>
        <p:spPr bwMode="auto">
          <a:xfrm>
            <a:off x="428624" y="98853"/>
            <a:ext cx="1091850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 image given below, represents the basic architecture style of a distributed system.</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5E4E71C0-C8A6-4FD6-A268-F74EA384387E}"/>
              </a:ext>
            </a:extLst>
          </p:cNvPr>
          <p:cNvSpPr>
            <a:spLocks noChangeArrowheads="1"/>
          </p:cNvSpPr>
          <p:nvPr/>
        </p:nvSpPr>
        <p:spPr bwMode="auto">
          <a:xfrm>
            <a:off x="-123825" y="2517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9909057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83F824-28FE-4790-B139-17566B664D3E}"/>
              </a:ext>
            </a:extLst>
          </p:cNvPr>
          <p:cNvSpPr txBox="1"/>
          <p:nvPr/>
        </p:nvSpPr>
        <p:spPr>
          <a:xfrm>
            <a:off x="-1" y="424062"/>
            <a:ext cx="12258676" cy="4384470"/>
          </a:xfrm>
          <a:prstGeom prst="rect">
            <a:avLst/>
          </a:prstGeom>
          <a:noFill/>
        </p:spPr>
        <p:txBody>
          <a:bodyPr wrap="square">
            <a:spAutoFit/>
          </a:bodyPr>
          <a:lstStyle/>
          <a:p>
            <a:pPr fontAlgn="base">
              <a:lnSpc>
                <a:spcPct val="107000"/>
              </a:lnSpc>
              <a:spcAft>
                <a:spcPts val="800"/>
              </a:spcAft>
            </a:pPr>
            <a:r>
              <a:rPr lang="en-IN" sz="3200" b="1" dirty="0">
                <a:effectLst/>
                <a:latin typeface="inherit"/>
                <a:ea typeface="Times New Roman" panose="02020603050405020304" pitchFamily="18" charset="0"/>
                <a:cs typeface="Times New Roman" panose="02020603050405020304" pitchFamily="18" charset="0"/>
              </a:rPr>
              <a:t>Object Based Architecture</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3200" dirty="0">
                <a:effectLst/>
                <a:latin typeface="Times New Roman" panose="02020603050405020304" pitchFamily="18" charset="0"/>
                <a:ea typeface="Times New Roman" panose="02020603050405020304" pitchFamily="18" charset="0"/>
                <a:cs typeface="Times New Roman" panose="02020603050405020304" pitchFamily="18" charset="0"/>
              </a:rPr>
              <a:t>This architecture style is based on loosely coupled arrangement of objects. This has no specific architecture like layers. Like in layers, this does not have a sequential set of steps that needs to be carried out for a given call. Each of the components are referred to as objects, where each object can interact with other objects through a given connector or interface. These are much more direct where all the different components can interact directly with other components through a direct method call.</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37798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27" descr="https://encrypted-tbn0.gstatic.com/images?q=tbn:ANd9GcT5Tt__x5KGkHHAtRL7lKWPIoYLQGMgAknFOU_5Rvin_iqjFsvZrA">
            <a:extLst>
              <a:ext uri="{FF2B5EF4-FFF2-40B4-BE49-F238E27FC236}">
                <a16:creationId xmlns:a16="http://schemas.microsoft.com/office/drawing/2014/main" id="{DB70E79C-98E7-4432-B65D-B7EA438179EB}"/>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0" y="133350"/>
            <a:ext cx="12192000" cy="6343650"/>
          </a:xfrm>
          <a:noFill/>
        </p:spPr>
      </p:pic>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A00285B-129C-442B-8135-439E15A09AB1}"/>
              </a:ext>
            </a:extLst>
          </p:cNvPr>
          <p:cNvSpPr txBox="1">
            <a:spLocks noGrp="1"/>
          </p:cNvSpPr>
          <p:nvPr>
            <p:ph sz="half" idx="1"/>
          </p:nvPr>
        </p:nvSpPr>
        <p:spPr>
          <a:xfrm>
            <a:off x="400049" y="206375"/>
            <a:ext cx="7219851" cy="7310463"/>
          </a:xfrm>
          <a:prstGeom prst="rect">
            <a:avLst/>
          </a:prstGeom>
          <a:noFill/>
        </p:spPr>
        <p:txBody>
          <a:bodyPr wrap="square">
            <a:spAutoFit/>
          </a:bodyPr>
          <a:lstStyle/>
          <a:p>
            <a:pPr fontAlgn="base">
              <a:lnSpc>
                <a:spcPct val="107000"/>
              </a:lnSpc>
              <a:spcAft>
                <a:spcPts val="8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As shown in the above image, communication between object happen as method invocations. These are generally called Remote Procedure Calls (RPC). Some popular examples are Java RMI, Web Services and REST API Calls. This has the following properties.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600"/>
              </a:spcAft>
              <a:buSzPts val="1000"/>
              <a:buFont typeface="Symbol" panose="05050102010706020507" pitchFamily="18" charset="2"/>
              <a:buChar char=""/>
              <a:tabLst>
                <a:tab pos="457200" algn="l"/>
              </a:tabLst>
            </a:pPr>
            <a:r>
              <a:rPr lang="en-IN" sz="2400" dirty="0">
                <a:effectLst/>
                <a:latin typeface="inherit"/>
                <a:ea typeface="Times New Roman" panose="02020603050405020304" pitchFamily="18" charset="0"/>
                <a:cs typeface="Times New Roman" panose="02020603050405020304" pitchFamily="18" charset="0"/>
              </a:rPr>
              <a:t>This architecture style is less structured.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600"/>
              </a:spcAft>
              <a:buSzPts val="1000"/>
              <a:buFont typeface="Symbol" panose="05050102010706020507" pitchFamily="18" charset="2"/>
              <a:buChar char=""/>
              <a:tabLst>
                <a:tab pos="457200" algn="l"/>
              </a:tabLst>
            </a:pPr>
            <a:r>
              <a:rPr lang="en-IN" sz="2400" dirty="0">
                <a:effectLst/>
                <a:latin typeface="inherit"/>
                <a:ea typeface="Times New Roman" panose="02020603050405020304" pitchFamily="18" charset="0"/>
                <a:cs typeface="Times New Roman" panose="02020603050405020304" pitchFamily="18" charset="0"/>
              </a:rPr>
              <a:t>component = object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600"/>
              </a:spcAft>
              <a:buSzPts val="1000"/>
              <a:buFont typeface="Symbol" panose="05050102010706020507" pitchFamily="18" charset="2"/>
              <a:buChar char=""/>
              <a:tabLst>
                <a:tab pos="457200" algn="l"/>
              </a:tabLst>
            </a:pPr>
            <a:r>
              <a:rPr lang="en-IN" sz="2400" dirty="0">
                <a:effectLst/>
                <a:latin typeface="inherit"/>
                <a:ea typeface="Times New Roman" panose="02020603050405020304" pitchFamily="18" charset="0"/>
                <a:cs typeface="Times New Roman" panose="02020603050405020304" pitchFamily="18" charset="0"/>
              </a:rPr>
              <a:t>connector = RPC or RMI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When decoupling these processes in space, people wanted the components to be anonymous and replaceable. And the synchronization process needed to be asynchronous, which has led to </a:t>
            </a:r>
            <a:r>
              <a:rPr lang="en-IN" sz="2400" b="1" dirty="0">
                <a:effectLst/>
                <a:latin typeface="inherit"/>
                <a:ea typeface="Times New Roman" panose="02020603050405020304" pitchFamily="18" charset="0"/>
                <a:cs typeface="Times New Roman" panose="02020603050405020304" pitchFamily="18" charset="0"/>
              </a:rPr>
              <a:t>Data </a:t>
            </a:r>
            <a:r>
              <a:rPr lang="en-IN" sz="2400" b="1" dirty="0" err="1">
                <a:effectLst/>
                <a:latin typeface="inherit"/>
                <a:ea typeface="Times New Roman" panose="02020603050405020304" pitchFamily="18" charset="0"/>
                <a:cs typeface="Times New Roman" panose="02020603050405020304" pitchFamily="18" charset="0"/>
              </a:rPr>
              <a:t>Centered</a:t>
            </a:r>
            <a:r>
              <a:rPr lang="en-IN" sz="2400" b="1" dirty="0">
                <a:effectLst/>
                <a:latin typeface="inherit"/>
                <a:ea typeface="Times New Roman" panose="02020603050405020304" pitchFamily="18" charset="0"/>
                <a:cs typeface="Times New Roman" panose="02020603050405020304" pitchFamily="18" charset="0"/>
              </a:rPr>
              <a:t> Architectures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and </a:t>
            </a:r>
            <a:r>
              <a:rPr lang="en-IN" sz="2400" b="1" dirty="0">
                <a:effectLst/>
                <a:latin typeface="inherit"/>
                <a:ea typeface="Times New Roman" panose="02020603050405020304" pitchFamily="18" charset="0"/>
                <a:cs typeface="Times New Roman" panose="02020603050405020304" pitchFamily="18" charset="0"/>
              </a:rPr>
              <a:t>Event Based Architectures</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fontAlgn="base">
              <a:lnSpc>
                <a:spcPct val="107000"/>
              </a:lnSpc>
              <a:spcAft>
                <a:spcPts val="800"/>
              </a:spcAft>
              <a:buNone/>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fontAlgn="base">
              <a:lnSpc>
                <a:spcPct val="107000"/>
              </a:lnSpc>
              <a:spcAft>
                <a:spcPts val="800"/>
              </a:spcAft>
              <a:buNone/>
            </a:pPr>
            <a:r>
              <a:rPr lang="en-IN" sz="2400" b="1" dirty="0">
                <a:effectLst/>
                <a:latin typeface="inherit"/>
                <a:ea typeface="Times New Roman" panose="02020603050405020304" pitchFamily="18"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FB7297D8-36A3-47D1-8A29-26ACBBE7D2AD}"/>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524750" y="85724"/>
            <a:ext cx="4667250" cy="6772275"/>
          </a:xfrm>
          <a:prstGeom prst="rect">
            <a:avLst/>
          </a:prstGeom>
          <a:noFill/>
          <a:ln>
            <a:noFill/>
          </a:ln>
        </p:spPr>
      </p:pic>
    </p:spTree>
    <p:extLst>
      <p:ext uri="{BB962C8B-B14F-4D97-AF65-F5344CB8AC3E}">
        <p14:creationId xmlns:p14="http://schemas.microsoft.com/office/powerpoint/2010/main" val="15219770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536EE1-43FD-4C22-8360-45FCDB3B3B07}"/>
              </a:ext>
            </a:extLst>
          </p:cNvPr>
          <p:cNvSpPr txBox="1"/>
          <p:nvPr/>
        </p:nvSpPr>
        <p:spPr>
          <a:xfrm>
            <a:off x="0" y="101714"/>
            <a:ext cx="8553450" cy="6600846"/>
          </a:xfrm>
          <a:prstGeom prst="rect">
            <a:avLst/>
          </a:prstGeom>
          <a:noFill/>
        </p:spPr>
        <p:txBody>
          <a:bodyPr wrap="square">
            <a:spAutoFit/>
          </a:bodyPr>
          <a:lstStyle/>
          <a:p>
            <a:pPr fontAlgn="base">
              <a:lnSpc>
                <a:spcPct val="107000"/>
              </a:lnSpc>
              <a:spcAft>
                <a:spcPts val="800"/>
              </a:spcAft>
            </a:pPr>
            <a:r>
              <a:rPr lang="en-IN" sz="2400" b="1" dirty="0">
                <a:effectLst/>
                <a:latin typeface="inherit"/>
                <a:ea typeface="Times New Roman" panose="02020603050405020304" pitchFamily="18" charset="0"/>
                <a:cs typeface="Times New Roman" panose="02020603050405020304" pitchFamily="18" charset="0"/>
              </a:rPr>
              <a:t>Data </a:t>
            </a:r>
            <a:r>
              <a:rPr lang="en-IN" sz="2400" b="1" dirty="0" err="1">
                <a:effectLst/>
                <a:latin typeface="inherit"/>
                <a:ea typeface="Times New Roman" panose="02020603050405020304" pitchFamily="18" charset="0"/>
                <a:cs typeface="Times New Roman" panose="02020603050405020304" pitchFamily="18" charset="0"/>
              </a:rPr>
              <a:t>Centered</a:t>
            </a:r>
            <a:r>
              <a:rPr lang="en-IN" sz="2400" b="1" dirty="0">
                <a:effectLst/>
                <a:latin typeface="inherit"/>
                <a:ea typeface="Times New Roman" panose="02020603050405020304" pitchFamily="18" charset="0"/>
                <a:cs typeface="Times New Roman" panose="02020603050405020304" pitchFamily="18" charset="0"/>
              </a:rPr>
              <a:t> Architecture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As the title suggests, this architecture is based on a data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center</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where the primary communication happens via a central data repository. This common repository can be either active or passive. This is more like a producer consumer problem. The producers produce items to a common data store, and the consumers can request data from it. This common repository, could even be a simple database. But the idea is that, the communication between objects happening through this shared common storage. This supports different components (or objects) by providing a persistent storage space for those components (such as a MySQL database). All the information related to the nodes in the system are stored in this persistent storage. In event-based architectures, data is only sent and received by those components who have already subscribed.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Some popular examples are distributed file systems, producer consumer, and web based data services.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AA885191-0A18-4879-8064-1E461D9C139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267701" y="965199"/>
            <a:ext cx="3924299" cy="5197475"/>
          </a:xfrm>
          <a:prstGeom prst="rect">
            <a:avLst/>
          </a:prstGeom>
          <a:noFill/>
          <a:ln>
            <a:noFill/>
          </a:ln>
        </p:spPr>
      </p:pic>
    </p:spTree>
    <p:extLst>
      <p:ext uri="{BB962C8B-B14F-4D97-AF65-F5344CB8AC3E}">
        <p14:creationId xmlns:p14="http://schemas.microsoft.com/office/powerpoint/2010/main" val="6068109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9FAAAC-E697-4C88-BABB-71FE237B6F79}"/>
              </a:ext>
            </a:extLst>
          </p:cNvPr>
          <p:cNvSpPr txBox="1"/>
          <p:nvPr/>
        </p:nvSpPr>
        <p:spPr>
          <a:xfrm>
            <a:off x="123824" y="344605"/>
            <a:ext cx="7667625" cy="5982279"/>
          </a:xfrm>
          <a:prstGeom prst="rect">
            <a:avLst/>
          </a:prstGeom>
          <a:noFill/>
        </p:spPr>
        <p:txBody>
          <a:bodyPr wrap="square">
            <a:spAutoFit/>
          </a:bodyPr>
          <a:lstStyle/>
          <a:p>
            <a:pPr fontAlgn="base">
              <a:lnSpc>
                <a:spcPct val="107000"/>
              </a:lnSpc>
              <a:spcAft>
                <a:spcPts val="800"/>
              </a:spcAft>
            </a:pPr>
            <a:r>
              <a:rPr lang="en-IN" sz="2000" b="1" dirty="0">
                <a:effectLst/>
                <a:latin typeface="inherit"/>
                <a:ea typeface="Times New Roman" panose="02020603050405020304" pitchFamily="18" charset="0"/>
                <a:cs typeface="Times New Roman" panose="02020603050405020304" pitchFamily="18" charset="0"/>
              </a:rPr>
              <a:t>Event Based Architecture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The entire communication in this kind of a system happens through events. When an event is generated, it will be sent to the bus system. With this, everyone else will be notified telling that such an event has occurred. So, if anyone is interested, that node can pull the event from the bus and use it. Sometimes these events could be data, or even URLs to resources. So the receiver can access whatever the information is given in the event and process accordingly. processes communicate through the propagation of events.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These events occasionally carry data. An advantage in this architectural style is that, components are loosely coupled. So it is easy to add, remove and modify components in the system. Some examples are, publisher - subscriber system, Enterprise Services Bus (ESB) and akka.io.</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One major advantage is that, these heterogeneous components can contact the bus, through any communication protocol. But an ESB or a specific bus, has the capability to handle any type of incoming request and process accordingly.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A1EF5CB1-F1AE-4AE2-9432-CD7F9ADB476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791450" y="563679"/>
            <a:ext cx="4400550" cy="5389445"/>
          </a:xfrm>
          <a:prstGeom prst="rect">
            <a:avLst/>
          </a:prstGeom>
          <a:noFill/>
          <a:ln>
            <a:noFill/>
          </a:ln>
        </p:spPr>
      </p:pic>
    </p:spTree>
    <p:extLst>
      <p:ext uri="{BB962C8B-B14F-4D97-AF65-F5344CB8AC3E}">
        <p14:creationId xmlns:p14="http://schemas.microsoft.com/office/powerpoint/2010/main" val="3083985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7A43F1-44F2-4B5D-949D-F4A528F1B7AE}"/>
              </a:ext>
            </a:extLst>
          </p:cNvPr>
          <p:cNvSpPr txBox="1"/>
          <p:nvPr/>
        </p:nvSpPr>
        <p:spPr>
          <a:xfrm>
            <a:off x="133350" y="1294698"/>
            <a:ext cx="12058650" cy="5220725"/>
          </a:xfrm>
          <a:prstGeom prst="rect">
            <a:avLst/>
          </a:prstGeom>
          <a:noFill/>
        </p:spPr>
        <p:txBody>
          <a:bodyPr wrap="square">
            <a:spAutoFit/>
          </a:bodyPr>
          <a:lstStyle/>
          <a:p>
            <a:pPr fontAlgn="base">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This architectural style is based on the publisher-subscriber architecture. Between each node there is no direct communication or coordination. Instead, objects which are subscribed to the service communicate through the event bus.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The event based architecture supports, several communication styles.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600"/>
              </a:spcAft>
              <a:buSzPts val="1000"/>
              <a:buFont typeface="Symbol" panose="05050102010706020507" pitchFamily="18" charset="2"/>
              <a:buChar char=""/>
              <a:tabLst>
                <a:tab pos="457200" algn="l"/>
              </a:tabLst>
            </a:pPr>
            <a:r>
              <a:rPr lang="en-IN" sz="2800" dirty="0">
                <a:effectLst/>
                <a:latin typeface="inherit"/>
                <a:ea typeface="Times New Roman" panose="02020603050405020304" pitchFamily="18" charset="0"/>
                <a:cs typeface="Times New Roman" panose="02020603050405020304" pitchFamily="18" charset="0"/>
              </a:rPr>
              <a:t>Publisher-subscriber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600"/>
              </a:spcAft>
              <a:buSzPts val="1000"/>
              <a:buFont typeface="Symbol" panose="05050102010706020507" pitchFamily="18" charset="2"/>
              <a:buChar char=""/>
              <a:tabLst>
                <a:tab pos="457200" algn="l"/>
              </a:tabLst>
            </a:pPr>
            <a:r>
              <a:rPr lang="en-IN" sz="2800" dirty="0">
                <a:effectLst/>
                <a:latin typeface="inherit"/>
                <a:ea typeface="Times New Roman" panose="02020603050405020304" pitchFamily="18" charset="0"/>
                <a:cs typeface="Times New Roman" panose="02020603050405020304" pitchFamily="18" charset="0"/>
              </a:rPr>
              <a:t>Broadcast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600"/>
              </a:spcAft>
              <a:buSzPts val="1000"/>
              <a:buFont typeface="Symbol" panose="05050102010706020507" pitchFamily="18" charset="2"/>
              <a:buChar char=""/>
              <a:tabLst>
                <a:tab pos="457200" algn="l"/>
              </a:tabLst>
            </a:pPr>
            <a:r>
              <a:rPr lang="en-IN" sz="2800" dirty="0">
                <a:effectLst/>
                <a:latin typeface="inherit"/>
                <a:ea typeface="Times New Roman" panose="02020603050405020304" pitchFamily="18" charset="0"/>
                <a:cs typeface="Times New Roman" panose="02020603050405020304" pitchFamily="18" charset="0"/>
              </a:rPr>
              <a:t>Point-to-Point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The major advantages of this architecture is that the </a:t>
            </a:r>
            <a:r>
              <a:rPr lang="en-IN" sz="2800" i="1" dirty="0">
                <a:effectLst/>
                <a:latin typeface="inherit"/>
                <a:ea typeface="Times New Roman" panose="02020603050405020304" pitchFamily="18" charset="0"/>
                <a:cs typeface="Times New Roman" panose="02020603050405020304" pitchFamily="18" charset="0"/>
              </a:rPr>
              <a:t>Components are decoupled in space - loosely coupled.</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2800" b="1" dirty="0">
                <a:effectLst/>
                <a:latin typeface="inherit"/>
                <a:ea typeface="Times New Roman" panose="02020603050405020304" pitchFamily="18" charset="0"/>
                <a:cs typeface="Arial" panose="020B0604020202020204" pitchFamily="34" charset="0"/>
              </a:rPr>
              <a:t>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980813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401694-A3AB-40EF-AB5D-FB48EDDDC27B}"/>
              </a:ext>
            </a:extLst>
          </p:cNvPr>
          <p:cNvSpPr txBox="1"/>
          <p:nvPr/>
        </p:nvSpPr>
        <p:spPr>
          <a:xfrm>
            <a:off x="209549" y="144977"/>
            <a:ext cx="7400926" cy="6703438"/>
          </a:xfrm>
          <a:prstGeom prst="rect">
            <a:avLst/>
          </a:prstGeom>
          <a:noFill/>
        </p:spPr>
        <p:txBody>
          <a:bodyPr wrap="square">
            <a:spAutoFit/>
          </a:bodyPr>
          <a:lstStyle/>
          <a:p>
            <a:pPr fontAlgn="base">
              <a:lnSpc>
                <a:spcPct val="107000"/>
              </a:lnSpc>
              <a:spcAft>
                <a:spcPts val="800"/>
              </a:spcAft>
            </a:pPr>
            <a:r>
              <a:rPr lang="en-IN" sz="2400" b="1" dirty="0">
                <a:effectLst/>
                <a:latin typeface="inherit"/>
                <a:ea typeface="Times New Roman" panose="02020603050405020304" pitchFamily="18" charset="0"/>
                <a:cs typeface="Arial" panose="020B0604020202020204" pitchFamily="34" charset="0"/>
              </a:rPr>
              <a:t>4) System Level Architecture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two major system level architectures that we use today are </a:t>
            </a:r>
            <a:r>
              <a:rPr lang="en-IN" sz="2400" b="1" dirty="0">
                <a:effectLst/>
                <a:latin typeface="inherit"/>
                <a:ea typeface="Times New Roman" panose="02020603050405020304" pitchFamily="18" charset="0"/>
                <a:cs typeface="Times New Roman" panose="02020603050405020304" pitchFamily="18" charset="0"/>
              </a:rPr>
              <a:t>Client-server</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2400" b="1" dirty="0">
                <a:effectLst/>
                <a:latin typeface="inherit"/>
                <a:ea typeface="Times New Roman" panose="02020603050405020304" pitchFamily="18" charset="0"/>
                <a:cs typeface="Times New Roman" panose="02020603050405020304" pitchFamily="18" charset="0"/>
              </a:rPr>
              <a:t>Peer-to-peer</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(P2P). We use these two kinds of services in our day to day lives, but the difference between these two are often misinterpreted.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2400" b="1" dirty="0">
                <a:effectLst/>
                <a:latin typeface="inherit"/>
                <a:ea typeface="Times New Roman" panose="02020603050405020304" pitchFamily="18" charset="0"/>
                <a:cs typeface="Times New Roman" panose="02020603050405020304" pitchFamily="18" charset="0"/>
              </a:rPr>
              <a:t>Client Server Architecture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client server architecture has two major components. The client and the server. The Server is where all the processing, computing and data handling is happening, whereas the Client is where the user can access the services and resources given by the Server (Remote Server). The clients can make requests from the Server, and the Server will respond accordingly. Generally, there is only one server that handles the remote side. But to be on the safe side, we do use multiple servers will load balancing techniques.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591C0980-EC66-4E0C-A76A-3BDCA449A21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705726" y="604837"/>
            <a:ext cx="4086224" cy="5591175"/>
          </a:xfrm>
          <a:prstGeom prst="rect">
            <a:avLst/>
          </a:prstGeom>
          <a:noFill/>
          <a:ln>
            <a:noFill/>
          </a:ln>
        </p:spPr>
      </p:pic>
    </p:spTree>
    <p:extLst>
      <p:ext uri="{BB962C8B-B14F-4D97-AF65-F5344CB8AC3E}">
        <p14:creationId xmlns:p14="http://schemas.microsoft.com/office/powerpoint/2010/main" val="21786137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8CB76C-8C41-4BFC-AA68-7CE5FD46128E}"/>
              </a:ext>
            </a:extLst>
          </p:cNvPr>
          <p:cNvSpPr txBox="1"/>
          <p:nvPr/>
        </p:nvSpPr>
        <p:spPr>
          <a:xfrm>
            <a:off x="0" y="186849"/>
            <a:ext cx="12077700" cy="6603795"/>
          </a:xfrm>
          <a:prstGeom prst="rect">
            <a:avLst/>
          </a:prstGeom>
          <a:noFill/>
        </p:spPr>
        <p:txBody>
          <a:bodyPr wrap="square">
            <a:spAutoFit/>
          </a:bodyPr>
          <a:lstStyle/>
          <a:p>
            <a:pPr fontAlgn="base">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As one common design feature, the Client Server architecture has a centralized security database. This database contains security details like credentials and access details. Users can't log in to a server, without the security credentials. So, it makes this architecture a bit more stable and secure than Peer to Peer. The stability comes where the security database can allow resource usage in a much more meaningful way. But on the other hand, the system might get low, as the server only can handle a limited amount of workload at a given time.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2800" b="1" dirty="0">
                <a:effectLst/>
                <a:latin typeface="inherit"/>
                <a:ea typeface="Times New Roman" panose="02020603050405020304" pitchFamily="18" charset="0"/>
                <a:cs typeface="Times New Roman" panose="02020603050405020304" pitchFamily="18" charset="0"/>
              </a:rPr>
              <a:t>Advantages:</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600"/>
              </a:spcAft>
              <a:buSzPts val="1000"/>
              <a:buFont typeface="Symbol" panose="05050102010706020507" pitchFamily="18" charset="2"/>
              <a:buChar char=""/>
              <a:tabLst>
                <a:tab pos="457200" algn="l"/>
              </a:tabLst>
            </a:pPr>
            <a:r>
              <a:rPr lang="en-IN" sz="2800" dirty="0">
                <a:effectLst/>
                <a:latin typeface="inherit"/>
                <a:ea typeface="Times New Roman" panose="02020603050405020304" pitchFamily="18" charset="0"/>
                <a:cs typeface="Times New Roman" panose="02020603050405020304" pitchFamily="18" charset="0"/>
              </a:rPr>
              <a:t>Easier to Build and Maintain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600"/>
              </a:spcAft>
              <a:buSzPts val="1000"/>
              <a:buFont typeface="Symbol" panose="05050102010706020507" pitchFamily="18" charset="2"/>
              <a:buChar char=""/>
              <a:tabLst>
                <a:tab pos="457200" algn="l"/>
              </a:tabLst>
            </a:pPr>
            <a:r>
              <a:rPr lang="en-IN" sz="2800" dirty="0">
                <a:effectLst/>
                <a:latin typeface="inherit"/>
                <a:ea typeface="Times New Roman" panose="02020603050405020304" pitchFamily="18" charset="0"/>
                <a:cs typeface="Times New Roman" panose="02020603050405020304" pitchFamily="18" charset="0"/>
              </a:rPr>
              <a:t>Better Security </a:t>
            </a:r>
            <a:r>
              <a:rPr lang="en-IN" sz="2800" dirty="0">
                <a:latin typeface="Calibri" panose="020F0502020204030204" pitchFamily="34" charset="0"/>
                <a:ea typeface="Times New Roman" panose="02020603050405020304" pitchFamily="18" charset="0"/>
                <a:cs typeface="Times New Roman" panose="02020603050405020304" pitchFamily="18" charset="0"/>
              </a:rPr>
              <a:t>and </a:t>
            </a:r>
            <a:r>
              <a:rPr lang="en-IN" sz="2800" dirty="0">
                <a:effectLst/>
                <a:latin typeface="inherit"/>
                <a:ea typeface="Times New Roman" panose="02020603050405020304" pitchFamily="18" charset="0"/>
                <a:cs typeface="Times New Roman" panose="02020603050405020304" pitchFamily="18" charset="0"/>
              </a:rPr>
              <a:t>Stable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2800" b="1" dirty="0">
                <a:effectLst/>
                <a:latin typeface="inherit"/>
                <a:ea typeface="Times New Roman" panose="02020603050405020304" pitchFamily="18" charset="0"/>
                <a:cs typeface="Times New Roman" panose="02020603050405020304" pitchFamily="18" charset="0"/>
              </a:rPr>
              <a:t>Disadvantages: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600"/>
              </a:spcAft>
              <a:buSzPts val="1000"/>
              <a:buFont typeface="Symbol" panose="05050102010706020507" pitchFamily="18" charset="2"/>
              <a:buChar char=""/>
              <a:tabLst>
                <a:tab pos="457200" algn="l"/>
              </a:tabLst>
            </a:pPr>
            <a:r>
              <a:rPr lang="en-IN" sz="2800" dirty="0">
                <a:effectLst/>
                <a:latin typeface="inherit"/>
                <a:ea typeface="Times New Roman" panose="02020603050405020304" pitchFamily="18" charset="0"/>
                <a:cs typeface="Times New Roman" panose="02020603050405020304" pitchFamily="18" charset="0"/>
              </a:rPr>
              <a:t>Single point of failure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600"/>
              </a:spcAft>
              <a:buSzPts val="1000"/>
              <a:buFont typeface="Symbol" panose="05050102010706020507" pitchFamily="18" charset="2"/>
              <a:buChar char=""/>
              <a:tabLst>
                <a:tab pos="457200" algn="l"/>
              </a:tabLst>
            </a:pPr>
            <a:r>
              <a:rPr lang="en-IN" sz="2800" dirty="0">
                <a:effectLst/>
                <a:latin typeface="inherit"/>
                <a:ea typeface="Times New Roman" panose="02020603050405020304" pitchFamily="18" charset="0"/>
                <a:cs typeface="Times New Roman" panose="02020603050405020304" pitchFamily="18" charset="0"/>
              </a:rPr>
              <a:t>Less scalable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40596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a:extLst>
              <a:ext uri="{FF2B5EF4-FFF2-40B4-BE49-F238E27FC236}">
                <a16:creationId xmlns:a16="http://schemas.microsoft.com/office/drawing/2014/main" id="{32E6CA78-1F84-49E0-BCEC-0AC6ED64F2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25" y="2981330"/>
            <a:ext cx="6553200" cy="387667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D3CDBDB-C588-4DE2-8139-02E9EDEC7DF8}"/>
              </a:ext>
            </a:extLst>
          </p:cNvPr>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2" name="Rectangle 3">
            <a:extLst>
              <a:ext uri="{FF2B5EF4-FFF2-40B4-BE49-F238E27FC236}">
                <a16:creationId xmlns:a16="http://schemas.microsoft.com/office/drawing/2014/main" id="{F8EB0E87-E8D0-432F-B477-8D5952F07173}"/>
              </a:ext>
            </a:extLst>
          </p:cNvPr>
          <p:cNvSpPr>
            <a:spLocks noChangeArrowheads="1"/>
          </p:cNvSpPr>
          <p:nvPr/>
        </p:nvSpPr>
        <p:spPr bwMode="auto">
          <a:xfrm>
            <a:off x="533400" y="217379"/>
            <a:ext cx="10806881"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inherit"/>
                <a:ea typeface="Times New Roman" panose="02020603050405020304" pitchFamily="18" charset="0"/>
                <a:cs typeface="Times New Roman" panose="02020603050405020304" pitchFamily="18" charset="0"/>
              </a:rPr>
              <a:t>Peer to Peer (P2P)</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 general idea behind peer to peer is where there is no central control in a distributed system. The basic idea is that, each node can either be a client or a server at a given time. If the node is requesting something, it can be known as a client, and if some node is providing something, it can be known as a server. In general, each node is referred to as a Peer. </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7FFB8FA6-5264-45E2-BA73-23697C3EF541}"/>
              </a:ext>
            </a:extLst>
          </p:cNvPr>
          <p:cNvSpPr>
            <a:spLocks noChangeArrowheads="1"/>
          </p:cNvSpPr>
          <p:nvPr/>
        </p:nvSpPr>
        <p:spPr bwMode="auto">
          <a:xfrm>
            <a:off x="0" y="3403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9656823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70EC4F-CF54-4821-A6AA-179EB4EF81D4}"/>
              </a:ext>
            </a:extLst>
          </p:cNvPr>
          <p:cNvSpPr txBox="1"/>
          <p:nvPr/>
        </p:nvSpPr>
        <p:spPr>
          <a:xfrm>
            <a:off x="-76200" y="568505"/>
            <a:ext cx="12268200" cy="6475555"/>
          </a:xfrm>
          <a:prstGeom prst="rect">
            <a:avLst/>
          </a:prstGeom>
          <a:noFill/>
        </p:spPr>
        <p:txBody>
          <a:bodyPr wrap="square">
            <a:spAutoFit/>
          </a:bodyPr>
          <a:lstStyle/>
          <a:p>
            <a:pPr fontAlgn="base">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In this network, any new node has to first join the network. After joining in, they can either request a service or provide a service. The initiation phase of a node (Joining of a node), can vary according to implementation of a network. There are two ways in how a new node can get to know, what other nodes are providing.</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2800" b="1" dirty="0">
                <a:effectLst/>
                <a:latin typeface="inherit"/>
                <a:ea typeface="Times New Roman" panose="02020603050405020304" pitchFamily="18" charset="0"/>
                <a:cs typeface="Times New Roman" panose="02020603050405020304" pitchFamily="18" charset="0"/>
              </a:rPr>
              <a:t>Centralized Lookup Server </a:t>
            </a:r>
            <a:r>
              <a:rPr lang="en-IN" sz="2800" dirty="0">
                <a:effectLst/>
                <a:latin typeface="inherit"/>
                <a:ea typeface="Times New Roman" panose="02020603050405020304" pitchFamily="18" charset="0"/>
                <a:cs typeface="Times New Roman" panose="02020603050405020304" pitchFamily="18" charset="0"/>
              </a:rPr>
              <a:t>- The new node has to register with the centralized look up server an mention the services it will be providing, on the network. So, whenever you want to have a service, you simply have to contact the centralized look up server and it will direct you to the relevant service provider.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2800" b="1" dirty="0">
                <a:effectLst/>
                <a:latin typeface="inherit"/>
                <a:ea typeface="Times New Roman" panose="02020603050405020304" pitchFamily="18" charset="0"/>
                <a:cs typeface="Times New Roman" panose="02020603050405020304" pitchFamily="18" charset="0"/>
              </a:rPr>
              <a:t>Decentralized System</a:t>
            </a:r>
            <a:r>
              <a:rPr lang="en-IN" sz="2800" dirty="0">
                <a:effectLst/>
                <a:latin typeface="inherit"/>
                <a:ea typeface="Times New Roman" panose="02020603050405020304" pitchFamily="18" charset="0"/>
                <a:cs typeface="Times New Roman" panose="02020603050405020304" pitchFamily="18" charset="0"/>
              </a:rPr>
              <a:t> - A node desiring for specific services must, broadcast and ask every other node in the network, so that whoever is providing the service will respond.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2800" b="1" dirty="0">
                <a:effectLst/>
                <a:latin typeface="inherit"/>
                <a:ea typeface="Times New Roman" panose="02020603050405020304" pitchFamily="18" charset="0"/>
                <a:cs typeface="Arial" panose="020B0604020202020204" pitchFamily="34" charset="0"/>
              </a:rPr>
              <a:t>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2800" b="1" dirty="0">
                <a:effectLst/>
                <a:latin typeface="inherit"/>
                <a:ea typeface="Times New Roman" panose="02020603050405020304" pitchFamily="18" charset="0"/>
                <a:cs typeface="Arial" panose="020B0604020202020204" pitchFamily="34" charset="0"/>
              </a:rPr>
              <a:t>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808338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532312A-D34C-482C-AB2F-0516CACBB5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8" y="683105"/>
            <a:ext cx="9391647" cy="549178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15760F97-BC75-4FE9-BEAA-A0138A29CE2D}"/>
              </a:ext>
            </a:extLst>
          </p:cNvPr>
          <p:cNvSpPr>
            <a:spLocks noChangeAspect="1" noChangeArrowheads="1"/>
          </p:cNvSpPr>
          <p:nvPr/>
        </p:nvSpPr>
        <p:spPr bwMode="auto">
          <a:xfrm>
            <a:off x="0" y="0"/>
            <a:ext cx="304800" cy="64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2" name="Rectangle 3">
            <a:extLst>
              <a:ext uri="{FF2B5EF4-FFF2-40B4-BE49-F238E27FC236}">
                <a16:creationId xmlns:a16="http://schemas.microsoft.com/office/drawing/2014/main" id="{52E4C34B-9982-4B96-A9E9-CE52D48B766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inherit" charset="0"/>
                <a:ea typeface="Times New Roman" panose="02020603050405020304" pitchFamily="18" charset="0"/>
                <a:cs typeface="Arial" panose="020B0604020202020204" pitchFamily="34" charset="0"/>
              </a:rPr>
              <a:t>A Comparison Between Client Server and Peer to Peer Architectures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6EDBFF0C-4E01-4ACA-A8B9-030C83CBBB79}"/>
              </a:ext>
            </a:extLst>
          </p:cNvPr>
          <p:cNvSpPr>
            <a:spLocks noChangeArrowheads="1"/>
          </p:cNvSpPr>
          <p:nvPr/>
        </p:nvSpPr>
        <p:spPr bwMode="auto">
          <a:xfrm>
            <a:off x="0" y="3619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7750437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A538E5-280F-432E-B6B8-3D2556CFA160}"/>
              </a:ext>
            </a:extLst>
          </p:cNvPr>
          <p:cNvSpPr txBox="1"/>
          <p:nvPr/>
        </p:nvSpPr>
        <p:spPr>
          <a:xfrm>
            <a:off x="161924" y="184535"/>
            <a:ext cx="12030076" cy="4652749"/>
          </a:xfrm>
          <a:prstGeom prst="rect">
            <a:avLst/>
          </a:prstGeom>
          <a:noFill/>
        </p:spPr>
        <p:txBody>
          <a:bodyPr wrap="square">
            <a:spAutoFit/>
          </a:bodyPr>
          <a:lstStyle/>
          <a:p>
            <a:pPr fontAlgn="base">
              <a:lnSpc>
                <a:spcPct val="107000"/>
              </a:lnSpc>
              <a:spcAft>
                <a:spcPts val="800"/>
              </a:spcAft>
            </a:pPr>
            <a:r>
              <a:rPr lang="en-IN" sz="2400" b="1" dirty="0">
                <a:effectLst/>
                <a:latin typeface="inherit"/>
                <a:ea typeface="Times New Roman" panose="02020603050405020304" pitchFamily="18" charset="0"/>
                <a:cs typeface="Arial" panose="020B0604020202020204" pitchFamily="34" charset="0"/>
              </a:rPr>
              <a:t>Middleware in Distributed Applications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400" dirty="0">
                <a:effectLst/>
                <a:latin typeface="Times New Roman" panose="02020603050405020304" pitchFamily="18" charset="0"/>
                <a:ea typeface="Times New Roman" panose="02020603050405020304" pitchFamily="18" charset="0"/>
              </a:rPr>
              <a:t>If we look at Distributed systems today, they lack the uniformity and consistency. Various heterogeneous devices have taken over the world where distributed system cater to all these devices in a common way. One way distributed systems can achieve uniformity is through a common layer to support the underlying hardware and operating systems. This common layer is known as a middleware, where it provides services beyond what is already provided by Operating systems, to enable various features and components of a distributed system to enhance its functionality better. This layer provides a certain data structures and operations that allow processes and users on far-flung machines to inter-operate and work together in a consistent way. The image given below, depicts the usage of a middleware to inter-connect various kinds of nodes together. According to Andrew Tannenbaum, middleware is like the operating system of distributed systems. </a:t>
            </a:r>
            <a:endParaRPr lang="en-IN" sz="2400" dirty="0"/>
          </a:p>
        </p:txBody>
      </p:sp>
      <p:pic>
        <p:nvPicPr>
          <p:cNvPr id="6" name="Picture 5">
            <a:extLst>
              <a:ext uri="{FF2B5EF4-FFF2-40B4-BE49-F238E27FC236}">
                <a16:creationId xmlns:a16="http://schemas.microsoft.com/office/drawing/2014/main" id="{0165196E-354B-4221-928F-55147D24308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62250" y="4581525"/>
            <a:ext cx="8934450" cy="2276475"/>
          </a:xfrm>
          <a:prstGeom prst="rect">
            <a:avLst/>
          </a:prstGeom>
          <a:noFill/>
          <a:ln>
            <a:noFill/>
          </a:ln>
        </p:spPr>
      </p:pic>
    </p:spTree>
    <p:extLst>
      <p:ext uri="{BB962C8B-B14F-4D97-AF65-F5344CB8AC3E}">
        <p14:creationId xmlns:p14="http://schemas.microsoft.com/office/powerpoint/2010/main" val="2485347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23" descr="http://www.mcmaster.ca/uts/images/network/networkenlarge.jpg">
            <a:extLst>
              <a:ext uri="{FF2B5EF4-FFF2-40B4-BE49-F238E27FC236}">
                <a16:creationId xmlns:a16="http://schemas.microsoft.com/office/drawing/2014/main" id="{F3D47C43-1D5C-4B94-943E-D0926ABD853C}"/>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04775" y="152400"/>
            <a:ext cx="12087225" cy="6324600"/>
          </a:xfrm>
          <a:noFill/>
        </p:spPr>
      </p:pic>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93A04F-1B65-40EB-A443-3E04FED7A4BF}"/>
              </a:ext>
            </a:extLst>
          </p:cNvPr>
          <p:cNvSpPr txBox="1"/>
          <p:nvPr/>
        </p:nvSpPr>
        <p:spPr>
          <a:xfrm>
            <a:off x="266700" y="510921"/>
            <a:ext cx="6096000" cy="5648085"/>
          </a:xfrm>
          <a:prstGeom prst="rect">
            <a:avLst/>
          </a:prstGeom>
          <a:noFill/>
        </p:spPr>
        <p:txBody>
          <a:bodyPr wrap="square">
            <a:spAutoFit/>
          </a:bodyPr>
          <a:lstStyle/>
          <a:p>
            <a:pPr fontAlgn="base">
              <a:lnSpc>
                <a:spcPct val="107000"/>
              </a:lnSpc>
              <a:spcAft>
                <a:spcPts val="800"/>
              </a:spcAft>
            </a:pPr>
            <a:r>
              <a:rPr lang="en-IN" sz="2400" b="1" dirty="0">
                <a:effectLst/>
                <a:latin typeface="inherit"/>
                <a:ea typeface="Times New Roman" panose="02020603050405020304" pitchFamily="18" charset="0"/>
                <a:cs typeface="Arial" panose="020B0604020202020204" pitchFamily="34" charset="0"/>
              </a:rPr>
              <a:t>Centralized vs Decentralized Architectures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two main structures that we see within distributed system overlays are Centralized and Decentralized architectures. The centralized architecture can be explained by a simple client-server architecture where the server acts as a central unit. This can also be considered as centralized look up table with the following characteristics.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600"/>
              </a:spcAft>
              <a:buSzPts val="1000"/>
              <a:buFont typeface="Symbol" panose="05050102010706020507" pitchFamily="18" charset="2"/>
              <a:buChar char=""/>
              <a:tabLst>
                <a:tab pos="457200" algn="l"/>
              </a:tabLst>
            </a:pPr>
            <a:r>
              <a:rPr lang="en-IN" sz="2400" dirty="0">
                <a:effectLst/>
                <a:latin typeface="inherit"/>
                <a:ea typeface="Times New Roman" panose="02020603050405020304" pitchFamily="18" charset="0"/>
                <a:cs typeface="Times New Roman" panose="02020603050405020304" pitchFamily="18" charset="0"/>
              </a:rPr>
              <a:t>Low overhead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600"/>
              </a:spcAft>
              <a:buSzPts val="1000"/>
              <a:buFont typeface="Symbol" panose="05050102010706020507" pitchFamily="18" charset="2"/>
              <a:buChar char=""/>
              <a:tabLst>
                <a:tab pos="457200" algn="l"/>
              </a:tabLst>
            </a:pPr>
            <a:r>
              <a:rPr lang="en-IN" sz="2400" dirty="0">
                <a:effectLst/>
                <a:latin typeface="inherit"/>
                <a:ea typeface="Times New Roman" panose="02020603050405020304" pitchFamily="18" charset="0"/>
                <a:cs typeface="Times New Roman" panose="02020603050405020304" pitchFamily="18" charset="0"/>
              </a:rPr>
              <a:t>Single point of failure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600"/>
              </a:spcAft>
              <a:buSzPts val="1000"/>
              <a:buFont typeface="Symbol" panose="05050102010706020507" pitchFamily="18" charset="2"/>
              <a:buChar char=""/>
              <a:tabLst>
                <a:tab pos="457200" algn="l"/>
              </a:tabLst>
            </a:pPr>
            <a:r>
              <a:rPr lang="en-IN" sz="2400" dirty="0">
                <a:effectLst/>
                <a:latin typeface="inherit"/>
                <a:ea typeface="Times New Roman" panose="02020603050405020304" pitchFamily="18" charset="0"/>
                <a:cs typeface="Times New Roman" panose="02020603050405020304" pitchFamily="18" charset="0"/>
              </a:rPr>
              <a:t>Easy to Track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600"/>
              </a:spcAft>
              <a:buSzPts val="1000"/>
              <a:buFont typeface="Symbol" panose="05050102010706020507" pitchFamily="18" charset="2"/>
              <a:buChar char=""/>
              <a:tabLst>
                <a:tab pos="457200" algn="l"/>
              </a:tabLst>
            </a:pPr>
            <a:r>
              <a:rPr lang="en-IN" sz="2400" dirty="0" err="1">
                <a:effectLst/>
                <a:latin typeface="inherit"/>
                <a:ea typeface="Times New Roman" panose="02020603050405020304" pitchFamily="18" charset="0"/>
                <a:cs typeface="Times New Roman" panose="02020603050405020304" pitchFamily="18" charset="0"/>
              </a:rPr>
              <a:t>AdditionalOverhead</a:t>
            </a:r>
            <a:r>
              <a:rPr lang="en-IN" sz="2400" dirty="0">
                <a:effectLst/>
                <a:latin typeface="inherit"/>
                <a:ea typeface="Times New Roman" panose="02020603050405020304" pitchFamily="18"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AEDB6BF2-4100-4918-B65C-E41FA9B8635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29525" y="510921"/>
            <a:ext cx="3724275" cy="5940426"/>
          </a:xfrm>
          <a:prstGeom prst="rect">
            <a:avLst/>
          </a:prstGeom>
          <a:noFill/>
          <a:ln>
            <a:noFill/>
          </a:ln>
        </p:spPr>
      </p:pic>
    </p:spTree>
    <p:extLst>
      <p:ext uri="{BB962C8B-B14F-4D97-AF65-F5344CB8AC3E}">
        <p14:creationId xmlns:p14="http://schemas.microsoft.com/office/powerpoint/2010/main" val="25048607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D91236-78CA-42B2-BA75-F708E06F732E}"/>
              </a:ext>
            </a:extLst>
          </p:cNvPr>
          <p:cNvSpPr txBox="1"/>
          <p:nvPr/>
        </p:nvSpPr>
        <p:spPr>
          <a:xfrm>
            <a:off x="152400" y="1443841"/>
            <a:ext cx="11887200" cy="3970318"/>
          </a:xfrm>
          <a:prstGeom prst="rect">
            <a:avLst/>
          </a:prstGeom>
          <a:noFill/>
        </p:spPr>
        <p:txBody>
          <a:bodyPr wrap="square">
            <a:spAutoFit/>
          </a:bodyPr>
          <a:lstStyle/>
          <a:p>
            <a:pPr algn="just" rtl="0" fontAlgn="base"/>
            <a:r>
              <a:rPr lang="en-US" sz="2800" b="0" i="0" dirty="0">
                <a:effectLst/>
                <a:latin typeface="enriqueta"/>
              </a:rPr>
              <a:t>When it comes to distributed systems, we are more interested in studying more on the overlay and unstructured network topologies that we can see today. In general, the peer to peer systems that we see today can be separated into three unique sections.</a:t>
            </a:r>
          </a:p>
          <a:p>
            <a:pPr algn="l" rtl="0" fontAlgn="base">
              <a:buFont typeface="Arial" panose="020B0604020202020204" pitchFamily="34" charset="0"/>
              <a:buChar char="•"/>
            </a:pPr>
            <a:r>
              <a:rPr lang="en-US" sz="2800" b="1" i="0" dirty="0">
                <a:effectLst/>
                <a:latin typeface="inherit"/>
              </a:rPr>
              <a:t>Structured P2P</a:t>
            </a:r>
            <a:r>
              <a:rPr lang="en-US" sz="2800" b="0" i="0" dirty="0">
                <a:effectLst/>
                <a:latin typeface="inherit"/>
              </a:rPr>
              <a:t>: nodes are organized following a specific distributed data structure </a:t>
            </a:r>
          </a:p>
          <a:p>
            <a:pPr algn="l" rtl="0" fontAlgn="base">
              <a:buFont typeface="Arial" panose="020B0604020202020204" pitchFamily="34" charset="0"/>
              <a:buChar char="•"/>
            </a:pPr>
            <a:r>
              <a:rPr lang="en-US" sz="2800" b="1" i="0" dirty="0">
                <a:effectLst/>
                <a:latin typeface="inherit"/>
              </a:rPr>
              <a:t>Unstructured P2P</a:t>
            </a:r>
            <a:r>
              <a:rPr lang="en-US" sz="2800" b="0" i="0" dirty="0">
                <a:effectLst/>
                <a:latin typeface="inherit"/>
              </a:rPr>
              <a:t>: nodes have randomly selected neighbors </a:t>
            </a:r>
          </a:p>
          <a:p>
            <a:pPr algn="l" rtl="0" fontAlgn="base">
              <a:buFont typeface="Arial" panose="020B0604020202020204" pitchFamily="34" charset="0"/>
              <a:buChar char="•"/>
            </a:pPr>
            <a:r>
              <a:rPr lang="en-US" sz="2800" b="1" i="0" dirty="0">
                <a:effectLst/>
                <a:latin typeface="inherit"/>
              </a:rPr>
              <a:t>Hybrid P2P</a:t>
            </a:r>
            <a:r>
              <a:rPr lang="en-US" sz="2800" b="0" i="0" dirty="0">
                <a:effectLst/>
                <a:latin typeface="inherit"/>
              </a:rPr>
              <a:t>: some nodes are appointed special functions in a well-organized fashion </a:t>
            </a:r>
          </a:p>
        </p:txBody>
      </p:sp>
    </p:spTree>
    <p:extLst>
      <p:ext uri="{BB962C8B-B14F-4D97-AF65-F5344CB8AC3E}">
        <p14:creationId xmlns:p14="http://schemas.microsoft.com/office/powerpoint/2010/main" val="18629671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3D46A2-2798-449F-B84A-E6B5007CEB6D}"/>
              </a:ext>
            </a:extLst>
          </p:cNvPr>
          <p:cNvSpPr txBox="1"/>
          <p:nvPr/>
        </p:nvSpPr>
        <p:spPr>
          <a:xfrm>
            <a:off x="138112" y="512440"/>
            <a:ext cx="11915775" cy="5262979"/>
          </a:xfrm>
          <a:prstGeom prst="rect">
            <a:avLst/>
          </a:prstGeom>
          <a:noFill/>
        </p:spPr>
        <p:txBody>
          <a:bodyPr wrap="square">
            <a:spAutoFit/>
          </a:bodyPr>
          <a:lstStyle/>
          <a:p>
            <a:pPr algn="l" rtl="0" fontAlgn="base"/>
            <a:r>
              <a:rPr lang="en-US" sz="2800" b="1" i="0" dirty="0">
                <a:effectLst/>
                <a:latin typeface="inherit"/>
              </a:rPr>
              <a:t>Structured P2P Architecture</a:t>
            </a:r>
            <a:endParaRPr lang="en-US" sz="2800" b="0" i="0" dirty="0">
              <a:effectLst/>
              <a:latin typeface="enriqueta"/>
            </a:endParaRPr>
          </a:p>
          <a:p>
            <a:pPr algn="just" rtl="0" fontAlgn="base"/>
            <a:r>
              <a:rPr lang="en-US" sz="2800" b="0" i="0" dirty="0">
                <a:effectLst/>
                <a:latin typeface="enriqueta"/>
              </a:rPr>
              <a:t>The meaning of the word structured is that the system already has a predefined structure that other nodes will follow. Every structured network inherently suffers from poor scalability, due to the need for structure maintenance. In general, the nodes in a structured overlay network are formed in a logical ring, with nodes being connected to the this ring. In this ring, certain nodes are responsible for certain services.</a:t>
            </a:r>
          </a:p>
          <a:p>
            <a:pPr algn="just" rtl="0" fontAlgn="base"/>
            <a:r>
              <a:rPr lang="en-US" sz="2800" b="1" i="0" dirty="0">
                <a:effectLst/>
                <a:latin typeface="enriqueta"/>
              </a:rPr>
              <a:t>A common approach that can be used to tackle the coordination between nodes, is to use distributed hash tables (DHTs). A traditional hash function converts a unique key into a hash value, that will represent an object in the network. The hash function value is used to insert an object in the hash table and to retrieve it.</a:t>
            </a:r>
          </a:p>
        </p:txBody>
      </p:sp>
    </p:spTree>
    <p:extLst>
      <p:ext uri="{BB962C8B-B14F-4D97-AF65-F5344CB8AC3E}">
        <p14:creationId xmlns:p14="http://schemas.microsoft.com/office/powerpoint/2010/main" val="33344721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29A741DA-558E-405B-9947-0A78D84C6BAD}"/>
              </a:ext>
            </a:extLst>
          </p:cNvPr>
          <p:cNvSpPr>
            <a:spLocks noChangeAspect="1" noChangeArrowheads="1"/>
          </p:cNvSpPr>
          <p:nvPr/>
        </p:nvSpPr>
        <p:spPr bwMode="auto">
          <a:xfrm>
            <a:off x="3362325" y="3276599"/>
            <a:ext cx="2886075" cy="2886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8EA7F80F-996F-4BD5-BEDB-E216357D0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215900"/>
            <a:ext cx="6858000" cy="6426200"/>
          </a:xfrm>
          <a:prstGeom prst="rect">
            <a:avLst/>
          </a:prstGeom>
        </p:spPr>
      </p:pic>
    </p:spTree>
    <p:extLst>
      <p:ext uri="{BB962C8B-B14F-4D97-AF65-F5344CB8AC3E}">
        <p14:creationId xmlns:p14="http://schemas.microsoft.com/office/powerpoint/2010/main" val="22595605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154B9A-97F2-4FFC-9979-55DA7946B46F}"/>
              </a:ext>
            </a:extLst>
          </p:cNvPr>
          <p:cNvSpPr txBox="1"/>
          <p:nvPr/>
        </p:nvSpPr>
        <p:spPr>
          <a:xfrm>
            <a:off x="257175" y="1154190"/>
            <a:ext cx="11677650" cy="3970318"/>
          </a:xfrm>
          <a:prstGeom prst="rect">
            <a:avLst/>
          </a:prstGeom>
          <a:noFill/>
        </p:spPr>
        <p:txBody>
          <a:bodyPr wrap="square">
            <a:spAutoFit/>
          </a:bodyPr>
          <a:lstStyle/>
          <a:p>
            <a:pPr algn="just" rtl="0" fontAlgn="base"/>
            <a:r>
              <a:rPr lang="en-US" sz="2800" b="0" i="0" dirty="0">
                <a:effectLst/>
                <a:latin typeface="enriqueta"/>
              </a:rPr>
              <a:t>In a DHT, each key is assigned to a unique hash, where the random hash value needs to be of a very large address space, in order to ensure uniqueness. A mapping function is being used to assign objects to nodes based on the hash function value. A look up based on the hash function value, returns the network address of the node that stores the requested object.</a:t>
            </a:r>
          </a:p>
          <a:p>
            <a:pPr algn="l" rtl="0" fontAlgn="base">
              <a:buFont typeface="Arial" panose="020B0604020202020204" pitchFamily="34" charset="0"/>
              <a:buChar char="•"/>
            </a:pPr>
            <a:r>
              <a:rPr lang="en-US" sz="2800" b="1" i="0" dirty="0">
                <a:effectLst/>
                <a:latin typeface="inherit"/>
              </a:rPr>
              <a:t>Hash Function</a:t>
            </a:r>
            <a:r>
              <a:rPr lang="en-US" sz="2800" b="0" i="0" dirty="0">
                <a:effectLst/>
                <a:latin typeface="inherit"/>
              </a:rPr>
              <a:t>: Takes a key and produces a unique hash value </a:t>
            </a:r>
          </a:p>
          <a:p>
            <a:pPr algn="l" rtl="0" fontAlgn="base">
              <a:buFont typeface="Arial" panose="020B0604020202020204" pitchFamily="34" charset="0"/>
              <a:buChar char="•"/>
            </a:pPr>
            <a:r>
              <a:rPr lang="en-US" sz="2800" b="1" i="0" dirty="0">
                <a:effectLst/>
                <a:latin typeface="inherit"/>
              </a:rPr>
              <a:t>Mapping Function</a:t>
            </a:r>
            <a:r>
              <a:rPr lang="en-US" sz="2800" b="0" i="0" dirty="0">
                <a:effectLst/>
                <a:latin typeface="inherit"/>
              </a:rPr>
              <a:t>: Map the hash value to a specific node in the system </a:t>
            </a:r>
          </a:p>
          <a:p>
            <a:pPr algn="l" rtl="0" fontAlgn="base">
              <a:buFont typeface="Arial" panose="020B0604020202020204" pitchFamily="34" charset="0"/>
              <a:buChar char="•"/>
            </a:pPr>
            <a:r>
              <a:rPr lang="en-US" sz="2800" b="1" i="0" dirty="0">
                <a:effectLst/>
                <a:latin typeface="inherit"/>
              </a:rPr>
              <a:t>Lookup table</a:t>
            </a:r>
            <a:r>
              <a:rPr lang="en-US" sz="2800" b="0" i="0" dirty="0">
                <a:effectLst/>
                <a:latin typeface="inherit"/>
              </a:rPr>
              <a:t>: Return the network address of the node represented by the unique hash value. </a:t>
            </a:r>
          </a:p>
        </p:txBody>
      </p:sp>
    </p:spTree>
    <p:extLst>
      <p:ext uri="{BB962C8B-B14F-4D97-AF65-F5344CB8AC3E}">
        <p14:creationId xmlns:p14="http://schemas.microsoft.com/office/powerpoint/2010/main" val="31527085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9A5926-28B5-4EAB-A335-D5B6A85F777F}"/>
              </a:ext>
            </a:extLst>
          </p:cNvPr>
          <p:cNvSpPr txBox="1"/>
          <p:nvPr/>
        </p:nvSpPr>
        <p:spPr>
          <a:xfrm>
            <a:off x="114300" y="366623"/>
            <a:ext cx="12077700" cy="6124754"/>
          </a:xfrm>
          <a:prstGeom prst="rect">
            <a:avLst/>
          </a:prstGeom>
          <a:noFill/>
        </p:spPr>
        <p:txBody>
          <a:bodyPr wrap="square">
            <a:spAutoFit/>
          </a:bodyPr>
          <a:lstStyle/>
          <a:p>
            <a:pPr algn="l" rtl="0" fontAlgn="base"/>
            <a:r>
              <a:rPr lang="en-US" sz="2800" b="1" i="0" dirty="0">
                <a:effectLst/>
                <a:latin typeface="inherit"/>
              </a:rPr>
              <a:t>Unstructured P2P Systems</a:t>
            </a:r>
            <a:endParaRPr lang="en-US" sz="2800" b="0" i="0" dirty="0">
              <a:effectLst/>
              <a:latin typeface="enriqueta"/>
            </a:endParaRPr>
          </a:p>
          <a:p>
            <a:pPr algn="just" rtl="0" fontAlgn="base"/>
            <a:r>
              <a:rPr lang="en-US" sz="2800" b="0" i="0" dirty="0">
                <a:effectLst/>
                <a:latin typeface="enriqueta"/>
              </a:rPr>
              <a:t>There is no specific structure in these systems, hence the name "unstructured networks". Due to this reason, the scalability of the unstructured p2p systems is very high. These systems rely on randomized algorithms for constructing an overlay network. As in structured p2p systems, there is no specific path for a certain node. It's generally random, where every unstructured system tried to maintain a random path. Due to this reason, the search of a certain file or node is never guaranteed in unstructured systems.</a:t>
            </a:r>
          </a:p>
          <a:p>
            <a:pPr algn="just" rtl="0" fontAlgn="base"/>
            <a:r>
              <a:rPr lang="en-US" sz="2800" b="0" i="0" dirty="0">
                <a:effectLst/>
                <a:latin typeface="enriqueta"/>
              </a:rPr>
              <a:t>The basic principle is that each node is required to randomly select another node, and contact it. </a:t>
            </a:r>
          </a:p>
          <a:p>
            <a:pPr algn="l" rtl="0" fontAlgn="base">
              <a:buFont typeface="Arial" panose="020B0604020202020204" pitchFamily="34" charset="0"/>
              <a:buChar char="•"/>
            </a:pPr>
            <a:r>
              <a:rPr lang="en-US" sz="2800" b="0" i="0" dirty="0">
                <a:effectLst/>
                <a:latin typeface="inherit"/>
              </a:rPr>
              <a:t>Let each peer maintain a partial view of the network, consisting of n other nodes </a:t>
            </a:r>
          </a:p>
          <a:p>
            <a:pPr algn="l" rtl="0" fontAlgn="base">
              <a:buFont typeface="Arial" panose="020B0604020202020204" pitchFamily="34" charset="0"/>
              <a:buChar char="•"/>
            </a:pPr>
            <a:r>
              <a:rPr lang="en-US" sz="2800" b="0" i="0" dirty="0">
                <a:effectLst/>
                <a:latin typeface="inherit"/>
              </a:rPr>
              <a:t>Each node P periodically selects a node Q from its partial view </a:t>
            </a:r>
          </a:p>
          <a:p>
            <a:pPr algn="l" rtl="0" fontAlgn="base">
              <a:buFont typeface="Arial" panose="020B0604020202020204" pitchFamily="34" charset="0"/>
              <a:buChar char="•"/>
            </a:pPr>
            <a:r>
              <a:rPr lang="en-US" sz="2800" b="0" i="0" dirty="0">
                <a:effectLst/>
                <a:latin typeface="inherit"/>
              </a:rPr>
              <a:t>P and Q exchange information and exchange members from their respective partial views </a:t>
            </a:r>
          </a:p>
        </p:txBody>
      </p:sp>
    </p:spTree>
    <p:extLst>
      <p:ext uri="{BB962C8B-B14F-4D97-AF65-F5344CB8AC3E}">
        <p14:creationId xmlns:p14="http://schemas.microsoft.com/office/powerpoint/2010/main" val="36241301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478DDC-2A78-454E-AD81-BF3CD2E8121B}"/>
              </a:ext>
            </a:extLst>
          </p:cNvPr>
          <p:cNvSpPr txBox="1"/>
          <p:nvPr/>
        </p:nvSpPr>
        <p:spPr>
          <a:xfrm>
            <a:off x="266700" y="1207234"/>
            <a:ext cx="11449049" cy="3539430"/>
          </a:xfrm>
          <a:prstGeom prst="rect">
            <a:avLst/>
          </a:prstGeom>
          <a:noFill/>
        </p:spPr>
        <p:txBody>
          <a:bodyPr wrap="square">
            <a:spAutoFit/>
          </a:bodyPr>
          <a:lstStyle/>
          <a:p>
            <a:pPr algn="l" rtl="0" fontAlgn="base"/>
            <a:r>
              <a:rPr lang="en-US" sz="2800" b="1" i="0" dirty="0">
                <a:effectLst/>
                <a:latin typeface="inherit"/>
              </a:rPr>
              <a:t>Hybrid P2P Systems:</a:t>
            </a:r>
          </a:p>
          <a:p>
            <a:pPr algn="l" rtl="0" fontAlgn="base"/>
            <a:endParaRPr lang="en-US" sz="2800" b="0" i="0" dirty="0">
              <a:effectLst/>
              <a:latin typeface="enriqueta"/>
            </a:endParaRPr>
          </a:p>
          <a:p>
            <a:pPr algn="just" rtl="0" fontAlgn="base"/>
            <a:r>
              <a:rPr lang="en-US" sz="2800" b="0" i="0" dirty="0">
                <a:effectLst/>
                <a:latin typeface="enriqueta"/>
              </a:rPr>
              <a:t>Hybrid systems are often based on both client server architectures and p2p networks. A famous example is </a:t>
            </a:r>
            <a:r>
              <a:rPr lang="en-US" sz="2800" b="0" i="0" dirty="0" err="1">
                <a:effectLst/>
                <a:latin typeface="enriqueta"/>
              </a:rPr>
              <a:t>Bittorrent</a:t>
            </a:r>
            <a:r>
              <a:rPr lang="en-US" sz="2800" b="0" i="0" dirty="0">
                <a:effectLst/>
                <a:latin typeface="enriqueta"/>
              </a:rPr>
              <a:t>, which we use everyday. The torrent search engines provide a client server architecture, where the trackers provide a structured p2p overlay. The rest of nodes, which are also known as </a:t>
            </a:r>
            <a:r>
              <a:rPr lang="en-US" sz="2800" b="0" i="0" dirty="0" err="1">
                <a:effectLst/>
                <a:latin typeface="enriqueta"/>
              </a:rPr>
              <a:t>leechers</a:t>
            </a:r>
            <a:r>
              <a:rPr lang="en-US" sz="2800" b="0" i="0" dirty="0">
                <a:effectLst/>
                <a:latin typeface="enriqueta"/>
              </a:rPr>
              <a:t> and seeders, become the unstructured overlay of the network, allowing it to scale itself as needed and </a:t>
            </a:r>
            <a:r>
              <a:rPr lang="en-US" sz="2800" b="0" i="0">
                <a:effectLst/>
                <a:latin typeface="enriqueta"/>
              </a:rPr>
              <a:t>further..</a:t>
            </a:r>
            <a:endParaRPr lang="en-US" sz="2800" b="0" i="0" dirty="0">
              <a:effectLst/>
              <a:latin typeface="enriqueta"/>
            </a:endParaRPr>
          </a:p>
        </p:txBody>
      </p:sp>
    </p:spTree>
    <p:extLst>
      <p:ext uri="{BB962C8B-B14F-4D97-AF65-F5344CB8AC3E}">
        <p14:creationId xmlns:p14="http://schemas.microsoft.com/office/powerpoint/2010/main" val="32470849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C9962A-E9E9-4BB6-A693-A840957E5839}"/>
              </a:ext>
            </a:extLst>
          </p:cNvPr>
          <p:cNvPicPr>
            <a:picLocks noChangeAspect="1"/>
          </p:cNvPicPr>
          <p:nvPr/>
        </p:nvPicPr>
        <p:blipFill>
          <a:blip r:embed="rId2"/>
          <a:stretch>
            <a:fillRect/>
          </a:stretch>
        </p:blipFill>
        <p:spPr>
          <a:xfrm>
            <a:off x="2354232" y="0"/>
            <a:ext cx="7483535" cy="6858000"/>
          </a:xfrm>
          <a:prstGeom prst="rect">
            <a:avLst/>
          </a:prstGeom>
        </p:spPr>
      </p:pic>
    </p:spTree>
    <p:extLst>
      <p:ext uri="{BB962C8B-B14F-4D97-AF65-F5344CB8AC3E}">
        <p14:creationId xmlns:p14="http://schemas.microsoft.com/office/powerpoint/2010/main" val="11992967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4F70E5-1DEC-4B48-B46A-129E8D2A12CD}"/>
              </a:ext>
            </a:extLst>
          </p:cNvPr>
          <p:cNvSpPr txBox="1"/>
          <p:nvPr/>
        </p:nvSpPr>
        <p:spPr>
          <a:xfrm>
            <a:off x="1372161" y="111978"/>
            <a:ext cx="9124390" cy="523220"/>
          </a:xfrm>
          <a:prstGeom prst="rect">
            <a:avLst/>
          </a:prstGeom>
          <a:noFill/>
        </p:spPr>
        <p:txBody>
          <a:bodyPr wrap="square">
            <a:spAutoFit/>
          </a:bodyPr>
          <a:lstStyle/>
          <a:p>
            <a:pPr algn="l" rtl="0" fontAlgn="base"/>
            <a:r>
              <a:rPr lang="en-US" sz="2800" b="1" dirty="0">
                <a:effectLst/>
                <a:latin typeface="inherit"/>
              </a:rPr>
              <a:t>Summary on Structured and Unstructured P2P Systems</a:t>
            </a:r>
            <a:endParaRPr lang="en-US" sz="2800" b="1" dirty="0">
              <a:effectLst/>
              <a:latin typeface="open sans"/>
            </a:endParaRPr>
          </a:p>
        </p:txBody>
      </p:sp>
      <p:pic>
        <p:nvPicPr>
          <p:cNvPr id="4" name="Picture 3">
            <a:extLst>
              <a:ext uri="{FF2B5EF4-FFF2-40B4-BE49-F238E27FC236}">
                <a16:creationId xmlns:a16="http://schemas.microsoft.com/office/drawing/2014/main" id="{F517914B-B82F-456C-92FC-B3BB691D1910}"/>
              </a:ext>
            </a:extLst>
          </p:cNvPr>
          <p:cNvPicPr>
            <a:picLocks noChangeAspect="1"/>
          </p:cNvPicPr>
          <p:nvPr/>
        </p:nvPicPr>
        <p:blipFill>
          <a:blip r:embed="rId2"/>
          <a:stretch>
            <a:fillRect/>
          </a:stretch>
        </p:blipFill>
        <p:spPr>
          <a:xfrm>
            <a:off x="1076325" y="548339"/>
            <a:ext cx="9743515" cy="5819775"/>
          </a:xfrm>
          <a:prstGeom prst="rect">
            <a:avLst/>
          </a:prstGeom>
        </p:spPr>
      </p:pic>
    </p:spTree>
    <p:extLst>
      <p:ext uri="{BB962C8B-B14F-4D97-AF65-F5344CB8AC3E}">
        <p14:creationId xmlns:p14="http://schemas.microsoft.com/office/powerpoint/2010/main" val="364883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19" descr="https://encrypted-tbn3.gstatic.com/images?q=tbn:ANd9GcTMlGtHxTjMaJz7SHNZwwVUhGY8rO_KOG-8hizWxOzJMaPNrCT7">
            <a:extLst>
              <a:ext uri="{FF2B5EF4-FFF2-40B4-BE49-F238E27FC236}">
                <a16:creationId xmlns:a16="http://schemas.microsoft.com/office/drawing/2014/main" id="{A7D000E3-E3A3-4628-AC54-E21E4CCC4225}"/>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0" y="228600"/>
            <a:ext cx="11839575" cy="6286500"/>
          </a:xfrm>
          <a:noFill/>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DB327352-FDF0-4EB0-BCF0-8A1621A99E1A}"/>
              </a:ext>
            </a:extLst>
          </p:cNvPr>
          <p:cNvSpPr>
            <a:spLocks noGrp="1" noChangeArrowheads="1"/>
          </p:cNvSpPr>
          <p:nvPr>
            <p:ph type="title"/>
          </p:nvPr>
        </p:nvSpPr>
        <p:spPr/>
        <p:txBody>
          <a:bodyPr/>
          <a:lstStyle/>
          <a:p>
            <a:endParaRPr lang="en-IN" altLang="en-US"/>
          </a:p>
        </p:txBody>
      </p:sp>
      <p:pic>
        <p:nvPicPr>
          <p:cNvPr id="14339" name="Picture 5" descr="http://www.aa1car.com/library/auto_networks.gif">
            <a:extLst>
              <a:ext uri="{FF2B5EF4-FFF2-40B4-BE49-F238E27FC236}">
                <a16:creationId xmlns:a16="http://schemas.microsoft.com/office/drawing/2014/main" id="{B99C8783-8848-420B-9FDD-EDE290E3C7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0"/>
            <a:ext cx="12192000" cy="7086600"/>
          </a:xfrm>
          <a:noFill/>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a:extLst>
              <a:ext uri="{FF2B5EF4-FFF2-40B4-BE49-F238E27FC236}">
                <a16:creationId xmlns:a16="http://schemas.microsoft.com/office/drawing/2014/main" id="{C64DA2AC-0CA4-43EB-9D4C-682DE4B8D74A}"/>
              </a:ext>
            </a:extLst>
          </p:cNvPr>
          <p:cNvSpPr>
            <a:spLocks noGrp="1" noChangeArrowheads="1"/>
          </p:cNvSpPr>
          <p:nvPr>
            <p:ph type="title"/>
          </p:nvPr>
        </p:nvSpPr>
        <p:spPr>
          <a:xfrm>
            <a:off x="838200" y="365125"/>
            <a:ext cx="10515600" cy="1006475"/>
          </a:xfrm>
        </p:spPr>
        <p:txBody>
          <a:bodyPr/>
          <a:lstStyle/>
          <a:p>
            <a:r>
              <a:rPr lang="en-US" altLang="en-US"/>
              <a:t>Defining Distributed Systems</a:t>
            </a:r>
          </a:p>
        </p:txBody>
      </p:sp>
      <p:sp>
        <p:nvSpPr>
          <p:cNvPr id="15363" name="Rectangle 5">
            <a:extLst>
              <a:ext uri="{FF2B5EF4-FFF2-40B4-BE49-F238E27FC236}">
                <a16:creationId xmlns:a16="http://schemas.microsoft.com/office/drawing/2014/main" id="{69A78EE9-4CEC-4498-886C-C02F0420EE5F}"/>
              </a:ext>
            </a:extLst>
          </p:cNvPr>
          <p:cNvSpPr>
            <a:spLocks noGrp="1" noChangeArrowheads="1"/>
          </p:cNvSpPr>
          <p:nvPr>
            <p:ph idx="1"/>
          </p:nvPr>
        </p:nvSpPr>
        <p:spPr>
          <a:xfrm>
            <a:off x="990600" y="1376363"/>
            <a:ext cx="9448800" cy="5045075"/>
          </a:xfrm>
        </p:spPr>
        <p:txBody>
          <a:bodyPr/>
          <a:lstStyle/>
          <a:p>
            <a:pPr>
              <a:lnSpc>
                <a:spcPct val="80000"/>
              </a:lnSpc>
            </a:pPr>
            <a:endParaRPr lang="en-US" altLang="en-US" i="1"/>
          </a:p>
          <a:p>
            <a:pPr>
              <a:lnSpc>
                <a:spcPct val="80000"/>
              </a:lnSpc>
            </a:pPr>
            <a:r>
              <a:rPr lang="en-US" altLang="en-US" i="1"/>
              <a:t>“A system in which hardware or software components located at </a:t>
            </a:r>
            <a:r>
              <a:rPr lang="en-US" altLang="en-US" i="1">
                <a:solidFill>
                  <a:schemeClr val="hlink"/>
                </a:solidFill>
              </a:rPr>
              <a:t>networked </a:t>
            </a:r>
            <a:r>
              <a:rPr lang="en-US" altLang="en-US" i="1"/>
              <a:t>computers communicate and coordinate their actions only by </a:t>
            </a:r>
            <a:r>
              <a:rPr lang="en-US" altLang="en-US" i="1">
                <a:solidFill>
                  <a:schemeClr val="hlink"/>
                </a:solidFill>
              </a:rPr>
              <a:t>message passing</a:t>
            </a:r>
            <a:r>
              <a:rPr lang="en-US" altLang="en-US" i="1"/>
              <a:t>.”</a:t>
            </a:r>
            <a:r>
              <a:rPr lang="en-US" altLang="en-US"/>
              <a:t> [Coulouris]</a:t>
            </a:r>
          </a:p>
          <a:p>
            <a:pPr>
              <a:lnSpc>
                <a:spcPct val="80000"/>
              </a:lnSpc>
            </a:pPr>
            <a:endParaRPr lang="en-US" altLang="en-US"/>
          </a:p>
          <a:p>
            <a:pPr>
              <a:lnSpc>
                <a:spcPct val="80000"/>
              </a:lnSpc>
            </a:pPr>
            <a:endParaRPr lang="en-US" altLang="en-US"/>
          </a:p>
          <a:p>
            <a:pPr>
              <a:lnSpc>
                <a:spcPct val="80000"/>
              </a:lnSpc>
            </a:pPr>
            <a:r>
              <a:rPr lang="en-US" altLang="en-US" i="1"/>
              <a:t>“A distributed system is a collection of </a:t>
            </a:r>
            <a:r>
              <a:rPr lang="en-US" altLang="en-US" i="1">
                <a:solidFill>
                  <a:schemeClr val="hlink"/>
                </a:solidFill>
              </a:rPr>
              <a:t>independent </a:t>
            </a:r>
            <a:r>
              <a:rPr lang="en-US" altLang="en-US" i="1"/>
              <a:t>computers </a:t>
            </a:r>
            <a:r>
              <a:rPr lang="en-US" altLang="en-US" i="1">
                <a:solidFill>
                  <a:schemeClr val="hlink"/>
                </a:solidFill>
              </a:rPr>
              <a:t>that appear</a:t>
            </a:r>
            <a:r>
              <a:rPr lang="en-US" altLang="en-US" i="1"/>
              <a:t> to the users of the system as a single computer.”</a:t>
            </a:r>
            <a:r>
              <a:rPr lang="en-US" altLang="en-US"/>
              <a:t> [Tanenbaum]</a:t>
            </a:r>
          </a:p>
        </p:txBody>
      </p:sp>
    </p:spTree>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5969</Words>
  <Application>Microsoft Office PowerPoint</Application>
  <PresentationFormat>Widescreen</PresentationFormat>
  <Paragraphs>487</Paragraphs>
  <Slides>68</Slides>
  <Notes>12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68</vt:i4>
      </vt:variant>
    </vt:vector>
  </HeadingPairs>
  <TitlesOfParts>
    <vt:vector size="81" baseType="lpstr">
      <vt:lpstr>Arial</vt:lpstr>
      <vt:lpstr>C Helvetica Condensed</vt:lpstr>
      <vt:lpstr>Calibri</vt:lpstr>
      <vt:lpstr>Calibri Light</vt:lpstr>
      <vt:lpstr>enriqueta</vt:lpstr>
      <vt:lpstr>inherit</vt:lpstr>
      <vt:lpstr>open sans</vt:lpstr>
      <vt:lpstr>Symbol</vt:lpstr>
      <vt:lpstr>Tahoma</vt:lpstr>
      <vt:lpstr>Times</vt:lpstr>
      <vt:lpstr>Times New Roman</vt:lpstr>
      <vt:lpstr>Zapf Dingbats</vt:lpstr>
      <vt:lpstr>Office Theme</vt:lpstr>
      <vt:lpstr>DISTRIBUTED SYSTEMS VII SEM </vt:lpstr>
      <vt:lpstr>DIS UNIT 1</vt:lpstr>
      <vt:lpstr>Introduction</vt:lpstr>
      <vt:lpstr>PowerPoint Presentation</vt:lpstr>
      <vt:lpstr>PowerPoint Presentation</vt:lpstr>
      <vt:lpstr>PowerPoint Presentation</vt:lpstr>
      <vt:lpstr>PowerPoint Presentation</vt:lpstr>
      <vt:lpstr>PowerPoint Presentation</vt:lpstr>
      <vt:lpstr>Defining Distributed Systems</vt:lpstr>
      <vt:lpstr>PowerPoint Presentation</vt:lpstr>
      <vt:lpstr>Examples of Distributed Systems</vt:lpstr>
      <vt:lpstr>A typical portion of the Internet and its services: Multimedia services providing access to music, radio, TV channels, and video conferencing supporting several users.</vt:lpstr>
      <vt:lpstr>A typical Intranet:  A portion of Internet that is separately administered &amp; supports internal sharing of resources (file/storage systems and printers)</vt:lpstr>
      <vt:lpstr>Mobile and ubiquitous computing: portable and handheld devices in a distributed system</vt:lpstr>
      <vt:lpstr>Resource sharing and the Web: open protocols, scalable servers, and pluggable browsers</vt:lpstr>
      <vt:lpstr>Reasons for Distributed Systems (WHY)</vt:lpstr>
      <vt:lpstr>Consequences of Distributed Systems</vt:lpstr>
      <vt:lpstr>*****Polling Questions </vt:lpstr>
      <vt:lpstr>PowerPoint Presentation</vt:lpstr>
      <vt:lpstr>Characteristics of Distributed Systems</vt:lpstr>
      <vt:lpstr>PowerPoint Presentation</vt:lpstr>
      <vt:lpstr> A distributed system organized as middleware.  </vt:lpstr>
      <vt:lpstr>Goals of Distributed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Polling Questions</vt:lpstr>
      <vt:lpstr>Types of Distributed Systems</vt:lpstr>
      <vt:lpstr>Types of Distributed Systems</vt:lpstr>
      <vt:lpstr>Cluster computing</vt:lpstr>
      <vt:lpstr>example of a cluster computing system</vt:lpstr>
      <vt:lpstr>GRID COMPUTING SYSTEMS </vt:lpstr>
      <vt:lpstr>Layered architecture for grid computing systems</vt:lpstr>
      <vt:lpstr>PowerPoint Presentation</vt:lpstr>
      <vt:lpstr>Polling questions</vt:lpstr>
      <vt:lpstr>PowerPoint Presentation</vt:lpstr>
      <vt:lpstr>PowerPoint Presentation</vt:lpstr>
      <vt:lpstr>PowerPoint Presentation</vt:lpstr>
      <vt:lpstr>Architectural Styles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 ganjam</dc:creator>
  <cp:lastModifiedBy>karthik ganjam</cp:lastModifiedBy>
  <cp:revision>45</cp:revision>
  <dcterms:created xsi:type="dcterms:W3CDTF">2020-08-17T19:08:21Z</dcterms:created>
  <dcterms:modified xsi:type="dcterms:W3CDTF">2021-12-08T17:05:36Z</dcterms:modified>
</cp:coreProperties>
</file>