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2" r:id="rId2"/>
    <p:sldId id="293" r:id="rId3"/>
    <p:sldId id="294" r:id="rId4"/>
    <p:sldId id="295" r:id="rId5"/>
    <p:sldId id="296" r:id="rId6"/>
    <p:sldId id="297" r:id="rId7"/>
    <p:sldId id="298" r:id="rId8"/>
    <p:sldId id="299" r:id="rId9"/>
    <p:sldId id="300" r:id="rId10"/>
    <p:sldId id="301" r:id="rId11"/>
    <p:sldId id="331" r:id="rId12"/>
    <p:sldId id="302" r:id="rId13"/>
    <p:sldId id="332" r:id="rId14"/>
    <p:sldId id="333" r:id="rId15"/>
    <p:sldId id="303" r:id="rId16"/>
    <p:sldId id="304" r:id="rId17"/>
    <p:sldId id="305" r:id="rId18"/>
    <p:sldId id="306" r:id="rId19"/>
    <p:sldId id="307" r:id="rId20"/>
    <p:sldId id="308" r:id="rId21"/>
    <p:sldId id="309" r:id="rId22"/>
    <p:sldId id="310" r:id="rId23"/>
    <p:sldId id="318" r:id="rId24"/>
    <p:sldId id="322" r:id="rId25"/>
    <p:sldId id="324" r:id="rId26"/>
    <p:sldId id="325" r:id="rId27"/>
    <p:sldId id="326" r:id="rId28"/>
    <p:sldId id="327" r:id="rId29"/>
    <p:sldId id="328" r:id="rId30"/>
    <p:sldId id="329" r:id="rId31"/>
    <p:sldId id="33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243" autoAdjust="0"/>
  </p:normalViewPr>
  <p:slideViewPr>
    <p:cSldViewPr>
      <p:cViewPr>
        <p:scale>
          <a:sx n="77" d="100"/>
          <a:sy n="77" d="100"/>
        </p:scale>
        <p:origin x="-3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1700276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800" b="0" i="0" kern="1200" dirty="0" smtClean="0">
              <a:solidFill>
                <a:schemeClr val="tx1"/>
              </a:solidFill>
              <a:effectLst/>
              <a:latin typeface="Times New Roman" pitchFamily="18" charset="0"/>
              <a:ea typeface="+mn-ea"/>
              <a:cs typeface="Times New Roman" pitchFamily="18" charset="0"/>
            </a:endParaRPr>
          </a:p>
          <a:p>
            <a:pPr lvl="1" fontAlgn="base"/>
            <a:r>
              <a:rPr lang="en-US" sz="800" b="1" i="0" kern="1200" dirty="0" smtClean="0">
                <a:solidFill>
                  <a:schemeClr val="tx1"/>
                </a:solidFill>
                <a:effectLst/>
                <a:latin typeface="Times New Roman" pitchFamily="18" charset="0"/>
                <a:ea typeface="+mn-ea"/>
                <a:cs typeface="Times New Roman" pitchFamily="18" charset="0"/>
              </a:rPr>
              <a:t>Executive summary</a:t>
            </a:r>
            <a:r>
              <a:rPr lang="en-US" sz="800" b="0" i="0" kern="1200" dirty="0" smtClean="0">
                <a:solidFill>
                  <a:schemeClr val="tx1"/>
                </a:solidFill>
                <a:effectLst/>
                <a:latin typeface="Times New Roman" pitchFamily="18" charset="0"/>
                <a:ea typeface="+mn-ea"/>
                <a:cs typeface="Times New Roman" pitchFamily="18" charset="0"/>
              </a:rPr>
              <a:t> — A high-level overview of your company and market placement.</a:t>
            </a:r>
          </a:p>
          <a:p>
            <a:pPr lvl="1" fontAlgn="base"/>
            <a:r>
              <a:rPr lang="en-US" sz="800" b="1" i="0" kern="1200" dirty="0" smtClean="0">
                <a:solidFill>
                  <a:schemeClr val="tx1"/>
                </a:solidFill>
                <a:effectLst/>
                <a:latin typeface="Times New Roman" pitchFamily="18" charset="0"/>
                <a:ea typeface="+mn-ea"/>
                <a:cs typeface="Times New Roman" pitchFamily="18" charset="0"/>
              </a:rPr>
              <a:t>Business model</a:t>
            </a:r>
            <a:r>
              <a:rPr lang="en-US" sz="800" b="0" i="0" kern="1200" dirty="0" smtClean="0">
                <a:solidFill>
                  <a:schemeClr val="tx1"/>
                </a:solidFill>
                <a:effectLst/>
                <a:latin typeface="Times New Roman" pitchFamily="18" charset="0"/>
                <a:ea typeface="+mn-ea"/>
                <a:cs typeface="Times New Roman" pitchFamily="18" charset="0"/>
              </a:rPr>
              <a:t> — Outline what your business does, who your business serves, and how your business is structured. You should include a description of what products and services you offer, and how they meet the needs of your customers.</a:t>
            </a:r>
          </a:p>
          <a:p>
            <a:pPr lvl="1" fontAlgn="base"/>
            <a:r>
              <a:rPr lang="en-US" sz="800" b="1" i="0" kern="1200" dirty="0" smtClean="0">
                <a:solidFill>
                  <a:schemeClr val="tx1"/>
                </a:solidFill>
                <a:effectLst/>
                <a:latin typeface="Times New Roman" pitchFamily="18" charset="0"/>
                <a:ea typeface="+mn-ea"/>
                <a:cs typeface="Times New Roman" pitchFamily="18" charset="0"/>
              </a:rPr>
              <a:t>Market condition</a:t>
            </a:r>
            <a:r>
              <a:rPr lang="en-US" sz="800" b="0" i="0" kern="1200" dirty="0" smtClean="0">
                <a:solidFill>
                  <a:schemeClr val="tx1"/>
                </a:solidFill>
                <a:effectLst/>
                <a:latin typeface="Times New Roman" pitchFamily="18" charset="0"/>
                <a:ea typeface="+mn-ea"/>
                <a:cs typeface="Times New Roman" pitchFamily="18" charset="0"/>
              </a:rPr>
              <a:t> — A summary of pertinent competitor information. Determine the strengths and weaknesses of your closest competitors.</a:t>
            </a:r>
          </a:p>
          <a:p>
            <a:pPr lvl="1" fontAlgn="base"/>
            <a:r>
              <a:rPr lang="en-US" sz="800" b="1" i="0" kern="1200" dirty="0" smtClean="0">
                <a:solidFill>
                  <a:schemeClr val="tx1"/>
                </a:solidFill>
                <a:effectLst/>
                <a:latin typeface="Times New Roman" pitchFamily="18" charset="0"/>
                <a:ea typeface="+mn-ea"/>
                <a:cs typeface="Times New Roman" pitchFamily="18" charset="0"/>
              </a:rPr>
              <a:t>Products and services</a:t>
            </a:r>
            <a:r>
              <a:rPr lang="en-US" sz="800" b="0" i="0" kern="1200" dirty="0" smtClean="0">
                <a:solidFill>
                  <a:schemeClr val="tx1"/>
                </a:solidFill>
                <a:effectLst/>
                <a:latin typeface="Times New Roman" pitchFamily="18" charset="0"/>
                <a:ea typeface="+mn-ea"/>
                <a:cs typeface="Times New Roman" pitchFamily="18" charset="0"/>
              </a:rPr>
              <a:t> — Use this section to describe your products and services in detail, and outline what differentiates your product from others in the market.</a:t>
            </a:r>
          </a:p>
          <a:p>
            <a:pPr lvl="1" fontAlgn="base"/>
            <a:r>
              <a:rPr lang="en-US" sz="800" b="1" i="0" kern="1200" dirty="0" smtClean="0">
                <a:solidFill>
                  <a:schemeClr val="tx1"/>
                </a:solidFill>
                <a:effectLst/>
                <a:latin typeface="Times New Roman" pitchFamily="18" charset="0"/>
                <a:ea typeface="+mn-ea"/>
                <a:cs typeface="Times New Roman" pitchFamily="18" charset="0"/>
              </a:rPr>
              <a:t>Operations and management</a:t>
            </a:r>
            <a:r>
              <a:rPr lang="en-US" sz="800" b="0" i="0" kern="1200" dirty="0" smtClean="0">
                <a:solidFill>
                  <a:schemeClr val="tx1"/>
                </a:solidFill>
                <a:effectLst/>
                <a:latin typeface="Times New Roman" pitchFamily="18" charset="0"/>
                <a:ea typeface="+mn-ea"/>
                <a:cs typeface="Times New Roman" pitchFamily="18" charset="0"/>
              </a:rPr>
              <a:t> — Outline your business’ organization structure, key roles, and responsibilities.</a:t>
            </a:r>
          </a:p>
          <a:p>
            <a:pPr lvl="1" fontAlgn="base"/>
            <a:r>
              <a:rPr lang="en-US" sz="800" b="1" i="0" kern="1200" dirty="0" smtClean="0">
                <a:solidFill>
                  <a:schemeClr val="tx1"/>
                </a:solidFill>
                <a:effectLst/>
                <a:latin typeface="Times New Roman" pitchFamily="18" charset="0"/>
                <a:ea typeface="+mn-ea"/>
                <a:cs typeface="Times New Roman" pitchFamily="18" charset="0"/>
              </a:rPr>
              <a:t>Marketing and sales strategy</a:t>
            </a:r>
            <a:r>
              <a:rPr lang="en-US" sz="800" b="0" i="0" kern="1200" dirty="0" smtClean="0">
                <a:solidFill>
                  <a:schemeClr val="tx1"/>
                </a:solidFill>
                <a:effectLst/>
                <a:latin typeface="Times New Roman" pitchFamily="18" charset="0"/>
                <a:ea typeface="+mn-ea"/>
                <a:cs typeface="Times New Roman" pitchFamily="18" charset="0"/>
              </a:rPr>
              <a:t> — This section should describe how you will market and sell your product. Include information on your ideal customer, how you plan to position your offering, and your sales strategy.</a:t>
            </a:r>
          </a:p>
          <a:p>
            <a:pPr fontAlgn="base"/>
            <a:r>
              <a:rPr lang="en-US" sz="800" b="0" i="0" kern="1200" dirty="0" smtClean="0">
                <a:solidFill>
                  <a:schemeClr val="tx1"/>
                </a:solidFill>
                <a:effectLst/>
                <a:latin typeface="Times New Roman" pitchFamily="18" charset="0"/>
                <a:ea typeface="+mn-ea"/>
                <a:cs typeface="Times New Roman" pitchFamily="18" charset="0"/>
              </a:rPr>
              <a:t>Financial plan — Create a detailed outline of your business financials. Include your start-up costs, your initial financial productions, and how you anticipate generating funding.</a:t>
            </a:r>
          </a:p>
          <a:p>
            <a:pPr fontAlgn="base"/>
            <a:r>
              <a:rPr lang="en-US" sz="800" b="1" i="0" kern="1200" dirty="0" smtClean="0">
                <a:solidFill>
                  <a:schemeClr val="tx1"/>
                </a:solidFill>
                <a:effectLst/>
                <a:latin typeface="Times New Roman" pitchFamily="18" charset="0"/>
                <a:ea typeface="+mn-ea"/>
                <a:cs typeface="Times New Roman" pitchFamily="18" charset="0"/>
              </a:rPr>
              <a:t>Appendix</a:t>
            </a:r>
            <a:r>
              <a:rPr lang="en-US" sz="800" b="0" i="0" kern="1200" dirty="0" smtClean="0">
                <a:solidFill>
                  <a:schemeClr val="tx1"/>
                </a:solidFill>
                <a:effectLst/>
                <a:latin typeface="Times New Roman" pitchFamily="18" charset="0"/>
                <a:ea typeface="+mn-ea"/>
                <a:cs typeface="Times New Roman" pitchFamily="18" charset="0"/>
              </a:rPr>
              <a:t> — Once the above pieces are complete, end the document with an appendix summarizing your business plan.</a:t>
            </a:r>
          </a:p>
          <a:p>
            <a:endParaRPr lang="en-US" sz="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A9A0EA98-5831-4853-B862-C702E6EB345C}" type="slidenum">
              <a:rPr lang="en-US" smtClean="0"/>
              <a:t>11</a:t>
            </a:fld>
            <a:endParaRPr lang="en-US"/>
          </a:p>
        </p:txBody>
      </p:sp>
    </p:spTree>
    <p:extLst>
      <p:ext uri="{BB962C8B-B14F-4D97-AF65-F5344CB8AC3E}">
        <p14:creationId xmlns:p14="http://schemas.microsoft.com/office/powerpoint/2010/main" val="4934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u="sng" kern="1200" dirty="0" smtClean="0">
                <a:solidFill>
                  <a:schemeClr val="tx1"/>
                </a:solidFill>
                <a:effectLst/>
                <a:latin typeface="Arial" charset="0"/>
                <a:ea typeface="+mn-ea"/>
                <a:cs typeface="+mn-cs"/>
              </a:rPr>
              <a:t>Some valuable tactics for establishing a Scalable Startup</a:t>
            </a:r>
            <a:endParaRPr lang="en-US" sz="1200" b="0" i="0" kern="1200" dirty="0" smtClean="0">
              <a:solidFill>
                <a:schemeClr val="tx1"/>
              </a:solidFill>
              <a:effectLst/>
              <a:latin typeface="Arial" charset="0"/>
              <a:ea typeface="+mn-ea"/>
              <a:cs typeface="+mn-cs"/>
            </a:endParaRPr>
          </a:p>
          <a:p>
            <a:pPr fontAlgn="base"/>
            <a:r>
              <a:rPr lang="en-US" sz="1200" b="0" i="0" kern="1200" dirty="0" smtClean="0">
                <a:solidFill>
                  <a:schemeClr val="tx1"/>
                </a:solidFill>
                <a:effectLst/>
                <a:latin typeface="Arial" charset="0"/>
                <a:ea typeface="+mn-ea"/>
                <a:cs typeface="+mn-cs"/>
              </a:rPr>
              <a:t>Here are some of the tips for building scalability in an easy way which is as follows: </a:t>
            </a:r>
          </a:p>
          <a:p>
            <a:pPr fontAlgn="base"/>
            <a:r>
              <a:rPr lang="en-US" sz="1200" b="1" i="0" u="sng" kern="1200" dirty="0" smtClean="0">
                <a:solidFill>
                  <a:schemeClr val="tx1"/>
                </a:solidFill>
                <a:effectLst/>
                <a:latin typeface="Arial" charset="0"/>
                <a:ea typeface="+mn-ea"/>
                <a:cs typeface="+mn-cs"/>
              </a:rPr>
              <a:t>Establishing a scalable startup</a:t>
            </a:r>
            <a:r>
              <a:rPr lang="en-US" sz="1200" b="0" i="0" kern="1200" dirty="0" smtClean="0">
                <a:solidFill>
                  <a:schemeClr val="tx1"/>
                </a:solidFill>
                <a:effectLst/>
                <a:latin typeface="Arial" charset="0"/>
                <a:ea typeface="+mn-ea"/>
                <a:cs typeface="+mn-cs"/>
              </a:rPr>
              <a:t>: When the investors look at the startup, then the scalability is the first thing in their mind. They considered the entire scenario such as products of the business, their employees and plans for the successful running as well as smooth operating of the business. The entrepreneur must have a particular plan for the scaling of the business and maintain stability in the profitability for the long run can break the interest of the investor in the company. So, how a scalable startup can be built? All the things are related to the people, structure, planning and support.</a:t>
            </a:r>
          </a:p>
          <a:p>
            <a:pPr fontAlgn="base"/>
            <a:r>
              <a:rPr lang="en-US" sz="1200" b="1" i="0" u="sng" kern="1200" dirty="0" smtClean="0">
                <a:solidFill>
                  <a:schemeClr val="tx1"/>
                </a:solidFill>
                <a:effectLst/>
                <a:latin typeface="Arial" charset="0"/>
                <a:ea typeface="+mn-ea"/>
                <a:cs typeface="+mn-cs"/>
              </a:rPr>
              <a:t>Create a strong business plan</a:t>
            </a:r>
            <a:r>
              <a:rPr lang="en-US" sz="1200" b="0" i="0" kern="1200" dirty="0" smtClean="0">
                <a:solidFill>
                  <a:schemeClr val="tx1"/>
                </a:solidFill>
                <a:effectLst/>
                <a:latin typeface="Arial" charset="0"/>
                <a:ea typeface="+mn-ea"/>
                <a:cs typeface="+mn-cs"/>
              </a:rPr>
              <a:t>: The business plans are not only for the investors but it also belongs to you and figures out the goals and objectives of the company too. Moreover, you need to know how to achieve the goals. If you want to grab the attention of potential investors, then you have to pitch as a scalable startup and the great way to achieve is building a business plan. You must set up a solid foundation and prepared to warm up whenever it is needed. When the goalposts are moving, then continuous success will be achieved.</a:t>
            </a:r>
          </a:p>
          <a:p>
            <a:pPr fontAlgn="base"/>
            <a:r>
              <a:rPr lang="en-US" sz="1200" b="0" i="0" kern="1200" dirty="0" smtClean="0">
                <a:solidFill>
                  <a:schemeClr val="tx1"/>
                </a:solidFill>
                <a:effectLst/>
                <a:latin typeface="Arial" charset="0"/>
                <a:ea typeface="+mn-ea"/>
                <a:cs typeface="+mn-cs"/>
              </a:rPr>
              <a:t>Investors will never shell out in any company that doesn’t have any plans. Startups are much more likely to find the huge funding, who is willing to build up a strong structure and revisit their plans again and again for maintaining scalability in growth. The main focus must be on innovation and a plan for change. A clear vision is the heart of every successful startup. The great entrepreneurs observed that the products or services they are planning for will be relevant to the future in the upcoming one, two or ten years.</a:t>
            </a:r>
          </a:p>
          <a:p>
            <a:pPr fontAlgn="base"/>
            <a:r>
              <a:rPr lang="en-US" sz="1200" b="1" i="0" u="sng" kern="1200" dirty="0" smtClean="0">
                <a:solidFill>
                  <a:schemeClr val="tx1"/>
                </a:solidFill>
                <a:effectLst/>
                <a:latin typeface="Arial" charset="0"/>
                <a:ea typeface="+mn-ea"/>
                <a:cs typeface="+mn-cs"/>
              </a:rPr>
              <a:t>Invest in human resource</a:t>
            </a:r>
            <a:r>
              <a:rPr lang="en-US" sz="1200" b="0" i="0" kern="1200" dirty="0" smtClean="0">
                <a:solidFill>
                  <a:schemeClr val="tx1"/>
                </a:solidFill>
                <a:effectLst/>
                <a:latin typeface="Arial" charset="0"/>
                <a:ea typeface="+mn-ea"/>
                <a:cs typeface="+mn-cs"/>
              </a:rPr>
              <a:t>: Fail to scale cannot always occur by a wrong entrepreneur but it is also related to the people who employed. Each employee of the company has a clear vision for the plan and a vision for tomorrow also. The human resources you hire for the startup’s journey has an impact on the durability of the business.</a:t>
            </a:r>
          </a:p>
          <a:p>
            <a:r>
              <a:rPr lang="en-US" sz="1200" b="0" i="0" kern="1200" dirty="0" smtClean="0">
                <a:solidFill>
                  <a:schemeClr val="tx1"/>
                </a:solidFill>
                <a:effectLst/>
                <a:latin typeface="Arial" charset="0"/>
                <a:ea typeface="+mn-ea"/>
                <a:cs typeface="+mn-cs"/>
              </a:rPr>
              <a:t/>
            </a:r>
            <a:br>
              <a:rPr lang="en-US" sz="1200" b="0" i="0" kern="1200" dirty="0" smtClean="0">
                <a:solidFill>
                  <a:schemeClr val="tx1"/>
                </a:solidFill>
                <a:effectLst/>
                <a:latin typeface="Arial" charset="0"/>
                <a:ea typeface="+mn-ea"/>
                <a:cs typeface="+mn-cs"/>
              </a:rPr>
            </a:br>
            <a:r>
              <a:rPr lang="en-US" sz="1200" b="1" i="0" u="sng" kern="1200" dirty="0" smtClean="0">
                <a:solidFill>
                  <a:schemeClr val="tx1"/>
                </a:solidFill>
                <a:effectLst/>
                <a:latin typeface="Arial" charset="0"/>
                <a:ea typeface="+mn-ea"/>
                <a:cs typeface="+mn-cs"/>
              </a:rPr>
              <a:t>Get the accurate and innovative tech</a:t>
            </a:r>
            <a:r>
              <a:rPr lang="en-US" sz="1200" b="0" i="0" kern="1200" dirty="0" smtClean="0">
                <a:solidFill>
                  <a:schemeClr val="tx1"/>
                </a:solidFill>
                <a:effectLst/>
                <a:latin typeface="Arial" charset="0"/>
                <a:ea typeface="+mn-ea"/>
                <a:cs typeface="+mn-cs"/>
              </a:rPr>
              <a:t>: A huge difference can be made by adopting the right technology at your fingertips when you are thinking to make a transition from the startup to the scale-up. With the help of good tech stack, you can easily engage with the customers, handle vital metrics as well as document your procedures to make scaling faster. </a:t>
            </a:r>
            <a:endParaRPr lang="en-US" dirty="0"/>
          </a:p>
        </p:txBody>
      </p:sp>
      <p:sp>
        <p:nvSpPr>
          <p:cNvPr id="4" name="Slide Number Placeholder 3"/>
          <p:cNvSpPr>
            <a:spLocks noGrp="1"/>
          </p:cNvSpPr>
          <p:nvPr>
            <p:ph type="sldNum" sz="quarter" idx="10"/>
          </p:nvPr>
        </p:nvSpPr>
        <p:spPr/>
        <p:txBody>
          <a:bodyPr/>
          <a:lstStyle/>
          <a:p>
            <a:fld id="{A9A0EA98-5831-4853-B862-C702E6EB345C}" type="slidenum">
              <a:rPr lang="en-US" smtClean="0"/>
              <a:t>12</a:t>
            </a:fld>
            <a:endParaRPr lang="en-US"/>
          </a:p>
        </p:txBody>
      </p:sp>
    </p:spTree>
    <p:extLst>
      <p:ext uri="{BB962C8B-B14F-4D97-AF65-F5344CB8AC3E}">
        <p14:creationId xmlns:p14="http://schemas.microsoft.com/office/powerpoint/2010/main" val="4155656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8"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1048599"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48600" name="Date Placeholder 3"/>
          <p:cNvSpPr>
            <a:spLocks noGrp="1"/>
          </p:cNvSpPr>
          <p:nvPr>
            <p:ph type="dt" sz="half" idx="10"/>
          </p:nvPr>
        </p:nvSpPr>
        <p:spPr/>
        <p:txBody>
          <a:bodyPr/>
          <a:lstStyle/>
          <a:p>
            <a:fld id="{3031F759-4A99-4323-ADBA-DB44D6E2B3F2}" type="datetimeFigureOut">
              <a:rPr lang="en-US" smtClean="0"/>
              <a:t>9/9/2020</a:t>
            </a:fld>
            <a:endParaRPr lang="en-US"/>
          </a:p>
        </p:txBody>
      </p:sp>
      <p:sp>
        <p:nvSpPr>
          <p:cNvPr id="1048601" name="Footer Placeholder 4"/>
          <p:cNvSpPr>
            <a:spLocks noGrp="1"/>
          </p:cNvSpPr>
          <p:nvPr>
            <p:ph type="ftr" sz="quarter" idx="11"/>
          </p:nvPr>
        </p:nvSpPr>
        <p:spPr/>
        <p:txBody>
          <a:bodyPr/>
          <a:lstStyle/>
          <a:p>
            <a:endParaRPr lang="en-US"/>
          </a:p>
        </p:txBody>
      </p:sp>
      <p:sp>
        <p:nvSpPr>
          <p:cNvPr id="1048602" name="Slide Number Placeholder 5"/>
          <p:cNvSpPr>
            <a:spLocks noGrp="1"/>
          </p:cNvSpPr>
          <p:nvPr>
            <p:ph type="sldNum" sz="quarter" idx="12"/>
          </p:nvPr>
        </p:nvSpPr>
        <p:spPr/>
        <p:txBody>
          <a:bodyPr/>
          <a:lstStyle/>
          <a:p>
            <a:fld id="{DFC73943-F6FD-408C-86BC-B0FB809951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smtClean="0"/>
              <a:t>Click to edit Master title style</a:t>
            </a:r>
            <a:endParaRPr lang="en-US"/>
          </a:p>
        </p:txBody>
      </p:sp>
      <p:sp>
        <p:nvSpPr>
          <p:cNvPr id="1048687"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8" name="Date Placeholder 3"/>
          <p:cNvSpPr>
            <a:spLocks noGrp="1"/>
          </p:cNvSpPr>
          <p:nvPr>
            <p:ph type="dt" sz="half" idx="10"/>
          </p:nvPr>
        </p:nvSpPr>
        <p:spPr/>
        <p:txBody>
          <a:bodyPr/>
          <a:lstStyle/>
          <a:p>
            <a:fld id="{3031F759-4A99-4323-ADBA-DB44D6E2B3F2}" type="datetimeFigureOut">
              <a:rPr lang="en-US" smtClean="0"/>
              <a:t>9/9/2020</a:t>
            </a:fld>
            <a:endParaRPr lang="en-US"/>
          </a:p>
        </p:txBody>
      </p:sp>
      <p:sp>
        <p:nvSpPr>
          <p:cNvPr id="1048689" name="Footer Placeholder 4"/>
          <p:cNvSpPr>
            <a:spLocks noGrp="1"/>
          </p:cNvSpPr>
          <p:nvPr>
            <p:ph type="ftr" sz="quarter" idx="11"/>
          </p:nvPr>
        </p:nvSpPr>
        <p:spPr/>
        <p:txBody>
          <a:bodyPr/>
          <a:lstStyle/>
          <a:p>
            <a:endParaRPr lang="en-US"/>
          </a:p>
        </p:txBody>
      </p:sp>
      <p:sp>
        <p:nvSpPr>
          <p:cNvPr id="1048690" name="Slide Number Placeholder 5"/>
          <p:cNvSpPr>
            <a:spLocks noGrp="1"/>
          </p:cNvSpPr>
          <p:nvPr>
            <p:ph type="sldNum" sz="quarter" idx="12"/>
          </p:nvPr>
        </p:nvSpPr>
        <p:spPr/>
        <p:txBody>
          <a:bodyPr/>
          <a:lstStyle/>
          <a:p>
            <a:fld id="{DFC73943-F6FD-408C-86BC-B0FB809951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5"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1048676"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7" name="Date Placeholder 3"/>
          <p:cNvSpPr>
            <a:spLocks noGrp="1"/>
          </p:cNvSpPr>
          <p:nvPr>
            <p:ph type="dt" sz="half" idx="10"/>
          </p:nvPr>
        </p:nvSpPr>
        <p:spPr/>
        <p:txBody>
          <a:bodyPr/>
          <a:lstStyle/>
          <a:p>
            <a:fld id="{3031F759-4A99-4323-ADBA-DB44D6E2B3F2}" type="datetimeFigureOut">
              <a:rPr lang="en-US" smtClean="0"/>
              <a:t>9/9/2020</a:t>
            </a:fld>
            <a:endParaRPr lang="en-US"/>
          </a:p>
        </p:txBody>
      </p:sp>
      <p:sp>
        <p:nvSpPr>
          <p:cNvPr id="1048678" name="Footer Placeholder 4"/>
          <p:cNvSpPr>
            <a:spLocks noGrp="1"/>
          </p:cNvSpPr>
          <p:nvPr>
            <p:ph type="ftr" sz="quarter" idx="11"/>
          </p:nvPr>
        </p:nvSpPr>
        <p:spPr/>
        <p:txBody>
          <a:bodyPr/>
          <a:lstStyle/>
          <a:p>
            <a:endParaRPr lang="en-US"/>
          </a:p>
        </p:txBody>
      </p:sp>
      <p:sp>
        <p:nvSpPr>
          <p:cNvPr id="1048679" name="Slide Number Placeholder 5"/>
          <p:cNvSpPr>
            <a:spLocks noGrp="1"/>
          </p:cNvSpPr>
          <p:nvPr>
            <p:ph type="sldNum" sz="quarter" idx="12"/>
          </p:nvPr>
        </p:nvSpPr>
        <p:spPr/>
        <p:txBody>
          <a:bodyPr/>
          <a:lstStyle/>
          <a:p>
            <a:fld id="{DFC73943-F6FD-408C-86BC-B0FB809951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smtClean="0"/>
              <a:t>Click to edit Master title style</a:t>
            </a:r>
            <a:endParaRPr lang="en-US"/>
          </a:p>
        </p:txBody>
      </p:sp>
      <p:sp>
        <p:nvSpPr>
          <p:cNvPr id="1048616"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7" name="Date Placeholder 3"/>
          <p:cNvSpPr>
            <a:spLocks noGrp="1"/>
          </p:cNvSpPr>
          <p:nvPr>
            <p:ph type="dt" sz="half" idx="10"/>
          </p:nvPr>
        </p:nvSpPr>
        <p:spPr/>
        <p:txBody>
          <a:bodyPr/>
          <a:lstStyle/>
          <a:p>
            <a:fld id="{3031F759-4A99-4323-ADBA-DB44D6E2B3F2}" type="datetimeFigureOut">
              <a:rPr lang="en-US" smtClean="0"/>
              <a:t>9/9/2020</a:t>
            </a:fld>
            <a:endParaRPr lang="en-US"/>
          </a:p>
        </p:txBody>
      </p:sp>
      <p:sp>
        <p:nvSpPr>
          <p:cNvPr id="1048618" name="Footer Placeholder 4"/>
          <p:cNvSpPr>
            <a:spLocks noGrp="1"/>
          </p:cNvSpPr>
          <p:nvPr>
            <p:ph type="ftr" sz="quarter" idx="11"/>
          </p:nvPr>
        </p:nvSpPr>
        <p:spPr/>
        <p:txBody>
          <a:bodyPr/>
          <a:lstStyle/>
          <a:p>
            <a:endParaRPr lang="en-US"/>
          </a:p>
        </p:txBody>
      </p:sp>
      <p:sp>
        <p:nvSpPr>
          <p:cNvPr id="1048619" name="Slide Number Placeholder 5"/>
          <p:cNvSpPr>
            <a:spLocks noGrp="1"/>
          </p:cNvSpPr>
          <p:nvPr>
            <p:ph type="sldNum" sz="quarter" idx="12"/>
          </p:nvPr>
        </p:nvSpPr>
        <p:spPr/>
        <p:txBody>
          <a:bodyPr/>
          <a:lstStyle/>
          <a:p>
            <a:fld id="{DFC73943-F6FD-408C-86BC-B0FB809951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1"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104869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93" name="Date Placeholder 3"/>
          <p:cNvSpPr>
            <a:spLocks noGrp="1"/>
          </p:cNvSpPr>
          <p:nvPr>
            <p:ph type="dt" sz="half" idx="10"/>
          </p:nvPr>
        </p:nvSpPr>
        <p:spPr/>
        <p:txBody>
          <a:bodyPr/>
          <a:lstStyle/>
          <a:p>
            <a:fld id="{3031F759-4A99-4323-ADBA-DB44D6E2B3F2}" type="datetimeFigureOut">
              <a:rPr lang="en-US" smtClean="0"/>
              <a:t>9/9/2020</a:t>
            </a:fld>
            <a:endParaRPr lang="en-US"/>
          </a:p>
        </p:txBody>
      </p:sp>
      <p:sp>
        <p:nvSpPr>
          <p:cNvPr id="1048694" name="Footer Placeholder 4"/>
          <p:cNvSpPr>
            <a:spLocks noGrp="1"/>
          </p:cNvSpPr>
          <p:nvPr>
            <p:ph type="ftr" sz="quarter" idx="11"/>
          </p:nvPr>
        </p:nvSpPr>
        <p:spPr/>
        <p:txBody>
          <a:bodyPr/>
          <a:lstStyle/>
          <a:p>
            <a:endParaRPr lang="en-US"/>
          </a:p>
        </p:txBody>
      </p:sp>
      <p:sp>
        <p:nvSpPr>
          <p:cNvPr id="1048695" name="Slide Number Placeholder 5"/>
          <p:cNvSpPr>
            <a:spLocks noGrp="1"/>
          </p:cNvSpPr>
          <p:nvPr>
            <p:ph type="sldNum" sz="quarter" idx="12"/>
          </p:nvPr>
        </p:nvSpPr>
        <p:spPr/>
        <p:txBody>
          <a:bodyPr/>
          <a:lstStyle/>
          <a:p>
            <a:fld id="{DFC73943-F6FD-408C-86BC-B0FB809951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smtClean="0"/>
              <a:t>Click to edit Master title style</a:t>
            </a:r>
            <a:endParaRPr lang="en-US"/>
          </a:p>
        </p:txBody>
      </p:sp>
      <p:sp>
        <p:nvSpPr>
          <p:cNvPr id="104862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5" name="Date Placeholder 4"/>
          <p:cNvSpPr>
            <a:spLocks noGrp="1"/>
          </p:cNvSpPr>
          <p:nvPr>
            <p:ph type="dt" sz="half" idx="10"/>
          </p:nvPr>
        </p:nvSpPr>
        <p:spPr/>
        <p:txBody>
          <a:bodyPr/>
          <a:lstStyle/>
          <a:p>
            <a:fld id="{3031F759-4A99-4323-ADBA-DB44D6E2B3F2}" type="datetimeFigureOut">
              <a:rPr lang="en-US" smtClean="0"/>
              <a:t>9/9/2020</a:t>
            </a:fld>
            <a:endParaRPr lang="en-US"/>
          </a:p>
        </p:txBody>
      </p:sp>
      <p:sp>
        <p:nvSpPr>
          <p:cNvPr id="1048626" name="Footer Placeholder 5"/>
          <p:cNvSpPr>
            <a:spLocks noGrp="1"/>
          </p:cNvSpPr>
          <p:nvPr>
            <p:ph type="ftr" sz="quarter" idx="11"/>
          </p:nvPr>
        </p:nvSpPr>
        <p:spPr/>
        <p:txBody>
          <a:bodyPr/>
          <a:lstStyle/>
          <a:p>
            <a:endParaRPr lang="en-US"/>
          </a:p>
        </p:txBody>
      </p:sp>
      <p:sp>
        <p:nvSpPr>
          <p:cNvPr id="1048627" name="Slide Number Placeholder 6"/>
          <p:cNvSpPr>
            <a:spLocks noGrp="1"/>
          </p:cNvSpPr>
          <p:nvPr>
            <p:ph type="sldNum" sz="quarter" idx="12"/>
          </p:nvPr>
        </p:nvSpPr>
        <p:spPr/>
        <p:txBody>
          <a:bodyPr/>
          <a:lstStyle/>
          <a:p>
            <a:fld id="{DFC73943-F6FD-408C-86BC-B0FB809951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6" name="Title 1"/>
          <p:cNvSpPr>
            <a:spLocks noGrp="1"/>
          </p:cNvSpPr>
          <p:nvPr>
            <p:ph type="title"/>
          </p:nvPr>
        </p:nvSpPr>
        <p:spPr/>
        <p:txBody>
          <a:bodyPr/>
          <a:lstStyle/>
          <a:p>
            <a:r>
              <a:rPr lang="en-US" smtClean="0"/>
              <a:t>Click to edit Master title style</a:t>
            </a:r>
            <a:endParaRPr lang="en-US"/>
          </a:p>
        </p:txBody>
      </p:sp>
      <p:sp>
        <p:nvSpPr>
          <p:cNvPr id="1048697"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9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9"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0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1" name="Date Placeholder 6"/>
          <p:cNvSpPr>
            <a:spLocks noGrp="1"/>
          </p:cNvSpPr>
          <p:nvPr>
            <p:ph type="dt" sz="half" idx="10"/>
          </p:nvPr>
        </p:nvSpPr>
        <p:spPr/>
        <p:txBody>
          <a:bodyPr/>
          <a:lstStyle/>
          <a:p>
            <a:fld id="{3031F759-4A99-4323-ADBA-DB44D6E2B3F2}" type="datetimeFigureOut">
              <a:rPr lang="en-US" smtClean="0"/>
              <a:t>9/9/2020</a:t>
            </a:fld>
            <a:endParaRPr lang="en-US"/>
          </a:p>
        </p:txBody>
      </p:sp>
      <p:sp>
        <p:nvSpPr>
          <p:cNvPr id="1048702" name="Footer Placeholder 7"/>
          <p:cNvSpPr>
            <a:spLocks noGrp="1"/>
          </p:cNvSpPr>
          <p:nvPr>
            <p:ph type="ftr" sz="quarter" idx="11"/>
          </p:nvPr>
        </p:nvSpPr>
        <p:spPr/>
        <p:txBody>
          <a:bodyPr/>
          <a:lstStyle/>
          <a:p>
            <a:endParaRPr lang="en-US"/>
          </a:p>
        </p:txBody>
      </p:sp>
      <p:sp>
        <p:nvSpPr>
          <p:cNvPr id="1048703" name="Slide Number Placeholder 8"/>
          <p:cNvSpPr>
            <a:spLocks noGrp="1"/>
          </p:cNvSpPr>
          <p:nvPr>
            <p:ph type="sldNum" sz="quarter" idx="12"/>
          </p:nvPr>
        </p:nvSpPr>
        <p:spPr/>
        <p:txBody>
          <a:bodyPr/>
          <a:lstStyle/>
          <a:p>
            <a:fld id="{DFC73943-F6FD-408C-86BC-B0FB809951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smtClean="0"/>
              <a:t>Click to edit Master title style</a:t>
            </a:r>
            <a:endParaRPr lang="en-US"/>
          </a:p>
        </p:txBody>
      </p:sp>
      <p:sp>
        <p:nvSpPr>
          <p:cNvPr id="1048672" name="Date Placeholder 2"/>
          <p:cNvSpPr>
            <a:spLocks noGrp="1"/>
          </p:cNvSpPr>
          <p:nvPr>
            <p:ph type="dt" sz="half" idx="10"/>
          </p:nvPr>
        </p:nvSpPr>
        <p:spPr/>
        <p:txBody>
          <a:bodyPr/>
          <a:lstStyle/>
          <a:p>
            <a:fld id="{3031F759-4A99-4323-ADBA-DB44D6E2B3F2}" type="datetimeFigureOut">
              <a:rPr lang="en-US" smtClean="0"/>
              <a:t>9/9/2020</a:t>
            </a:fld>
            <a:endParaRPr lang="en-US"/>
          </a:p>
        </p:txBody>
      </p:sp>
      <p:sp>
        <p:nvSpPr>
          <p:cNvPr id="1048673" name="Footer Placeholder 3"/>
          <p:cNvSpPr>
            <a:spLocks noGrp="1"/>
          </p:cNvSpPr>
          <p:nvPr>
            <p:ph type="ftr" sz="quarter" idx="11"/>
          </p:nvPr>
        </p:nvSpPr>
        <p:spPr/>
        <p:txBody>
          <a:bodyPr/>
          <a:lstStyle/>
          <a:p>
            <a:endParaRPr lang="en-US"/>
          </a:p>
        </p:txBody>
      </p:sp>
      <p:sp>
        <p:nvSpPr>
          <p:cNvPr id="1048674" name="Slide Number Placeholder 4"/>
          <p:cNvSpPr>
            <a:spLocks noGrp="1"/>
          </p:cNvSpPr>
          <p:nvPr>
            <p:ph type="sldNum" sz="quarter" idx="12"/>
          </p:nvPr>
        </p:nvSpPr>
        <p:spPr/>
        <p:txBody>
          <a:bodyPr/>
          <a:lstStyle/>
          <a:p>
            <a:fld id="{DFC73943-F6FD-408C-86BC-B0FB809951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3031F759-4A99-4323-ADBA-DB44D6E2B3F2}" type="datetimeFigureOut">
              <a:rPr lang="en-US" smtClean="0"/>
              <a:t>9/9/2020</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DFC73943-F6FD-408C-86BC-B0FB809951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104870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6"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07" name="Date Placeholder 4"/>
          <p:cNvSpPr>
            <a:spLocks noGrp="1"/>
          </p:cNvSpPr>
          <p:nvPr>
            <p:ph type="dt" sz="half" idx="10"/>
          </p:nvPr>
        </p:nvSpPr>
        <p:spPr/>
        <p:txBody>
          <a:bodyPr/>
          <a:lstStyle/>
          <a:p>
            <a:fld id="{3031F759-4A99-4323-ADBA-DB44D6E2B3F2}" type="datetimeFigureOut">
              <a:rPr lang="en-US" smtClean="0"/>
              <a:t>9/9/2020</a:t>
            </a:fld>
            <a:endParaRPr lang="en-US"/>
          </a:p>
        </p:txBody>
      </p:sp>
      <p:sp>
        <p:nvSpPr>
          <p:cNvPr id="1048708" name="Footer Placeholder 5"/>
          <p:cNvSpPr>
            <a:spLocks noGrp="1"/>
          </p:cNvSpPr>
          <p:nvPr>
            <p:ph type="ftr" sz="quarter" idx="11"/>
          </p:nvPr>
        </p:nvSpPr>
        <p:spPr/>
        <p:txBody>
          <a:bodyPr/>
          <a:lstStyle/>
          <a:p>
            <a:endParaRPr lang="en-US"/>
          </a:p>
        </p:txBody>
      </p:sp>
      <p:sp>
        <p:nvSpPr>
          <p:cNvPr id="1048709" name="Slide Number Placeholder 6"/>
          <p:cNvSpPr>
            <a:spLocks noGrp="1"/>
          </p:cNvSpPr>
          <p:nvPr>
            <p:ph type="sldNum" sz="quarter" idx="12"/>
          </p:nvPr>
        </p:nvSpPr>
        <p:spPr/>
        <p:txBody>
          <a:bodyPr/>
          <a:lstStyle/>
          <a:p>
            <a:fld id="{DFC73943-F6FD-408C-86BC-B0FB809951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0"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1048681"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82"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83" name="Date Placeholder 4"/>
          <p:cNvSpPr>
            <a:spLocks noGrp="1"/>
          </p:cNvSpPr>
          <p:nvPr>
            <p:ph type="dt" sz="half" idx="10"/>
          </p:nvPr>
        </p:nvSpPr>
        <p:spPr/>
        <p:txBody>
          <a:bodyPr/>
          <a:lstStyle/>
          <a:p>
            <a:fld id="{3031F759-4A99-4323-ADBA-DB44D6E2B3F2}" type="datetimeFigureOut">
              <a:rPr lang="en-US" smtClean="0"/>
              <a:t>9/9/2020</a:t>
            </a:fld>
            <a:endParaRPr lang="en-US"/>
          </a:p>
        </p:txBody>
      </p:sp>
      <p:sp>
        <p:nvSpPr>
          <p:cNvPr id="1048684" name="Footer Placeholder 5"/>
          <p:cNvSpPr>
            <a:spLocks noGrp="1"/>
          </p:cNvSpPr>
          <p:nvPr>
            <p:ph type="ftr" sz="quarter" idx="11"/>
          </p:nvPr>
        </p:nvSpPr>
        <p:spPr/>
        <p:txBody>
          <a:bodyPr/>
          <a:lstStyle/>
          <a:p>
            <a:endParaRPr lang="en-US"/>
          </a:p>
        </p:txBody>
      </p:sp>
      <p:sp>
        <p:nvSpPr>
          <p:cNvPr id="1048685" name="Slide Number Placeholder 6"/>
          <p:cNvSpPr>
            <a:spLocks noGrp="1"/>
          </p:cNvSpPr>
          <p:nvPr>
            <p:ph type="sldNum" sz="quarter" idx="12"/>
          </p:nvPr>
        </p:nvSpPr>
        <p:spPr/>
        <p:txBody>
          <a:bodyPr/>
          <a:lstStyle/>
          <a:p>
            <a:fld id="{DFC73943-F6FD-408C-86BC-B0FB809951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1F759-4A99-4323-ADBA-DB44D6E2B3F2}" type="datetimeFigureOut">
              <a:rPr lang="en-US" smtClean="0"/>
              <a:t>9/9/2020</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73943-F6FD-408C-86BC-B0FB809951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Rectangle 2"/>
          <p:cNvSpPr>
            <a:spLocks noGrp="1" noChangeArrowheads="1"/>
          </p:cNvSpPr>
          <p:nvPr>
            <p:ph type="ctrTitle"/>
          </p:nvPr>
        </p:nvSpPr>
        <p:spPr/>
        <p:txBody>
          <a:bodyPr/>
          <a:lstStyle/>
          <a:p>
            <a:r>
              <a:rPr lang="en-US" b="1" dirty="0">
                <a:latin typeface="Times New Roman" pitchFamily="18" charset="0"/>
                <a:cs typeface="Times New Roman" pitchFamily="18" charset="0"/>
              </a:rPr>
              <a:t>Entrepreneurship</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1048604" name="Subtitle 3"/>
          <p:cNvSpPr>
            <a:spLocks noGrp="1"/>
          </p:cNvSpPr>
          <p:nvPr>
            <p:ph type="subTitle" idx="1"/>
          </p:nvPr>
        </p:nvSpPr>
        <p:spPr/>
        <p:txBody>
          <a:bodyPr/>
          <a:lstStyle/>
          <a:p>
            <a:endParaRPr lang="en-US" dirty="0"/>
          </a:p>
        </p:txBody>
      </p:sp>
    </p:spTree>
  </p:cSld>
  <p:clrMapOvr>
    <a:masterClrMapping/>
  </p:clrMapOvr>
  <p:transition spd="med">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Rectangle 1"/>
          <p:cNvSpPr/>
          <p:nvPr/>
        </p:nvSpPr>
        <p:spPr>
          <a:xfrm>
            <a:off x="304800" y="533400"/>
            <a:ext cx="8382000" cy="5324535"/>
          </a:xfrm>
          <a:prstGeom prst="rect">
            <a:avLst/>
          </a:prstGeom>
        </p:spPr>
        <p:txBody>
          <a:bodyPr wrap="square">
            <a:spAutoFit/>
          </a:bodyPr>
          <a:lstStyle/>
          <a:p>
            <a:endParaRPr lang="en-US" sz="2000" dirty="0" smtClean="0">
              <a:latin typeface="Calibri" pitchFamily="34" charset="0"/>
              <a:cs typeface="Calibri" pitchFamily="34" charset="0"/>
            </a:endParaRPr>
          </a:p>
          <a:p>
            <a:endParaRPr lang="en-US" sz="2000" dirty="0">
              <a:latin typeface="Calibri" pitchFamily="34" charset="0"/>
              <a:cs typeface="Calibri" pitchFamily="34" charset="0"/>
            </a:endParaRPr>
          </a:p>
          <a:p>
            <a:endParaRPr lang="en-US" sz="2000" dirty="0">
              <a:latin typeface="Calibri" pitchFamily="34" charset="0"/>
              <a:cs typeface="Calibri" pitchFamily="34" charset="0"/>
            </a:endParaRPr>
          </a:p>
          <a:p>
            <a:r>
              <a:rPr lang="en-US" sz="2000" b="1" u="sng" dirty="0">
                <a:latin typeface="Times New Roman" pitchFamily="18" charset="0"/>
                <a:cs typeface="Times New Roman" pitchFamily="18" charset="0"/>
              </a:rPr>
              <a:t>Small Business </a:t>
            </a:r>
            <a:r>
              <a:rPr lang="en-US" sz="2000" b="1" u="sng" dirty="0" smtClean="0">
                <a:latin typeface="Times New Roman" pitchFamily="18" charset="0"/>
                <a:cs typeface="Times New Roman" pitchFamily="18" charset="0"/>
              </a:rPr>
              <a:t>Entrepreneurship-</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These businesses are a hairdresser, grocery store, travel agent, </a:t>
            </a:r>
            <a:r>
              <a:rPr lang="en-US" sz="2000" dirty="0" smtClean="0">
                <a:latin typeface="Times New Roman" pitchFamily="18" charset="0"/>
                <a:cs typeface="Times New Roman" pitchFamily="18" charset="0"/>
              </a:rPr>
              <a:t>carpenter</a:t>
            </a:r>
            <a:r>
              <a:rPr lang="en-US" sz="2000" dirty="0">
                <a:latin typeface="Times New Roman" pitchFamily="18" charset="0"/>
                <a:cs typeface="Times New Roman" pitchFamily="18" charset="0"/>
              </a:rPr>
              <a:t>, plumber, electrician, etc.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These </a:t>
            </a:r>
            <a:r>
              <a:rPr lang="en-US" sz="2000" dirty="0">
                <a:latin typeface="Times New Roman" pitchFamily="18" charset="0"/>
                <a:cs typeface="Times New Roman" pitchFamily="18" charset="0"/>
              </a:rPr>
              <a:t>people run or own their own business and hire family members or local employee. For them, the profit would be able to feed their family and not making 100 million business or taking over an industry.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fund their business by taking small business loans or loans from friends and family</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Examples – Resume writer, Translator, Garden Designer, House Cleaner, Personal chef, Tutor</a:t>
            </a:r>
            <a:endParaRPr lang="en-US" sz="2000" dirty="0">
              <a:latin typeface="Times New Roman" pitchFamily="18" charset="0"/>
              <a:cs typeface="Times New Roman" pitchFamily="18" charset="0"/>
            </a:endParaRPr>
          </a:p>
        </p:txBody>
      </p:sp>
      <p:sp>
        <p:nvSpPr>
          <p:cNvPr id="2" name="Rectangle 1"/>
          <p:cNvSpPr/>
          <p:nvPr/>
        </p:nvSpPr>
        <p:spPr>
          <a:xfrm>
            <a:off x="304800" y="533400"/>
            <a:ext cx="4572000" cy="523220"/>
          </a:xfrm>
          <a:prstGeom prst="rect">
            <a:avLst/>
          </a:prstGeom>
        </p:spPr>
        <p:txBody>
          <a:bodyPr>
            <a:spAutoFit/>
          </a:bodyPr>
          <a:lstStyle/>
          <a:p>
            <a:r>
              <a:rPr lang="en-US" sz="2800" b="1" dirty="0" smtClean="0">
                <a:latin typeface="Times New Roman" pitchFamily="18" charset="0"/>
                <a:cs typeface="Times New Roman" pitchFamily="18" charset="0"/>
              </a:rPr>
              <a:t>Types of Entrepreneurship</a:t>
            </a:r>
            <a:endParaRPr lang="en-US" sz="28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43000"/>
            <a:ext cx="7620000" cy="4555093"/>
          </a:xfrm>
          <a:prstGeom prst="rect">
            <a:avLst/>
          </a:prstGeom>
        </p:spPr>
        <p:txBody>
          <a:bodyPr wrap="square">
            <a:spAutoFit/>
          </a:bodyPr>
          <a:lstStyle/>
          <a:p>
            <a:pPr marL="285750" indent="-285750" fontAlgn="base">
              <a:buFont typeface="Arial" pitchFamily="34" charset="0"/>
              <a:buChar char="•"/>
            </a:pPr>
            <a:r>
              <a:rPr lang="en-US" dirty="0">
                <a:latin typeface="Times New Roman" pitchFamily="18" charset="0"/>
                <a:cs typeface="Times New Roman" pitchFamily="18" charset="0"/>
              </a:rPr>
              <a:t>Identify your small business idea.</a:t>
            </a:r>
          </a:p>
          <a:p>
            <a:pPr marL="285750" indent="-285750" fontAlgn="base">
              <a:buFont typeface="Arial" pitchFamily="34" charset="0"/>
              <a:buChar char="•"/>
            </a:pPr>
            <a:r>
              <a:rPr lang="en-US" dirty="0">
                <a:latin typeface="Times New Roman" pitchFamily="18" charset="0"/>
                <a:cs typeface="Times New Roman" pitchFamily="18" charset="0"/>
              </a:rPr>
              <a:t>Start as a side business or hobby.</a:t>
            </a:r>
          </a:p>
          <a:p>
            <a:pPr marL="285750" indent="-285750" fontAlgn="base">
              <a:buFont typeface="Arial" pitchFamily="34" charset="0"/>
              <a:buChar char="•"/>
            </a:pPr>
            <a:r>
              <a:rPr lang="en-US" dirty="0">
                <a:latin typeface="Times New Roman" pitchFamily="18" charset="0"/>
                <a:cs typeface="Times New Roman" pitchFamily="18" charset="0"/>
              </a:rPr>
              <a:t>Decide on your software.</a:t>
            </a:r>
          </a:p>
          <a:p>
            <a:pPr marL="285750" indent="-285750" fontAlgn="base">
              <a:buFont typeface="Arial" pitchFamily="34" charset="0"/>
              <a:buChar char="•"/>
            </a:pPr>
            <a:r>
              <a:rPr lang="en-US" dirty="0">
                <a:latin typeface="Times New Roman" pitchFamily="18" charset="0"/>
                <a:cs typeface="Times New Roman" pitchFamily="18" charset="0"/>
              </a:rPr>
              <a:t>Create a business plan</a:t>
            </a:r>
            <a:r>
              <a:rPr lang="en-US" dirty="0" smtClean="0">
                <a:latin typeface="Times New Roman" pitchFamily="18" charset="0"/>
                <a:cs typeface="Times New Roman" pitchFamily="18" charset="0"/>
              </a:rPr>
              <a:t>.</a:t>
            </a:r>
          </a:p>
          <a:p>
            <a:pPr marL="742950" lvl="1" indent="-285750" fontAlgn="base">
              <a:buFont typeface="Arial" pitchFamily="34" charset="0"/>
              <a:buChar char="•"/>
            </a:pPr>
            <a:r>
              <a:rPr lang="en-US" sz="1600" dirty="0">
                <a:latin typeface="Times New Roman" pitchFamily="18" charset="0"/>
                <a:cs typeface="Times New Roman" pitchFamily="18" charset="0"/>
              </a:rPr>
              <a:t>Executive summary </a:t>
            </a:r>
            <a:endParaRPr lang="en-US" sz="1600" dirty="0" smtClean="0">
              <a:latin typeface="Times New Roman" pitchFamily="18" charset="0"/>
              <a:cs typeface="Times New Roman" pitchFamily="18" charset="0"/>
            </a:endParaRPr>
          </a:p>
          <a:p>
            <a:pPr marL="742950" lvl="1" indent="-285750" fontAlgn="base">
              <a:buFont typeface="Arial" pitchFamily="34" charset="0"/>
              <a:buChar char="•"/>
            </a:pPr>
            <a:r>
              <a:rPr lang="en-US" sz="1600" dirty="0">
                <a:latin typeface="Times New Roman" pitchFamily="18" charset="0"/>
                <a:cs typeface="Times New Roman" pitchFamily="18" charset="0"/>
              </a:rPr>
              <a:t>Business model </a:t>
            </a:r>
            <a:endParaRPr lang="en-US" sz="1600" dirty="0" smtClean="0">
              <a:latin typeface="Times New Roman" pitchFamily="18" charset="0"/>
              <a:cs typeface="Times New Roman" pitchFamily="18" charset="0"/>
            </a:endParaRPr>
          </a:p>
          <a:p>
            <a:pPr marL="742950" lvl="1" indent="-285750" fontAlgn="base">
              <a:buFont typeface="Arial" pitchFamily="34" charset="0"/>
              <a:buChar char="•"/>
            </a:pPr>
            <a:r>
              <a:rPr lang="en-US" sz="1600" dirty="0">
                <a:latin typeface="Times New Roman" pitchFamily="18" charset="0"/>
                <a:cs typeface="Times New Roman" pitchFamily="18" charset="0"/>
              </a:rPr>
              <a:t>Market </a:t>
            </a:r>
            <a:r>
              <a:rPr lang="en-US" sz="1600" dirty="0" smtClean="0">
                <a:latin typeface="Times New Roman" pitchFamily="18" charset="0"/>
                <a:cs typeface="Times New Roman" pitchFamily="18" charset="0"/>
              </a:rPr>
              <a:t>condition</a:t>
            </a:r>
          </a:p>
          <a:p>
            <a:pPr marL="742950" lvl="1" indent="-285750" fontAlgn="base">
              <a:buFont typeface="Arial" pitchFamily="34" charset="0"/>
              <a:buChar char="•"/>
            </a:pPr>
            <a:r>
              <a:rPr lang="en-US" sz="1600" dirty="0">
                <a:latin typeface="Times New Roman" pitchFamily="18" charset="0"/>
                <a:cs typeface="Times New Roman" pitchFamily="18" charset="0"/>
              </a:rPr>
              <a:t>Products and </a:t>
            </a:r>
            <a:r>
              <a:rPr lang="en-US" sz="1600" dirty="0" smtClean="0">
                <a:latin typeface="Times New Roman" pitchFamily="18" charset="0"/>
                <a:cs typeface="Times New Roman" pitchFamily="18" charset="0"/>
              </a:rPr>
              <a:t>services</a:t>
            </a:r>
          </a:p>
          <a:p>
            <a:pPr marL="742950" lvl="1" indent="-285750" fontAlgn="base">
              <a:buFont typeface="Arial" pitchFamily="34" charset="0"/>
              <a:buChar char="•"/>
            </a:pPr>
            <a:r>
              <a:rPr lang="en-US" sz="1600" dirty="0">
                <a:latin typeface="Times New Roman" pitchFamily="18" charset="0"/>
                <a:cs typeface="Times New Roman" pitchFamily="18" charset="0"/>
              </a:rPr>
              <a:t>Operations and </a:t>
            </a:r>
            <a:r>
              <a:rPr lang="en-US" sz="1600" dirty="0" smtClean="0">
                <a:latin typeface="Times New Roman" pitchFamily="18" charset="0"/>
                <a:cs typeface="Times New Roman" pitchFamily="18" charset="0"/>
              </a:rPr>
              <a:t>management</a:t>
            </a:r>
          </a:p>
          <a:p>
            <a:pPr marL="742950" lvl="1" indent="-285750" fontAlgn="base">
              <a:buFont typeface="Arial" pitchFamily="34" charset="0"/>
              <a:buChar char="•"/>
            </a:pPr>
            <a:r>
              <a:rPr lang="en-US" sz="1600" dirty="0">
                <a:latin typeface="Times New Roman" pitchFamily="18" charset="0"/>
                <a:cs typeface="Times New Roman" pitchFamily="18" charset="0"/>
              </a:rPr>
              <a:t>Marketing and sales </a:t>
            </a:r>
            <a:r>
              <a:rPr lang="en-US" sz="1600" dirty="0" smtClean="0">
                <a:latin typeface="Times New Roman" pitchFamily="18" charset="0"/>
                <a:cs typeface="Times New Roman" pitchFamily="18" charset="0"/>
              </a:rPr>
              <a:t>strategy</a:t>
            </a:r>
          </a:p>
          <a:p>
            <a:pPr marL="742950" lvl="1" indent="-285750" fontAlgn="base">
              <a:buFont typeface="Arial" pitchFamily="34" charset="0"/>
              <a:buChar char="•"/>
            </a:pPr>
            <a:r>
              <a:rPr lang="en-US" sz="1600" dirty="0">
                <a:latin typeface="Times New Roman" pitchFamily="18" charset="0"/>
                <a:cs typeface="Times New Roman" pitchFamily="18" charset="0"/>
              </a:rPr>
              <a:t>Financial </a:t>
            </a:r>
            <a:r>
              <a:rPr lang="en-US" sz="1600" dirty="0" smtClean="0">
                <a:latin typeface="Times New Roman" pitchFamily="18" charset="0"/>
                <a:cs typeface="Times New Roman" pitchFamily="18" charset="0"/>
              </a:rPr>
              <a:t>plan</a:t>
            </a:r>
          </a:p>
          <a:p>
            <a:pPr marL="742950" lvl="1" indent="-285750" fontAlgn="base">
              <a:buFont typeface="Arial" pitchFamily="34" charset="0"/>
              <a:buChar char="•"/>
            </a:pPr>
            <a:r>
              <a:rPr lang="en-US" sz="1600" dirty="0">
                <a:latin typeface="Times New Roman" pitchFamily="18" charset="0"/>
                <a:cs typeface="Times New Roman" pitchFamily="18" charset="0"/>
              </a:rPr>
              <a:t>Appendix</a:t>
            </a:r>
          </a:p>
          <a:p>
            <a:pPr marL="285750" indent="-285750" fontAlgn="base">
              <a:buFont typeface="Arial" pitchFamily="34" charset="0"/>
              <a:buChar char="•"/>
            </a:pPr>
            <a:r>
              <a:rPr lang="en-US" dirty="0">
                <a:latin typeface="Times New Roman" pitchFamily="18" charset="0"/>
                <a:cs typeface="Times New Roman" pitchFamily="18" charset="0"/>
              </a:rPr>
              <a:t>Decide whether you'll be an LLC or sole proprietorship.</a:t>
            </a:r>
          </a:p>
          <a:p>
            <a:pPr marL="285750" indent="-285750" fontAlgn="base">
              <a:buFont typeface="Arial" pitchFamily="34" charset="0"/>
              <a:buChar char="•"/>
            </a:pPr>
            <a:r>
              <a:rPr lang="en-US" dirty="0">
                <a:latin typeface="Times New Roman" pitchFamily="18" charset="0"/>
                <a:cs typeface="Times New Roman" pitchFamily="18" charset="0"/>
              </a:rPr>
              <a:t>Create a business bank account.</a:t>
            </a:r>
          </a:p>
          <a:p>
            <a:pPr marL="285750" indent="-285750" fontAlgn="base">
              <a:buFont typeface="Arial" pitchFamily="34" charset="0"/>
              <a:buChar char="•"/>
            </a:pPr>
            <a:r>
              <a:rPr lang="en-US" dirty="0">
                <a:latin typeface="Times New Roman" pitchFamily="18" charset="0"/>
                <a:cs typeface="Times New Roman" pitchFamily="18" charset="0"/>
              </a:rPr>
              <a:t>Determine if your business idea works well from home.</a:t>
            </a:r>
          </a:p>
          <a:p>
            <a:pPr marL="285750" indent="-285750" fontAlgn="base">
              <a:buFont typeface="Arial" pitchFamily="34" charset="0"/>
              <a:buChar char="•"/>
            </a:pPr>
            <a:r>
              <a:rPr lang="en-US" dirty="0">
                <a:latin typeface="Times New Roman" pitchFamily="18" charset="0"/>
                <a:cs typeface="Times New Roman" pitchFamily="18" charset="0"/>
              </a:rPr>
              <a:t>Set up an office.</a:t>
            </a:r>
          </a:p>
          <a:p>
            <a:pPr marL="285750" indent="-285750" fontAlgn="base">
              <a:buFont typeface="Arial" pitchFamily="34" charset="0"/>
              <a:buChar char="•"/>
            </a:pPr>
            <a:r>
              <a:rPr lang="en-US" dirty="0">
                <a:latin typeface="Times New Roman" pitchFamily="18" charset="0"/>
                <a:cs typeface="Times New Roman" pitchFamily="18" charset="0"/>
              </a:rPr>
              <a:t>Get to work!</a:t>
            </a:r>
          </a:p>
        </p:txBody>
      </p:sp>
      <p:sp>
        <p:nvSpPr>
          <p:cNvPr id="3" name="Rectangle 2"/>
          <p:cNvSpPr/>
          <p:nvPr/>
        </p:nvSpPr>
        <p:spPr>
          <a:xfrm>
            <a:off x="473676" y="295153"/>
            <a:ext cx="5486400" cy="400110"/>
          </a:xfrm>
          <a:prstGeom prst="rect">
            <a:avLst/>
          </a:prstGeom>
        </p:spPr>
        <p:txBody>
          <a:bodyPr wrap="square">
            <a:spAutoFit/>
          </a:bodyPr>
          <a:lstStyle/>
          <a:p>
            <a:r>
              <a:rPr lang="en-US" sz="2000" b="1" u="sng" dirty="0" smtClean="0">
                <a:latin typeface="Times New Roman" pitchFamily="18" charset="0"/>
                <a:cs typeface="Times New Roman" pitchFamily="18" charset="0"/>
              </a:rPr>
              <a:t>How to start small business</a:t>
            </a:r>
            <a:endParaRPr lang="en-US" sz="2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176733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Rectangle 1"/>
          <p:cNvSpPr/>
          <p:nvPr/>
        </p:nvSpPr>
        <p:spPr>
          <a:xfrm>
            <a:off x="609600" y="609600"/>
            <a:ext cx="7391400" cy="3170099"/>
          </a:xfrm>
          <a:prstGeom prst="rect">
            <a:avLst/>
          </a:prstGeom>
        </p:spPr>
        <p:txBody>
          <a:bodyPr wrap="square">
            <a:spAutoFit/>
          </a:bodyPr>
          <a:lstStyle/>
          <a:p>
            <a:r>
              <a:rPr lang="en-US" sz="2000" b="1" dirty="0" smtClean="0">
                <a:latin typeface="Times New Roman" pitchFamily="18" charset="0"/>
                <a:cs typeface="Times New Roman" pitchFamily="18" charset="0"/>
              </a:rPr>
              <a:t>Scalable Startup Entrepreneurship-</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start-up entrepreneur starts a business knowing that their vision can change the world.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They attract investors who think and encourage people</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They require more venture capital to fuel and back their project or business.</a:t>
            </a: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001000" cy="4708981"/>
          </a:xfrm>
          <a:prstGeom prst="rect">
            <a:avLst/>
          </a:prstGeom>
        </p:spPr>
        <p:txBody>
          <a:bodyPr wrap="square">
            <a:spAutoFit/>
          </a:bodyPr>
          <a:lstStyle/>
          <a:p>
            <a:pPr fontAlgn="base"/>
            <a:r>
              <a:rPr lang="en-US" sz="2000" dirty="0">
                <a:latin typeface="Times New Roman" pitchFamily="18" charset="0"/>
                <a:cs typeface="Times New Roman" pitchFamily="18" charset="0"/>
              </a:rPr>
              <a:t>Here are two things that are required for the growth of the business which is the amount of capital investment and the kind of human resources needed</a:t>
            </a:r>
            <a:r>
              <a:rPr lang="en-US" sz="2000" dirty="0" smtClean="0">
                <a:latin typeface="Times New Roman" pitchFamily="18" charset="0"/>
                <a:cs typeface="Times New Roman" pitchFamily="18" charset="0"/>
              </a:rPr>
              <a:t>.</a:t>
            </a:r>
          </a:p>
          <a:p>
            <a:pPr fontAlgn="base"/>
            <a:endParaRPr lang="en-US" sz="2000" dirty="0">
              <a:latin typeface="Times New Roman" pitchFamily="18" charset="0"/>
              <a:cs typeface="Times New Roman" pitchFamily="18" charset="0"/>
            </a:endParaRPr>
          </a:p>
          <a:p>
            <a:pPr fontAlgn="base"/>
            <a:endParaRPr lang="en-US" sz="2000" dirty="0">
              <a:latin typeface="Times New Roman" pitchFamily="18" charset="0"/>
              <a:cs typeface="Times New Roman" pitchFamily="18" charset="0"/>
            </a:endParaRPr>
          </a:p>
          <a:p>
            <a:pPr fontAlgn="base"/>
            <a:r>
              <a:rPr lang="en-US" sz="2000" b="1" u="sng" dirty="0">
                <a:latin typeface="Times New Roman" pitchFamily="18" charset="0"/>
                <a:cs typeface="Times New Roman" pitchFamily="18" charset="0"/>
              </a:rPr>
              <a:t>Amount of Capital</a:t>
            </a:r>
            <a:r>
              <a:rPr lang="en-US" sz="2000" dirty="0">
                <a:latin typeface="Times New Roman" pitchFamily="18" charset="0"/>
                <a:cs typeface="Times New Roman" pitchFamily="18" charset="0"/>
              </a:rPr>
              <a:t>: Capital is king in the field of business. Every business model requires funding for marketing or building infrastructure for the smooth running of the business. For instance, building retail stores, a power plant or designing of the website</a:t>
            </a:r>
            <a:r>
              <a:rPr lang="en-US" sz="2000" dirty="0" smtClean="0">
                <a:latin typeface="Times New Roman" pitchFamily="18" charset="0"/>
                <a:cs typeface="Times New Roman" pitchFamily="18" charset="0"/>
              </a:rPr>
              <a:t>.</a:t>
            </a:r>
          </a:p>
          <a:p>
            <a:pPr fontAlgn="base"/>
            <a:endParaRPr lang="en-US" sz="2000" dirty="0">
              <a:latin typeface="Times New Roman" pitchFamily="18" charset="0"/>
              <a:cs typeface="Times New Roman" pitchFamily="18" charset="0"/>
            </a:endParaRPr>
          </a:p>
          <a:p>
            <a:pPr fontAlgn="base"/>
            <a:endParaRPr lang="en-US" sz="2000" dirty="0">
              <a:latin typeface="Times New Roman" pitchFamily="18" charset="0"/>
              <a:cs typeface="Times New Roman" pitchFamily="18" charset="0"/>
            </a:endParaRPr>
          </a:p>
          <a:p>
            <a:pPr fontAlgn="base"/>
            <a:r>
              <a:rPr lang="en-US" sz="2000" b="1" u="sng" dirty="0">
                <a:latin typeface="Times New Roman" pitchFamily="18" charset="0"/>
                <a:cs typeface="Times New Roman" pitchFamily="18" charset="0"/>
              </a:rPr>
              <a:t>Human Resource</a:t>
            </a:r>
            <a:r>
              <a:rPr lang="en-US" sz="2000" dirty="0">
                <a:latin typeface="Times New Roman" pitchFamily="18" charset="0"/>
                <a:cs typeface="Times New Roman" pitchFamily="18" charset="0"/>
              </a:rPr>
              <a:t>: Two kinds of people are required to develop the business efficiently. For day to day tasks, common people with no higher education can be preferred to do tasks such as packaging, delivery men, and drivers and so on. However, experts are required for complex tasks with specific education, knowledge and experience. To exemplify, surgery, operations, etc.</a:t>
            </a:r>
          </a:p>
        </p:txBody>
      </p:sp>
    </p:spTree>
    <p:extLst>
      <p:ext uri="{BB962C8B-B14F-4D97-AF65-F5344CB8AC3E}">
        <p14:creationId xmlns:p14="http://schemas.microsoft.com/office/powerpoint/2010/main" val="340084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7543800" cy="2862322"/>
          </a:xfrm>
          <a:prstGeom prst="rect">
            <a:avLst/>
          </a:prstGeom>
        </p:spPr>
        <p:txBody>
          <a:bodyPr wrap="square">
            <a:spAutoFit/>
          </a:bodyPr>
          <a:lstStyle/>
          <a:p>
            <a:pPr fontAlgn="base"/>
            <a:r>
              <a:rPr lang="en-US" sz="2000" b="1" dirty="0" smtClean="0">
                <a:latin typeface="Times New Roman" pitchFamily="18" charset="0"/>
                <a:cs typeface="Times New Roman" pitchFamily="18" charset="0"/>
              </a:rPr>
              <a:t>Examples </a:t>
            </a:r>
            <a:r>
              <a:rPr lang="en-US" sz="2000" b="1" dirty="0">
                <a:latin typeface="Times New Roman" pitchFamily="18" charset="0"/>
                <a:cs typeface="Times New Roman" pitchFamily="18" charset="0"/>
              </a:rPr>
              <a:t>Scalable Startup </a:t>
            </a:r>
            <a:r>
              <a:rPr lang="en-US" sz="2000" b="1" dirty="0" smtClean="0">
                <a:latin typeface="Times New Roman" pitchFamily="18" charset="0"/>
                <a:cs typeface="Times New Roman" pitchFamily="18" charset="0"/>
              </a:rPr>
              <a:t>Entrepreneurship</a:t>
            </a:r>
          </a:p>
          <a:p>
            <a:pPr fontAlgn="base"/>
            <a:endParaRPr lang="en-US" sz="2000" b="1" dirty="0">
              <a:latin typeface="Times New Roman" pitchFamily="18" charset="0"/>
              <a:cs typeface="Times New Roman" pitchFamily="18" charset="0"/>
            </a:endParaRPr>
          </a:p>
          <a:p>
            <a:pPr fontAlgn="base"/>
            <a:endParaRPr lang="en-US" sz="2000" b="1" dirty="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Facebook</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Twitter</a:t>
            </a:r>
          </a:p>
          <a:p>
            <a:pPr fontAlgn="base"/>
            <a:r>
              <a:rPr lang="en-US" sz="2000" dirty="0" err="1">
                <a:latin typeface="Times New Roman" pitchFamily="18" charset="0"/>
                <a:cs typeface="Times New Roman" pitchFamily="18" charset="0"/>
              </a:rPr>
              <a:t>Instagram</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Any Online store like amazon, </a:t>
            </a:r>
            <a:r>
              <a:rPr lang="en-US" sz="2000" dirty="0" err="1">
                <a:latin typeface="Times New Roman" pitchFamily="18" charset="0"/>
                <a:cs typeface="Times New Roman" pitchFamily="18" charset="0"/>
              </a:rPr>
              <a:t>flipkart</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McDonald’s</a:t>
            </a:r>
          </a:p>
          <a:p>
            <a:pPr fontAlgn="base"/>
            <a:r>
              <a:rPr lang="en-US" sz="2000" dirty="0" smtClean="0">
                <a:latin typeface="Times New Roman" pitchFamily="18" charset="0"/>
                <a:cs typeface="Times New Roman" pitchFamily="18" charset="0"/>
              </a:rPr>
              <a:t>Household </a:t>
            </a:r>
            <a:r>
              <a:rPr lang="en-US" sz="2000" dirty="0">
                <a:latin typeface="Times New Roman" pitchFamily="18" charset="0"/>
                <a:cs typeface="Times New Roman" pitchFamily="18" charset="0"/>
              </a:rPr>
              <a:t>items business</a:t>
            </a:r>
          </a:p>
        </p:txBody>
      </p:sp>
    </p:spTree>
    <p:extLst>
      <p:ext uri="{BB962C8B-B14F-4D97-AF65-F5344CB8AC3E}">
        <p14:creationId xmlns:p14="http://schemas.microsoft.com/office/powerpoint/2010/main" val="769176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
          <p:cNvSpPr/>
          <p:nvPr/>
        </p:nvSpPr>
        <p:spPr>
          <a:xfrm>
            <a:off x="228600" y="838200"/>
            <a:ext cx="8382000" cy="4093428"/>
          </a:xfrm>
          <a:prstGeom prst="rect">
            <a:avLst/>
          </a:prstGeom>
        </p:spPr>
        <p:txBody>
          <a:bodyPr wrap="square">
            <a:spAutoFit/>
          </a:bodyPr>
          <a:lstStyle/>
          <a:p>
            <a:r>
              <a:rPr lang="en-US" sz="2000" b="1" dirty="0">
                <a:latin typeface="Times New Roman" pitchFamily="18" charset="0"/>
                <a:cs typeface="Times New Roman" pitchFamily="18" charset="0"/>
              </a:rPr>
              <a:t>Large Company </a:t>
            </a:r>
            <a:r>
              <a:rPr lang="en-US" sz="2000" b="1" dirty="0" smtClean="0">
                <a:latin typeface="Times New Roman" pitchFamily="18" charset="0"/>
                <a:cs typeface="Times New Roman" pitchFamily="18" charset="0"/>
              </a:rPr>
              <a:t>Entrepreneurship-</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These huge companies have defined life-cycle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Most </a:t>
            </a:r>
            <a:r>
              <a:rPr lang="en-US" sz="2000" dirty="0">
                <a:latin typeface="Times New Roman" pitchFamily="18" charset="0"/>
                <a:cs typeface="Times New Roman" pitchFamily="18" charset="0"/>
              </a:rPr>
              <a:t>of these companies grow and sustain by offering new and innovative products that revolve around their main products.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change in technology, customer preferences, new competition, etc., build pressure for large companies to create an innovative product and sell it to the new set of customers in the new market.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cope with the rapid technological changes, the existing </a:t>
            </a:r>
            <a:r>
              <a:rPr lang="en-US" sz="2000" dirty="0" err="1">
                <a:latin typeface="Times New Roman" pitchFamily="18" charset="0"/>
                <a:cs typeface="Times New Roman" pitchFamily="18" charset="0"/>
              </a:rPr>
              <a:t>organisations</a:t>
            </a:r>
            <a:r>
              <a:rPr lang="en-US" sz="2000" dirty="0">
                <a:latin typeface="Times New Roman" pitchFamily="18" charset="0"/>
                <a:cs typeface="Times New Roman" pitchFamily="18" charset="0"/>
              </a:rPr>
              <a:t> either buy innovation enterprises or attempt to construct the product internally</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Rectangle 1"/>
          <p:cNvSpPr/>
          <p:nvPr/>
        </p:nvSpPr>
        <p:spPr>
          <a:xfrm>
            <a:off x="609600" y="609600"/>
            <a:ext cx="6934200" cy="2246769"/>
          </a:xfrm>
          <a:prstGeom prst="rect">
            <a:avLst/>
          </a:prstGeom>
        </p:spPr>
        <p:txBody>
          <a:bodyPr wrap="square">
            <a:spAutoFit/>
          </a:bodyPr>
          <a:lstStyle/>
          <a:p>
            <a:r>
              <a:rPr lang="en-US" sz="2000" b="1" dirty="0" smtClean="0">
                <a:latin typeface="Times New Roman" pitchFamily="18" charset="0"/>
                <a:cs typeface="Times New Roman" pitchFamily="18" charset="0"/>
              </a:rPr>
              <a:t>Social Entrepreneurship-</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type of entrepreneurship focuses on producing product and services that resolve social needs and problems.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Their only motto and goal is to work for society and not make any profits.</a:t>
            </a:r>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Rectangle 1"/>
          <p:cNvSpPr/>
          <p:nvPr/>
        </p:nvSpPr>
        <p:spPr>
          <a:xfrm>
            <a:off x="533400" y="381000"/>
            <a:ext cx="7848600" cy="5878532"/>
          </a:xfrm>
          <a:prstGeom prst="rect">
            <a:avLst/>
          </a:prstGeom>
        </p:spPr>
        <p:txBody>
          <a:bodyPr wrap="square">
            <a:spAutoFit/>
          </a:bodyPr>
          <a:lstStyle/>
          <a:p>
            <a:r>
              <a:rPr lang="en-US" sz="2000" b="1" u="sng" dirty="0">
                <a:latin typeface="Calibri" pitchFamily="34" charset="0"/>
                <a:cs typeface="Calibri" pitchFamily="34" charset="0"/>
              </a:rPr>
              <a:t>Characteristics of Entrepreneurship</a:t>
            </a:r>
            <a:r>
              <a:rPr lang="en-US" sz="2000" b="1" u="sng" dirty="0" smtClean="0">
                <a:latin typeface="Calibri" pitchFamily="34" charset="0"/>
                <a:cs typeface="Calibri" pitchFamily="34" charset="0"/>
              </a:rPr>
              <a:t>:</a:t>
            </a:r>
          </a:p>
          <a:p>
            <a:endParaRPr lang="en-US" sz="2000" b="1" u="sng" dirty="0">
              <a:latin typeface="Calibri" pitchFamily="34" charset="0"/>
              <a:cs typeface="Calibri" pitchFamily="34" charset="0"/>
            </a:endParaRPr>
          </a:p>
          <a:p>
            <a:r>
              <a:rPr lang="en-US" sz="2400" dirty="0">
                <a:latin typeface="Times New Roman" pitchFamily="18" charset="0"/>
                <a:cs typeface="Times New Roman" pitchFamily="18" charset="0"/>
              </a:rPr>
              <a:t>Not all entrepreneurs are successful; there are definite characteristics that make entrepreneurship successful. A few of them are mentioned below</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Ability to take a risk-</a:t>
            </a:r>
            <a:r>
              <a:rPr lang="en-US" sz="2400" dirty="0">
                <a:latin typeface="Times New Roman" pitchFamily="18" charset="0"/>
                <a:cs typeface="Times New Roman" pitchFamily="18" charset="0"/>
              </a:rPr>
              <a:t> Starting any new venture involves a considerable amount of failure risk. Therefore, an entrepreneur needs to be courageous and able to evaluate and take risks, which is an essential part of being an entrepreneur</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Innovation- </a:t>
            </a:r>
            <a:r>
              <a:rPr lang="en-US" sz="2400" dirty="0">
                <a:latin typeface="Times New Roman" pitchFamily="18" charset="0"/>
                <a:cs typeface="Times New Roman" pitchFamily="18" charset="0"/>
              </a:rPr>
              <a:t>It should be highly innovative to generate new ideas, start a company and earn profits out of it. Change can be the launching of a new product that is new to the market or a process that does the same thing but in a more efficient and economical way.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1"/>
          <p:cNvSpPr/>
          <p:nvPr/>
        </p:nvSpPr>
        <p:spPr>
          <a:xfrm>
            <a:off x="228600" y="381000"/>
            <a:ext cx="8077200" cy="6370975"/>
          </a:xfrm>
          <a:prstGeom prst="rect">
            <a:avLst/>
          </a:prstGeom>
        </p:spPr>
        <p:txBody>
          <a:bodyPr wrap="square">
            <a:spAutoFit/>
          </a:bodyPr>
          <a:lstStyle/>
          <a:p>
            <a:r>
              <a:rPr lang="en-US" sz="2400" b="1" dirty="0">
                <a:latin typeface="Times New Roman" pitchFamily="18" charset="0"/>
                <a:cs typeface="Times New Roman" pitchFamily="18" charset="0"/>
              </a:rPr>
              <a:t>Visionary and Leadership quality- </a:t>
            </a:r>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be successful, the entrepreneur should have a clear vision of his new venture. However, to turn the idea into reality, a lot of resources and employees are required.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Here</a:t>
            </a:r>
            <a:r>
              <a:rPr lang="en-US" sz="2400" dirty="0">
                <a:latin typeface="Times New Roman" pitchFamily="18" charset="0"/>
                <a:cs typeface="Times New Roman" pitchFamily="18" charset="0"/>
              </a:rPr>
              <a:t>, leadership quality is </a:t>
            </a:r>
            <a:r>
              <a:rPr lang="en-US" sz="2400" dirty="0" smtClean="0">
                <a:latin typeface="Times New Roman" pitchFamily="18" charset="0"/>
                <a:cs typeface="Times New Roman" pitchFamily="18" charset="0"/>
              </a:rPr>
              <a:t>more important </a:t>
            </a:r>
            <a:r>
              <a:rPr lang="en-US" sz="2400" dirty="0">
                <a:latin typeface="Times New Roman" pitchFamily="18" charset="0"/>
                <a:cs typeface="Times New Roman" pitchFamily="18" charset="0"/>
              </a:rPr>
              <a:t>because leaders impart and guide their employees towards the right path of success</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Open-Minded- </a:t>
            </a:r>
            <a:r>
              <a:rPr lang="en-US" sz="2400" dirty="0">
                <a:latin typeface="Times New Roman" pitchFamily="18" charset="0"/>
                <a:cs typeface="Times New Roman" pitchFamily="18" charset="0"/>
              </a:rPr>
              <a:t>In a business, every circumstance can be an opportunity and used for the benefit of a company.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example, </a:t>
            </a:r>
            <a:r>
              <a:rPr lang="en-US" sz="2400" dirty="0" err="1">
                <a:latin typeface="Times New Roman" pitchFamily="18" charset="0"/>
                <a:cs typeface="Times New Roman" pitchFamily="18" charset="0"/>
              </a:rPr>
              <a:t>Paytm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recognised</a:t>
            </a:r>
            <a:r>
              <a:rPr lang="en-US" sz="2400" dirty="0">
                <a:latin typeface="Times New Roman" pitchFamily="18" charset="0"/>
                <a:cs typeface="Times New Roman" pitchFamily="18" charset="0"/>
              </a:rPr>
              <a:t> the gravity of demonetization and acknowledged the need for online transactions would be more, so it </a:t>
            </a:r>
            <a:r>
              <a:rPr lang="en-US" sz="2400" dirty="0" err="1">
                <a:latin typeface="Times New Roman" pitchFamily="18" charset="0"/>
                <a:cs typeface="Times New Roman" pitchFamily="18" charset="0"/>
              </a:rPr>
              <a:t>utilised</a:t>
            </a:r>
            <a:r>
              <a:rPr lang="en-US" sz="2400" dirty="0">
                <a:latin typeface="Times New Roman" pitchFamily="18" charset="0"/>
                <a:cs typeface="Times New Roman" pitchFamily="18" charset="0"/>
              </a:rPr>
              <a:t> the situation and expanded massively during this time.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Rectangle 1"/>
          <p:cNvSpPr/>
          <p:nvPr/>
        </p:nvSpPr>
        <p:spPr>
          <a:xfrm>
            <a:off x="304800" y="152400"/>
            <a:ext cx="7543800" cy="6001643"/>
          </a:xfrm>
          <a:prstGeom prst="rect">
            <a:avLst/>
          </a:prstGeom>
        </p:spPr>
        <p:txBody>
          <a:bodyPr wrap="square">
            <a:spAutoFit/>
          </a:bodyPr>
          <a:lstStyle/>
          <a:p>
            <a:r>
              <a:rPr lang="en-US" sz="2400" b="1" dirty="0">
                <a:latin typeface="Times New Roman" pitchFamily="18" charset="0"/>
                <a:cs typeface="Times New Roman" pitchFamily="18" charset="0"/>
              </a:rPr>
              <a:t>Flexible- </a:t>
            </a:r>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entrepreneur should be flexible and open to change according to the situation.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be on the top, a businessperson should be equipped to embrace change in a product and service, as and when needed</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Know your </a:t>
            </a:r>
            <a:r>
              <a:rPr lang="en-US" sz="2400" b="1" dirty="0" smtClean="0">
                <a:latin typeface="Times New Roman" pitchFamily="18" charset="0"/>
                <a:cs typeface="Times New Roman" pitchFamily="18" charset="0"/>
              </a:rPr>
              <a:t>Product</a:t>
            </a:r>
          </a:p>
          <a:p>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company owner should know the product offerings and also be aware of the latest trend in the market.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essential to know if the available product or service meets the demands of the current market, or whether it is time to tweak it a little.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Rectangle 1"/>
          <p:cNvSpPr/>
          <p:nvPr/>
        </p:nvSpPr>
        <p:spPr>
          <a:xfrm>
            <a:off x="228600" y="609600"/>
            <a:ext cx="8534400" cy="5078313"/>
          </a:xfrm>
          <a:prstGeom prst="rect">
            <a:avLst/>
          </a:prstGeom>
        </p:spPr>
        <p:txBody>
          <a:bodyPr wrap="square">
            <a:spAutoFit/>
          </a:bodyPr>
          <a:lstStyle/>
          <a:p>
            <a:r>
              <a:rPr lang="en-US" sz="3200" u="sng" dirty="0">
                <a:latin typeface="Times New Roman" pitchFamily="18" charset="0"/>
                <a:cs typeface="Times New Roman" pitchFamily="18" charset="0"/>
              </a:rPr>
              <a:t>Suggested Readings: </a:t>
            </a:r>
            <a:endParaRPr lang="en-US" sz="3200" u="sng" dirty="0" smtClean="0">
              <a:latin typeface="Times New Roman" pitchFamily="18" charset="0"/>
              <a:cs typeface="Times New Roman" pitchFamily="18" charset="0"/>
            </a:endParaRPr>
          </a:p>
          <a:p>
            <a:endParaRPr lang="en-US" sz="3200" u="sng" dirty="0">
              <a:latin typeface="Calibri" pitchFamily="34" charset="0"/>
              <a:cs typeface="Calibri" pitchFamily="34" charset="0"/>
            </a:endParaRPr>
          </a:p>
          <a:p>
            <a:r>
              <a:rPr lang="en-US" sz="2000" dirty="0" smtClean="0">
                <a:latin typeface="Times New Roman" pitchFamily="18" charset="0"/>
                <a:cs typeface="Times New Roman" pitchFamily="18" charset="0"/>
              </a:rPr>
              <a:t>1.Vasant </a:t>
            </a:r>
            <a:r>
              <a:rPr lang="en-US" sz="2000" dirty="0">
                <a:latin typeface="Times New Roman" pitchFamily="18" charset="0"/>
                <a:cs typeface="Times New Roman" pitchFamily="18" charset="0"/>
              </a:rPr>
              <a:t>Desai, </a:t>
            </a:r>
            <a:r>
              <a:rPr lang="en-US" sz="2000" i="1" dirty="0">
                <a:latin typeface="Times New Roman" pitchFamily="18" charset="0"/>
                <a:cs typeface="Times New Roman" pitchFamily="18" charset="0"/>
              </a:rPr>
              <a:t>“Dynamics of Entrepreneurial Development and Management”, Himalaya Publishing House, 1997 </a:t>
            </a:r>
            <a:endParaRPr lang="en-US" sz="2000" i="1" dirty="0" smtClean="0">
              <a:latin typeface="Times New Roman" pitchFamily="18" charset="0"/>
              <a:cs typeface="Times New Roman" pitchFamily="18" charset="0"/>
            </a:endParaRPr>
          </a:p>
          <a:p>
            <a:pPr marL="457200" indent="-457200">
              <a:buAutoNum type="arabicPeriod"/>
            </a:pPr>
            <a:endParaRPr lang="en-US"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Prasanna</a:t>
            </a:r>
            <a:r>
              <a:rPr lang="en-US" sz="2000" dirty="0">
                <a:latin typeface="Times New Roman" pitchFamily="18" charset="0"/>
                <a:cs typeface="Times New Roman" pitchFamily="18" charset="0"/>
              </a:rPr>
              <a:t> Chandra, </a:t>
            </a:r>
            <a:r>
              <a:rPr lang="en-US" sz="2000" i="1" dirty="0">
                <a:latin typeface="Times New Roman" pitchFamily="18" charset="0"/>
                <a:cs typeface="Times New Roman" pitchFamily="18" charset="0"/>
              </a:rPr>
              <a:t>“Project-Planning, Analysis, Selection, Implementation and Review”, Tata McGraw-Hill Publishing Company Ltd. 1995. </a:t>
            </a:r>
            <a:endParaRPr lang="en-US" sz="2000" i="1" dirty="0" smtClean="0">
              <a:latin typeface="Times New Roman" pitchFamily="18" charset="0"/>
              <a:cs typeface="Times New Roman" pitchFamily="18" charset="0"/>
            </a:endParaRPr>
          </a:p>
          <a:p>
            <a:endParaRPr lang="en-US"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3. Stephen R. Covey and A. Roger Merrill, </a:t>
            </a:r>
            <a:r>
              <a:rPr lang="en-US" sz="2000" i="1" dirty="0">
                <a:latin typeface="Times New Roman" pitchFamily="18" charset="0"/>
                <a:cs typeface="Times New Roman" pitchFamily="18" charset="0"/>
              </a:rPr>
              <a:t>“First Things First”, Simon and Schuster Publication, 1994. </a:t>
            </a:r>
            <a:endParaRPr lang="en-US" sz="2000" i="1" dirty="0" smtClean="0">
              <a:latin typeface="Times New Roman" pitchFamily="18" charset="0"/>
              <a:cs typeface="Times New Roman" pitchFamily="18" charset="0"/>
            </a:endParaRPr>
          </a:p>
          <a:p>
            <a:endParaRPr lang="en-US"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4. G.S. </a:t>
            </a:r>
            <a:r>
              <a:rPr lang="en-US" sz="2000" dirty="0" err="1">
                <a:latin typeface="Times New Roman" pitchFamily="18" charset="0"/>
                <a:cs typeface="Times New Roman" pitchFamily="18" charset="0"/>
              </a:rPr>
              <a:t>Sudha</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“Organizational </a:t>
            </a:r>
            <a:r>
              <a:rPr lang="en-US" sz="2000" i="1" dirty="0" err="1">
                <a:latin typeface="Times New Roman" pitchFamily="18" charset="0"/>
                <a:cs typeface="Times New Roman" pitchFamily="18" charset="0"/>
              </a:rPr>
              <a:t>Behaviour</a:t>
            </a:r>
            <a:r>
              <a:rPr lang="en-US" sz="2000" i="1" dirty="0">
                <a:latin typeface="Times New Roman" pitchFamily="18" charset="0"/>
                <a:cs typeface="Times New Roman" pitchFamily="18" charset="0"/>
              </a:rPr>
              <a:t>”, 1996. </a:t>
            </a:r>
            <a:endParaRPr lang="en-US" sz="2000" i="1" dirty="0" smtClean="0">
              <a:latin typeface="Times New Roman" pitchFamily="18" charset="0"/>
              <a:cs typeface="Times New Roman" pitchFamily="18" charset="0"/>
            </a:endParaRPr>
          </a:p>
          <a:p>
            <a:endParaRPr lang="en-US"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5. Robert D. </a:t>
            </a:r>
            <a:r>
              <a:rPr lang="en-US" sz="2000" dirty="0" err="1">
                <a:latin typeface="Times New Roman" pitchFamily="18" charset="0"/>
                <a:cs typeface="Times New Roman" pitchFamily="18" charset="0"/>
              </a:rPr>
              <a:t>Hisrich</a:t>
            </a:r>
            <a:r>
              <a:rPr lang="en-US" sz="2000" dirty="0">
                <a:latin typeface="Times New Roman" pitchFamily="18" charset="0"/>
                <a:cs typeface="Times New Roman" pitchFamily="18" charset="0"/>
              </a:rPr>
              <a:t>, Michael P. Peters, </a:t>
            </a:r>
            <a:r>
              <a:rPr lang="en-US" sz="2000" i="1" dirty="0">
                <a:latin typeface="Times New Roman" pitchFamily="18" charset="0"/>
                <a:cs typeface="Times New Roman" pitchFamily="18" charset="0"/>
              </a:rPr>
              <a:t>“Entrepreneurship”, Tata Me </a:t>
            </a:r>
            <a:r>
              <a:rPr lang="en-US" sz="2000" i="1" dirty="0" err="1">
                <a:latin typeface="Times New Roman" pitchFamily="18" charset="0"/>
                <a:cs typeface="Times New Roman" pitchFamily="18" charset="0"/>
              </a:rPr>
              <a:t>Graw</a:t>
            </a:r>
            <a:r>
              <a:rPr lang="en-US" sz="2000" i="1" dirty="0">
                <a:latin typeface="Times New Roman" pitchFamily="18" charset="0"/>
                <a:cs typeface="Times New Roman" pitchFamily="18" charset="0"/>
              </a:rPr>
              <a:t> Hill Publishing Company Ltd., 5lh Ed., 2005.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1"/>
          <p:cNvSpPr/>
          <p:nvPr/>
        </p:nvSpPr>
        <p:spPr>
          <a:xfrm>
            <a:off x="304800" y="302359"/>
            <a:ext cx="7924800" cy="5940088"/>
          </a:xfrm>
          <a:prstGeom prst="rect">
            <a:avLst/>
          </a:prstGeom>
        </p:spPr>
        <p:txBody>
          <a:bodyPr wrap="square">
            <a:spAutoFit/>
          </a:bodyPr>
          <a:lstStyle/>
          <a:p>
            <a:r>
              <a:rPr lang="en-US" sz="2000" b="1" u="sng" dirty="0">
                <a:latin typeface="Times New Roman" pitchFamily="18" charset="0"/>
                <a:cs typeface="Times New Roman" pitchFamily="18" charset="0"/>
              </a:rPr>
              <a:t>Importance of Entrepreneurship</a:t>
            </a:r>
            <a:r>
              <a:rPr lang="en-US" sz="2000" b="1" u="sng" dirty="0" smtClean="0">
                <a:latin typeface="Times New Roman" pitchFamily="18" charset="0"/>
                <a:cs typeface="Times New Roman" pitchFamily="18" charset="0"/>
              </a:rPr>
              <a:t>:</a:t>
            </a:r>
          </a:p>
          <a:p>
            <a:endParaRPr lang="en-US" sz="2000" b="1" u="sng" dirty="0">
              <a:latin typeface="Times New Roman" pitchFamily="18" charset="0"/>
              <a:cs typeface="Times New Roman" pitchFamily="18" charset="0"/>
            </a:endParaRPr>
          </a:p>
          <a:p>
            <a:r>
              <a:rPr lang="en-US" sz="2000" b="1" dirty="0">
                <a:latin typeface="Times New Roman" pitchFamily="18" charset="0"/>
                <a:cs typeface="Times New Roman" pitchFamily="18" charset="0"/>
              </a:rPr>
              <a:t>Creation of Employment- </a:t>
            </a:r>
            <a:r>
              <a:rPr lang="en-US" sz="2000" dirty="0">
                <a:latin typeface="Times New Roman" pitchFamily="18" charset="0"/>
                <a:cs typeface="Times New Roman" pitchFamily="18" charset="0"/>
              </a:rPr>
              <a:t>Entrepreneurship generates employment. It provides an entry-level job, required for gaining experience and training for unskilled workers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Innovation- </a:t>
            </a:r>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the hub of innovation that provides new product ventures, market, technology and quality of goods, etc., and increase the standard of living of people</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Impact on Society and Community Development- </a:t>
            </a:r>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society becomes greater if the employment base is large and diversified. It brings about changes in society and promotes facilities like higher expenditure on education, better sanitation, fewer </a:t>
            </a:r>
            <a:r>
              <a:rPr lang="en-US" sz="2000" dirty="0" smtClean="0">
                <a:latin typeface="Times New Roman" pitchFamily="18" charset="0"/>
                <a:cs typeface="Times New Roman" pitchFamily="18" charset="0"/>
              </a:rPr>
              <a:t>slums.</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Therefore</a:t>
            </a:r>
            <a:r>
              <a:rPr lang="en-US" sz="2000" dirty="0">
                <a:latin typeface="Times New Roman" pitchFamily="18" charset="0"/>
                <a:cs typeface="Times New Roman" pitchFamily="18" charset="0"/>
              </a:rPr>
              <a:t>, entrepreneurship assists the </a:t>
            </a:r>
            <a:r>
              <a:rPr lang="en-US" sz="2000" dirty="0" err="1">
                <a:latin typeface="Times New Roman" pitchFamily="18" charset="0"/>
                <a:cs typeface="Times New Roman" pitchFamily="18" charset="0"/>
              </a:rPr>
              <a:t>organisation</a:t>
            </a:r>
            <a:r>
              <a:rPr lang="en-US" sz="2000" dirty="0">
                <a:latin typeface="Times New Roman" pitchFamily="18" charset="0"/>
                <a:cs typeface="Times New Roman" pitchFamily="18" charset="0"/>
              </a:rPr>
              <a:t> towards a more stable and high quality of community life.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Rectangle 1"/>
          <p:cNvSpPr/>
          <p:nvPr/>
        </p:nvSpPr>
        <p:spPr>
          <a:xfrm>
            <a:off x="228600" y="533400"/>
            <a:ext cx="7924800" cy="5324535"/>
          </a:xfrm>
          <a:prstGeom prst="rect">
            <a:avLst/>
          </a:prstGeom>
        </p:spPr>
        <p:txBody>
          <a:bodyPr wrap="square">
            <a:spAutoFit/>
          </a:bodyPr>
          <a:lstStyle/>
          <a:p>
            <a:r>
              <a:rPr lang="en-US" sz="2000" b="1" dirty="0">
                <a:latin typeface="Times New Roman" pitchFamily="18" charset="0"/>
                <a:cs typeface="Times New Roman" pitchFamily="18" charset="0"/>
              </a:rPr>
              <a:t>Increase Standard of Living- </a:t>
            </a:r>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Entrepreneurship </a:t>
            </a:r>
            <a:r>
              <a:rPr lang="en-US" sz="2000" dirty="0">
                <a:latin typeface="Times New Roman" pitchFamily="18" charset="0"/>
                <a:cs typeface="Times New Roman" pitchFamily="18" charset="0"/>
              </a:rPr>
              <a:t>helps to improve the standard of living of a person by increasing the income.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standard of living means, increase in the consumption of various goods and services by a household for a particular period</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Supports research and development- </a:t>
            </a:r>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New </a:t>
            </a:r>
            <a:r>
              <a:rPr lang="en-US" sz="2000" dirty="0">
                <a:latin typeface="Times New Roman" pitchFamily="18" charset="0"/>
                <a:cs typeface="Times New Roman" pitchFamily="18" charset="0"/>
              </a:rPr>
              <a:t>products and services need to be researched and tested before launching in the market. Therefore, an entrepreneur also dispenses finance for research and development with research institutions and universities.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promotes research, general construction, and development in the economy.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Rectangle 2"/>
          <p:cNvSpPr>
            <a:spLocks noGrp="1" noChangeArrowheads="1"/>
          </p:cNvSpPr>
          <p:nvPr>
            <p:ph type="title"/>
          </p:nvPr>
        </p:nvSpPr>
        <p:spPr/>
        <p:txBody>
          <a:bodyPr>
            <a:normAutofit/>
          </a:bodyPr>
          <a:lstStyle/>
          <a:p>
            <a:r>
              <a:rPr lang="en-US" sz="3200" dirty="0">
                <a:latin typeface="Calibri" pitchFamily="34" charset="0"/>
                <a:cs typeface="Calibri" pitchFamily="34" charset="0"/>
              </a:rPr>
              <a:t>Entrepreneurs V. </a:t>
            </a:r>
            <a:r>
              <a:rPr lang="en-US" sz="3200" dirty="0" err="1">
                <a:latin typeface="Calibri" pitchFamily="34" charset="0"/>
                <a:cs typeface="Calibri" pitchFamily="34" charset="0"/>
              </a:rPr>
              <a:t>Intrapreneurs</a:t>
            </a:r>
            <a:endParaRPr lang="en-US" sz="3200" dirty="0">
              <a:latin typeface="Calibri" pitchFamily="34" charset="0"/>
              <a:cs typeface="Calibri" pitchFamily="34" charset="0"/>
            </a:endParaRPr>
          </a:p>
        </p:txBody>
      </p:sp>
      <p:sp>
        <p:nvSpPr>
          <p:cNvPr id="1048621" name="Rectangle 3"/>
          <p:cNvSpPr>
            <a:spLocks noGrp="1" noChangeArrowheads="1"/>
          </p:cNvSpPr>
          <p:nvPr>
            <p:ph type="body" idx="1"/>
          </p:nvPr>
        </p:nvSpPr>
        <p:spPr/>
        <p:txBody>
          <a:bodyPr/>
          <a:lstStyle/>
          <a:p>
            <a:pPr>
              <a:lnSpc>
                <a:spcPct val="90000"/>
              </a:lnSpc>
            </a:pPr>
            <a:r>
              <a:rPr lang="en-US" sz="2000" dirty="0">
                <a:latin typeface="Times New Roman" pitchFamily="18" charset="0"/>
                <a:cs typeface="Times New Roman" pitchFamily="18" charset="0"/>
              </a:rPr>
              <a:t>Entrepreneurs are people that notice opportunities and take the initiative to mobilize resources to make new goods and services. </a:t>
            </a:r>
            <a:endParaRPr lang="en-US" sz="2000" dirty="0" smtClean="0">
              <a:latin typeface="Times New Roman" pitchFamily="18" charset="0"/>
              <a:cs typeface="Times New Roman" pitchFamily="18" charset="0"/>
            </a:endParaRPr>
          </a:p>
          <a:p>
            <a:pPr>
              <a:lnSpc>
                <a:spcPct val="90000"/>
              </a:lnSpc>
            </a:pPr>
            <a:endParaRPr lang="en-US" sz="2000" dirty="0">
              <a:latin typeface="Times New Roman" pitchFamily="18" charset="0"/>
              <a:cs typeface="Times New Roman" pitchFamily="18" charset="0"/>
            </a:endParaRPr>
          </a:p>
          <a:p>
            <a:pPr>
              <a:lnSpc>
                <a:spcPct val="90000"/>
              </a:lnSpc>
            </a:pPr>
            <a:r>
              <a:rPr lang="en-US" sz="2000" dirty="0" err="1">
                <a:latin typeface="Times New Roman" pitchFamily="18" charset="0"/>
                <a:cs typeface="Times New Roman" pitchFamily="18" charset="0"/>
              </a:rPr>
              <a:t>Intrapreneurs</a:t>
            </a:r>
            <a:r>
              <a:rPr lang="en-US" sz="2000" dirty="0">
                <a:latin typeface="Times New Roman" pitchFamily="18" charset="0"/>
                <a:cs typeface="Times New Roman" pitchFamily="18" charset="0"/>
              </a:rPr>
              <a:t> also notice opportunities and take initiative to mobilize resources, however they work in large companies and contribute to the innovation of the firm.</a:t>
            </a:r>
          </a:p>
          <a:p>
            <a:pPr>
              <a:lnSpc>
                <a:spcPct val="90000"/>
              </a:lnSpc>
            </a:pPr>
            <a:endParaRPr lang="en-US" sz="2000" dirty="0">
              <a:latin typeface="Times New Roman" pitchFamily="18" charset="0"/>
              <a:cs typeface="Times New Roman" pitchFamily="18" charset="0"/>
            </a:endParaRPr>
          </a:p>
          <a:p>
            <a:pPr>
              <a:lnSpc>
                <a:spcPct val="90000"/>
              </a:lnSpc>
            </a:pPr>
            <a:r>
              <a:rPr lang="en-US" sz="2000" dirty="0" err="1">
                <a:latin typeface="Times New Roman" pitchFamily="18" charset="0"/>
                <a:cs typeface="Times New Roman" pitchFamily="18" charset="0"/>
              </a:rPr>
              <a:t>Intrapreneurs</a:t>
            </a:r>
            <a:r>
              <a:rPr lang="en-US" sz="2000" dirty="0">
                <a:latin typeface="Times New Roman" pitchFamily="18" charset="0"/>
                <a:cs typeface="Times New Roman" pitchFamily="18" charset="0"/>
              </a:rPr>
              <a:t> often become entrepreneurs</a:t>
            </a:r>
            <a:r>
              <a:rPr lang="en-US" sz="2800" dirty="0">
                <a:latin typeface="Times New Roman" pitchFamily="18" charset="0"/>
                <a:cs typeface="Times New Roman" pitchFamily="18" charset="0"/>
              </a:rPr>
              <a:t>.</a:t>
            </a:r>
          </a:p>
        </p:txBody>
      </p:sp>
    </p:spTree>
  </p:cSld>
  <p:clrMapOvr>
    <a:masterClrMapping/>
  </p:clrMapOvr>
  <p:transition spd="med">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Rectangle 2"/>
          <p:cNvSpPr>
            <a:spLocks noGrp="1" noChangeArrowheads="1"/>
          </p:cNvSpPr>
          <p:nvPr>
            <p:ph type="title"/>
          </p:nvPr>
        </p:nvSpPr>
        <p:spPr/>
        <p:txBody>
          <a:bodyPr>
            <a:normAutofit/>
          </a:bodyPr>
          <a:lstStyle/>
          <a:p>
            <a:r>
              <a:rPr lang="en-US" sz="3200" dirty="0">
                <a:latin typeface="Calibri" pitchFamily="34" charset="0"/>
                <a:cs typeface="Calibri" pitchFamily="34" charset="0"/>
              </a:rPr>
              <a:t>Questions To Keep In Mind</a:t>
            </a:r>
          </a:p>
        </p:txBody>
      </p:sp>
      <p:sp>
        <p:nvSpPr>
          <p:cNvPr id="1048645" name="Rectangle 3"/>
          <p:cNvSpPr>
            <a:spLocks noGrp="1" noChangeArrowheads="1"/>
          </p:cNvSpPr>
          <p:nvPr>
            <p:ph type="body" idx="1"/>
          </p:nvPr>
        </p:nvSpPr>
        <p:spPr/>
        <p:txBody>
          <a:bodyPr>
            <a:normAutofit/>
          </a:bodyPr>
          <a:lstStyle/>
          <a:p>
            <a:pPr>
              <a:lnSpc>
                <a:spcPct val="90000"/>
              </a:lnSpc>
            </a:pPr>
            <a:r>
              <a:rPr lang="en-US" sz="2000" dirty="0">
                <a:latin typeface="Times New Roman" pitchFamily="18" charset="0"/>
                <a:cs typeface="Times New Roman" pitchFamily="18" charset="0"/>
              </a:rPr>
              <a:t>What are my motivations for owning a business?</a:t>
            </a:r>
          </a:p>
          <a:p>
            <a:pPr>
              <a:lnSpc>
                <a:spcPct val="90000"/>
              </a:lnSpc>
            </a:pPr>
            <a:endParaRPr lang="en-US" sz="2000" dirty="0">
              <a:latin typeface="Times New Roman" pitchFamily="18" charset="0"/>
              <a:cs typeface="Times New Roman" pitchFamily="18" charset="0"/>
            </a:endParaRPr>
          </a:p>
          <a:p>
            <a:pPr>
              <a:lnSpc>
                <a:spcPct val="90000"/>
              </a:lnSpc>
            </a:pPr>
            <a:r>
              <a:rPr lang="en-US" sz="2000" dirty="0">
                <a:latin typeface="Times New Roman" pitchFamily="18" charset="0"/>
                <a:cs typeface="Times New Roman" pitchFamily="18" charset="0"/>
              </a:rPr>
              <a:t>Should I start or buy a business?</a:t>
            </a:r>
          </a:p>
          <a:p>
            <a:pPr>
              <a:lnSpc>
                <a:spcPct val="90000"/>
              </a:lnSpc>
            </a:pPr>
            <a:endParaRPr lang="en-US" sz="2000" dirty="0">
              <a:latin typeface="Times New Roman" pitchFamily="18" charset="0"/>
              <a:cs typeface="Times New Roman" pitchFamily="18" charset="0"/>
            </a:endParaRPr>
          </a:p>
          <a:p>
            <a:pPr>
              <a:lnSpc>
                <a:spcPct val="90000"/>
              </a:lnSpc>
            </a:pPr>
            <a:r>
              <a:rPr lang="en-US" sz="2000" dirty="0">
                <a:latin typeface="Times New Roman" pitchFamily="18" charset="0"/>
                <a:cs typeface="Times New Roman" pitchFamily="18" charset="0"/>
              </a:rPr>
              <a:t>What and where is the market for what I want to sell?</a:t>
            </a:r>
          </a:p>
          <a:p>
            <a:pPr>
              <a:lnSpc>
                <a:spcPct val="90000"/>
              </a:lnSpc>
            </a:pPr>
            <a:endParaRPr lang="en-US" sz="2000" dirty="0">
              <a:latin typeface="Times New Roman" pitchFamily="18" charset="0"/>
              <a:cs typeface="Times New Roman" pitchFamily="18" charset="0"/>
            </a:endParaRPr>
          </a:p>
          <a:p>
            <a:pPr>
              <a:lnSpc>
                <a:spcPct val="90000"/>
              </a:lnSpc>
            </a:pPr>
            <a:r>
              <a:rPr lang="en-US" sz="2000" dirty="0">
                <a:latin typeface="Times New Roman" pitchFamily="18" charset="0"/>
                <a:cs typeface="Times New Roman" pitchFamily="18" charset="0"/>
              </a:rPr>
              <a:t>How much will all this cost me?</a:t>
            </a:r>
          </a:p>
          <a:p>
            <a:pPr>
              <a:lnSpc>
                <a:spcPct val="90000"/>
              </a:lnSpc>
            </a:pPr>
            <a:endParaRPr lang="en-US" sz="2000" dirty="0">
              <a:latin typeface="Times New Roman" pitchFamily="18" charset="0"/>
              <a:cs typeface="Times New Roman" pitchFamily="18" charset="0"/>
            </a:endParaRPr>
          </a:p>
          <a:p>
            <a:pPr>
              <a:lnSpc>
                <a:spcPct val="90000"/>
              </a:lnSpc>
            </a:pPr>
            <a:r>
              <a:rPr lang="en-US" sz="2000" dirty="0">
                <a:latin typeface="Times New Roman" pitchFamily="18" charset="0"/>
                <a:cs typeface="Times New Roman" pitchFamily="18" charset="0"/>
              </a:rPr>
              <a:t>Should my company be domestic or global?</a:t>
            </a:r>
          </a:p>
        </p:txBody>
      </p:sp>
    </p:spTree>
  </p:cSld>
  <p:clrMapOvr>
    <a:masterClrMapping/>
  </p:clrMapOvr>
  <p:transition spd="med">
    <p:wheel spokes="3"/>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Rectangle 2"/>
          <p:cNvSpPr>
            <a:spLocks noGrp="1" noChangeArrowheads="1"/>
          </p:cNvSpPr>
          <p:nvPr>
            <p:ph type="title"/>
          </p:nvPr>
        </p:nvSpPr>
        <p:spPr/>
        <p:txBody>
          <a:bodyPr>
            <a:normAutofit/>
          </a:bodyPr>
          <a:lstStyle/>
          <a:p>
            <a:r>
              <a:rPr lang="en-US" sz="3200" dirty="0"/>
              <a:t>Entrepreneurship:  Growth Pressures</a:t>
            </a:r>
          </a:p>
        </p:txBody>
      </p:sp>
      <p:sp>
        <p:nvSpPr>
          <p:cNvPr id="1048653" name="Rectangle 3"/>
          <p:cNvSpPr>
            <a:spLocks noGrp="1" noChangeArrowheads="1"/>
          </p:cNvSpPr>
          <p:nvPr>
            <p:ph type="body" idx="1"/>
          </p:nvPr>
        </p:nvSpPr>
        <p:spPr>
          <a:xfrm>
            <a:off x="457200" y="1295400"/>
            <a:ext cx="8229600" cy="4525963"/>
          </a:xfrm>
        </p:spPr>
        <p:txBody>
          <a:bodyPr/>
          <a:lstStyle/>
          <a:p>
            <a:pPr>
              <a:lnSpc>
                <a:spcPct val="90000"/>
              </a:lnSpc>
              <a:buFont typeface="Wingdings" pitchFamily="2" charset="2"/>
              <a:buNone/>
            </a:pPr>
            <a:r>
              <a:rPr lang="en-US" dirty="0"/>
              <a:t>	</a:t>
            </a:r>
            <a:r>
              <a:rPr lang="en-US" sz="2000" dirty="0">
                <a:latin typeface="Calibri" pitchFamily="34" charset="0"/>
                <a:cs typeface="Calibri" pitchFamily="34" charset="0"/>
              </a:rPr>
              <a:t>Entrepreneurs often find that as their business </a:t>
            </a:r>
            <a:r>
              <a:rPr lang="en-US" sz="2000" b="1" dirty="0">
                <a:latin typeface="Calibri" pitchFamily="34" charset="0"/>
                <a:cs typeface="Calibri" pitchFamily="34" charset="0"/>
              </a:rPr>
              <a:t>grows</a:t>
            </a:r>
            <a:r>
              <a:rPr lang="en-US" sz="2000" dirty="0">
                <a:latin typeface="Calibri" pitchFamily="34" charset="0"/>
                <a:cs typeface="Calibri" pitchFamily="34" charset="0"/>
              </a:rPr>
              <a:t>, they feel more pressure to use </a:t>
            </a:r>
            <a:r>
              <a:rPr lang="en-US" sz="2000" b="1" dirty="0">
                <a:latin typeface="Calibri" pitchFamily="34" charset="0"/>
                <a:cs typeface="Calibri" pitchFamily="34" charset="0"/>
              </a:rPr>
              <a:t>formal</a:t>
            </a:r>
            <a:r>
              <a:rPr lang="en-US" sz="2000" dirty="0">
                <a:latin typeface="Calibri" pitchFamily="34" charset="0"/>
                <a:cs typeface="Calibri" pitchFamily="34" charset="0"/>
              </a:rPr>
              <a:t> methods to lead their organizations.</a:t>
            </a:r>
          </a:p>
          <a:p>
            <a:pPr>
              <a:lnSpc>
                <a:spcPct val="90000"/>
              </a:lnSpc>
              <a:buFont typeface="Wingdings" pitchFamily="2" charset="2"/>
              <a:buNone/>
            </a:pPr>
            <a:endParaRPr lang="en-US" sz="2000" dirty="0">
              <a:latin typeface="Calibri" pitchFamily="34" charset="0"/>
              <a:cs typeface="Calibri" pitchFamily="34" charset="0"/>
            </a:endParaRPr>
          </a:p>
          <a:p>
            <a:pPr>
              <a:lnSpc>
                <a:spcPct val="90000"/>
              </a:lnSpc>
              <a:buFont typeface="Wingdings" pitchFamily="2" charset="2"/>
              <a:buNone/>
            </a:pPr>
            <a:r>
              <a:rPr lang="en-US" sz="2000" dirty="0">
                <a:latin typeface="Calibri" pitchFamily="34" charset="0"/>
                <a:cs typeface="Calibri" pitchFamily="34" charset="0"/>
              </a:rPr>
              <a:t>	Although this </a:t>
            </a:r>
            <a:r>
              <a:rPr lang="en-US" sz="2000" b="1" dirty="0">
                <a:latin typeface="Calibri" pitchFamily="34" charset="0"/>
                <a:cs typeface="Calibri" pitchFamily="34" charset="0"/>
              </a:rPr>
              <a:t>formalization</a:t>
            </a:r>
            <a:r>
              <a:rPr lang="en-US" sz="2000" dirty="0">
                <a:latin typeface="Calibri" pitchFamily="34" charset="0"/>
                <a:cs typeface="Calibri" pitchFamily="34" charset="0"/>
              </a:rPr>
              <a:t> process may compromise some entrepreneurs spirit, it often leads to more </a:t>
            </a:r>
            <a:r>
              <a:rPr lang="en-US" sz="2000" b="1" dirty="0">
                <a:latin typeface="Calibri" pitchFamily="34" charset="0"/>
                <a:cs typeface="Calibri" pitchFamily="34" charset="0"/>
              </a:rPr>
              <a:t>focus</a:t>
            </a:r>
            <a:r>
              <a:rPr lang="en-US" sz="2000" dirty="0">
                <a:latin typeface="Calibri" pitchFamily="34" charset="0"/>
                <a:cs typeface="Calibri" pitchFamily="34" charset="0"/>
              </a:rPr>
              <a:t>, </a:t>
            </a:r>
            <a:r>
              <a:rPr lang="en-US" sz="2000" b="1" dirty="0">
                <a:latin typeface="Calibri" pitchFamily="34" charset="0"/>
                <a:cs typeface="Calibri" pitchFamily="34" charset="0"/>
              </a:rPr>
              <a:t>organization</a:t>
            </a:r>
            <a:r>
              <a:rPr lang="en-US" sz="2000" dirty="0">
                <a:latin typeface="Calibri" pitchFamily="34" charset="0"/>
                <a:cs typeface="Calibri" pitchFamily="34" charset="0"/>
              </a:rPr>
              <a:t>, and greater </a:t>
            </a:r>
            <a:r>
              <a:rPr lang="en-US" sz="2000" b="1" dirty="0">
                <a:latin typeface="Calibri" pitchFamily="34" charset="0"/>
                <a:cs typeface="Calibri" pitchFamily="34" charset="0"/>
              </a:rPr>
              <a:t>financial returns</a:t>
            </a:r>
            <a:r>
              <a:rPr lang="en-US" sz="2000" dirty="0">
                <a:latin typeface="Calibri" pitchFamily="34" charset="0"/>
                <a:cs typeface="Calibri" pitchFamily="34" charset="0"/>
              </a:rPr>
              <a:t>. </a:t>
            </a:r>
          </a:p>
          <a:p>
            <a:pPr>
              <a:lnSpc>
                <a:spcPct val="90000"/>
              </a:lnSpc>
              <a:buFont typeface="Wingdings" pitchFamily="2" charset="2"/>
              <a:buNone/>
            </a:pPr>
            <a:endParaRPr lang="en-US" sz="2000" dirty="0"/>
          </a:p>
          <a:p>
            <a:pPr>
              <a:lnSpc>
                <a:spcPct val="90000"/>
              </a:lnSpc>
              <a:buFont typeface="Wingdings" pitchFamily="2" charset="2"/>
              <a:buNone/>
            </a:pPr>
            <a:r>
              <a:rPr lang="en-US" sz="2000" dirty="0"/>
              <a:t>	</a:t>
            </a:r>
            <a:endParaRPr lang="en-US" sz="2800" dirty="0"/>
          </a:p>
        </p:txBody>
      </p:sp>
      <p:sp>
        <p:nvSpPr>
          <p:cNvPr id="1048654" name="Rectangle 3"/>
          <p:cNvSpPr/>
          <p:nvPr/>
        </p:nvSpPr>
        <p:spPr>
          <a:xfrm>
            <a:off x="762000" y="3733800"/>
            <a:ext cx="7467600" cy="3406140"/>
          </a:xfrm>
          <a:prstGeom prst="rect">
            <a:avLst/>
          </a:prstGeom>
        </p:spPr>
        <p:txBody>
          <a:bodyPr wrap="square">
            <a:spAutoFit/>
          </a:bodyPr>
          <a:lstStyle/>
          <a:p>
            <a:pPr>
              <a:buFont typeface="Wingdings" pitchFamily="2" charset="2"/>
              <a:buNone/>
            </a:pPr>
            <a:r>
              <a:rPr lang="en-US" sz="2000" b="1" dirty="0" smtClean="0">
                <a:latin typeface="Calibri" pitchFamily="34" charset="0"/>
                <a:cs typeface="Calibri" pitchFamily="34" charset="0"/>
              </a:rPr>
              <a:t>Going Global….</a:t>
            </a:r>
          </a:p>
          <a:p>
            <a:pPr>
              <a:buFont typeface="Wingdings" pitchFamily="2" charset="2"/>
              <a:buNone/>
            </a:pPr>
            <a:endParaRPr lang="en-US" sz="2000" dirty="0" smtClean="0">
              <a:latin typeface="Calibri" pitchFamily="34" charset="0"/>
              <a:cs typeface="Calibri" pitchFamily="34" charset="0"/>
            </a:endParaRPr>
          </a:p>
          <a:p>
            <a:pPr>
              <a:buFont typeface="Wingdings" pitchFamily="2" charset="2"/>
              <a:buNone/>
            </a:pPr>
            <a:r>
              <a:rPr lang="en-US" sz="2000" dirty="0" smtClean="0">
                <a:latin typeface="Calibri" pitchFamily="34" charset="0"/>
                <a:cs typeface="Calibri" pitchFamily="34" charset="0"/>
              </a:rPr>
              <a:t>	From domestic to worldwide expansion, globalization can be extremely rewarding for entrepreneurs.</a:t>
            </a:r>
          </a:p>
          <a:p>
            <a:pPr>
              <a:buFont typeface="Wingdings" pitchFamily="2" charset="2"/>
              <a:buNone/>
            </a:pPr>
            <a:r>
              <a:rPr lang="en-US" sz="2000" dirty="0" smtClean="0">
                <a:latin typeface="Calibri" pitchFamily="34" charset="0"/>
                <a:cs typeface="Calibri" pitchFamily="34" charset="0"/>
              </a:rPr>
              <a:t>	</a:t>
            </a:r>
          </a:p>
          <a:p>
            <a:pPr>
              <a:buFont typeface="Wingdings" pitchFamily="2" charset="2"/>
              <a:buNone/>
            </a:pPr>
            <a:endParaRPr lang="en-US" sz="2000" dirty="0" smtClean="0">
              <a:latin typeface="Calibri" pitchFamily="34" charset="0"/>
              <a:cs typeface="Calibri" pitchFamily="34" charset="0"/>
            </a:endParaRPr>
          </a:p>
          <a:p>
            <a:pPr>
              <a:buFont typeface="Wingdings" pitchFamily="2" charset="2"/>
              <a:buNone/>
            </a:pPr>
            <a:r>
              <a:rPr lang="en-US" sz="2000" dirty="0" smtClean="0">
                <a:latin typeface="Calibri" pitchFamily="34" charset="0"/>
                <a:cs typeface="Calibri" pitchFamily="34" charset="0"/>
              </a:rPr>
              <a:t>	However, it is a huge undertaking.  Adapting your business to operate in the global market can lead to a decrease in ownership, and a forced focus on raising money to keep your business alive.</a:t>
            </a:r>
          </a:p>
          <a:p>
            <a:pPr>
              <a:buFont typeface="Wingdings" pitchFamily="2" charset="2"/>
              <a:buNone/>
            </a:pPr>
            <a:r>
              <a:rPr lang="en-US" dirty="0" smtClean="0"/>
              <a:t>	</a:t>
            </a:r>
            <a:endParaRPr lang="en-US" dirty="0"/>
          </a:p>
        </p:txBody>
      </p:sp>
    </p:spTree>
  </p:cSld>
  <p:clrMapOvr>
    <a:masterClrMapping/>
  </p:clrMapOvr>
  <p:transition spd="med">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Rectangle 2"/>
          <p:cNvSpPr>
            <a:spLocks noGrp="1" noChangeArrowheads="1"/>
          </p:cNvSpPr>
          <p:nvPr>
            <p:ph type="title"/>
          </p:nvPr>
        </p:nvSpPr>
        <p:spPr/>
        <p:txBody>
          <a:bodyPr>
            <a:normAutofit/>
          </a:bodyPr>
          <a:lstStyle/>
          <a:p>
            <a:r>
              <a:rPr lang="en-US" sz="3200" dirty="0">
                <a:latin typeface="Calibri" pitchFamily="34" charset="0"/>
                <a:cs typeface="Calibri" pitchFamily="34" charset="0"/>
              </a:rPr>
              <a:t>Entrepreneurship:  Managing a Family Business</a:t>
            </a:r>
          </a:p>
        </p:txBody>
      </p:sp>
      <p:sp>
        <p:nvSpPr>
          <p:cNvPr id="1048658" name="Rectangle 3"/>
          <p:cNvSpPr>
            <a:spLocks noGrp="1" noChangeArrowheads="1"/>
          </p:cNvSpPr>
          <p:nvPr>
            <p:ph type="body" idx="1"/>
          </p:nvPr>
        </p:nvSpPr>
        <p:spPr/>
        <p:txBody>
          <a:bodyPr/>
          <a:lstStyle/>
          <a:p>
            <a:pPr>
              <a:lnSpc>
                <a:spcPct val="90000"/>
              </a:lnSpc>
              <a:buFont typeface="Wingdings" pitchFamily="2" charset="2"/>
              <a:buNone/>
            </a:pPr>
            <a:r>
              <a:rPr lang="en-US" sz="2800" dirty="0"/>
              <a:t>	</a:t>
            </a:r>
            <a:r>
              <a:rPr lang="en-US" sz="2000" dirty="0">
                <a:latin typeface="Calibri" pitchFamily="34" charset="0"/>
                <a:cs typeface="Calibri" pitchFamily="34" charset="0"/>
              </a:rPr>
              <a:t>Two reasons not to go into business with your family or friends.…</a:t>
            </a:r>
          </a:p>
          <a:p>
            <a:pPr algn="ctr">
              <a:lnSpc>
                <a:spcPct val="90000"/>
              </a:lnSpc>
              <a:buFont typeface="Wingdings" pitchFamily="2" charset="2"/>
              <a:buNone/>
            </a:pPr>
            <a:endParaRPr lang="en-US" sz="2000" dirty="0">
              <a:latin typeface="Calibri" pitchFamily="34" charset="0"/>
              <a:cs typeface="Calibri" pitchFamily="34" charset="0"/>
            </a:endParaRPr>
          </a:p>
          <a:p>
            <a:pPr algn="ctr">
              <a:lnSpc>
                <a:spcPct val="90000"/>
              </a:lnSpc>
              <a:buFont typeface="Wingdings" pitchFamily="2" charset="2"/>
              <a:buNone/>
            </a:pPr>
            <a:r>
              <a:rPr lang="en-US" sz="2000" dirty="0">
                <a:latin typeface="Calibri" pitchFamily="34" charset="0"/>
                <a:cs typeface="Calibri" pitchFamily="34" charset="0"/>
              </a:rPr>
              <a:t>Families fight</a:t>
            </a:r>
          </a:p>
          <a:p>
            <a:pPr algn="ctr">
              <a:lnSpc>
                <a:spcPct val="90000"/>
              </a:lnSpc>
              <a:buFont typeface="Wingdings" pitchFamily="2" charset="2"/>
              <a:buNone/>
            </a:pPr>
            <a:r>
              <a:rPr lang="en-US" sz="2000" dirty="0">
                <a:latin typeface="Calibri" pitchFamily="34" charset="0"/>
                <a:cs typeface="Calibri" pitchFamily="34" charset="0"/>
              </a:rPr>
              <a:t>Friends fight.</a:t>
            </a:r>
          </a:p>
          <a:p>
            <a:pPr>
              <a:lnSpc>
                <a:spcPct val="90000"/>
              </a:lnSpc>
              <a:buFont typeface="Wingdings" pitchFamily="2" charset="2"/>
              <a:buNone/>
            </a:pPr>
            <a:r>
              <a:rPr lang="en-US" sz="2000" dirty="0">
                <a:latin typeface="Calibri" pitchFamily="34" charset="0"/>
                <a:cs typeface="Calibri" pitchFamily="34" charset="0"/>
              </a:rPr>
              <a:t>	</a:t>
            </a:r>
          </a:p>
          <a:p>
            <a:pPr>
              <a:lnSpc>
                <a:spcPct val="90000"/>
              </a:lnSpc>
              <a:buFont typeface="Wingdings" pitchFamily="2" charset="2"/>
              <a:buNone/>
            </a:pPr>
            <a:r>
              <a:rPr lang="en-US" sz="2000" dirty="0">
                <a:latin typeface="Calibri" pitchFamily="34" charset="0"/>
                <a:cs typeface="Calibri" pitchFamily="34" charset="0"/>
              </a:rPr>
              <a:t>	Often, it involves money.  So a business environment could potentially breed arguments, </a:t>
            </a:r>
            <a:r>
              <a:rPr lang="en-US" sz="2000" dirty="0" smtClean="0">
                <a:latin typeface="Calibri" pitchFamily="34" charset="0"/>
                <a:cs typeface="Calibri" pitchFamily="34" charset="0"/>
              </a:rPr>
              <a:t>disagreements.  </a:t>
            </a:r>
            <a:endParaRPr lang="en-US" sz="2000" dirty="0">
              <a:latin typeface="Calibri" pitchFamily="34" charset="0"/>
              <a:cs typeface="Calibri" pitchFamily="34" charset="0"/>
            </a:endParaRPr>
          </a:p>
          <a:p>
            <a:pPr>
              <a:lnSpc>
                <a:spcPct val="90000"/>
              </a:lnSpc>
              <a:buFont typeface="Wingdings" pitchFamily="2" charset="2"/>
              <a:buNone/>
            </a:pPr>
            <a:r>
              <a:rPr lang="en-US" sz="2000" dirty="0">
                <a:latin typeface="Calibri" pitchFamily="34" charset="0"/>
                <a:cs typeface="Calibri" pitchFamily="34" charset="0"/>
              </a:rPr>
              <a:t>	</a:t>
            </a:r>
          </a:p>
          <a:p>
            <a:pPr>
              <a:lnSpc>
                <a:spcPct val="90000"/>
              </a:lnSpc>
              <a:buFont typeface="Wingdings" pitchFamily="2" charset="2"/>
              <a:buNone/>
            </a:pPr>
            <a:r>
              <a:rPr lang="en-US" sz="2000" dirty="0">
                <a:latin typeface="Calibri" pitchFamily="34" charset="0"/>
                <a:cs typeface="Calibri" pitchFamily="34" charset="0"/>
              </a:rPr>
              <a:t>	Fighting can occur during early developmental stages when hours are long and pay is low.  Or, after success has been achieved.</a:t>
            </a:r>
          </a:p>
        </p:txBody>
      </p:sp>
    </p:spTree>
  </p:cSld>
  <p:clrMapOvr>
    <a:masterClrMapping/>
  </p:clrMapOvr>
  <p:transition>
    <p:cover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AutoShape 2" descr="what is entrepreneurshi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60" name="AutoShape 4" descr="what is entrepreneurshi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61" name="Rectangle 3"/>
          <p:cNvSpPr/>
          <p:nvPr/>
        </p:nvSpPr>
        <p:spPr>
          <a:xfrm>
            <a:off x="762000" y="609600"/>
            <a:ext cx="7848600" cy="1077218"/>
          </a:xfrm>
          <a:prstGeom prst="rect">
            <a:avLst/>
          </a:prstGeom>
        </p:spPr>
        <p:txBody>
          <a:bodyPr wrap="square">
            <a:spAutoFit/>
          </a:bodyPr>
          <a:lstStyle/>
          <a:p>
            <a:r>
              <a:rPr lang="en-US" sz="3200" dirty="0">
                <a:latin typeface="Times New Roman" pitchFamily="18" charset="0"/>
                <a:cs typeface="Times New Roman" pitchFamily="18" charset="0"/>
              </a:rPr>
              <a:t>The </a:t>
            </a:r>
            <a:r>
              <a:rPr lang="en-US" sz="3200" dirty="0" smtClean="0">
                <a:latin typeface="Times New Roman" pitchFamily="18" charset="0"/>
                <a:cs typeface="Times New Roman" pitchFamily="18" charset="0"/>
              </a:rPr>
              <a:t>top </a:t>
            </a:r>
            <a:r>
              <a:rPr lang="en-US" sz="3200" dirty="0">
                <a:latin typeface="Times New Roman" pitchFamily="18" charset="0"/>
                <a:cs typeface="Times New Roman" pitchFamily="18" charset="0"/>
              </a:rPr>
              <a:t>challenges faced by entrepreneurs today: Solved</a:t>
            </a:r>
          </a:p>
        </p:txBody>
      </p:sp>
      <p:sp>
        <p:nvSpPr>
          <p:cNvPr id="1048662" name="Rectangle 4"/>
          <p:cNvSpPr/>
          <p:nvPr/>
        </p:nvSpPr>
        <p:spPr>
          <a:xfrm>
            <a:off x="685800" y="2057400"/>
            <a:ext cx="7924800" cy="3662541"/>
          </a:xfrm>
          <a:prstGeom prst="rect">
            <a:avLst/>
          </a:prstGeom>
        </p:spPr>
        <p:txBody>
          <a:bodyPr wrap="square">
            <a:spAutoFit/>
          </a:bodyPr>
          <a:lstStyle/>
          <a:p>
            <a:r>
              <a:rPr lang="en-US" sz="2800" u="sng" dirty="0">
                <a:latin typeface="Times New Roman" pitchFamily="18" charset="0"/>
                <a:cs typeface="Times New Roman" pitchFamily="18" charset="0"/>
              </a:rPr>
              <a:t>Cash flow </a:t>
            </a:r>
            <a:r>
              <a:rPr lang="en-US" sz="2800" u="sng" dirty="0" smtClean="0">
                <a:latin typeface="Times New Roman" pitchFamily="18" charset="0"/>
                <a:cs typeface="Times New Roman" pitchFamily="18" charset="0"/>
              </a:rPr>
              <a:t>management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The challenge:</a:t>
            </a:r>
            <a:r>
              <a:rPr lang="en-US" sz="2000" dirty="0">
                <a:latin typeface="Times New Roman" pitchFamily="18" charset="0"/>
                <a:cs typeface="Times New Roman" pitchFamily="18" charset="0"/>
              </a:rPr>
              <a:t> Cash flow is essential to small business survival, yet many entrepreneurs struggle to pay the bills (let alone themselves) while they’re waiting for checks to arrive. Part of the problem stems from delayed invoicing, which is common in the entrepreneurial world. You perform a job, send an invoice, then get paid (hopefully) 30 days later. In the meantime, you have to pay everything from your employees or contractors to your mortgage to your grocery bill. Waiting to get paid can make it difficult to get by — and when a customer doesn’t pay, you can risk everything.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Rectangle 1"/>
          <p:cNvSpPr/>
          <p:nvPr/>
        </p:nvSpPr>
        <p:spPr>
          <a:xfrm>
            <a:off x="685800" y="533400"/>
            <a:ext cx="7848600" cy="3799840"/>
          </a:xfrm>
          <a:prstGeom prst="rect">
            <a:avLst/>
          </a:prstGeom>
        </p:spPr>
        <p:txBody>
          <a:bodyPr wrap="square">
            <a:spAutoFit/>
          </a:bodyPr>
          <a:lstStyle/>
          <a:p>
            <a:r>
              <a:rPr lang="en-US" sz="2800" u="sng" dirty="0">
                <a:latin typeface="Calibri" pitchFamily="34" charset="0"/>
                <a:cs typeface="Calibri" pitchFamily="34" charset="0"/>
              </a:rPr>
              <a:t>Hiring </a:t>
            </a:r>
            <a:r>
              <a:rPr lang="en-US" sz="2800" u="sng" dirty="0" smtClean="0">
                <a:latin typeface="Calibri" pitchFamily="34" charset="0"/>
                <a:cs typeface="Calibri" pitchFamily="34" charset="0"/>
              </a:rPr>
              <a:t>employees</a:t>
            </a:r>
          </a:p>
          <a:p>
            <a:endParaRPr lang="en-US" sz="3200" u="sng" dirty="0">
              <a:latin typeface="Calibri" pitchFamily="34" charset="0"/>
              <a:cs typeface="Calibri" pitchFamily="34" charset="0"/>
            </a:endParaRPr>
          </a:p>
          <a:p>
            <a:r>
              <a:rPr lang="en-US" sz="2000" b="1" dirty="0">
                <a:latin typeface="Times New Roman" pitchFamily="18" charset="0"/>
                <a:cs typeface="Times New Roman" pitchFamily="18" charset="0"/>
              </a:rPr>
              <a:t>The challenge:</a:t>
            </a:r>
            <a:r>
              <a:rPr lang="en-US" sz="2000" dirty="0">
                <a:latin typeface="Times New Roman" pitchFamily="18" charset="0"/>
                <a:cs typeface="Times New Roman" pitchFamily="18" charset="0"/>
              </a:rPr>
              <a:t> Do you know who dreads job interviews the most? It’s not prospective candidates — it’s entrepreneurs.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hiring process can take several days of your time: reviewing resumes, sitting through interviews, sifting through so many unqualified candidates to find the diamonds in the rough.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Then</a:t>
            </a:r>
            <a:r>
              <a:rPr lang="en-US" sz="2000" dirty="0">
                <a:latin typeface="Times New Roman" pitchFamily="18" charset="0"/>
                <a:cs typeface="Times New Roman" pitchFamily="18" charset="0"/>
              </a:rPr>
              <a:t>, you only hope you can offer an attractive package to get the best people on board and retain them.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Rectangle 1"/>
          <p:cNvSpPr/>
          <p:nvPr/>
        </p:nvSpPr>
        <p:spPr>
          <a:xfrm>
            <a:off x="990600" y="1066800"/>
            <a:ext cx="7086600" cy="2000548"/>
          </a:xfrm>
          <a:prstGeom prst="rect">
            <a:avLst/>
          </a:prstGeom>
        </p:spPr>
        <p:txBody>
          <a:bodyPr wrap="square">
            <a:spAutoFit/>
          </a:bodyPr>
          <a:lstStyle/>
          <a:p>
            <a:r>
              <a:rPr lang="en-US" sz="2800" u="sng" dirty="0">
                <a:latin typeface="Times New Roman" pitchFamily="18" charset="0"/>
                <a:cs typeface="Times New Roman" pitchFamily="18" charset="0"/>
              </a:rPr>
              <a:t>Time </a:t>
            </a:r>
            <a:r>
              <a:rPr lang="en-US" sz="2800" u="sng" dirty="0" smtClean="0">
                <a:latin typeface="Times New Roman" pitchFamily="18" charset="0"/>
                <a:cs typeface="Times New Roman" pitchFamily="18" charset="0"/>
              </a:rPr>
              <a:t>management</a:t>
            </a:r>
          </a:p>
          <a:p>
            <a:endParaRPr lang="en-US" sz="3200" u="sng" dirty="0">
              <a:latin typeface="Calibri" pitchFamily="34" charset="0"/>
              <a:cs typeface="Calibri" pitchFamily="34" charset="0"/>
            </a:endParaRPr>
          </a:p>
          <a:p>
            <a:r>
              <a:rPr lang="en-US" sz="2000" b="1" dirty="0" smtClean="0">
                <a:latin typeface="Calibri" pitchFamily="34" charset="0"/>
                <a:cs typeface="Calibri" pitchFamily="34" charset="0"/>
              </a:rPr>
              <a:t>The </a:t>
            </a:r>
            <a:r>
              <a:rPr lang="en-US" sz="2000" b="1" dirty="0">
                <a:latin typeface="Calibri" pitchFamily="34" charset="0"/>
                <a:cs typeface="Calibri" pitchFamily="34" charset="0"/>
              </a:rPr>
              <a:t>challenge:</a:t>
            </a:r>
            <a:r>
              <a:rPr lang="en-US" sz="2000" dirty="0">
                <a:latin typeface="Calibri" pitchFamily="34" charset="0"/>
                <a:cs typeface="Calibri" pitchFamily="34" charset="0"/>
              </a:rPr>
              <a:t> Time management might be the biggest problem faced by entrepreneurs, who wear many (and all) hats. If you only had more time, you could accomplish so much more!</a:t>
            </a:r>
          </a:p>
        </p:txBody>
      </p:sp>
      <p:sp>
        <p:nvSpPr>
          <p:cNvPr id="1048665" name="Rectangle 2"/>
          <p:cNvSpPr/>
          <p:nvPr/>
        </p:nvSpPr>
        <p:spPr>
          <a:xfrm>
            <a:off x="914400" y="3581400"/>
            <a:ext cx="7086600" cy="1938992"/>
          </a:xfrm>
          <a:prstGeom prst="rect">
            <a:avLst/>
          </a:prstGeom>
        </p:spPr>
        <p:txBody>
          <a:bodyPr wrap="square">
            <a:spAutoFit/>
          </a:bodyPr>
          <a:lstStyle/>
          <a:p>
            <a:r>
              <a:rPr lang="en-US" sz="2800" u="sng" dirty="0">
                <a:latin typeface="Times New Roman" pitchFamily="18" charset="0"/>
                <a:cs typeface="Times New Roman" pitchFamily="18" charset="0"/>
              </a:rPr>
              <a:t>Delegating </a:t>
            </a:r>
            <a:r>
              <a:rPr lang="en-US" sz="2800" u="sng" dirty="0" smtClean="0">
                <a:latin typeface="Times New Roman" pitchFamily="18" charset="0"/>
                <a:cs typeface="Times New Roman" pitchFamily="18" charset="0"/>
              </a:rPr>
              <a:t>tasks</a:t>
            </a:r>
          </a:p>
          <a:p>
            <a:endParaRPr lang="en-US" sz="3200" u="sng" dirty="0">
              <a:latin typeface="Calibri" pitchFamily="34" charset="0"/>
              <a:cs typeface="Calibri" pitchFamily="34" charset="0"/>
            </a:endParaRPr>
          </a:p>
          <a:p>
            <a:r>
              <a:rPr lang="en-US" sz="2000" b="1" dirty="0">
                <a:latin typeface="Times New Roman" pitchFamily="18" charset="0"/>
                <a:cs typeface="Times New Roman" pitchFamily="18" charset="0"/>
              </a:rPr>
              <a:t>The challenge: </a:t>
            </a:r>
            <a:r>
              <a:rPr lang="en-US" sz="2000" dirty="0">
                <a:latin typeface="Times New Roman" pitchFamily="18" charset="0"/>
                <a:cs typeface="Times New Roman" pitchFamily="18" charset="0"/>
              </a:rPr>
              <a:t>You know you need to delegate or outsource tasks, but it seems every time you do something gets messed up and you have to redo it anyway.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Rectangle 1"/>
          <p:cNvSpPr/>
          <p:nvPr/>
        </p:nvSpPr>
        <p:spPr>
          <a:xfrm>
            <a:off x="990600" y="990600"/>
            <a:ext cx="7848600" cy="2000548"/>
          </a:xfrm>
          <a:prstGeom prst="rect">
            <a:avLst/>
          </a:prstGeom>
        </p:spPr>
        <p:txBody>
          <a:bodyPr wrap="square">
            <a:spAutoFit/>
          </a:bodyPr>
          <a:lstStyle/>
          <a:p>
            <a:r>
              <a:rPr lang="en-US" sz="2800" u="sng" dirty="0">
                <a:latin typeface="Times New Roman" pitchFamily="18" charset="0"/>
                <a:cs typeface="Times New Roman" pitchFamily="18" charset="0"/>
              </a:rPr>
              <a:t>Marketing </a:t>
            </a:r>
            <a:r>
              <a:rPr lang="en-US" sz="2800" u="sng" dirty="0" smtClean="0">
                <a:latin typeface="Times New Roman" pitchFamily="18" charset="0"/>
                <a:cs typeface="Times New Roman" pitchFamily="18" charset="0"/>
              </a:rPr>
              <a:t>strategy</a:t>
            </a:r>
          </a:p>
          <a:p>
            <a:endParaRPr lang="en-US" sz="3200" u="sng" dirty="0">
              <a:latin typeface="Calibri" pitchFamily="34" charset="0"/>
              <a:cs typeface="Calibri" pitchFamily="34" charset="0"/>
            </a:endParaRPr>
          </a:p>
          <a:p>
            <a:r>
              <a:rPr lang="en-US" sz="2000" b="1" dirty="0">
                <a:latin typeface="Times New Roman" pitchFamily="18" charset="0"/>
                <a:cs typeface="Times New Roman" pitchFamily="18" charset="0"/>
              </a:rPr>
              <a:t>The challenge:</a:t>
            </a:r>
            <a:r>
              <a:rPr lang="en-US" sz="2000" dirty="0">
                <a:latin typeface="Times New Roman" pitchFamily="18" charset="0"/>
                <a:cs typeface="Times New Roman" pitchFamily="18" charset="0"/>
              </a:rPr>
              <a:t>  You don’t know the best way to market your products and services: print, online, mobile, advertising, etc. You want to maximize your return on investment with efficient, targeted marketing that gets results.</a:t>
            </a:r>
          </a:p>
        </p:txBody>
      </p:sp>
      <p:sp>
        <p:nvSpPr>
          <p:cNvPr id="1048667" name="Rectangle 3"/>
          <p:cNvSpPr/>
          <p:nvPr/>
        </p:nvSpPr>
        <p:spPr>
          <a:xfrm>
            <a:off x="914400" y="4038600"/>
            <a:ext cx="7924800" cy="1692771"/>
          </a:xfrm>
          <a:prstGeom prst="rect">
            <a:avLst/>
          </a:prstGeom>
        </p:spPr>
        <p:txBody>
          <a:bodyPr wrap="square">
            <a:spAutoFit/>
          </a:bodyPr>
          <a:lstStyle/>
          <a:p>
            <a:r>
              <a:rPr lang="en-US" sz="2800" u="sng" dirty="0" smtClean="0">
                <a:latin typeface="Times New Roman" pitchFamily="18" charset="0"/>
                <a:cs typeface="Times New Roman" pitchFamily="18" charset="0"/>
              </a:rPr>
              <a:t>Capital</a:t>
            </a:r>
          </a:p>
          <a:p>
            <a:endParaRPr lang="en-US" sz="3200" u="sng" dirty="0">
              <a:latin typeface="Calibri" pitchFamily="34" charset="0"/>
              <a:cs typeface="Calibri" pitchFamily="34" charset="0"/>
            </a:endParaRPr>
          </a:p>
          <a:p>
            <a:r>
              <a:rPr lang="en-US" sz="2000" b="1" dirty="0">
                <a:latin typeface="Times New Roman" pitchFamily="18" charset="0"/>
                <a:cs typeface="Times New Roman" pitchFamily="18" charset="0"/>
              </a:rPr>
              <a:t>The challenge:</a:t>
            </a:r>
            <a:r>
              <a:rPr lang="en-US" sz="2000" dirty="0">
                <a:latin typeface="Times New Roman" pitchFamily="18" charset="0"/>
                <a:cs typeface="Times New Roman" pitchFamily="18" charset="0"/>
              </a:rPr>
              <a:t> You want to start or grow your business, but you have little capital to do it with.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extBox 1048605"/>
          <p:cNvSpPr txBox="1"/>
          <p:nvPr/>
        </p:nvSpPr>
        <p:spPr>
          <a:xfrm>
            <a:off x="591383" y="914400"/>
            <a:ext cx="7961233" cy="3108543"/>
          </a:xfrm>
          <a:prstGeom prst="rect">
            <a:avLst/>
          </a:prstGeom>
        </p:spPr>
        <p:txBody>
          <a:bodyPr wrap="square" rtlCol="0">
            <a:spAutoFit/>
          </a:bodyPr>
          <a:lstStyle/>
          <a:p>
            <a:r>
              <a:rPr lang="en-US" sz="2800" dirty="0">
                <a:solidFill>
                  <a:srgbClr val="000000"/>
                </a:solidFill>
                <a:latin typeface="Times New Roman" pitchFamily="18" charset="0"/>
                <a:cs typeface="Times New Roman" pitchFamily="18" charset="0"/>
              </a:rPr>
              <a:t>An enterprise is usually a venture that reflect an initiative or high risk taking ability of the entrepreneur. Enterprise connotes something bigger and far-reaching than a simple occupation. </a:t>
            </a:r>
          </a:p>
          <a:p>
            <a:endParaRPr lang="en-US" sz="2800" dirty="0">
              <a:solidFill>
                <a:srgbClr val="000000"/>
              </a:solidFill>
              <a:latin typeface="Times New Roman" pitchFamily="18" charset="0"/>
              <a:cs typeface="Times New Roman" pitchFamily="18" charset="0"/>
            </a:endParaRPr>
          </a:p>
          <a:p>
            <a:r>
              <a:rPr lang="en-US" altLang="zh-CN" sz="2800" dirty="0">
                <a:solidFill>
                  <a:srgbClr val="000000"/>
                </a:solidFill>
                <a:latin typeface="Times New Roman" pitchFamily="18" charset="0"/>
                <a:cs typeface="Times New Roman" pitchFamily="18" charset="0"/>
              </a:rPr>
              <a:t>Bu</a:t>
            </a:r>
            <a:r>
              <a:rPr lang="en-US" sz="2800" dirty="0">
                <a:solidFill>
                  <a:srgbClr val="000000"/>
                </a:solidFill>
                <a:latin typeface="Times New Roman" pitchFamily="18" charset="0"/>
                <a:cs typeface="Times New Roman" pitchFamily="18" charset="0"/>
              </a:rPr>
              <a:t>siness is also a type of occupation that reflects the fact that the owner is his own boss.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Rectangle 1"/>
          <p:cNvSpPr/>
          <p:nvPr/>
        </p:nvSpPr>
        <p:spPr>
          <a:xfrm>
            <a:off x="914400" y="1066800"/>
            <a:ext cx="7696200" cy="1692771"/>
          </a:xfrm>
          <a:prstGeom prst="rect">
            <a:avLst/>
          </a:prstGeom>
        </p:spPr>
        <p:txBody>
          <a:bodyPr wrap="square">
            <a:spAutoFit/>
          </a:bodyPr>
          <a:lstStyle/>
          <a:p>
            <a:r>
              <a:rPr lang="en-US" sz="2800" u="sng" dirty="0">
                <a:latin typeface="Times New Roman" pitchFamily="18" charset="0"/>
                <a:cs typeface="Times New Roman" pitchFamily="18" charset="0"/>
              </a:rPr>
              <a:t>Strapped </a:t>
            </a:r>
            <a:r>
              <a:rPr lang="en-US" sz="2800" u="sng" dirty="0" smtClean="0">
                <a:latin typeface="Times New Roman" pitchFamily="18" charset="0"/>
                <a:cs typeface="Times New Roman" pitchFamily="18" charset="0"/>
              </a:rPr>
              <a:t>budget</a:t>
            </a:r>
          </a:p>
          <a:p>
            <a:endParaRPr lang="en-US" sz="3200" u="sng" dirty="0">
              <a:latin typeface="Calibri" pitchFamily="34" charset="0"/>
              <a:cs typeface="Calibri" pitchFamily="34" charset="0"/>
            </a:endParaRPr>
          </a:p>
          <a:p>
            <a:r>
              <a:rPr lang="en-US" sz="2000" b="1" dirty="0">
                <a:latin typeface="Times New Roman" pitchFamily="18" charset="0"/>
                <a:cs typeface="Times New Roman" pitchFamily="18" charset="0"/>
              </a:rPr>
              <a:t>The challenge:</a:t>
            </a:r>
            <a:r>
              <a:rPr lang="en-US" sz="2000" dirty="0">
                <a:latin typeface="Times New Roman" pitchFamily="18" charset="0"/>
                <a:cs typeface="Times New Roman" pitchFamily="18" charset="0"/>
              </a:rPr>
              <a:t> Even though cash flow is fine, it seems you never have enough in your budget to market your company to its full potential.</a:t>
            </a:r>
          </a:p>
        </p:txBody>
      </p:sp>
      <p:sp>
        <p:nvSpPr>
          <p:cNvPr id="1048669" name="Rectangle 2"/>
          <p:cNvSpPr/>
          <p:nvPr/>
        </p:nvSpPr>
        <p:spPr>
          <a:xfrm>
            <a:off x="914400" y="3581400"/>
            <a:ext cx="7543800" cy="2000548"/>
          </a:xfrm>
          <a:prstGeom prst="rect">
            <a:avLst/>
          </a:prstGeom>
        </p:spPr>
        <p:txBody>
          <a:bodyPr wrap="square">
            <a:spAutoFit/>
          </a:bodyPr>
          <a:lstStyle/>
          <a:p>
            <a:r>
              <a:rPr lang="en-US" sz="2800" u="sng" dirty="0">
                <a:latin typeface="Times New Roman" pitchFamily="18" charset="0"/>
                <a:cs typeface="Times New Roman" pitchFamily="18" charset="0"/>
              </a:rPr>
              <a:t>Business </a:t>
            </a:r>
            <a:r>
              <a:rPr lang="en-US" sz="2800" u="sng" dirty="0" smtClean="0">
                <a:latin typeface="Times New Roman" pitchFamily="18" charset="0"/>
                <a:cs typeface="Times New Roman" pitchFamily="18" charset="0"/>
              </a:rPr>
              <a:t>growth</a:t>
            </a:r>
          </a:p>
          <a:p>
            <a:endParaRPr lang="en-US" sz="3200" u="sng" dirty="0">
              <a:latin typeface="Calibri" pitchFamily="34" charset="0"/>
              <a:cs typeface="Calibri" pitchFamily="34" charset="0"/>
            </a:endParaRPr>
          </a:p>
          <a:p>
            <a:r>
              <a:rPr lang="en-US" sz="2000" b="1" dirty="0">
                <a:latin typeface="Times New Roman" pitchFamily="18" charset="0"/>
                <a:cs typeface="Times New Roman" pitchFamily="18" charset="0"/>
              </a:rPr>
              <a:t>The challenge:</a:t>
            </a:r>
            <a:r>
              <a:rPr lang="en-US" sz="2000" dirty="0">
                <a:latin typeface="Times New Roman" pitchFamily="18" charset="0"/>
                <a:cs typeface="Times New Roman" pitchFamily="18" charset="0"/>
              </a:rPr>
              <a:t> We’re assuming you are growing, not that you can’t grow, and you’ve come to the point at which you can’t take on any more work in your current structure.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Rectangle 1"/>
          <p:cNvSpPr/>
          <p:nvPr/>
        </p:nvSpPr>
        <p:spPr>
          <a:xfrm>
            <a:off x="990600" y="838200"/>
            <a:ext cx="7620000" cy="2308324"/>
          </a:xfrm>
          <a:prstGeom prst="rect">
            <a:avLst/>
          </a:prstGeom>
        </p:spPr>
        <p:txBody>
          <a:bodyPr wrap="square">
            <a:spAutoFit/>
          </a:bodyPr>
          <a:lstStyle/>
          <a:p>
            <a:r>
              <a:rPr lang="en-US" sz="2800" u="sng" dirty="0" smtClean="0">
                <a:latin typeface="Times New Roman" pitchFamily="18" charset="0"/>
                <a:cs typeface="Times New Roman" pitchFamily="18" charset="0"/>
              </a:rPr>
              <a:t>Self-doubt</a:t>
            </a:r>
          </a:p>
          <a:p>
            <a:endParaRPr lang="en-US" sz="3200" u="sng" dirty="0">
              <a:latin typeface="Calibri" pitchFamily="34" charset="0"/>
              <a:cs typeface="Calibri" pitchFamily="34" charset="0"/>
            </a:endParaRPr>
          </a:p>
          <a:p>
            <a:r>
              <a:rPr lang="en-US" sz="2000" b="1" dirty="0">
                <a:latin typeface="Times New Roman" pitchFamily="18" charset="0"/>
                <a:cs typeface="Times New Roman" pitchFamily="18" charset="0"/>
              </a:rPr>
              <a:t>The challenge:</a:t>
            </a:r>
            <a:r>
              <a:rPr lang="en-US" sz="2000" dirty="0">
                <a:latin typeface="Times New Roman" pitchFamily="18" charset="0"/>
                <a:cs typeface="Times New Roman" pitchFamily="18" charset="0"/>
              </a:rPr>
              <a:t> An entrepreneur’s life is not enviable, at least in the beginning. It’s extremely easy to get discouraged when something goes wrong or when you’re not growing as fast as you’d like. Self-doubt creeps in, and you feel like giving 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extBox 1048593"/>
          <p:cNvSpPr txBox="1"/>
          <p:nvPr/>
        </p:nvSpPr>
        <p:spPr>
          <a:xfrm>
            <a:off x="134216" y="598916"/>
            <a:ext cx="9247908" cy="1384995"/>
          </a:xfrm>
          <a:prstGeom prst="rect">
            <a:avLst/>
          </a:prstGeom>
        </p:spPr>
        <p:txBody>
          <a:bodyPr wrap="square" rtlCol="0">
            <a:spAutoFit/>
          </a:bodyPr>
          <a:lstStyle/>
          <a:p>
            <a:r>
              <a:rPr lang="en-US" sz="2800" dirty="0">
                <a:solidFill>
                  <a:srgbClr val="000000"/>
                </a:solidFill>
              </a:rPr>
              <a:t>
</a:t>
            </a:r>
            <a:r>
              <a:rPr lang="en-US" altLang="zh-CN" sz="2800" dirty="0">
                <a:solidFill>
                  <a:srgbClr val="000000"/>
                </a:solidFill>
                <a:latin typeface="Times New Roman" pitchFamily="18" charset="0"/>
                <a:cs typeface="Times New Roman" pitchFamily="18" charset="0"/>
              </a:rPr>
              <a:t>Jef</a:t>
            </a:r>
            <a:r>
              <a:rPr lang="en-US" sz="2800" dirty="0">
                <a:solidFill>
                  <a:srgbClr val="000000"/>
                </a:solidFill>
                <a:latin typeface="Times New Roman" pitchFamily="18" charset="0"/>
                <a:cs typeface="Times New Roman" pitchFamily="18" charset="0"/>
              </a:rPr>
              <a:t>f Bezos</a:t>
            </a:r>
            <a:r>
              <a:rPr lang="en-US" altLang="zh-CN" sz="2800" dirty="0">
                <a:solidFill>
                  <a:srgbClr val="000000"/>
                </a:solidFill>
                <a:latin typeface="Times New Roman" pitchFamily="18" charset="0"/>
                <a:cs typeface="Times New Roman" pitchFamily="18" charset="0"/>
              </a:rPr>
              <a:t> ric</a:t>
            </a:r>
            <a:r>
              <a:rPr lang="en-US" sz="2800" dirty="0">
                <a:solidFill>
                  <a:srgbClr val="000000"/>
                </a:solidFill>
                <a:latin typeface="Times New Roman" pitchFamily="18" charset="0"/>
                <a:cs typeface="Times New Roman" pitchFamily="18" charset="0"/>
              </a:rPr>
              <a:t>hest entrepreneurs</a:t>
            </a:r>
            <a:r>
              <a:rPr lang="en-US" altLang="zh-CN" sz="2800" dirty="0">
                <a:solidFill>
                  <a:srgbClr val="000000"/>
                </a:solidFill>
                <a:latin typeface="Times New Roman" pitchFamily="18" charset="0"/>
                <a:cs typeface="Times New Roman" pitchFamily="18" charset="0"/>
              </a:rPr>
              <a:t>, </a:t>
            </a:r>
            <a:r>
              <a:rPr lang="en-US" sz="2800" dirty="0">
                <a:solidFill>
                  <a:srgbClr val="000000"/>
                </a:solidFill>
                <a:latin typeface="Times New Roman" pitchFamily="18" charset="0"/>
                <a:cs typeface="Times New Roman" pitchFamily="18" charset="0"/>
              </a:rPr>
              <a:t>is the founder &amp; CEO of the e-commerce giant Amazon.</a:t>
            </a:r>
          </a:p>
        </p:txBody>
      </p:sp>
      <p:sp>
        <p:nvSpPr>
          <p:cNvPr id="1048595" name="TextBox 1048594"/>
          <p:cNvSpPr txBox="1"/>
          <p:nvPr/>
        </p:nvSpPr>
        <p:spPr>
          <a:xfrm>
            <a:off x="186169" y="2080260"/>
            <a:ext cx="8840932" cy="954107"/>
          </a:xfrm>
          <a:prstGeom prst="rect">
            <a:avLst/>
          </a:prstGeom>
        </p:spPr>
        <p:txBody>
          <a:bodyPr wrap="square" rtlCol="0">
            <a:spAutoFit/>
          </a:bodyPr>
          <a:lstStyle/>
          <a:p>
            <a:r>
              <a:rPr lang="en-US" sz="2800" dirty="0">
                <a:solidFill>
                  <a:srgbClr val="000000"/>
                </a:solidFill>
                <a:latin typeface="Times New Roman" pitchFamily="18" charset="0"/>
                <a:cs typeface="Times New Roman" pitchFamily="18" charset="0"/>
              </a:rPr>
              <a:t>Bill Gates is the founder of the PC software firm Microsoft corporation.</a:t>
            </a:r>
          </a:p>
        </p:txBody>
      </p:sp>
      <p:sp>
        <p:nvSpPr>
          <p:cNvPr id="1048596" name="TextBox 1048595"/>
          <p:cNvSpPr txBox="1"/>
          <p:nvPr/>
        </p:nvSpPr>
        <p:spPr>
          <a:xfrm>
            <a:off x="134216" y="3276600"/>
            <a:ext cx="9416761" cy="523220"/>
          </a:xfrm>
          <a:prstGeom prst="rect">
            <a:avLst/>
          </a:prstGeom>
        </p:spPr>
        <p:txBody>
          <a:bodyPr wrap="square" rtlCol="0">
            <a:spAutoFit/>
          </a:bodyPr>
          <a:lstStyle/>
          <a:p>
            <a:r>
              <a:rPr lang="en-US" sz="2800" dirty="0">
                <a:solidFill>
                  <a:srgbClr val="000000"/>
                </a:solidFill>
                <a:latin typeface="Times New Roman" pitchFamily="18" charset="0"/>
                <a:cs typeface="Times New Roman" pitchFamily="18" charset="0"/>
              </a:rPr>
              <a:t>Larry Ellison is the co-founder of the software company Oracle</a:t>
            </a:r>
            <a:r>
              <a:rPr lang="en-US" sz="2800" dirty="0">
                <a:solidFill>
                  <a:srgbClr val="000000"/>
                </a:solidFill>
              </a:rPr>
              <a:t>.</a:t>
            </a:r>
          </a:p>
        </p:txBody>
      </p:sp>
      <p:sp>
        <p:nvSpPr>
          <p:cNvPr id="1048597" name="TextBox 1048596"/>
          <p:cNvSpPr txBox="1"/>
          <p:nvPr/>
        </p:nvSpPr>
        <p:spPr>
          <a:xfrm>
            <a:off x="186169" y="4204744"/>
            <a:ext cx="8866909" cy="954107"/>
          </a:xfrm>
          <a:prstGeom prst="rect">
            <a:avLst/>
          </a:prstGeom>
        </p:spPr>
        <p:txBody>
          <a:bodyPr wrap="square" rtlCol="0">
            <a:spAutoFit/>
          </a:bodyPr>
          <a:lstStyle/>
          <a:p>
            <a:r>
              <a:rPr lang="en-US" sz="2800" dirty="0">
                <a:solidFill>
                  <a:srgbClr val="000000"/>
                </a:solidFill>
                <a:latin typeface="Times New Roman" pitchFamily="18" charset="0"/>
                <a:cs typeface="Times New Roman" pitchFamily="18" charset="0"/>
              </a:rPr>
              <a:t>Mark </a:t>
            </a:r>
            <a:r>
              <a:rPr lang="en-US" sz="2800" dirty="0" err="1">
                <a:solidFill>
                  <a:srgbClr val="000000"/>
                </a:solidFill>
                <a:latin typeface="Times New Roman" pitchFamily="18" charset="0"/>
                <a:cs typeface="Times New Roman" pitchFamily="18" charset="0"/>
              </a:rPr>
              <a:t>Zuckerberg</a:t>
            </a:r>
            <a:r>
              <a:rPr lang="en-US" sz="2800" dirty="0">
                <a:solidFill>
                  <a:srgbClr val="000000"/>
                </a:solidFill>
                <a:latin typeface="Times New Roman" pitchFamily="18" charset="0"/>
                <a:cs typeface="Times New Roman" pitchFamily="18" charset="0"/>
              </a:rPr>
              <a:t> is the famous co-founder &amp; CEO of the social network Facebook.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1048591"/>
          <p:cNvSpPr txBox="1"/>
          <p:nvPr/>
        </p:nvSpPr>
        <p:spPr>
          <a:xfrm>
            <a:off x="307394" y="914400"/>
            <a:ext cx="8412307" cy="2308324"/>
          </a:xfrm>
          <a:prstGeom prst="rect">
            <a:avLst/>
          </a:prstGeom>
        </p:spPr>
        <p:txBody>
          <a:bodyPr wrap="square" rtlCol="0">
            <a:spAutoFit/>
          </a:bodyPr>
          <a:lstStyle/>
          <a:p>
            <a:r>
              <a:rPr lang="en-US" altLang="zh-CN" sz="2400" b="1" dirty="0">
                <a:solidFill>
                  <a:srgbClr val="000000"/>
                </a:solidFill>
                <a:latin typeface="Times New Roman" pitchFamily="18" charset="0"/>
                <a:cs typeface="Times New Roman" pitchFamily="18" charset="0"/>
              </a:rPr>
              <a:t>Entrepr</a:t>
            </a:r>
            <a:r>
              <a:rPr lang="en-US" sz="2400" b="1" dirty="0">
                <a:solidFill>
                  <a:srgbClr val="000000"/>
                </a:solidFill>
                <a:latin typeface="Times New Roman" pitchFamily="18" charset="0"/>
                <a:cs typeface="Times New Roman" pitchFamily="18" charset="0"/>
              </a:rPr>
              <a:t>eneurial success depends on the following traits:</a:t>
            </a:r>
            <a:r>
              <a:rPr lang="en-US" sz="2400" dirty="0">
                <a:solidFill>
                  <a:srgbClr val="000000"/>
                </a:solidFill>
                <a:latin typeface="Times New Roman" pitchFamily="18" charset="0"/>
                <a:cs typeface="Times New Roman" pitchFamily="18" charset="0"/>
              </a:rPr>
              <a:t>
Strategic mindset
People management skills
Holding nerve during a downturn
Perseverance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extBox 1048587"/>
          <p:cNvSpPr txBox="1"/>
          <p:nvPr/>
        </p:nvSpPr>
        <p:spPr>
          <a:xfrm>
            <a:off x="762000" y="4834668"/>
            <a:ext cx="4000000" cy="1815882"/>
          </a:xfrm>
          <a:prstGeom prst="rect">
            <a:avLst/>
          </a:prstGeom>
        </p:spPr>
        <p:txBody>
          <a:bodyPr wrap="square" rtlCol="0">
            <a:spAutoFit/>
          </a:bodyPr>
          <a:lstStyle/>
          <a:p>
            <a:r>
              <a:rPr lang="en-US" altLang="zh-CN" sz="2800" dirty="0">
                <a:solidFill>
                  <a:srgbClr val="000000"/>
                </a:solidFill>
                <a:latin typeface="Times New Roman" pitchFamily="18" charset="0"/>
                <a:cs typeface="Times New Roman" pitchFamily="18" charset="0"/>
              </a:rPr>
              <a:t>Innovation</a:t>
            </a:r>
            <a:endParaRPr lang="en-US" sz="2800" dirty="0">
              <a:solidFill>
                <a:srgbClr val="000000"/>
              </a:solidFill>
              <a:latin typeface="Times New Roman" pitchFamily="18" charset="0"/>
              <a:cs typeface="Times New Roman" pitchFamily="18" charset="0"/>
            </a:endParaRPr>
          </a:p>
          <a:p>
            <a:r>
              <a:rPr lang="en-US" altLang="zh-CN" sz="2800" dirty="0">
                <a:solidFill>
                  <a:srgbClr val="000000"/>
                </a:solidFill>
                <a:latin typeface="Times New Roman" pitchFamily="18" charset="0"/>
                <a:cs typeface="Times New Roman" pitchFamily="18" charset="0"/>
              </a:rPr>
              <a:t>Risk Taking</a:t>
            </a:r>
            <a:endParaRPr lang="en-US" sz="2800" dirty="0">
              <a:solidFill>
                <a:srgbClr val="000000"/>
              </a:solidFill>
              <a:latin typeface="Times New Roman" pitchFamily="18" charset="0"/>
              <a:cs typeface="Times New Roman" pitchFamily="18" charset="0"/>
            </a:endParaRPr>
          </a:p>
          <a:p>
            <a:r>
              <a:rPr lang="en-US" altLang="zh-CN" sz="2800" dirty="0">
                <a:solidFill>
                  <a:srgbClr val="000000"/>
                </a:solidFill>
                <a:latin typeface="Times New Roman" pitchFamily="18" charset="0"/>
                <a:cs typeface="Times New Roman" pitchFamily="18" charset="0"/>
              </a:rPr>
              <a:t>Organizational skills</a:t>
            </a:r>
            <a:endParaRPr lang="en-US" sz="2800" dirty="0">
              <a:solidFill>
                <a:srgbClr val="000000"/>
              </a:solidFill>
              <a:latin typeface="Times New Roman" pitchFamily="18" charset="0"/>
              <a:cs typeface="Times New Roman" pitchFamily="18" charset="0"/>
            </a:endParaRPr>
          </a:p>
          <a:p>
            <a:r>
              <a:rPr lang="en-US" altLang="zh-CN" sz="2800" dirty="0">
                <a:solidFill>
                  <a:srgbClr val="000000"/>
                </a:solidFill>
                <a:latin typeface="Times New Roman" pitchFamily="18" charset="0"/>
                <a:cs typeface="Times New Roman" pitchFamily="18" charset="0"/>
              </a:rPr>
              <a:t>Vision</a:t>
            </a:r>
            <a:endParaRPr lang="en-US" sz="2800" dirty="0">
              <a:solidFill>
                <a:srgbClr val="000000"/>
              </a:solidFill>
              <a:latin typeface="Times New Roman" pitchFamily="18" charset="0"/>
              <a:cs typeface="Times New Roman" pitchFamily="18" charset="0"/>
            </a:endParaRPr>
          </a:p>
        </p:txBody>
      </p:sp>
      <p:sp>
        <p:nvSpPr>
          <p:cNvPr id="1048589" name="TextBox 1048588"/>
          <p:cNvSpPr txBox="1"/>
          <p:nvPr/>
        </p:nvSpPr>
        <p:spPr>
          <a:xfrm>
            <a:off x="571999" y="4119720"/>
            <a:ext cx="4000000" cy="523220"/>
          </a:xfrm>
          <a:prstGeom prst="rect">
            <a:avLst/>
          </a:prstGeom>
        </p:spPr>
        <p:txBody>
          <a:bodyPr wrap="square" rtlCol="0">
            <a:spAutoFit/>
          </a:bodyPr>
          <a:lstStyle/>
          <a:p>
            <a:r>
              <a:rPr lang="en-US" altLang="zh-CN" sz="2800" b="1" u="sng" dirty="0">
                <a:solidFill>
                  <a:srgbClr val="000000"/>
                </a:solidFill>
                <a:latin typeface="Times New Roman" pitchFamily="18" charset="0"/>
                <a:cs typeface="Times New Roman" pitchFamily="18" charset="0"/>
              </a:rPr>
              <a:t>Another View</a:t>
            </a:r>
            <a:endParaRPr lang="en-US" sz="2800" b="1" u="sng" dirty="0">
              <a:solidFill>
                <a:srgbClr val="000000"/>
              </a:solidFill>
              <a:latin typeface="Times New Roman" pitchFamily="18" charset="0"/>
              <a:cs typeface="Times New Roman" pitchFamily="18" charset="0"/>
            </a:endParaRPr>
          </a:p>
        </p:txBody>
      </p:sp>
      <p:sp>
        <p:nvSpPr>
          <p:cNvPr id="1048590" name="TextBox 1048589"/>
          <p:cNvSpPr txBox="1"/>
          <p:nvPr/>
        </p:nvSpPr>
        <p:spPr>
          <a:xfrm>
            <a:off x="563230" y="1295400"/>
            <a:ext cx="8748526" cy="1384995"/>
          </a:xfrm>
          <a:prstGeom prst="rect">
            <a:avLst/>
          </a:prstGeom>
        </p:spPr>
        <p:txBody>
          <a:bodyPr wrap="square" rtlCol="0">
            <a:spAutoFit/>
          </a:bodyPr>
          <a:lstStyle/>
          <a:p>
            <a:r>
              <a:rPr lang="en-US" altLang="zh-CN" sz="2800" b="1" u="sng" dirty="0">
                <a:solidFill>
                  <a:srgbClr val="000000"/>
                </a:solidFill>
                <a:latin typeface="Times New Roman" pitchFamily="18" charset="0"/>
                <a:cs typeface="Times New Roman" pitchFamily="18" charset="0"/>
              </a:rPr>
              <a:t>Basic </a:t>
            </a:r>
            <a:r>
              <a:rPr lang="en-US" altLang="zh-CN" sz="2800" b="1" u="sng" dirty="0" err="1">
                <a:solidFill>
                  <a:srgbClr val="000000"/>
                </a:solidFill>
                <a:latin typeface="Times New Roman" pitchFamily="18" charset="0"/>
                <a:cs typeface="Times New Roman" pitchFamily="18" charset="0"/>
              </a:rPr>
              <a:t>Defn</a:t>
            </a:r>
            <a:endParaRPr lang="en-US" sz="2800" b="1" u="sng" dirty="0">
              <a:solidFill>
                <a:srgbClr val="000000"/>
              </a:solidFill>
              <a:latin typeface="Times New Roman" pitchFamily="18" charset="0"/>
              <a:cs typeface="Times New Roman" pitchFamily="18" charset="0"/>
            </a:endParaRPr>
          </a:p>
          <a:p>
            <a:endParaRPr lang="en-US" sz="2800" dirty="0">
              <a:solidFill>
                <a:srgbClr val="000000"/>
              </a:solidFill>
              <a:latin typeface="Times New Roman" pitchFamily="18" charset="0"/>
              <a:cs typeface="Times New Roman" pitchFamily="18" charset="0"/>
            </a:endParaRPr>
          </a:p>
          <a:p>
            <a:r>
              <a:rPr lang="en-US" altLang="zh-CN" sz="2800" dirty="0">
                <a:solidFill>
                  <a:srgbClr val="000000"/>
                </a:solidFill>
                <a:latin typeface="Times New Roman" pitchFamily="18" charset="0"/>
                <a:cs typeface="Times New Roman" pitchFamily="18" charset="0"/>
              </a:rPr>
              <a:t>Neither Science nor Art but Practice (knowledge based) </a:t>
            </a:r>
            <a:endParaRPr lang="en-US" sz="2800" dirty="0">
              <a:solidFill>
                <a:srgbClr val="000000"/>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extBox 1048583"/>
          <p:cNvSpPr txBox="1"/>
          <p:nvPr/>
        </p:nvSpPr>
        <p:spPr>
          <a:xfrm>
            <a:off x="866158" y="475348"/>
            <a:ext cx="4000000" cy="523220"/>
          </a:xfrm>
          <a:prstGeom prst="rect">
            <a:avLst/>
          </a:prstGeom>
        </p:spPr>
        <p:txBody>
          <a:bodyPr wrap="square" rtlCol="0">
            <a:spAutoFit/>
          </a:bodyPr>
          <a:lstStyle/>
          <a:p>
            <a:r>
              <a:rPr lang="en-US" altLang="zh-CN" sz="2800" b="1" dirty="0" smtClean="0">
                <a:solidFill>
                  <a:srgbClr val="000000"/>
                </a:solidFill>
                <a:latin typeface="Times New Roman" pitchFamily="18" charset="0"/>
                <a:cs typeface="Times New Roman" pitchFamily="18" charset="0"/>
              </a:rPr>
              <a:t>Types of Entrepreneur</a:t>
            </a:r>
            <a:endParaRPr lang="en-US" sz="2800" b="1" dirty="0">
              <a:solidFill>
                <a:srgbClr val="000000"/>
              </a:solidFill>
              <a:latin typeface="Times New Roman" pitchFamily="18" charset="0"/>
              <a:cs typeface="Times New Roman" pitchFamily="18" charset="0"/>
            </a:endParaRPr>
          </a:p>
        </p:txBody>
      </p:sp>
      <p:sp>
        <p:nvSpPr>
          <p:cNvPr id="1048585" name="TextBox 1048584"/>
          <p:cNvSpPr txBox="1"/>
          <p:nvPr/>
        </p:nvSpPr>
        <p:spPr>
          <a:xfrm>
            <a:off x="866157" y="1136212"/>
            <a:ext cx="6300883" cy="3785652"/>
          </a:xfrm>
          <a:prstGeom prst="rect">
            <a:avLst/>
          </a:prstGeom>
        </p:spPr>
        <p:txBody>
          <a:bodyPr wrap="square" rtlCol="0">
            <a:spAutoFit/>
          </a:bodyPr>
          <a:lstStyle/>
          <a:p>
            <a:pPr marL="342900" indent="-342900">
              <a:buFont typeface="Arial" pitchFamily="34" charset="0"/>
              <a:buChar char="•"/>
            </a:pPr>
            <a:r>
              <a:rPr lang="en-US" altLang="zh-CN" sz="2000" dirty="0">
                <a:solidFill>
                  <a:srgbClr val="000000"/>
                </a:solidFill>
                <a:latin typeface="Times New Roman" pitchFamily="18" charset="0"/>
                <a:cs typeface="Times New Roman" pitchFamily="18" charset="0"/>
              </a:rPr>
              <a:t>Idealistic</a:t>
            </a:r>
            <a:endParaRPr lang="en-US" sz="2000" dirty="0">
              <a:solidFill>
                <a:srgbClr val="000000"/>
              </a:solidFill>
              <a:latin typeface="Times New Roman" pitchFamily="18" charset="0"/>
              <a:cs typeface="Times New Roman" pitchFamily="18" charset="0"/>
            </a:endParaRPr>
          </a:p>
          <a:p>
            <a:pPr marL="342900" indent="-342900">
              <a:buFont typeface="Arial" pitchFamily="34" charset="0"/>
              <a:buChar char="•"/>
            </a:pPr>
            <a:r>
              <a:rPr lang="en-US" altLang="zh-CN" sz="2000" dirty="0">
                <a:solidFill>
                  <a:srgbClr val="000000"/>
                </a:solidFill>
                <a:latin typeface="Times New Roman" pitchFamily="18" charset="0"/>
                <a:cs typeface="Times New Roman" pitchFamily="18" charset="0"/>
              </a:rPr>
              <a:t>Optimizer</a:t>
            </a:r>
            <a:endParaRPr lang="en-US" sz="2000" dirty="0">
              <a:solidFill>
                <a:srgbClr val="000000"/>
              </a:solidFill>
              <a:latin typeface="Times New Roman" pitchFamily="18" charset="0"/>
              <a:cs typeface="Times New Roman" pitchFamily="18" charset="0"/>
            </a:endParaRPr>
          </a:p>
          <a:p>
            <a:pPr marL="342900" indent="-342900">
              <a:buFont typeface="Arial" pitchFamily="34" charset="0"/>
              <a:buChar char="•"/>
            </a:pPr>
            <a:r>
              <a:rPr lang="en-US" altLang="zh-CN" sz="2000" dirty="0" err="1">
                <a:solidFill>
                  <a:srgbClr val="000000"/>
                </a:solidFill>
                <a:latin typeface="Times New Roman" pitchFamily="18" charset="0"/>
                <a:cs typeface="Times New Roman" pitchFamily="18" charset="0"/>
              </a:rPr>
              <a:t>Hardworker</a:t>
            </a:r>
            <a:r>
              <a:rPr lang="en-US" altLang="zh-CN" sz="2000" dirty="0">
                <a:solidFill>
                  <a:srgbClr val="000000"/>
                </a:solidFill>
                <a:latin typeface="Times New Roman" pitchFamily="18" charset="0"/>
                <a:cs typeface="Times New Roman" pitchFamily="18" charset="0"/>
              </a:rPr>
              <a:t> (</a:t>
            </a:r>
            <a:r>
              <a:rPr lang="en-US" altLang="zh-CN" sz="2000" dirty="0" err="1">
                <a:solidFill>
                  <a:srgbClr val="000000"/>
                </a:solidFill>
                <a:latin typeface="Times New Roman" pitchFamily="18" charset="0"/>
                <a:cs typeface="Times New Roman" pitchFamily="18" charset="0"/>
              </a:rPr>
              <a:t>labourious</a:t>
            </a:r>
            <a:r>
              <a:rPr lang="en-US" altLang="zh-CN" sz="2000" dirty="0">
                <a:solidFill>
                  <a:srgbClr val="000000"/>
                </a:solidFill>
                <a:latin typeface="Times New Roman" pitchFamily="18" charset="0"/>
                <a:cs typeface="Times New Roman" pitchFamily="18" charset="0"/>
              </a:rPr>
              <a:t>)</a:t>
            </a:r>
            <a:endParaRPr lang="en-US" sz="2000" dirty="0">
              <a:solidFill>
                <a:srgbClr val="000000"/>
              </a:solidFill>
              <a:latin typeface="Times New Roman" pitchFamily="18" charset="0"/>
              <a:cs typeface="Times New Roman" pitchFamily="18" charset="0"/>
            </a:endParaRPr>
          </a:p>
          <a:p>
            <a:pPr marL="342900" indent="-342900">
              <a:buFont typeface="Arial" pitchFamily="34" charset="0"/>
              <a:buChar char="•"/>
            </a:pPr>
            <a:r>
              <a:rPr lang="en-US" altLang="zh-CN" sz="2000" dirty="0">
                <a:solidFill>
                  <a:srgbClr val="000000"/>
                </a:solidFill>
                <a:latin typeface="Times New Roman" pitchFamily="18" charset="0"/>
                <a:cs typeface="Times New Roman" pitchFamily="18" charset="0"/>
              </a:rPr>
              <a:t>Sustainer (work life balance)</a:t>
            </a:r>
            <a:endParaRPr lang="en-US" sz="2000" dirty="0">
              <a:solidFill>
                <a:srgbClr val="000000"/>
              </a:solidFill>
              <a:latin typeface="Times New Roman" pitchFamily="18" charset="0"/>
              <a:cs typeface="Times New Roman" pitchFamily="18" charset="0"/>
            </a:endParaRPr>
          </a:p>
          <a:p>
            <a:pPr marL="342900" indent="-342900">
              <a:buFont typeface="Arial" pitchFamily="34" charset="0"/>
              <a:buChar char="•"/>
            </a:pPr>
            <a:r>
              <a:rPr lang="en-US" altLang="zh-CN" sz="2000" dirty="0">
                <a:solidFill>
                  <a:srgbClr val="000000"/>
                </a:solidFill>
                <a:latin typeface="Times New Roman" pitchFamily="18" charset="0"/>
                <a:cs typeface="Times New Roman" pitchFamily="18" charset="0"/>
              </a:rPr>
              <a:t>Improver (for society, noble cause)</a:t>
            </a:r>
            <a:endParaRPr lang="en-US" sz="2000" dirty="0">
              <a:solidFill>
                <a:srgbClr val="000000"/>
              </a:solidFill>
              <a:latin typeface="Times New Roman" pitchFamily="18" charset="0"/>
              <a:cs typeface="Times New Roman" pitchFamily="18" charset="0"/>
            </a:endParaRPr>
          </a:p>
          <a:p>
            <a:pPr marL="342900" indent="-342900">
              <a:buFont typeface="Arial" pitchFamily="34" charset="0"/>
              <a:buChar char="•"/>
            </a:pPr>
            <a:r>
              <a:rPr lang="en-US" altLang="zh-CN" sz="2000" dirty="0">
                <a:solidFill>
                  <a:srgbClr val="000000"/>
                </a:solidFill>
                <a:latin typeface="Times New Roman" pitchFamily="18" charset="0"/>
                <a:cs typeface="Times New Roman" pitchFamily="18" charset="0"/>
              </a:rPr>
              <a:t>Advisor (customer oriented)</a:t>
            </a:r>
            <a:endParaRPr lang="en-US" sz="2000" dirty="0">
              <a:solidFill>
                <a:srgbClr val="000000"/>
              </a:solidFill>
              <a:latin typeface="Times New Roman" pitchFamily="18" charset="0"/>
              <a:cs typeface="Times New Roman" pitchFamily="18" charset="0"/>
            </a:endParaRPr>
          </a:p>
          <a:p>
            <a:pPr marL="342900" indent="-342900">
              <a:buFont typeface="Arial" pitchFamily="34" charset="0"/>
              <a:buChar char="•"/>
            </a:pPr>
            <a:r>
              <a:rPr lang="en-US" altLang="zh-CN" sz="2000" dirty="0">
                <a:solidFill>
                  <a:srgbClr val="000000"/>
                </a:solidFill>
                <a:latin typeface="Times New Roman" pitchFamily="18" charset="0"/>
                <a:cs typeface="Times New Roman" pitchFamily="18" charset="0"/>
              </a:rPr>
              <a:t>Superstar (brand)</a:t>
            </a:r>
            <a:endParaRPr lang="en-US" sz="2000" dirty="0">
              <a:solidFill>
                <a:srgbClr val="000000"/>
              </a:solidFill>
              <a:latin typeface="Times New Roman" pitchFamily="18" charset="0"/>
              <a:cs typeface="Times New Roman" pitchFamily="18" charset="0"/>
            </a:endParaRPr>
          </a:p>
          <a:p>
            <a:pPr marL="342900" indent="-342900">
              <a:buFont typeface="Arial" pitchFamily="34" charset="0"/>
              <a:buChar char="•"/>
            </a:pPr>
            <a:r>
              <a:rPr lang="en-US" altLang="zh-CN" sz="2000" dirty="0">
                <a:solidFill>
                  <a:srgbClr val="000000"/>
                </a:solidFill>
                <a:latin typeface="Times New Roman" pitchFamily="18" charset="0"/>
                <a:cs typeface="Times New Roman" pitchFamily="18" charset="0"/>
              </a:rPr>
              <a:t>Artist (creativity)</a:t>
            </a:r>
            <a:endParaRPr lang="en-US" sz="2000" dirty="0">
              <a:solidFill>
                <a:srgbClr val="000000"/>
              </a:solidFill>
              <a:latin typeface="Times New Roman" pitchFamily="18" charset="0"/>
              <a:cs typeface="Times New Roman" pitchFamily="18" charset="0"/>
            </a:endParaRPr>
          </a:p>
          <a:p>
            <a:pPr marL="342900" indent="-342900">
              <a:buFont typeface="Arial" pitchFamily="34" charset="0"/>
              <a:buChar char="•"/>
            </a:pPr>
            <a:r>
              <a:rPr lang="en-US" altLang="zh-CN" sz="2000" dirty="0">
                <a:solidFill>
                  <a:srgbClr val="000000"/>
                </a:solidFill>
                <a:latin typeface="Times New Roman" pitchFamily="18" charset="0"/>
                <a:cs typeface="Times New Roman" pitchFamily="18" charset="0"/>
              </a:rPr>
              <a:t>Visionary</a:t>
            </a:r>
            <a:endParaRPr lang="en-US" sz="2000" dirty="0">
              <a:solidFill>
                <a:srgbClr val="000000"/>
              </a:solidFill>
              <a:latin typeface="Times New Roman" pitchFamily="18" charset="0"/>
              <a:cs typeface="Times New Roman" pitchFamily="18" charset="0"/>
            </a:endParaRPr>
          </a:p>
          <a:p>
            <a:pPr marL="342900" indent="-342900">
              <a:buFont typeface="Arial" pitchFamily="34" charset="0"/>
              <a:buChar char="•"/>
            </a:pPr>
            <a:r>
              <a:rPr lang="en-US" altLang="zh-CN" sz="2000" dirty="0">
                <a:solidFill>
                  <a:srgbClr val="000000"/>
                </a:solidFill>
                <a:latin typeface="Times New Roman" pitchFamily="18" charset="0"/>
                <a:cs typeface="Times New Roman" pitchFamily="18" charset="0"/>
              </a:rPr>
              <a:t>Analyst</a:t>
            </a:r>
            <a:endParaRPr lang="en-US" sz="2000" dirty="0">
              <a:solidFill>
                <a:srgbClr val="000000"/>
              </a:solidFill>
              <a:latin typeface="Times New Roman" pitchFamily="18" charset="0"/>
              <a:cs typeface="Times New Roman" pitchFamily="18" charset="0"/>
            </a:endParaRPr>
          </a:p>
          <a:p>
            <a:pPr marL="342900" indent="-342900">
              <a:buFont typeface="Arial" pitchFamily="34" charset="0"/>
              <a:buChar char="•"/>
            </a:pPr>
            <a:r>
              <a:rPr lang="en-US" altLang="zh-CN" sz="2000" dirty="0">
                <a:solidFill>
                  <a:srgbClr val="000000"/>
                </a:solidFill>
                <a:latin typeface="Times New Roman" pitchFamily="18" charset="0"/>
                <a:cs typeface="Times New Roman" pitchFamily="18" charset="0"/>
              </a:rPr>
              <a:t>Fireball (</a:t>
            </a:r>
            <a:r>
              <a:rPr lang="en-US" altLang="zh-CN" sz="2000" dirty="0" err="1">
                <a:solidFill>
                  <a:srgbClr val="000000"/>
                </a:solidFill>
                <a:latin typeface="Times New Roman" pitchFamily="18" charset="0"/>
                <a:cs typeface="Times New Roman" pitchFamily="18" charset="0"/>
              </a:rPr>
              <a:t>Energytic</a:t>
            </a:r>
            <a:r>
              <a:rPr lang="en-US" altLang="zh-CN" sz="2000" dirty="0">
                <a:solidFill>
                  <a:srgbClr val="000000"/>
                </a:solidFill>
                <a:latin typeface="Times New Roman" pitchFamily="18" charset="0"/>
                <a:cs typeface="Times New Roman" pitchFamily="18" charset="0"/>
              </a:rPr>
              <a:t>, many targets)</a:t>
            </a:r>
            <a:endParaRPr lang="en-US" sz="2000" dirty="0">
              <a:solidFill>
                <a:srgbClr val="000000"/>
              </a:solidFill>
              <a:latin typeface="Times New Roman" pitchFamily="18" charset="0"/>
              <a:cs typeface="Times New Roman" pitchFamily="18" charset="0"/>
            </a:endParaRPr>
          </a:p>
          <a:p>
            <a:pPr marL="342900" indent="-342900">
              <a:buFont typeface="Arial" pitchFamily="34" charset="0"/>
              <a:buChar char="•"/>
            </a:pPr>
            <a:r>
              <a:rPr lang="en-US" altLang="zh-CN" sz="2000" dirty="0">
                <a:solidFill>
                  <a:srgbClr val="000000"/>
                </a:solidFill>
                <a:latin typeface="Times New Roman" pitchFamily="18" charset="0"/>
                <a:cs typeface="Times New Roman" pitchFamily="18" charset="0"/>
              </a:rPr>
              <a:t>Jugglers (more plans)</a:t>
            </a:r>
            <a:endParaRPr lang="en-US" sz="2000" dirty="0">
              <a:solidFill>
                <a:srgbClr val="000000"/>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1"/>
          <p:cNvSpPr>
            <a:spLocks noChangeArrowheads="1"/>
          </p:cNvSpPr>
          <p:nvPr/>
        </p:nvSpPr>
        <p:spPr bwMode="auto">
          <a:xfrm>
            <a:off x="152400" y="918864"/>
            <a:ext cx="8763000" cy="3739413"/>
          </a:xfrm>
          <a:prstGeom prst="rect">
            <a:avLst/>
          </a:prstGeom>
          <a:solidFill>
            <a:srgbClr val="FFFFFF"/>
          </a:solidFill>
          <a:ln w="9525">
            <a:noFill/>
            <a:miter lim="800000"/>
            <a:headEnd/>
            <a:tailEnd/>
          </a:ln>
          <a:effectLst/>
        </p:spPr>
        <p:txBody>
          <a:bodyPr vert="horz" wrap="squar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400" b="1" i="0" u="sng" strike="noStrike" cap="none" normalizeH="0" baseline="0" dirty="0" smtClean="0">
                <a:ln>
                  <a:noFill/>
                </a:ln>
                <a:effectLst/>
                <a:latin typeface="Times New Roman" pitchFamily="18" charset="0"/>
                <a:cs typeface="Times New Roman" pitchFamily="18" charset="0"/>
              </a:rPr>
              <a:t>Concept of Entrepreneurship</a:t>
            </a:r>
          </a:p>
          <a:p>
            <a:pPr marL="0" marR="0" lvl="0" indent="0" algn="l" defTabSz="914400" rtl="0" eaLnBrk="1" fontAlgn="base" latinLnBrk="0" hangingPunct="1">
              <a:lnSpc>
                <a:spcPct val="100000"/>
              </a:lnSpc>
              <a:spcBef>
                <a:spcPct val="0"/>
              </a:spcBef>
              <a:spcAft>
                <a:spcPct val="0"/>
              </a:spcAft>
              <a:buClrTx/>
              <a:buSzTx/>
              <a:buFontTx/>
              <a:buNone/>
            </a:pPr>
            <a:endParaRPr lang="en-US" sz="2400" b="1" u="sng" dirty="0">
              <a:solidFill>
                <a:srgbClr val="333333"/>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smtClean="0">
                <a:ln>
                  <a:noFill/>
                </a:ln>
                <a:solidFill>
                  <a:srgbClr val="333333"/>
                </a:solidFill>
                <a:effectLst/>
                <a:latin typeface="Times New Roman" pitchFamily="18" charset="0"/>
                <a:cs typeface="Times New Roman" pitchFamily="18" charset="0"/>
              </a:rPr>
              <a:t>Entrepreneurship is the ability and readiness to develop, organize and run a business enterprise, along with any of its uncertainties in order to make a profit. </a:t>
            </a:r>
          </a:p>
          <a:p>
            <a:pPr marL="0" marR="0" lvl="0" indent="0" algn="l" defTabSz="914400" rtl="0" eaLnBrk="0" fontAlgn="base" latinLnBrk="0" hangingPunct="0">
              <a:lnSpc>
                <a:spcPct val="100000"/>
              </a:lnSpc>
              <a:spcBef>
                <a:spcPct val="0"/>
              </a:spcBef>
              <a:spcAft>
                <a:spcPct val="0"/>
              </a:spcAft>
              <a:buClrTx/>
              <a:buSzTx/>
              <a:buFontTx/>
              <a:buNone/>
            </a:pPr>
            <a:endParaRPr kumimoji="0" lang="en-US" sz="2000" b="0" i="0" u="none" strike="noStrike" cap="none" normalizeH="0" baseline="0" dirty="0" smtClean="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rgbClr val="333333"/>
                </a:solidFill>
                <a:effectLst/>
                <a:latin typeface="Times New Roman" pitchFamily="18" charset="0"/>
                <a:cs typeface="Times New Roman" pitchFamily="18" charset="0"/>
              </a:rPr>
              <a:t>The most prominent example of entrepreneurship is the starting of new businesses.</a:t>
            </a:r>
            <a:endParaRPr kumimoji="0" lang="en-US" sz="2000" b="0" i="0" u="none" strike="noStrike" cap="none" normalizeH="0" baseline="0" dirty="0" smtClean="0">
              <a:ln>
                <a:noFill/>
              </a:ln>
              <a:solidFill>
                <a:srgbClr val="813588"/>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rgbClr val="813588"/>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333333"/>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pPr>
            <a:endParaRPr kumimoji="0" lang="en-US" sz="2000" b="0" i="0" u="none" strike="noStrike" cap="none" normalizeH="0" baseline="0" dirty="0" smtClean="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rgbClr val="333333"/>
                </a:solidFill>
                <a:effectLst/>
                <a:latin typeface="Times New Roman" pitchFamily="18" charset="0"/>
                <a:cs typeface="Times New Roman" pitchFamily="18" charset="0"/>
              </a:rPr>
              <a:t>The entrepreneurial vision is defined by discovery and risk-taking and is an indispensable part of a nation’s capacity to succeed in an ever-changing and more competitive global marketplace.</a:t>
            </a:r>
            <a:endParaRPr kumimoji="0" lang="en-US" sz="2000" b="0" i="0" u="none" strike="noStrike" cap="none" normalizeH="0" baseline="0" dirty="0" smtClean="0">
              <a:ln>
                <a:noFill/>
              </a:ln>
              <a:solidFill>
                <a:srgbClr val="813588"/>
              </a:solidFill>
              <a:effectLst/>
              <a:latin typeface="Times New Roman" pitchFamily="18" charset="0"/>
              <a:cs typeface="Times New Roman" pitchFamily="18" charset="0"/>
            </a:endParaRPr>
          </a:p>
        </p:txBody>
      </p:sp>
      <p:sp>
        <p:nvSpPr>
          <p:cNvPr id="1048587" name="AutoShape 2" descr="What Is Entrepreneurship"/>
          <p:cNvSpPr>
            <a:spLocks noChangeAspect="1" noChangeArrowheads="1"/>
          </p:cNvSpPr>
          <p:nvPr/>
        </p:nvSpPr>
        <p:spPr bwMode="auto">
          <a:xfrm>
            <a:off x="144463" y="266700"/>
            <a:ext cx="3333750" cy="33337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Rectangle 1"/>
          <p:cNvSpPr/>
          <p:nvPr/>
        </p:nvSpPr>
        <p:spPr>
          <a:xfrm>
            <a:off x="533400" y="1143000"/>
            <a:ext cx="7239000" cy="3749041"/>
          </a:xfrm>
          <a:prstGeom prst="rect">
            <a:avLst/>
          </a:prstGeom>
        </p:spPr>
        <p:txBody>
          <a:bodyPr wrap="square">
            <a:spAutoFit/>
          </a:bodyPr>
          <a:lstStyle/>
          <a:p>
            <a:r>
              <a:rPr lang="en-US" sz="2000" b="1" dirty="0" smtClean="0">
                <a:latin typeface="Times New Roman" pitchFamily="18" charset="0"/>
                <a:cs typeface="Times New Roman" pitchFamily="18" charset="0"/>
              </a:rPr>
              <a:t>Meaning of Entrepreneur</a:t>
            </a:r>
          </a:p>
          <a:p>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entrepreneur is defined as someone who has the ability and desire to establish, administer and succeed in a startup venture along with risk entitled to it, to make profits.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best example of entrepreneurship is the starting of a new business venture.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entrepreneurs are often known as a source of new ideas or innovators, and bring new ideas in the market by replacing old with a new invention.</a:t>
            </a: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1137</Words>
  <Application>Microsoft Office PowerPoint</Application>
  <PresentationFormat>On-screen Show (4:3)</PresentationFormat>
  <Paragraphs>262</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Entrepreneurship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Entrepreneurs V. Intrapreneurs</vt:lpstr>
      <vt:lpstr>Questions To Keep In Mind</vt:lpstr>
      <vt:lpstr>Entrepreneurship:  Growth Pressures</vt:lpstr>
      <vt:lpstr>Entrepreneurship:  Managing a Family Business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dc:title>
  <dc:creator>DCET</dc:creator>
  <cp:lastModifiedBy>feroz</cp:lastModifiedBy>
  <cp:revision>30</cp:revision>
  <dcterms:created xsi:type="dcterms:W3CDTF">2020-08-28T10:25:10Z</dcterms:created>
  <dcterms:modified xsi:type="dcterms:W3CDTF">2020-09-09T09:45:25Z</dcterms:modified>
</cp:coreProperties>
</file>