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732" r:id="rId1"/>
  </p:sldMasterIdLst>
  <p:notesMasterIdLst>
    <p:notesMasterId r:id="rId2"/>
  </p:notesMasterIdLst>
  <p:sldIdLst>
    <p:sldId id="609" r:id="rId3"/>
    <p:sldId id="610"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25" r:id="rId19"/>
    <p:sldId id="626" r:id="rId20"/>
    <p:sldId id="627" r:id="rId21"/>
    <p:sldId id="628" r:id="rId22"/>
    <p:sldId id="629" r:id="rId23"/>
    <p:sldId id="630" r:id="rId24"/>
    <p:sldId id="631" r:id="rId25"/>
    <p:sldId id="632" r:id="rId26"/>
    <p:sldId id="633" r:id="rId27"/>
    <p:sldId id="634" r:id="rId28"/>
    <p:sldId id="635" r:id="rId29"/>
    <p:sldId id="636" r:id="rId30"/>
    <p:sldId id="637" r:id="rId31"/>
    <p:sldId id="638" r:id="rId32"/>
    <p:sldId id="639" r:id="rId33"/>
    <p:sldId id="640" r:id="rId34"/>
    <p:sldId id="641" r:id="rId35"/>
    <p:sldId id="642" r:id="rId36"/>
    <p:sldId id="643" r:id="rId37"/>
    <p:sldId id="644" r:id="rId38"/>
    <p:sldId id="645" r:id="rId39"/>
    <p:sldId id="646" r:id="rId40"/>
    <p:sldId id="647" r:id="rId41"/>
    <p:sldId id="648" r:id="rId42"/>
    <p:sldId id="649" r:id="rId43"/>
    <p:sldId id="650" r:id="rId44"/>
    <p:sldId id="651" r:id="rId45"/>
    <p:sldId id="652" r:id="rId46"/>
    <p:sldId id="653" r:id="rId47"/>
    <p:sldId id="654" r:id="rId48"/>
    <p:sldId id="655" r:id="rId49"/>
    <p:sldId id="661" r:id="rId50"/>
    <p:sldId id="656" r:id="rId51"/>
    <p:sldId id="657" r:id="rId52"/>
    <p:sldId id="658" r:id="rId53"/>
    <p:sldId id="659" r:id="rId5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tableStyles" Target="tableStyle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9"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4" name=""/>
        <p:cNvGrpSpPr/>
        <p:nvPr/>
      </p:nvGrpSpPr>
      <p:grpSpPr>
        <a:xfrm>
          <a:off x="0" y="0"/>
          <a:ext cx="0" cy="0"/>
          <a:chOff x="0" y="0"/>
          <a:chExt cx="0" cy="0"/>
        </a:xfrm>
      </p:grpSpPr>
      <p:sp>
        <p:nvSpPr>
          <p:cNvPr id="1048596"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97"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98" name="Date Placeholder 3"/>
          <p:cNvSpPr>
            <a:spLocks noGrp="1"/>
          </p:cNvSpPr>
          <p:nvPr>
            <p:ph type="dt" sz="half" idx="10"/>
          </p:nvPr>
        </p:nvSpPr>
        <p:spPr/>
        <p:txBody>
          <a:bodyPr/>
          <a:p>
            <a:fld id="{7FE75DE9-717C-47B2-B99F-3FF74368CF0E}" type="datetimeFigureOut">
              <a:rPr lang="en-US" smtClean="0"/>
              <a:t>9/23/2020</a:t>
            </a:fld>
            <a:endParaRPr lang="en-US"/>
          </a:p>
        </p:txBody>
      </p:sp>
      <p:sp>
        <p:nvSpPr>
          <p:cNvPr id="1048599" name="Footer Placeholder 4"/>
          <p:cNvSpPr>
            <a:spLocks noGrp="1"/>
          </p:cNvSpPr>
          <p:nvPr>
            <p:ph type="ftr" sz="quarter" idx="11"/>
          </p:nvPr>
        </p:nvSpPr>
        <p:spPr/>
        <p:txBody>
          <a:bodyPr/>
          <a:p>
            <a:endParaRPr lang="en-US"/>
          </a:p>
        </p:txBody>
      </p:sp>
      <p:sp>
        <p:nvSpPr>
          <p:cNvPr id="1048600" name="Slide Number Placeholder 5"/>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4" name=""/>
        <p:cNvGrpSpPr/>
        <p:nvPr/>
      </p:nvGrpSpPr>
      <p:grpSpPr>
        <a:xfrm>
          <a:off x="0" y="0"/>
          <a:ext cx="0" cy="0"/>
          <a:chOff x="0" y="0"/>
          <a:chExt cx="0" cy="0"/>
        </a:xfrm>
      </p:grpSpPr>
      <p:sp>
        <p:nvSpPr>
          <p:cNvPr id="1048678" name="Title 1"/>
          <p:cNvSpPr>
            <a:spLocks noGrp="1"/>
          </p:cNvSpPr>
          <p:nvPr>
            <p:ph type="title"/>
          </p:nvPr>
        </p:nvSpPr>
        <p:spPr/>
        <p:txBody>
          <a:bodyPr/>
          <a:p>
            <a:r>
              <a:rPr lang="en-US" smtClean="0"/>
              <a:t>Click to edit Master title style</a:t>
            </a:r>
            <a:endParaRPr lang="en-US"/>
          </a:p>
        </p:txBody>
      </p:sp>
      <p:sp>
        <p:nvSpPr>
          <p:cNvPr id="104867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0" name="Date Placeholder 3"/>
          <p:cNvSpPr>
            <a:spLocks noGrp="1"/>
          </p:cNvSpPr>
          <p:nvPr>
            <p:ph type="dt" sz="half" idx="10"/>
          </p:nvPr>
        </p:nvSpPr>
        <p:spPr/>
        <p:txBody>
          <a:bodyPr/>
          <a:p>
            <a:fld id="{7FE75DE9-717C-47B2-B99F-3FF74368CF0E}" type="datetimeFigureOut">
              <a:rPr lang="en-US" smtClean="0"/>
              <a:t>9/23/2020</a:t>
            </a:fld>
            <a:endParaRPr lang="en-US"/>
          </a:p>
        </p:txBody>
      </p:sp>
      <p:sp>
        <p:nvSpPr>
          <p:cNvPr id="1048681" name="Footer Placeholder 4"/>
          <p:cNvSpPr>
            <a:spLocks noGrp="1"/>
          </p:cNvSpPr>
          <p:nvPr>
            <p:ph type="ftr" sz="quarter" idx="11"/>
          </p:nvPr>
        </p:nvSpPr>
        <p:spPr/>
        <p:txBody>
          <a:bodyPr/>
          <a:p>
            <a:endParaRPr lang="en-US"/>
          </a:p>
        </p:txBody>
      </p:sp>
      <p:sp>
        <p:nvSpPr>
          <p:cNvPr id="1048682" name="Slide Number Placeholder 5"/>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1" name=""/>
        <p:cNvGrpSpPr/>
        <p:nvPr/>
      </p:nvGrpSpPr>
      <p:grpSpPr>
        <a:xfrm>
          <a:off x="0" y="0"/>
          <a:ext cx="0" cy="0"/>
          <a:chOff x="0" y="0"/>
          <a:chExt cx="0" cy="0"/>
        </a:xfrm>
      </p:grpSpPr>
      <p:sp>
        <p:nvSpPr>
          <p:cNvPr id="1048662"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3"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4" name="Date Placeholder 3"/>
          <p:cNvSpPr>
            <a:spLocks noGrp="1"/>
          </p:cNvSpPr>
          <p:nvPr>
            <p:ph type="dt" sz="half" idx="10"/>
          </p:nvPr>
        </p:nvSpPr>
        <p:spPr/>
        <p:txBody>
          <a:bodyPr/>
          <a:p>
            <a:fld id="{7FE75DE9-717C-47B2-B99F-3FF74368CF0E}" type="datetimeFigureOut">
              <a:rPr lang="en-US" smtClean="0"/>
              <a:t>9/23/2020</a:t>
            </a:fld>
            <a:endParaRPr lang="en-US"/>
          </a:p>
        </p:txBody>
      </p:sp>
      <p:sp>
        <p:nvSpPr>
          <p:cNvPr id="1048665" name="Footer Placeholder 4"/>
          <p:cNvSpPr>
            <a:spLocks noGrp="1"/>
          </p:cNvSpPr>
          <p:nvPr>
            <p:ph type="ftr" sz="quarter" idx="11"/>
          </p:nvPr>
        </p:nvSpPr>
        <p:spPr/>
        <p:txBody>
          <a:bodyPr/>
          <a:p>
            <a:endParaRPr lang="en-US"/>
          </a:p>
        </p:txBody>
      </p:sp>
      <p:sp>
        <p:nvSpPr>
          <p:cNvPr id="1048666" name="Slide Number Placeholder 5"/>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2" name=""/>
        <p:cNvGrpSpPr/>
        <p:nvPr/>
      </p:nvGrpSpPr>
      <p:grpSpPr>
        <a:xfrm>
          <a:off x="0" y="0"/>
          <a:ext cx="0" cy="0"/>
          <a:chOff x="0" y="0"/>
          <a:chExt cx="0" cy="0"/>
        </a:xfrm>
      </p:grpSpPr>
      <p:sp>
        <p:nvSpPr>
          <p:cNvPr id="1048667" name="Title 1"/>
          <p:cNvSpPr>
            <a:spLocks noGrp="1"/>
          </p:cNvSpPr>
          <p:nvPr>
            <p:ph type="title"/>
          </p:nvPr>
        </p:nvSpPr>
        <p:spPr/>
        <p:txBody>
          <a:bodyPr/>
          <a:p>
            <a:r>
              <a:rPr lang="en-US" smtClean="0"/>
              <a:t>Click to edit Master title style</a:t>
            </a:r>
            <a:endParaRPr lang="en-US"/>
          </a:p>
        </p:txBody>
      </p:sp>
      <p:sp>
        <p:nvSpPr>
          <p:cNvPr id="104866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9" name="Date Placeholder 3"/>
          <p:cNvSpPr>
            <a:spLocks noGrp="1"/>
          </p:cNvSpPr>
          <p:nvPr>
            <p:ph type="dt" sz="half" idx="10"/>
          </p:nvPr>
        </p:nvSpPr>
        <p:spPr/>
        <p:txBody>
          <a:bodyPr/>
          <a:p>
            <a:fld id="{7FE75DE9-717C-47B2-B99F-3FF74368CF0E}" type="datetimeFigureOut">
              <a:rPr lang="en-US" smtClean="0"/>
              <a:t>9/23/2020</a:t>
            </a:fld>
            <a:endParaRPr lang="en-US"/>
          </a:p>
        </p:txBody>
      </p:sp>
      <p:sp>
        <p:nvSpPr>
          <p:cNvPr id="1048670" name="Footer Placeholder 4"/>
          <p:cNvSpPr>
            <a:spLocks noGrp="1"/>
          </p:cNvSpPr>
          <p:nvPr>
            <p:ph type="ftr" sz="quarter" idx="11"/>
          </p:nvPr>
        </p:nvSpPr>
        <p:spPr/>
        <p:txBody>
          <a:bodyPr/>
          <a:p>
            <a:endParaRPr lang="en-US"/>
          </a:p>
        </p:txBody>
      </p:sp>
      <p:sp>
        <p:nvSpPr>
          <p:cNvPr id="1048671" name="Slide Number Placeholder 5"/>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5" name=""/>
        <p:cNvGrpSpPr/>
        <p:nvPr/>
      </p:nvGrpSpPr>
      <p:grpSpPr>
        <a:xfrm>
          <a:off x="0" y="0"/>
          <a:ext cx="0" cy="0"/>
          <a:chOff x="0" y="0"/>
          <a:chExt cx="0" cy="0"/>
        </a:xfrm>
      </p:grpSpPr>
      <p:sp>
        <p:nvSpPr>
          <p:cNvPr id="104868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4"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5" name="Date Placeholder 3"/>
          <p:cNvSpPr>
            <a:spLocks noGrp="1"/>
          </p:cNvSpPr>
          <p:nvPr>
            <p:ph type="dt" sz="half" idx="10"/>
          </p:nvPr>
        </p:nvSpPr>
        <p:spPr/>
        <p:txBody>
          <a:bodyPr/>
          <a:p>
            <a:fld id="{7FE75DE9-717C-47B2-B99F-3FF74368CF0E}" type="datetimeFigureOut">
              <a:rPr lang="en-US" smtClean="0"/>
              <a:t>9/23/2020</a:t>
            </a:fld>
            <a:endParaRPr lang="en-US"/>
          </a:p>
        </p:txBody>
      </p:sp>
      <p:sp>
        <p:nvSpPr>
          <p:cNvPr id="1048686" name="Footer Placeholder 4"/>
          <p:cNvSpPr>
            <a:spLocks noGrp="1"/>
          </p:cNvSpPr>
          <p:nvPr>
            <p:ph type="ftr" sz="quarter" idx="11"/>
          </p:nvPr>
        </p:nvSpPr>
        <p:spPr/>
        <p:txBody>
          <a:bodyPr/>
          <a:p>
            <a:endParaRPr lang="en-US"/>
          </a:p>
        </p:txBody>
      </p:sp>
      <p:sp>
        <p:nvSpPr>
          <p:cNvPr id="1048687" name="Slide Number Placeholder 5"/>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6"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Date Placeholder 4"/>
          <p:cNvSpPr>
            <a:spLocks noGrp="1"/>
          </p:cNvSpPr>
          <p:nvPr>
            <p:ph type="dt" sz="half" idx="10"/>
          </p:nvPr>
        </p:nvSpPr>
        <p:spPr/>
        <p:txBody>
          <a:bodyPr/>
          <a:p>
            <a:fld id="{7FE75DE9-717C-47B2-B99F-3FF74368CF0E}" type="datetimeFigureOut">
              <a:rPr lang="en-US" smtClean="0"/>
              <a:t>9/23/2020</a:t>
            </a:fld>
            <a:endParaRPr lang="en-US"/>
          </a:p>
        </p:txBody>
      </p:sp>
      <p:sp>
        <p:nvSpPr>
          <p:cNvPr id="1048692" name="Footer Placeholder 5"/>
          <p:cNvSpPr>
            <a:spLocks noGrp="1"/>
          </p:cNvSpPr>
          <p:nvPr>
            <p:ph type="ftr" sz="quarter" idx="11"/>
          </p:nvPr>
        </p:nvSpPr>
        <p:spPr/>
        <p:txBody>
          <a:bodyPr/>
          <a:p>
            <a:endParaRPr lang="en-US"/>
          </a:p>
        </p:txBody>
      </p:sp>
      <p:sp>
        <p:nvSpPr>
          <p:cNvPr id="1048693" name="Slide Number Placeholder 6"/>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7" name=""/>
        <p:cNvGrpSpPr/>
        <p:nvPr/>
      </p:nvGrpSpPr>
      <p:grpSpPr>
        <a:xfrm>
          <a:off x="0" y="0"/>
          <a:ext cx="0" cy="0"/>
          <a:chOff x="0" y="0"/>
          <a:chExt cx="0" cy="0"/>
        </a:xfrm>
      </p:grpSpPr>
      <p:sp>
        <p:nvSpPr>
          <p:cNvPr id="1048694" name="Title 1"/>
          <p:cNvSpPr>
            <a:spLocks noGrp="1"/>
          </p:cNvSpPr>
          <p:nvPr>
            <p:ph type="title"/>
          </p:nvPr>
        </p:nvSpPr>
        <p:spPr/>
        <p:txBody>
          <a:bodyPr/>
          <a:p>
            <a:r>
              <a:rPr lang="en-US" smtClean="0"/>
              <a:t>Click to edit Master title style</a:t>
            </a:r>
            <a:endParaRPr lang="en-US"/>
          </a:p>
        </p:txBody>
      </p:sp>
      <p:sp>
        <p:nvSpPr>
          <p:cNvPr id="1048695" name="Text Placeholder 2"/>
          <p:cNvSpPr>
            <a:spLocks noGrp="1"/>
          </p:cNvSpPr>
          <p:nvPr>
            <p:ph type="body" idx="1"/>
          </p:nvPr>
        </p:nvSpPr>
        <p:spPr>
          <a:xfrm>
            <a:off x="457200" y="1535113"/>
            <a:ext cx="4040188"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Text Placeholder 4"/>
          <p:cNvSpPr>
            <a:spLocks noGrp="1"/>
          </p:cNvSpPr>
          <p:nvPr>
            <p:ph type="body" sz="quarter" idx="3"/>
          </p:nvPr>
        </p:nvSpPr>
        <p:spPr>
          <a:xfrm>
            <a:off x="4645025" y="1535113"/>
            <a:ext cx="4041775"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Date Placeholder 6"/>
          <p:cNvSpPr>
            <a:spLocks noGrp="1"/>
          </p:cNvSpPr>
          <p:nvPr>
            <p:ph type="dt" sz="half" idx="10"/>
          </p:nvPr>
        </p:nvSpPr>
        <p:spPr/>
        <p:txBody>
          <a:bodyPr/>
          <a:p>
            <a:fld id="{7FE75DE9-717C-47B2-B99F-3FF74368CF0E}" type="datetimeFigureOut">
              <a:rPr lang="en-US" smtClean="0"/>
              <a:t>9/23/2020</a:t>
            </a:fld>
            <a:endParaRPr lang="en-US"/>
          </a:p>
        </p:txBody>
      </p:sp>
      <p:sp>
        <p:nvSpPr>
          <p:cNvPr id="1048700" name="Footer Placeholder 7"/>
          <p:cNvSpPr>
            <a:spLocks noGrp="1"/>
          </p:cNvSpPr>
          <p:nvPr>
            <p:ph type="ftr" sz="quarter" idx="11"/>
          </p:nvPr>
        </p:nvSpPr>
        <p:spPr/>
        <p:txBody>
          <a:bodyPr/>
          <a:p>
            <a:endParaRPr lang="en-US"/>
          </a:p>
        </p:txBody>
      </p:sp>
      <p:sp>
        <p:nvSpPr>
          <p:cNvPr id="1048701" name="Slide Number Placeholder 8"/>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0" name=""/>
        <p:cNvGrpSpPr/>
        <p:nvPr/>
      </p:nvGrpSpPr>
      <p:grpSpPr>
        <a:xfrm>
          <a:off x="0" y="0"/>
          <a:ext cx="0" cy="0"/>
          <a:chOff x="0" y="0"/>
          <a:chExt cx="0" cy="0"/>
        </a:xfrm>
      </p:grpSpPr>
      <p:sp>
        <p:nvSpPr>
          <p:cNvPr id="1048658" name="Title 1"/>
          <p:cNvSpPr>
            <a:spLocks noGrp="1"/>
          </p:cNvSpPr>
          <p:nvPr>
            <p:ph type="title"/>
          </p:nvPr>
        </p:nvSpPr>
        <p:spPr/>
        <p:txBody>
          <a:bodyPr/>
          <a:p>
            <a:r>
              <a:rPr lang="en-US" smtClean="0"/>
              <a:t>Click to edit Master title style</a:t>
            </a:r>
            <a:endParaRPr lang="en-US"/>
          </a:p>
        </p:txBody>
      </p:sp>
      <p:sp>
        <p:nvSpPr>
          <p:cNvPr id="1048659" name="Date Placeholder 2"/>
          <p:cNvSpPr>
            <a:spLocks noGrp="1"/>
          </p:cNvSpPr>
          <p:nvPr>
            <p:ph type="dt" sz="half" idx="10"/>
          </p:nvPr>
        </p:nvSpPr>
        <p:spPr/>
        <p:txBody>
          <a:bodyPr/>
          <a:p>
            <a:fld id="{7FE75DE9-717C-47B2-B99F-3FF74368CF0E}" type="datetimeFigureOut">
              <a:rPr lang="en-US" smtClean="0"/>
              <a:t>9/23/2020</a:t>
            </a:fld>
            <a:endParaRPr lang="en-US"/>
          </a:p>
        </p:txBody>
      </p:sp>
      <p:sp>
        <p:nvSpPr>
          <p:cNvPr id="1048660" name="Footer Placeholder 3"/>
          <p:cNvSpPr>
            <a:spLocks noGrp="1"/>
          </p:cNvSpPr>
          <p:nvPr>
            <p:ph type="ftr" sz="quarter" idx="11"/>
          </p:nvPr>
        </p:nvSpPr>
        <p:spPr/>
        <p:txBody>
          <a:bodyPr/>
          <a:p>
            <a:endParaRPr lang="en-US"/>
          </a:p>
        </p:txBody>
      </p:sp>
      <p:sp>
        <p:nvSpPr>
          <p:cNvPr id="1048661" name="Slide Number Placeholder 4"/>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FE75DE9-717C-47B2-B99F-3FF74368CF0E}" type="datetimeFigureOut">
              <a:rPr lang="en-US" smtClean="0"/>
              <a:t>9/23/2020</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8" name=""/>
        <p:cNvGrpSpPr/>
        <p:nvPr/>
      </p:nvGrpSpPr>
      <p:grpSpPr>
        <a:xfrm>
          <a:off x="0" y="0"/>
          <a:ext cx="0" cy="0"/>
          <a:chOff x="0" y="0"/>
          <a:chExt cx="0" cy="0"/>
        </a:xfrm>
      </p:grpSpPr>
      <p:sp>
        <p:nvSpPr>
          <p:cNvPr id="104870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5" name="Date Placeholder 4"/>
          <p:cNvSpPr>
            <a:spLocks noGrp="1"/>
          </p:cNvSpPr>
          <p:nvPr>
            <p:ph type="dt" sz="half" idx="10"/>
          </p:nvPr>
        </p:nvSpPr>
        <p:spPr/>
        <p:txBody>
          <a:bodyPr/>
          <a:p>
            <a:fld id="{7FE75DE9-717C-47B2-B99F-3FF74368CF0E}" type="datetimeFigureOut">
              <a:rPr lang="en-US" smtClean="0"/>
              <a:t>9/23/2020</a:t>
            </a:fld>
            <a:endParaRPr lang="en-US"/>
          </a:p>
        </p:txBody>
      </p:sp>
      <p:sp>
        <p:nvSpPr>
          <p:cNvPr id="1048706" name="Footer Placeholder 5"/>
          <p:cNvSpPr>
            <a:spLocks noGrp="1"/>
          </p:cNvSpPr>
          <p:nvPr>
            <p:ph type="ftr" sz="quarter" idx="11"/>
          </p:nvPr>
        </p:nvSpPr>
        <p:spPr/>
        <p:txBody>
          <a:bodyPr/>
          <a:p>
            <a:endParaRPr lang="en-US"/>
          </a:p>
        </p:txBody>
      </p:sp>
      <p:sp>
        <p:nvSpPr>
          <p:cNvPr id="1048707" name="Slide Number Placeholder 6"/>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3" name=""/>
        <p:cNvGrpSpPr/>
        <p:nvPr/>
      </p:nvGrpSpPr>
      <p:grpSpPr>
        <a:xfrm>
          <a:off x="0" y="0"/>
          <a:ext cx="0" cy="0"/>
          <a:chOff x="0" y="0"/>
          <a:chExt cx="0" cy="0"/>
        </a:xfrm>
      </p:grpSpPr>
      <p:sp>
        <p:nvSpPr>
          <p:cNvPr id="104867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5" name="Date Placeholder 4"/>
          <p:cNvSpPr>
            <a:spLocks noGrp="1"/>
          </p:cNvSpPr>
          <p:nvPr>
            <p:ph type="dt" sz="half" idx="10"/>
          </p:nvPr>
        </p:nvSpPr>
        <p:spPr/>
        <p:txBody>
          <a:bodyPr/>
          <a:p>
            <a:fld id="{7FE75DE9-717C-47B2-B99F-3FF74368CF0E}" type="datetimeFigureOut">
              <a:rPr lang="en-US" smtClean="0"/>
              <a:t>9/23/2020</a:t>
            </a:fld>
            <a:endParaRPr lang="en-US"/>
          </a:p>
        </p:txBody>
      </p:sp>
      <p:sp>
        <p:nvSpPr>
          <p:cNvPr id="1048676" name="Footer Placeholder 5"/>
          <p:cNvSpPr>
            <a:spLocks noGrp="1"/>
          </p:cNvSpPr>
          <p:nvPr>
            <p:ph type="ftr" sz="quarter" idx="11"/>
          </p:nvPr>
        </p:nvSpPr>
        <p:spPr/>
        <p:txBody>
          <a:bodyPr/>
          <a:p>
            <a:endParaRPr lang="en-US"/>
          </a:p>
        </p:txBody>
      </p:sp>
      <p:sp>
        <p:nvSpPr>
          <p:cNvPr id="1048677" name="Slide Number Placeholder 6"/>
          <p:cNvSpPr>
            <a:spLocks noGrp="1"/>
          </p:cNvSpPr>
          <p:nvPr>
            <p:ph type="sldNum" sz="quarter" idx="12"/>
          </p:nvPr>
        </p:nvSpPr>
        <p:spPr/>
        <p:txBody>
          <a:bodyPr/>
          <a:p>
            <a:fld id="{74FE792D-4F23-4469-942C-8C363853B0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7FE75DE9-717C-47B2-B99F-3FF74368CF0E}" type="datetimeFigureOut">
              <a:rPr lang="en-US" smtClean="0"/>
              <a:t>9/23/2020</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74FE792D-4F23-4469-942C-8C363853B0AA}"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01" name="Title 1"/>
          <p:cNvSpPr>
            <a:spLocks noGrp="1"/>
          </p:cNvSpPr>
          <p:nvPr>
            <p:ph type="ctrTitle"/>
          </p:nvPr>
        </p:nvSpPr>
        <p:spPr/>
        <p:txBody>
          <a:bodyPr/>
          <a:p>
            <a:r>
              <a:rPr dirty="0" lang="en-US" smtClean="0"/>
              <a:t>Unit II</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12" name="Rectangle 1"/>
          <p:cNvSpPr/>
          <p:nvPr/>
        </p:nvSpPr>
        <p:spPr>
          <a:xfrm>
            <a:off x="304800" y="609600"/>
            <a:ext cx="8153400" cy="4278094"/>
          </a:xfrm>
          <a:prstGeom prst="rect"/>
        </p:spPr>
        <p:txBody>
          <a:bodyPr wrap="square">
            <a:spAutoFit/>
          </a:bodyPr>
          <a:p>
            <a:r>
              <a:rPr b="1" dirty="0" sz="2400" lang="en-US" u="sng" smtClean="0">
                <a:latin typeface="Calibri" pitchFamily="34" charset="0"/>
                <a:cs typeface="Calibri" pitchFamily="34" charset="0"/>
              </a:rPr>
              <a:t>Decisiveness</a:t>
            </a:r>
          </a:p>
          <a:p>
            <a:endParaRPr b="1" dirty="0" sz="2400" lang="en-US" u="sng">
              <a:latin typeface="Calibri" pitchFamily="34" charset="0"/>
              <a:cs typeface="Calibri" pitchFamily="34" charset="0"/>
            </a:endParaRPr>
          </a:p>
          <a:p>
            <a:pPr algn="just"/>
            <a:r>
              <a:rPr dirty="0" sz="2400" lang="en-US">
                <a:latin typeface="Calibri" pitchFamily="34" charset="0"/>
                <a:cs typeface="Calibri" pitchFamily="34" charset="0"/>
              </a:rPr>
              <a:t>Do you exercise sound judgment under pressure? </a:t>
            </a:r>
            <a:endParaRPr dirty="0" sz="2400" lang="en-US" smtClean="0">
              <a:latin typeface="Calibri" pitchFamily="34" charset="0"/>
              <a:cs typeface="Calibri" pitchFamily="34" charset="0"/>
            </a:endParaRPr>
          </a:p>
          <a:p>
            <a:pPr algn="just"/>
            <a:endParaRPr dirty="0" sz="2400" lang="en-US">
              <a:latin typeface="Calibri" pitchFamily="34" charset="0"/>
              <a:cs typeface="Calibri" pitchFamily="34" charset="0"/>
            </a:endParaRPr>
          </a:p>
          <a:p>
            <a:pPr algn="just"/>
            <a:r>
              <a:rPr dirty="0" sz="2400" lang="en-US" smtClean="0">
                <a:latin typeface="Calibri" pitchFamily="34" charset="0"/>
                <a:cs typeface="Calibri" pitchFamily="34" charset="0"/>
              </a:rPr>
              <a:t>When </a:t>
            </a:r>
            <a:r>
              <a:rPr dirty="0" sz="2400" lang="en-US">
                <a:latin typeface="Calibri" pitchFamily="34" charset="0"/>
                <a:cs typeface="Calibri" pitchFamily="34" charset="0"/>
              </a:rPr>
              <a:t>you’re an entrepreneur, you don’t have room to procrastinate—and the same is true for employees. </a:t>
            </a:r>
            <a:endParaRPr dirty="0" sz="2400" lang="en-US" smtClean="0">
              <a:latin typeface="Calibri" pitchFamily="34" charset="0"/>
              <a:cs typeface="Calibri" pitchFamily="34" charset="0"/>
            </a:endParaRPr>
          </a:p>
          <a:p>
            <a:pPr algn="just"/>
            <a:endParaRPr dirty="0" sz="2400" lang="en-US">
              <a:latin typeface="Calibri" pitchFamily="34" charset="0"/>
              <a:cs typeface="Calibri" pitchFamily="34" charset="0"/>
            </a:endParaRPr>
          </a:p>
          <a:p>
            <a:pPr algn="just"/>
            <a:r>
              <a:rPr dirty="0" sz="2400" lang="en-US" smtClean="0">
                <a:latin typeface="Calibri" pitchFamily="34" charset="0"/>
                <a:cs typeface="Calibri" pitchFamily="34" charset="0"/>
              </a:rPr>
              <a:t>You </a:t>
            </a:r>
            <a:r>
              <a:rPr dirty="0" sz="2400" lang="en-US">
                <a:latin typeface="Calibri" pitchFamily="34" charset="0"/>
                <a:cs typeface="Calibri" pitchFamily="34" charset="0"/>
              </a:rPr>
              <a:t>have to be able to take action when </a:t>
            </a:r>
            <a:r>
              <a:rPr dirty="0" sz="2400" lang="en-US" smtClean="0">
                <a:latin typeface="Calibri" pitchFamily="34" charset="0"/>
                <a:cs typeface="Calibri" pitchFamily="34" charset="0"/>
              </a:rPr>
              <a:t>needed. </a:t>
            </a:r>
          </a:p>
          <a:p>
            <a:pPr algn="just"/>
            <a:endParaRPr dirty="0" sz="2400" lang="en-US">
              <a:latin typeface="Calibri" pitchFamily="34" charset="0"/>
              <a:cs typeface="Calibri" pitchFamily="34" charset="0"/>
            </a:endParaRPr>
          </a:p>
          <a:p>
            <a:pPr algn="just"/>
            <a:r>
              <a:rPr dirty="0" sz="2400" lang="en-US" smtClean="0">
                <a:latin typeface="Calibri" pitchFamily="34" charset="0"/>
                <a:cs typeface="Calibri" pitchFamily="34" charset="0"/>
              </a:rPr>
              <a:t>You </a:t>
            </a:r>
            <a:r>
              <a:rPr dirty="0" sz="2400" lang="en-US">
                <a:latin typeface="Calibri" pitchFamily="34" charset="0"/>
                <a:cs typeface="Calibri" pitchFamily="34" charset="0"/>
              </a:rPr>
              <a:t>must know how to prioritize tasks and make decisions quickly.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13" name="Rectangle 1"/>
          <p:cNvSpPr/>
          <p:nvPr/>
        </p:nvSpPr>
        <p:spPr>
          <a:xfrm>
            <a:off x="304800" y="457200"/>
            <a:ext cx="7772400" cy="5016758"/>
          </a:xfrm>
          <a:prstGeom prst="rect"/>
        </p:spPr>
        <p:txBody>
          <a:bodyPr wrap="square">
            <a:spAutoFit/>
          </a:bodyPr>
          <a:p>
            <a:pPr algn="just"/>
            <a:r>
              <a:rPr b="1" dirty="0" sz="2400" lang="en-US" u="sng" smtClean="0">
                <a:cs typeface="Times New Roman" pitchFamily="18" charset="0"/>
              </a:rPr>
              <a:t>Collaboration</a:t>
            </a:r>
          </a:p>
          <a:p>
            <a:pPr algn="just"/>
            <a:endParaRPr b="1" dirty="0" sz="2400" lang="en-US" u="sng">
              <a:cs typeface="Times New Roman" pitchFamily="18" charset="0"/>
            </a:endParaRPr>
          </a:p>
          <a:p>
            <a:pPr algn="just"/>
            <a:r>
              <a:rPr dirty="0" sz="2400" lang="en-US">
                <a:cs typeface="Times New Roman" pitchFamily="18" charset="0"/>
              </a:rPr>
              <a:t>Savvy entrepreneurs are not only brilliant leaders, but also great </a:t>
            </a:r>
            <a:r>
              <a:rPr dirty="0" sz="2400" lang="en-US" smtClean="0">
                <a:cs typeface="Times New Roman" pitchFamily="18" charset="0"/>
              </a:rPr>
              <a:t>collaborators, </a:t>
            </a:r>
            <a:r>
              <a:rPr dirty="0" sz="2400" lang="en-US">
                <a:cs typeface="Times New Roman" pitchFamily="18" charset="0"/>
              </a:rPr>
              <a:t>so you have to be an effective team player. </a:t>
            </a:r>
            <a:endParaRPr dirty="0" sz="2400" lang="en-US" smtClean="0">
              <a:cs typeface="Times New Roman" pitchFamily="18" charset="0"/>
            </a:endParaRPr>
          </a:p>
          <a:p>
            <a:pPr algn="just"/>
            <a:endParaRPr dirty="0" sz="2400" lang="en-US">
              <a:cs typeface="Times New Roman" pitchFamily="18" charset="0"/>
            </a:endParaRPr>
          </a:p>
          <a:p>
            <a:pPr algn="just"/>
            <a:r>
              <a:rPr dirty="0" sz="2400" lang="en-US" smtClean="0">
                <a:cs typeface="Times New Roman" pitchFamily="18" charset="0"/>
              </a:rPr>
              <a:t>Hiring </a:t>
            </a:r>
            <a:r>
              <a:rPr dirty="0" sz="2400" lang="en-US">
                <a:cs typeface="Times New Roman" pitchFamily="18" charset="0"/>
              </a:rPr>
              <a:t>managers seek job candidates who demonstrate strong teamwork </a:t>
            </a:r>
            <a:r>
              <a:rPr dirty="0" sz="2400" lang="en-US" smtClean="0">
                <a:cs typeface="Times New Roman" pitchFamily="18" charset="0"/>
              </a:rPr>
              <a:t>skills.</a:t>
            </a:r>
          </a:p>
          <a:p>
            <a:pPr algn="just"/>
            <a:endParaRPr dirty="0" sz="2400" lang="en-US">
              <a:cs typeface="Times New Roman" pitchFamily="18" charset="0"/>
            </a:endParaRPr>
          </a:p>
          <a:p>
            <a:pPr algn="just"/>
            <a:r>
              <a:rPr dirty="0" sz="2400" lang="en-US" smtClean="0">
                <a:cs typeface="Times New Roman" pitchFamily="18" charset="0"/>
              </a:rPr>
              <a:t>Ultimately</a:t>
            </a:r>
            <a:r>
              <a:rPr dirty="0" sz="2400" lang="en-US">
                <a:cs typeface="Times New Roman" pitchFamily="18" charset="0"/>
              </a:rPr>
              <a:t>, using entrepreneurial skills at work entails adjusting to other people’s work styles, avoiding office politics, celebrating your peers’ successes, meeting your deadlines, and putting your company’s goals first.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14" name="TextBox 1"/>
          <p:cNvSpPr txBox="1"/>
          <p:nvPr/>
        </p:nvSpPr>
        <p:spPr>
          <a:xfrm>
            <a:off x="1066800" y="1295400"/>
            <a:ext cx="6096000" cy="2834640"/>
          </a:xfrm>
          <a:prstGeom prst="rect"/>
          <a:noFill/>
        </p:spPr>
        <p:txBody>
          <a:bodyPr rtlCol="0" wrap="square">
            <a:spAutoFit/>
          </a:bodyPr>
          <a:p>
            <a:r>
              <a:rPr b="1" dirty="0" sz="2000" lang="en-US" smtClean="0">
                <a:latin typeface="Times New Roman" pitchFamily="18" charset="0"/>
                <a:cs typeface="Times New Roman" pitchFamily="18" charset="0"/>
              </a:rPr>
              <a:t>Are you ready to do your project </a:t>
            </a:r>
          </a:p>
          <a:p>
            <a:endParaRPr b="1" dirty="0" sz="2000" lang="en-US">
              <a:latin typeface="Times New Roman" pitchFamily="18" charset="0"/>
              <a:cs typeface="Times New Roman" pitchFamily="18" charset="0"/>
            </a:endParaRPr>
          </a:p>
          <a:p>
            <a:endParaRPr b="1" dirty="0" sz="2000" lang="en-US" smtClean="0">
              <a:latin typeface="Times New Roman" pitchFamily="18" charset="0"/>
              <a:cs typeface="Times New Roman" pitchFamily="18" charset="0"/>
            </a:endParaRPr>
          </a:p>
          <a:p>
            <a:endParaRPr b="1" dirty="0" sz="2000" lang="en-US">
              <a:latin typeface="Times New Roman" pitchFamily="18" charset="0"/>
              <a:cs typeface="Times New Roman" pitchFamily="18" charset="0"/>
            </a:endParaRPr>
          </a:p>
          <a:p>
            <a:r>
              <a:rPr b="1" dirty="0" sz="2000" lang="en-US" smtClean="0">
                <a:latin typeface="Times New Roman" pitchFamily="18" charset="0"/>
                <a:cs typeface="Times New Roman" pitchFamily="18" charset="0"/>
              </a:rPr>
              <a:t>Are you ready to get hired </a:t>
            </a:r>
          </a:p>
          <a:p>
            <a:endParaRPr b="1" dirty="0" sz="2000" lang="en-US">
              <a:latin typeface="Times New Roman" pitchFamily="18" charset="0"/>
              <a:cs typeface="Times New Roman" pitchFamily="18" charset="0"/>
            </a:endParaRPr>
          </a:p>
          <a:p>
            <a:endParaRPr b="1" dirty="0" sz="2000" lang="en-US" smtClean="0">
              <a:latin typeface="Times New Roman" pitchFamily="18" charset="0"/>
              <a:cs typeface="Times New Roman" pitchFamily="18" charset="0"/>
            </a:endParaRPr>
          </a:p>
          <a:p>
            <a:endParaRPr b="1" dirty="0" sz="2000" lang="en-US">
              <a:latin typeface="Times New Roman" pitchFamily="18" charset="0"/>
              <a:cs typeface="Times New Roman" pitchFamily="18" charset="0"/>
            </a:endParaRPr>
          </a:p>
          <a:p>
            <a:r>
              <a:rPr b="1" dirty="0" sz="2000" lang="en-US" smtClean="0">
                <a:latin typeface="Times New Roman" pitchFamily="18" charset="0"/>
                <a:cs typeface="Times New Roman" pitchFamily="18" charset="0"/>
              </a:rPr>
              <a:t>Are you ready to become an Entrepreneur</a:t>
            </a:r>
            <a:endParaRPr b="1" dirty="0" sz="2000" lang="en-US">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15" name="TextBox 1048616"/>
          <p:cNvSpPr txBox="1"/>
          <p:nvPr/>
        </p:nvSpPr>
        <p:spPr>
          <a:xfrm>
            <a:off x="257234" y="759144"/>
            <a:ext cx="8852647" cy="3416320"/>
          </a:xfrm>
          <a:prstGeom prst="rect"/>
        </p:spPr>
        <p:txBody>
          <a:bodyPr rtlCol="0" wrap="square">
            <a:spAutoFit/>
          </a:bodyPr>
          <a:p>
            <a:r>
              <a:rPr dirty="0" sz="2400" lang="en-US">
                <a:solidFill>
                  <a:srgbClr val="000000"/>
                </a:solidFill>
                <a:latin typeface="Calibri"/>
                <a:ea typeface="Calibri"/>
                <a:cs typeface="Calibri"/>
              </a:rPr>
              <a:t>Over the six decades in the development of the country, </a:t>
            </a:r>
            <a:r>
              <a:rPr dirty="0" sz="2400" lang="en-US" err="1">
                <a:solidFill>
                  <a:srgbClr val="000000"/>
                </a:solidFill>
                <a:latin typeface="Calibri"/>
                <a:ea typeface="Calibri"/>
                <a:cs typeface="Calibri"/>
              </a:rPr>
              <a:t>srnall</a:t>
            </a:r>
            <a:r>
              <a:rPr dirty="0" sz="2400" lang="en-US">
                <a:solidFill>
                  <a:srgbClr val="000000"/>
                </a:solidFill>
                <a:latin typeface="Calibri"/>
                <a:ea typeface="Calibri"/>
                <a:cs typeface="Calibri"/>
              </a:rPr>
              <a:t> </a:t>
            </a:r>
            <a:r>
              <a:rPr dirty="0" sz="2400" lang="en-US" smtClean="0">
                <a:solidFill>
                  <a:srgbClr val="000000"/>
                </a:solidFill>
                <a:latin typeface="Calibri"/>
                <a:ea typeface="Calibri"/>
                <a:cs typeface="Calibri"/>
              </a:rPr>
              <a:t>business</a:t>
            </a:r>
            <a:r>
              <a:rPr altLang="zh-CN" dirty="0" sz="2400" lang="en-US" smtClean="0">
                <a:solidFill>
                  <a:srgbClr val="000000"/>
                </a:solidFill>
                <a:latin typeface="Calibri"/>
                <a:ea typeface="Calibri"/>
                <a:cs typeface="Calibri"/>
              </a:rPr>
              <a:t> </a:t>
            </a:r>
            <a:r>
              <a:rPr altLang="zh-CN" dirty="0" sz="2400" lang="en-US">
                <a:solidFill>
                  <a:srgbClr val="000000"/>
                </a:solidFill>
                <a:latin typeface="Calibri"/>
                <a:ea typeface="Calibri"/>
                <a:cs typeface="Calibri"/>
              </a:rPr>
              <a:t>ho</a:t>
            </a:r>
            <a:r>
              <a:rPr dirty="0" sz="2400" lang="en-US">
                <a:solidFill>
                  <a:srgbClr val="000000"/>
                </a:solidFill>
                <a:latin typeface="Calibri"/>
                <a:ea typeface="Calibri"/>
                <a:cs typeface="Calibri"/>
              </a:rPr>
              <a:t>uses are playing a vital role. </a:t>
            </a:r>
          </a:p>
          <a:p>
            <a:endParaRPr dirty="0" sz="2400" lang="en-US">
              <a:solidFill>
                <a:srgbClr val="000000"/>
              </a:solidFill>
              <a:latin typeface="Calibri"/>
              <a:ea typeface="Calibri"/>
              <a:cs typeface="Calibri"/>
            </a:endParaRPr>
          </a:p>
          <a:p>
            <a:r>
              <a:rPr dirty="0" sz="2400" lang="en-US">
                <a:solidFill>
                  <a:srgbClr val="000000"/>
                </a:solidFill>
                <a:latin typeface="Calibri"/>
                <a:ea typeface="Calibri"/>
                <a:cs typeface="Calibri"/>
              </a:rPr>
              <a:t>The Government is providing measures </a:t>
            </a:r>
            <a:r>
              <a:rPr dirty="0" sz="2400" lang="en-US" smtClean="0">
                <a:solidFill>
                  <a:srgbClr val="000000"/>
                </a:solidFill>
                <a:latin typeface="Calibri"/>
                <a:ea typeface="Calibri"/>
                <a:cs typeface="Calibri"/>
              </a:rPr>
              <a:t>for </a:t>
            </a:r>
            <a:r>
              <a:rPr altLang="zh-CN" dirty="0" sz="2400" lang="en-US" smtClean="0">
                <a:solidFill>
                  <a:srgbClr val="000000"/>
                </a:solidFill>
                <a:latin typeface="Calibri"/>
                <a:ea typeface="Calibri"/>
                <a:cs typeface="Calibri"/>
              </a:rPr>
              <a:t>the </a:t>
            </a:r>
            <a:r>
              <a:rPr dirty="0" sz="2400" lang="en-US" smtClean="0">
                <a:solidFill>
                  <a:srgbClr val="000000"/>
                </a:solidFill>
                <a:latin typeface="Calibri"/>
                <a:ea typeface="Calibri"/>
                <a:cs typeface="Calibri"/>
              </a:rPr>
              <a:t>improvement </a:t>
            </a:r>
            <a:r>
              <a:rPr dirty="0" sz="2400" lang="en-US">
                <a:solidFill>
                  <a:srgbClr val="000000"/>
                </a:solidFill>
                <a:latin typeface="Calibri"/>
                <a:ea typeface="Calibri"/>
                <a:cs typeface="Calibri"/>
              </a:rPr>
              <a:t>of</a:t>
            </a:r>
            <a:r>
              <a:rPr altLang="zh-CN" dirty="0" sz="2400" lang="en-US">
                <a:solidFill>
                  <a:srgbClr val="000000"/>
                </a:solidFill>
                <a:latin typeface="Calibri"/>
                <a:ea typeface="Calibri"/>
                <a:cs typeface="Calibri"/>
              </a:rPr>
              <a:t> </a:t>
            </a:r>
            <a:r>
              <a:rPr dirty="0" sz="2400" lang="en-US">
                <a:solidFill>
                  <a:srgbClr val="000000"/>
                </a:solidFill>
                <a:latin typeface="Calibri"/>
                <a:ea typeface="Calibri"/>
                <a:cs typeface="Calibri"/>
              </a:rPr>
              <a:t>managerial skills of</a:t>
            </a:r>
            <a:r>
              <a:rPr altLang="zh-CN" dirty="0" sz="2400" lang="en-US">
                <a:solidFill>
                  <a:srgbClr val="000000"/>
                </a:solidFill>
                <a:latin typeface="Calibri"/>
                <a:ea typeface="Calibri"/>
                <a:cs typeface="Calibri"/>
              </a:rPr>
              <a:t> </a:t>
            </a:r>
            <a:r>
              <a:rPr dirty="0" sz="2400" lang="en-US">
                <a:solidFill>
                  <a:srgbClr val="000000"/>
                </a:solidFill>
                <a:latin typeface="Calibri"/>
                <a:ea typeface="Calibri"/>
                <a:cs typeface="Calibri"/>
              </a:rPr>
              <a:t>the entrepreneurs of s</a:t>
            </a:r>
            <a:r>
              <a:rPr altLang="zh-CN" dirty="0" sz="2400" lang="en-US">
                <a:solidFill>
                  <a:srgbClr val="000000"/>
                </a:solidFill>
                <a:latin typeface="Calibri"/>
                <a:ea typeface="Calibri"/>
                <a:cs typeface="Calibri"/>
              </a:rPr>
              <a:t>ma</a:t>
            </a:r>
            <a:r>
              <a:rPr dirty="0" sz="2400" lang="en-US">
                <a:solidFill>
                  <a:srgbClr val="000000"/>
                </a:solidFill>
                <a:latin typeface="Calibri"/>
                <a:ea typeface="Calibri"/>
                <a:cs typeface="Calibri"/>
              </a:rPr>
              <a:t>ll </a:t>
            </a:r>
            <a:r>
              <a:rPr dirty="0" sz="2400" lang="en-US" smtClean="0">
                <a:solidFill>
                  <a:srgbClr val="000000"/>
                </a:solidFill>
                <a:latin typeface="Calibri"/>
                <a:ea typeface="Calibri"/>
                <a:cs typeface="Calibri"/>
              </a:rPr>
              <a:t>business </a:t>
            </a:r>
            <a:r>
              <a:rPr altLang="zh-CN" dirty="0" sz="2400" lang="en-US" smtClean="0">
                <a:solidFill>
                  <a:srgbClr val="000000"/>
                </a:solidFill>
                <a:latin typeface="Calibri"/>
                <a:ea typeface="Calibri"/>
                <a:cs typeface="Calibri"/>
              </a:rPr>
              <a:t>hous</a:t>
            </a:r>
            <a:r>
              <a:rPr dirty="0" sz="2400" lang="en-US" smtClean="0">
                <a:solidFill>
                  <a:srgbClr val="000000"/>
                </a:solidFill>
                <a:latin typeface="Calibri"/>
                <a:ea typeface="Calibri"/>
                <a:cs typeface="Calibri"/>
              </a:rPr>
              <a:t>es</a:t>
            </a:r>
            <a:r>
              <a:rPr dirty="0" sz="2400" lang="en-US">
                <a:solidFill>
                  <a:srgbClr val="000000"/>
                </a:solidFill>
                <a:latin typeface="Calibri"/>
                <a:ea typeface="Calibri"/>
                <a:cs typeface="Calibri"/>
              </a:rPr>
              <a:t>. </a:t>
            </a:r>
          </a:p>
          <a:p>
            <a:endParaRPr dirty="0" sz="2400" lang="en-US">
              <a:solidFill>
                <a:srgbClr val="000000"/>
              </a:solidFill>
              <a:latin typeface="Calibri"/>
              <a:ea typeface="Calibri"/>
              <a:cs typeface="Calibri"/>
            </a:endParaRPr>
          </a:p>
          <a:p>
            <a:r>
              <a:rPr dirty="0" sz="2400" lang="en-US">
                <a:solidFill>
                  <a:srgbClr val="000000"/>
                </a:solidFill>
                <a:latin typeface="Calibri"/>
                <a:ea typeface="Calibri"/>
                <a:cs typeface="Calibri"/>
              </a:rPr>
              <a:t>Entrepreneurship development and training is one of the key
</a:t>
            </a:r>
            <a:r>
              <a:rPr altLang="zh-CN" dirty="0" sz="2400" lang="en-US">
                <a:solidFill>
                  <a:srgbClr val="000000"/>
                </a:solidFill>
                <a:latin typeface="Calibri"/>
                <a:ea typeface="Calibri"/>
                <a:cs typeface="Calibri"/>
              </a:rPr>
              <a:t>elem</a:t>
            </a:r>
            <a:r>
              <a:rPr dirty="0" sz="2400" lang="en-US">
                <a:solidFill>
                  <a:srgbClr val="000000"/>
                </a:solidFill>
                <a:latin typeface="Calibri"/>
                <a:ea typeface="Calibri"/>
                <a:cs typeface="Calibri"/>
              </a:rPr>
              <a:t>ents for the promotion of Micro and </a:t>
            </a:r>
            <a:r>
              <a:rPr dirty="0" sz="2400" lang="en-US" smtClean="0">
                <a:solidFill>
                  <a:srgbClr val="000000"/>
                </a:solidFill>
                <a:latin typeface="Calibri"/>
                <a:ea typeface="Calibri"/>
                <a:cs typeface="Calibri"/>
              </a:rPr>
              <a:t>Small </a:t>
            </a:r>
            <a:r>
              <a:rPr dirty="0" sz="2400" lang="en-US">
                <a:solidFill>
                  <a:srgbClr val="000000"/>
                </a:solidFill>
                <a:latin typeface="Calibri"/>
                <a:ea typeface="Calibri"/>
                <a:cs typeface="Calibri"/>
              </a:rPr>
              <a:t>Enterprises especially </a:t>
            </a:r>
            <a:r>
              <a:rPr dirty="0" sz="2400" lang="en-US" smtClean="0">
                <a:solidFill>
                  <a:srgbClr val="000000"/>
                </a:solidFill>
                <a:latin typeface="Calibri"/>
                <a:ea typeface="Calibri"/>
                <a:cs typeface="Calibri"/>
              </a:rPr>
              <a:t>for </a:t>
            </a:r>
            <a:r>
              <a:rPr altLang="zh-CN" dirty="0" sz="2400" lang="en-US" smtClean="0">
                <a:solidFill>
                  <a:srgbClr val="000000"/>
                </a:solidFill>
                <a:latin typeface="Calibri"/>
                <a:ea typeface="Calibri"/>
                <a:cs typeface="Calibri"/>
              </a:rPr>
              <a:t>First </a:t>
            </a:r>
            <a:r>
              <a:rPr dirty="0" sz="2400" lang="en-US">
                <a:solidFill>
                  <a:srgbClr val="000000"/>
                </a:solidFill>
                <a:latin typeface="Calibri"/>
                <a:ea typeface="Calibri"/>
                <a:cs typeface="Calibri"/>
              </a:rPr>
              <a:t>Generation Entrepreneurs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16" name="TextBox 1048617"/>
          <p:cNvSpPr txBox="1"/>
          <p:nvPr/>
        </p:nvSpPr>
        <p:spPr>
          <a:xfrm>
            <a:off x="349336" y="1096537"/>
            <a:ext cx="8794664" cy="2308324"/>
          </a:xfrm>
          <a:prstGeom prst="rect"/>
        </p:spPr>
        <p:txBody>
          <a:bodyPr rtlCol="0" wrap="square">
            <a:spAutoFit/>
          </a:bodyPr>
          <a:p>
            <a:r>
              <a:rPr dirty="0" sz="2400" lang="en-US">
                <a:solidFill>
                  <a:srgbClr val="000000"/>
                </a:solidFill>
              </a:rPr>
              <a:t>First Generation Entrepreneurs are the </a:t>
            </a:r>
            <a:r>
              <a:rPr dirty="0" sz="2400" lang="en-US" smtClean="0">
                <a:solidFill>
                  <a:srgbClr val="000000"/>
                </a:solidFill>
              </a:rPr>
              <a:t>new entrepreneurs </a:t>
            </a:r>
            <a:r>
              <a:rPr dirty="0" sz="2400" lang="en-US">
                <a:solidFill>
                  <a:srgbClr val="000000"/>
                </a:solidFill>
              </a:rPr>
              <a:t>who generally face problems in availing full benefits </a:t>
            </a:r>
            <a:r>
              <a:rPr dirty="0" sz="2400" lang="en-US" smtClean="0">
                <a:solidFill>
                  <a:srgbClr val="000000"/>
                </a:solidFill>
              </a:rPr>
              <a:t>from </a:t>
            </a:r>
            <a:r>
              <a:rPr altLang="zh-CN" dirty="0" sz="2400" lang="en-US" smtClean="0">
                <a:solidFill>
                  <a:srgbClr val="000000"/>
                </a:solidFill>
              </a:rPr>
              <a:t>the sc</a:t>
            </a:r>
            <a:r>
              <a:rPr dirty="0" sz="2400" lang="en-US" smtClean="0">
                <a:solidFill>
                  <a:srgbClr val="000000"/>
                </a:solidFill>
              </a:rPr>
              <a:t>hemes implemented </a:t>
            </a:r>
            <a:r>
              <a:rPr dirty="0" sz="2400" lang="en-US">
                <a:solidFill>
                  <a:srgbClr val="000000"/>
                </a:solidFill>
              </a:rPr>
              <a:t>by Government / financial institutions, </a:t>
            </a:r>
            <a:r>
              <a:rPr dirty="0" sz="2400" lang="en-US" smtClean="0">
                <a:solidFill>
                  <a:srgbClr val="000000"/>
                </a:solidFill>
              </a:rPr>
              <a:t>completing</a:t>
            </a:r>
            <a:r>
              <a:rPr dirty="0" sz="2400" lang="en-US">
                <a:solidFill>
                  <a:srgbClr val="000000"/>
                </a:solidFill>
              </a:rPr>
              <a:t>
and complying with various </a:t>
            </a:r>
            <a:r>
              <a:rPr dirty="0" sz="2400" lang="en-US" smtClean="0">
                <a:solidFill>
                  <a:srgbClr val="000000"/>
                </a:solidFill>
              </a:rPr>
              <a:t>formalities </a:t>
            </a:r>
            <a:r>
              <a:rPr dirty="0" sz="2400" lang="en-US">
                <a:solidFill>
                  <a:srgbClr val="000000"/>
                </a:solidFill>
              </a:rPr>
              <a:t>and legal requirements under </a:t>
            </a:r>
            <a:r>
              <a:rPr dirty="0" sz="2400" lang="en-US" smtClean="0">
                <a:solidFill>
                  <a:srgbClr val="000000"/>
                </a:solidFill>
              </a:rPr>
              <a:t>various </a:t>
            </a:r>
            <a:r>
              <a:rPr altLang="zh-CN" dirty="0" sz="2400" lang="en-US" smtClean="0">
                <a:solidFill>
                  <a:srgbClr val="000000"/>
                </a:solidFill>
              </a:rPr>
              <a:t>laws </a:t>
            </a:r>
            <a:r>
              <a:rPr altLang="zh-CN" dirty="0" sz="2400" lang="en-US">
                <a:solidFill>
                  <a:srgbClr val="000000"/>
                </a:solidFill>
              </a:rPr>
              <a:t>a</a:t>
            </a:r>
            <a:r>
              <a:rPr dirty="0" sz="2400" lang="en-US">
                <a:solidFill>
                  <a:srgbClr val="000000"/>
                </a:solidFill>
              </a:rPr>
              <a:t>nd regulations, selecting appropriate technology, tie-up with </a:t>
            </a:r>
            <a:r>
              <a:rPr dirty="0" sz="2400" lang="en-US" smtClean="0">
                <a:solidFill>
                  <a:srgbClr val="000000"/>
                </a:solidFill>
              </a:rPr>
              <a:t>buyers and </a:t>
            </a:r>
            <a:r>
              <a:rPr dirty="0" sz="2400" lang="en-US">
                <a:solidFill>
                  <a:srgbClr val="000000"/>
                </a:solidFill>
              </a:rPr>
              <a:t>sellers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17" name="TextBox 1048618"/>
          <p:cNvSpPr txBox="1"/>
          <p:nvPr/>
        </p:nvSpPr>
        <p:spPr>
          <a:xfrm>
            <a:off x="169251" y="762000"/>
            <a:ext cx="9141551" cy="4154984"/>
          </a:xfrm>
          <a:prstGeom prst="rect"/>
        </p:spPr>
        <p:txBody>
          <a:bodyPr rtlCol="0" wrap="square">
            <a:spAutoFit/>
          </a:bodyPr>
          <a:p>
            <a:r>
              <a:rPr dirty="0" sz="2400" lang="en-US">
                <a:solidFill>
                  <a:srgbClr val="000000"/>
                </a:solidFill>
              </a:rPr>
              <a:t>Planning small scale unit</a:t>
            </a:r>
          </a:p>
          <a:p>
            <a:r>
              <a:rPr dirty="0" sz="2400" lang="en-US">
                <a:solidFill>
                  <a:srgbClr val="000000"/>
                </a:solidFill>
              </a:rPr>
              <a:t>
Business plan helps the entrepreneur to set out objectives, targets and
</a:t>
            </a:r>
            <a:r>
              <a:rPr altLang="zh-CN" dirty="0" sz="2400" lang="en-US">
                <a:solidFill>
                  <a:srgbClr val="000000"/>
                </a:solidFill>
              </a:rPr>
              <a:t>benc</a:t>
            </a:r>
            <a:r>
              <a:rPr dirty="0" sz="2400" lang="en-US">
                <a:solidFill>
                  <a:srgbClr val="000000"/>
                </a:solidFill>
              </a:rPr>
              <a:t>hmarks. </a:t>
            </a:r>
          </a:p>
          <a:p>
            <a:r>
              <a:rPr dirty="0" sz="2400" lang="en-US">
                <a:solidFill>
                  <a:srgbClr val="000000"/>
                </a:solidFill>
              </a:rPr>
              <a:t>It is als</a:t>
            </a:r>
            <a:r>
              <a:rPr altLang="zh-CN" dirty="0" sz="2400" lang="en-US">
                <a:solidFill>
                  <a:srgbClr val="000000"/>
                </a:solidFill>
              </a:rPr>
              <a:t>o </a:t>
            </a:r>
            <a:r>
              <a:rPr dirty="0" sz="2400" lang="en-US">
                <a:solidFill>
                  <a:srgbClr val="000000"/>
                </a:solidFill>
              </a:rPr>
              <a:t>a prerequisite to get credit from lending agencies like
</a:t>
            </a:r>
            <a:r>
              <a:rPr altLang="zh-CN" dirty="0" sz="2400" lang="en-US">
                <a:solidFill>
                  <a:srgbClr val="000000"/>
                </a:solidFill>
              </a:rPr>
              <a:t>bank</a:t>
            </a:r>
            <a:r>
              <a:rPr dirty="0" sz="2400" lang="en-US">
                <a:solidFill>
                  <a:srgbClr val="000000"/>
                </a:solidFill>
              </a:rPr>
              <a:t>s and State Financial Corporations. </a:t>
            </a:r>
          </a:p>
          <a:p>
            <a:endParaRPr dirty="0" sz="2400" lang="en-US">
              <a:solidFill>
                <a:srgbClr val="000000"/>
              </a:solidFill>
            </a:endParaRPr>
          </a:p>
          <a:p>
            <a:r>
              <a:rPr dirty="0" sz="2400" lang="en-US">
                <a:solidFill>
                  <a:srgbClr val="000000"/>
                </a:solidFill>
              </a:rPr>
              <a:t>The First generation entrepreneurs
</a:t>
            </a:r>
            <a:r>
              <a:rPr altLang="zh-CN" dirty="0" sz="2400" lang="en-US">
                <a:solidFill>
                  <a:srgbClr val="000000"/>
                </a:solidFill>
              </a:rPr>
              <a:t>nee</a:t>
            </a:r>
            <a:r>
              <a:rPr dirty="0" sz="2400" lang="en-US">
                <a:solidFill>
                  <a:srgbClr val="000000"/>
                </a:solidFill>
              </a:rPr>
              <a:t>d to have the knowledge on how and whom to approach for successful
</a:t>
            </a:r>
            <a:r>
              <a:rPr altLang="zh-CN" dirty="0" sz="2400" lang="en-US">
                <a:solidFill>
                  <a:srgbClr val="000000"/>
                </a:solidFill>
              </a:rPr>
              <a:t>plannin</a:t>
            </a:r>
            <a:r>
              <a:rPr dirty="0" sz="2400" lang="en-US">
                <a:solidFill>
                  <a:srgbClr val="000000"/>
                </a:solidFill>
              </a:rPr>
              <a:t>g and implementation of their business plan.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18" name="TextBox 1048619"/>
          <p:cNvSpPr txBox="1"/>
          <p:nvPr/>
        </p:nvSpPr>
        <p:spPr>
          <a:xfrm>
            <a:off x="446594" y="1072284"/>
            <a:ext cx="8250810" cy="3785652"/>
          </a:xfrm>
          <a:prstGeom prst="rect"/>
        </p:spPr>
        <p:txBody>
          <a:bodyPr rtlCol="0" wrap="square">
            <a:spAutoFit/>
          </a:bodyPr>
          <a:p>
            <a:r>
              <a:rPr dirty="0" sz="2400" lang="en-US">
                <a:solidFill>
                  <a:srgbClr val="000000"/>
                </a:solidFill>
              </a:rPr>
              <a:t>Registr</a:t>
            </a:r>
            <a:r>
              <a:rPr altLang="zh-CN" dirty="0" sz="2400" lang="en-US">
                <a:solidFill>
                  <a:srgbClr val="000000"/>
                </a:solidFill>
              </a:rPr>
              <a:t>ation</a:t>
            </a:r>
            <a:endParaRPr dirty="0" sz="2400" lang="en-US">
              <a:solidFill>
                <a:srgbClr val="000000"/>
              </a:solidFill>
            </a:endParaRPr>
          </a:p>
          <a:p>
            <a:endParaRPr dirty="0" sz="2400" lang="en-US">
              <a:solidFill>
                <a:srgbClr val="000000"/>
              </a:solidFill>
            </a:endParaRPr>
          </a:p>
          <a:p>
            <a:r>
              <a:rPr dirty="0" sz="2400" lang="en-US">
                <a:solidFill>
                  <a:srgbClr val="000000"/>
                </a:solidFill>
              </a:rPr>
              <a:t> Every business organization needs to be registered in order
</a:t>
            </a:r>
            <a:r>
              <a:rPr altLang="zh-CN" dirty="0" sz="2400" lang="en-US">
                <a:solidFill>
                  <a:srgbClr val="000000"/>
                </a:solidFill>
              </a:rPr>
              <a:t>to ge</a:t>
            </a:r>
            <a:r>
              <a:rPr dirty="0" sz="2400" lang="en-US">
                <a:solidFill>
                  <a:srgbClr val="000000"/>
                </a:solidFill>
              </a:rPr>
              <a:t>t the advantages provided by different authorities. Though it is not
mandatory for a small business unit to be registered due to recent changes in
rules, it is advisable to register his business with District Industries Centre
</a:t>
            </a:r>
            <a:r>
              <a:rPr altLang="zh-CN" dirty="0" sz="2400" lang="en-US">
                <a:solidFill>
                  <a:srgbClr val="000000"/>
                </a:solidFill>
              </a:rPr>
              <a:t>of th</a:t>
            </a:r>
            <a:r>
              <a:rPr dirty="0" sz="2400" lang="en-US">
                <a:solidFill>
                  <a:srgbClr val="000000"/>
                </a:solidFill>
              </a:rPr>
              <a:t>e District where the project is located.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19" name="TextBox 1048620"/>
          <p:cNvSpPr txBox="1"/>
          <p:nvPr/>
        </p:nvSpPr>
        <p:spPr>
          <a:xfrm rot="26173">
            <a:off x="599527" y="376729"/>
            <a:ext cx="7374133" cy="2677656"/>
          </a:xfrm>
          <a:prstGeom prst="rect"/>
        </p:spPr>
        <p:txBody>
          <a:bodyPr rtlCol="0" wrap="square">
            <a:spAutoFit/>
          </a:bodyPr>
          <a:p>
            <a:r>
              <a:rPr dirty="0" sz="2400" lang="en-US">
                <a:solidFill>
                  <a:srgbClr val="000000"/>
                </a:solidFill>
              </a:rPr>
              <a:t>Acquisitio</a:t>
            </a:r>
            <a:r>
              <a:rPr altLang="zh-CN" dirty="0" sz="2400" lang="en-US">
                <a:solidFill>
                  <a:srgbClr val="000000"/>
                </a:solidFill>
              </a:rPr>
              <a:t>n of infrastructure</a:t>
            </a:r>
            <a:r>
              <a:rPr dirty="0" sz="2400" lang="en-US">
                <a:solidFill>
                  <a:srgbClr val="000000"/>
                </a:solidFill>
              </a:rPr>
              <a:t> </a:t>
            </a:r>
            <a:r>
              <a:rPr altLang="zh-CN" dirty="0" sz="2400" lang="en-US" err="1">
                <a:solidFill>
                  <a:srgbClr val="000000"/>
                </a:solidFill>
              </a:rPr>
              <a:t>Faci</a:t>
            </a:r>
            <a:r>
              <a:rPr dirty="0" sz="2400" lang="en-US" err="1">
                <a:solidFill>
                  <a:srgbClr val="000000"/>
                </a:solidFill>
              </a:rPr>
              <a:t>Iities</a:t>
            </a:r>
            <a:r>
              <a:rPr dirty="0" sz="2400" lang="en-US">
                <a:solidFill>
                  <a:srgbClr val="000000"/>
                </a:solidFill>
              </a:rPr>
              <a:t>- </a:t>
            </a:r>
          </a:p>
          <a:p>
            <a:endParaRPr dirty="0" sz="2400" lang="en-US">
              <a:solidFill>
                <a:srgbClr val="000000"/>
              </a:solidFill>
            </a:endParaRPr>
          </a:p>
          <a:p>
            <a:r>
              <a:rPr dirty="0" sz="2400" lang="en-US">
                <a:solidFill>
                  <a:srgbClr val="000000"/>
                </a:solidFill>
              </a:rPr>
              <a:t>Infrastructural facilities provides
</a:t>
            </a:r>
            <a:r>
              <a:rPr altLang="zh-CN" dirty="0" sz="2400" lang="en-US">
                <a:solidFill>
                  <a:srgbClr val="000000"/>
                </a:solidFill>
              </a:rPr>
              <a:t>a spa</a:t>
            </a:r>
            <a:r>
              <a:rPr dirty="0" sz="2400" lang="en-US">
                <a:solidFill>
                  <a:srgbClr val="000000"/>
                </a:solidFill>
              </a:rPr>
              <a:t>ce for </a:t>
            </a:r>
            <a:r>
              <a:rPr dirty="0" sz="2400" lang="en-US" err="1">
                <a:solidFill>
                  <a:srgbClr val="000000"/>
                </a:solidFill>
              </a:rPr>
              <a:t>uniuterrupted</a:t>
            </a:r>
            <a:r>
              <a:rPr dirty="0" sz="2400" lang="en-US">
                <a:solidFill>
                  <a:srgbClr val="000000"/>
                </a:solidFill>
              </a:rPr>
              <a:t> operations and future extension of business,
Entrepreneurs have to apply for power and water</a:t>
            </a:r>
            <a:r>
              <a:rPr altLang="zh-CN" dirty="0" sz="2400" lang="en-US">
                <a:solidFill>
                  <a:srgbClr val="000000"/>
                </a:solidFill>
              </a:rPr>
              <a:t> t</a:t>
            </a:r>
            <a:r>
              <a:rPr dirty="0" sz="2400" lang="en-US">
                <a:solidFill>
                  <a:srgbClr val="000000"/>
                </a:solidFill>
              </a:rPr>
              <a:t>o the </a:t>
            </a:r>
            <a:r>
              <a:rPr dirty="0" sz="2400" lang="en-US" err="1">
                <a:solidFill>
                  <a:srgbClr val="000000"/>
                </a:solidFill>
              </a:rPr>
              <a:t>concemed</a:t>
            </a:r>
            <a:r>
              <a:rPr dirty="0" sz="2400" lang="en-US">
                <a:solidFill>
                  <a:srgbClr val="000000"/>
                </a:solidFill>
              </a:rPr>
              <a:t> authorities.</a:t>
            </a:r>
          </a:p>
        </p:txBody>
      </p:sp>
      <p:sp>
        <p:nvSpPr>
          <p:cNvPr id="1048620" name="TextBox 1048621"/>
          <p:cNvSpPr txBox="1"/>
          <p:nvPr/>
        </p:nvSpPr>
        <p:spPr>
          <a:xfrm>
            <a:off x="588117" y="4368698"/>
            <a:ext cx="6512237" cy="1938992"/>
          </a:xfrm>
          <a:prstGeom prst="rect"/>
        </p:spPr>
        <p:txBody>
          <a:bodyPr rtlCol="0" wrap="square">
            <a:spAutoFit/>
          </a:bodyPr>
          <a:p>
            <a:r>
              <a:rPr dirty="0" sz="2400" lang="en-US">
                <a:solidFill>
                  <a:srgbClr val="000000"/>
                </a:solidFill>
                <a:latin typeface="Calibri"/>
                <a:ea typeface="Calibri"/>
                <a:cs typeface="Calibri"/>
              </a:rPr>
              <a:t>Poll</a:t>
            </a:r>
            <a:r>
              <a:rPr altLang="zh-CN" dirty="0" sz="2400" lang="en-US">
                <a:solidFill>
                  <a:srgbClr val="000000"/>
                </a:solidFill>
                <a:latin typeface="Calibri"/>
                <a:ea typeface="Calibri"/>
                <a:cs typeface="Calibri"/>
              </a:rPr>
              <a:t>u</a:t>
            </a:r>
            <a:r>
              <a:rPr dirty="0" sz="2400" lang="en-US">
                <a:solidFill>
                  <a:srgbClr val="000000"/>
                </a:solidFill>
                <a:latin typeface="Calibri"/>
                <a:ea typeface="Calibri"/>
                <a:cs typeface="Calibri"/>
              </a:rPr>
              <a:t>tion </a:t>
            </a:r>
            <a:r>
              <a:rPr dirty="0" sz="2400" lang="en-US" err="1">
                <a:solidFill>
                  <a:srgbClr val="000000"/>
                </a:solidFill>
                <a:latin typeface="Calibri"/>
                <a:ea typeface="Calibri"/>
                <a:cs typeface="Calibri"/>
              </a:rPr>
              <a:t>Cottlrol</a:t>
            </a:r>
            <a:r>
              <a:rPr dirty="0" sz="2400" lang="en-US">
                <a:solidFill>
                  <a:srgbClr val="000000"/>
                </a:solidFill>
                <a:latin typeface="Calibri"/>
                <a:ea typeface="Calibri"/>
                <a:cs typeface="Calibri"/>
              </a:rPr>
              <a:t> Cle</a:t>
            </a:r>
            <a:r>
              <a:rPr altLang="zh-CN" dirty="0" sz="2400" lang="en-US">
                <a:solidFill>
                  <a:srgbClr val="000000"/>
                </a:solidFill>
                <a:latin typeface="Calibri"/>
                <a:ea typeface="Calibri"/>
                <a:cs typeface="Calibri"/>
              </a:rPr>
              <a:t>arance</a:t>
            </a:r>
            <a:r>
              <a:rPr dirty="0" sz="2400" lang="en-US">
                <a:solidFill>
                  <a:srgbClr val="000000"/>
                </a:solidFill>
                <a:latin typeface="Calibri"/>
                <a:ea typeface="Calibri"/>
                <a:cs typeface="Calibri"/>
              </a:rPr>
              <a:t>: </a:t>
            </a:r>
          </a:p>
          <a:p>
            <a:endParaRPr dirty="0" sz="2400" lang="en-US">
              <a:solidFill>
                <a:srgbClr val="000000"/>
              </a:solidFill>
              <a:latin typeface="Calibri"/>
              <a:ea typeface="Calibri"/>
              <a:cs typeface="Calibri"/>
            </a:endParaRPr>
          </a:p>
          <a:p>
            <a:r>
              <a:rPr dirty="0" sz="2400" lang="en-US">
                <a:solidFill>
                  <a:srgbClr val="000000"/>
                </a:solidFill>
                <a:latin typeface="Calibri"/>
                <a:ea typeface="Calibri"/>
                <a:cs typeface="Calibri"/>
              </a:rPr>
              <a:t>Obt</a:t>
            </a:r>
            <a:r>
              <a:rPr altLang="zh-CN" dirty="0" sz="2400" lang="en-US">
                <a:solidFill>
                  <a:srgbClr val="000000"/>
                </a:solidFill>
                <a:latin typeface="Calibri"/>
                <a:ea typeface="Calibri"/>
                <a:cs typeface="Calibri"/>
              </a:rPr>
              <a:t>ain</a:t>
            </a:r>
            <a:r>
              <a:rPr dirty="0" sz="2400" lang="en-US">
                <a:solidFill>
                  <a:srgbClr val="000000"/>
                </a:solidFill>
                <a:latin typeface="Calibri"/>
                <a:ea typeface="Calibri"/>
                <a:cs typeface="Calibri"/>
              </a:rPr>
              <a:t> NOC - E</a:t>
            </a:r>
            <a:r>
              <a:rPr altLang="zh-CN" dirty="0" sz="2400" lang="en-US">
                <a:solidFill>
                  <a:srgbClr val="000000"/>
                </a:solidFill>
                <a:latin typeface="Calibri"/>
                <a:ea typeface="Calibri"/>
                <a:cs typeface="Calibri"/>
              </a:rPr>
              <a:t>ntrepreneurs</a:t>
            </a:r>
            <a:r>
              <a:rPr dirty="0" sz="2400" lang="en-US">
                <a:solidFill>
                  <a:srgbClr val="000000"/>
                </a:solidFill>
                <a:latin typeface="Calibri"/>
                <a:ea typeface="Calibri"/>
                <a:cs typeface="Calibri"/>
              </a:rPr>
              <a:t>
</a:t>
            </a:r>
            <a:r>
              <a:rPr altLang="zh-CN" dirty="0" sz="2400" lang="en-US">
                <a:solidFill>
                  <a:srgbClr val="000000"/>
                </a:solidFill>
                <a:latin typeface="Calibri"/>
                <a:ea typeface="Calibri"/>
                <a:cs typeface="Calibri"/>
              </a:rPr>
              <a:t>hav</a:t>
            </a:r>
            <a:r>
              <a:rPr dirty="0" sz="2400" lang="en-US">
                <a:solidFill>
                  <a:srgbClr val="000000"/>
                </a:solidFill>
                <a:latin typeface="Calibri"/>
                <a:ea typeface="Calibri"/>
                <a:cs typeface="Calibri"/>
              </a:rPr>
              <a:t>e to obtain an NOC </a:t>
            </a:r>
            <a:r>
              <a:rPr dirty="0" sz="2400" lang="en-US" err="1">
                <a:solidFill>
                  <a:srgbClr val="000000"/>
                </a:solidFill>
                <a:latin typeface="Calibri"/>
                <a:ea typeface="Calibri"/>
                <a:cs typeface="Calibri"/>
              </a:rPr>
              <a:t>fi</a:t>
            </a:r>
            <a:r>
              <a:rPr altLang="zh-CN" dirty="0" sz="2400" lang="en-US" err="1">
                <a:solidFill>
                  <a:srgbClr val="000000"/>
                </a:solidFill>
                <a:latin typeface="Calibri"/>
                <a:ea typeface="Calibri"/>
                <a:cs typeface="Calibri"/>
              </a:rPr>
              <a:t>o</a:t>
            </a:r>
            <a:r>
              <a:rPr dirty="0" sz="2400" lang="en-US" err="1">
                <a:solidFill>
                  <a:srgbClr val="000000"/>
                </a:solidFill>
                <a:latin typeface="Calibri"/>
                <a:ea typeface="Calibri"/>
                <a:cs typeface="Calibri"/>
              </a:rPr>
              <a:t>m</a:t>
            </a:r>
            <a:r>
              <a:rPr dirty="0" sz="2400" lang="en-US">
                <a:solidFill>
                  <a:srgbClr val="000000"/>
                </a:solidFill>
                <a:latin typeface="Calibri"/>
                <a:ea typeface="Calibri"/>
                <a:cs typeface="Calibri"/>
              </a:rPr>
              <a:t> the Stat</a:t>
            </a:r>
            <a:r>
              <a:rPr altLang="zh-CN" dirty="0" sz="2400" lang="en-US">
                <a:solidFill>
                  <a:srgbClr val="000000"/>
                </a:solidFill>
                <a:latin typeface="Calibri"/>
                <a:ea typeface="Calibri"/>
                <a:cs typeface="Calibri"/>
              </a:rPr>
              <a:t>e </a:t>
            </a:r>
            <a:r>
              <a:rPr dirty="0" sz="2400" lang="en-US">
                <a:solidFill>
                  <a:srgbClr val="000000"/>
                </a:solidFill>
                <a:latin typeface="Calibri"/>
                <a:ea typeface="Calibri"/>
                <a:cs typeface="Calibri"/>
              </a:rPr>
              <a:t>Pollution Control Boar</a:t>
            </a:r>
            <a:r>
              <a:rPr altLang="zh-CN" dirty="0" sz="2400" lang="en-US">
                <a:solidFill>
                  <a:srgbClr val="000000"/>
                </a:solidFill>
                <a:latin typeface="Calibri"/>
                <a:ea typeface="Calibri"/>
                <a:cs typeface="Calibri"/>
              </a:rPr>
              <a:t>d</a:t>
            </a:r>
            <a:r>
              <a:rPr dirty="0" sz="2400" lang="en-US">
                <a:solidFill>
                  <a:srgbClr val="000000"/>
                </a:solidFill>
                <a:latin typeface="Calibri"/>
                <a:ea typeface="Calibri"/>
                <a:cs typeface="Calibri"/>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21" name="TextBox 1048622"/>
          <p:cNvSpPr txBox="1"/>
          <p:nvPr/>
        </p:nvSpPr>
        <p:spPr>
          <a:xfrm>
            <a:off x="327607" y="504935"/>
            <a:ext cx="8488785" cy="3416320"/>
          </a:xfrm>
          <a:prstGeom prst="rect"/>
        </p:spPr>
        <p:txBody>
          <a:bodyPr rtlCol="0" wrap="square">
            <a:spAutoFit/>
          </a:bodyPr>
          <a:p>
            <a:r>
              <a:rPr dirty="0" sz="2400" lang="en-US">
                <a:solidFill>
                  <a:srgbClr val="000000"/>
                </a:solidFill>
              </a:rPr>
              <a:t>Constitut</a:t>
            </a:r>
            <a:r>
              <a:rPr altLang="zh-CN" dirty="0" sz="2400" lang="en-US">
                <a:solidFill>
                  <a:srgbClr val="000000"/>
                </a:solidFill>
              </a:rPr>
              <a:t>ion </a:t>
            </a:r>
            <a:r>
              <a:rPr dirty="0" sz="2400" lang="en-US">
                <a:solidFill>
                  <a:srgbClr val="000000"/>
                </a:solidFill>
              </a:rPr>
              <a:t>of Business </a:t>
            </a:r>
          </a:p>
          <a:p>
            <a:endParaRPr dirty="0" sz="2400" lang="en-US">
              <a:solidFill>
                <a:srgbClr val="000000"/>
              </a:solidFill>
            </a:endParaRPr>
          </a:p>
          <a:p>
            <a:r>
              <a:rPr dirty="0" sz="2400" lang="en-US">
                <a:solidFill>
                  <a:srgbClr val="000000"/>
                </a:solidFill>
              </a:rPr>
              <a:t>- In t</a:t>
            </a:r>
            <a:r>
              <a:rPr altLang="zh-CN" dirty="0" sz="2400" lang="en-US">
                <a:solidFill>
                  <a:srgbClr val="000000"/>
                </a:solidFill>
              </a:rPr>
              <a:t>his</a:t>
            </a:r>
            <a:r>
              <a:rPr dirty="0" sz="2400" lang="en-US">
                <a:solidFill>
                  <a:srgbClr val="000000"/>
                </a:solidFill>
              </a:rPr>
              <a:t> stage entrepreneur has to decide on the
organizational form of the </a:t>
            </a:r>
            <a:r>
              <a:rPr dirty="0" sz="2400" lang="en-US" err="1">
                <a:solidFill>
                  <a:srgbClr val="000000"/>
                </a:solidFill>
              </a:rPr>
              <a:t>busitress</a:t>
            </a:r>
            <a:r>
              <a:rPr dirty="0" sz="2400" lang="en-US">
                <a:solidFill>
                  <a:srgbClr val="000000"/>
                </a:solidFill>
              </a:rPr>
              <a:t> viz. whether proprietorship, Partnership
</a:t>
            </a:r>
            <a:r>
              <a:rPr altLang="zh-CN" dirty="0" sz="2400" lang="en-US">
                <a:solidFill>
                  <a:srgbClr val="000000"/>
                </a:solidFill>
              </a:rPr>
              <a:t>or pr</a:t>
            </a:r>
            <a:r>
              <a:rPr dirty="0" sz="2400" lang="en-US">
                <a:solidFill>
                  <a:srgbClr val="000000"/>
                </a:solidFill>
              </a:rPr>
              <a:t>ivate Li</a:t>
            </a:r>
            <a:r>
              <a:rPr altLang="zh-CN" dirty="0" sz="2400" lang="en-US">
                <a:solidFill>
                  <a:srgbClr val="000000"/>
                </a:solidFill>
              </a:rPr>
              <a:t>m</a:t>
            </a:r>
            <a:r>
              <a:rPr dirty="0" sz="2400" lang="en-US">
                <a:solidFill>
                  <a:srgbClr val="000000"/>
                </a:solidFill>
              </a:rPr>
              <a:t>ited Company 
</a:t>
            </a:r>
          </a:p>
          <a:p>
            <a:r>
              <a:rPr dirty="0" sz="2400" lang="en-US">
                <a:solidFill>
                  <a:srgbClr val="000000"/>
                </a:solidFill>
              </a:rPr>
              <a:t>Once the </a:t>
            </a:r>
            <a:r>
              <a:rPr dirty="0" sz="2400" lang="en-US" err="1">
                <a:solidFill>
                  <a:srgbClr val="000000"/>
                </a:solidFill>
              </a:rPr>
              <a:t>bnsiness</a:t>
            </a:r>
            <a:r>
              <a:rPr dirty="0" sz="2400" lang="en-US">
                <a:solidFill>
                  <a:srgbClr val="000000"/>
                </a:solidFill>
              </a:rPr>
              <a:t> constitution is decided </a:t>
            </a:r>
            <a:r>
              <a:rPr altLang="zh-CN" dirty="0" sz="2400" lang="en-US">
                <a:solidFill>
                  <a:srgbClr val="000000"/>
                </a:solidFill>
              </a:rPr>
              <a:t>n</a:t>
            </a:r>
            <a:r>
              <a:rPr dirty="0" sz="2400" lang="en-US">
                <a:solidFill>
                  <a:srgbClr val="000000"/>
                </a:solidFill>
              </a:rPr>
              <a:t>ecessary
</a:t>
            </a:r>
            <a:r>
              <a:rPr dirty="0" sz="2400" lang="en-US" err="1">
                <a:solidFill>
                  <a:srgbClr val="000000"/>
                </a:solidFill>
              </a:rPr>
              <a:t>forrnalities</a:t>
            </a:r>
            <a:r>
              <a:rPr dirty="0" sz="2400" lang="en-US">
                <a:solidFill>
                  <a:srgbClr val="000000"/>
                </a:solidFill>
              </a:rPr>
              <a:t> for registering the </a:t>
            </a:r>
            <a:r>
              <a:rPr dirty="0" sz="2400" lang="en-US" err="1">
                <a:solidFill>
                  <a:srgbClr val="000000"/>
                </a:solidFill>
              </a:rPr>
              <a:t>firrn</a:t>
            </a:r>
            <a:r>
              <a:rPr dirty="0" sz="2400" lang="en-US">
                <a:solidFill>
                  <a:srgbClr val="000000"/>
                </a:solidFill>
              </a:rPr>
              <a:t> should be undertaken.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22" name="TextBox 1048623"/>
          <p:cNvSpPr txBox="1"/>
          <p:nvPr/>
        </p:nvSpPr>
        <p:spPr>
          <a:xfrm>
            <a:off x="304800" y="304800"/>
            <a:ext cx="8559922" cy="1200329"/>
          </a:xfrm>
          <a:prstGeom prst="rect"/>
        </p:spPr>
        <p:txBody>
          <a:bodyPr rtlCol="0" wrap="square">
            <a:spAutoFit/>
          </a:bodyPr>
          <a:p>
            <a:r>
              <a:rPr dirty="0" sz="2400" lang="en-US">
                <a:solidFill>
                  <a:srgbClr val="000000"/>
                </a:solidFill>
              </a:rPr>
              <a:t>Government Form</a:t>
            </a:r>
            <a:r>
              <a:rPr altLang="zh-CN" dirty="0" sz="2400" lang="en-US">
                <a:solidFill>
                  <a:srgbClr val="000000"/>
                </a:solidFill>
              </a:rPr>
              <a:t>al</a:t>
            </a:r>
            <a:r>
              <a:rPr dirty="0" sz="2400" lang="en-US">
                <a:solidFill>
                  <a:srgbClr val="000000"/>
                </a:solidFill>
              </a:rPr>
              <a:t>ities need to be viewe</a:t>
            </a:r>
            <a:r>
              <a:rPr altLang="zh-CN" dirty="0" sz="2400" lang="en-US">
                <a:solidFill>
                  <a:srgbClr val="000000"/>
                </a:solidFill>
              </a:rPr>
              <a:t>d</a:t>
            </a:r>
            <a:r>
              <a:rPr dirty="0" sz="2400" lang="en-US">
                <a:solidFill>
                  <a:srgbClr val="000000"/>
                </a:solidFill>
              </a:rPr>
              <a:t> in proper perspective -
Experience shows that many entrepreneurs do not give adequate </a:t>
            </a:r>
            <a:r>
              <a:rPr dirty="0" sz="2400" lang="en-US" smtClean="0">
                <a:solidFill>
                  <a:srgbClr val="000000"/>
                </a:solidFill>
              </a:rPr>
              <a:t>weight age </a:t>
            </a:r>
            <a:r>
              <a:rPr altLang="zh-CN" dirty="0" sz="2400" lang="en-US" smtClean="0">
                <a:solidFill>
                  <a:srgbClr val="000000"/>
                </a:solidFill>
              </a:rPr>
              <a:t>to </a:t>
            </a:r>
            <a:r>
              <a:rPr altLang="zh-CN" dirty="0" sz="2400" lang="en-US">
                <a:solidFill>
                  <a:srgbClr val="000000"/>
                </a:solidFill>
              </a:rPr>
              <a:t>c</a:t>
            </a:r>
            <a:r>
              <a:rPr dirty="0" sz="2400" lang="en-US">
                <a:solidFill>
                  <a:srgbClr val="000000"/>
                </a:solidFill>
              </a:rPr>
              <a:t>omplying with various </a:t>
            </a:r>
            <a:r>
              <a:rPr dirty="0" sz="2400" lang="en-US" smtClean="0">
                <a:solidFill>
                  <a:srgbClr val="000000"/>
                </a:solidFill>
              </a:rPr>
              <a:t>Government </a:t>
            </a:r>
            <a:r>
              <a:rPr dirty="0" sz="2400" lang="en-US">
                <a:solidFill>
                  <a:srgbClr val="000000"/>
                </a:solidFill>
              </a:rPr>
              <a:t>For</a:t>
            </a:r>
            <a:r>
              <a:rPr altLang="zh-CN" dirty="0" sz="2400" lang="en-US">
                <a:solidFill>
                  <a:srgbClr val="000000"/>
                </a:solidFill>
              </a:rPr>
              <a:t>m</a:t>
            </a:r>
            <a:r>
              <a:rPr dirty="0" sz="2400" lang="en-US">
                <a:solidFill>
                  <a:srgbClr val="000000"/>
                </a:solidFill>
              </a:rPr>
              <a:t>alities.</a:t>
            </a:r>
          </a:p>
        </p:txBody>
      </p:sp>
      <p:sp>
        <p:nvSpPr>
          <p:cNvPr id="1048623" name="TextBox 1048624"/>
          <p:cNvSpPr txBox="1"/>
          <p:nvPr/>
        </p:nvSpPr>
        <p:spPr>
          <a:xfrm>
            <a:off x="301388" y="2394613"/>
            <a:ext cx="9234921" cy="3046988"/>
          </a:xfrm>
          <a:prstGeom prst="rect"/>
        </p:spPr>
        <p:txBody>
          <a:bodyPr rtlCol="0" wrap="square">
            <a:spAutoFit/>
          </a:bodyPr>
          <a:p>
            <a:r>
              <a:rPr dirty="0" sz="2400" lang="en-US">
                <a:solidFill>
                  <a:srgbClr val="000000"/>
                </a:solidFill>
              </a:rPr>
              <a:t>Entrepreneurs should have knowledge about various sources of
</a:t>
            </a:r>
            <a:r>
              <a:rPr altLang="zh-CN" dirty="0" sz="2400" lang="en-US">
                <a:solidFill>
                  <a:srgbClr val="000000"/>
                </a:solidFill>
              </a:rPr>
              <a:t>inform</a:t>
            </a:r>
            <a:r>
              <a:rPr dirty="0" sz="2400" lang="en-US">
                <a:solidFill>
                  <a:srgbClr val="000000"/>
                </a:solidFill>
              </a:rPr>
              <a:t>ation. They should contact</a:t>
            </a:r>
            <a:r>
              <a:rPr altLang="zh-CN" dirty="0" sz="2400" lang="en-US">
                <a:solidFill>
                  <a:srgbClr val="000000"/>
                </a:solidFill>
              </a:rPr>
              <a:t> </a:t>
            </a:r>
            <a:r>
              <a:rPr dirty="0" sz="2400" lang="en-US">
                <a:solidFill>
                  <a:srgbClr val="000000"/>
                </a:solidFill>
              </a:rPr>
              <a:t>the following agencies for </a:t>
            </a:r>
            <a:endParaRPr dirty="0" sz="2400" lang="en-US" smtClean="0">
              <a:solidFill>
                <a:srgbClr val="000000"/>
              </a:solidFill>
            </a:endParaRPr>
          </a:p>
          <a:p>
            <a:r>
              <a:rPr dirty="0" sz="2400" lang="en-US" smtClean="0">
                <a:solidFill>
                  <a:srgbClr val="000000"/>
                </a:solidFill>
              </a:rPr>
              <a:t>info</a:t>
            </a:r>
            <a:r>
              <a:rPr altLang="zh-CN" dirty="0" sz="2400" lang="en-US" smtClean="0">
                <a:solidFill>
                  <a:srgbClr val="000000"/>
                </a:solidFill>
              </a:rPr>
              <a:t>rma</a:t>
            </a:r>
            <a:r>
              <a:rPr dirty="0" sz="2400" lang="en-US" smtClean="0">
                <a:solidFill>
                  <a:srgbClr val="000000"/>
                </a:solidFill>
              </a:rPr>
              <a:t>tion about </a:t>
            </a:r>
            <a:r>
              <a:rPr altLang="zh-CN" dirty="0" sz="2400" lang="en-US" smtClean="0">
                <a:solidFill>
                  <a:srgbClr val="000000"/>
                </a:solidFill>
              </a:rPr>
              <a:t>Small</a:t>
            </a:r>
            <a:r>
              <a:rPr dirty="0" sz="2400" lang="en-US" smtClean="0">
                <a:solidFill>
                  <a:srgbClr val="000000"/>
                </a:solidFill>
              </a:rPr>
              <a:t>-Scale </a:t>
            </a:r>
            <a:r>
              <a:rPr dirty="0" sz="2400" lang="en-US">
                <a:solidFill>
                  <a:srgbClr val="000000"/>
                </a:solidFill>
              </a:rPr>
              <a:t>Industries and procedures.
' District Industries Centre
' Directorate/Commissioner</a:t>
            </a:r>
            <a:r>
              <a:rPr altLang="zh-CN" dirty="0" sz="2400" lang="en-US">
                <a:solidFill>
                  <a:srgbClr val="000000"/>
                </a:solidFill>
              </a:rPr>
              <a:t> </a:t>
            </a:r>
            <a:r>
              <a:rPr dirty="0" sz="2400" lang="en-US">
                <a:solidFill>
                  <a:srgbClr val="000000"/>
                </a:solidFill>
              </a:rPr>
              <a:t>of</a:t>
            </a:r>
            <a:r>
              <a:rPr altLang="zh-CN" dirty="0" sz="2400" lang="en-US">
                <a:solidFill>
                  <a:srgbClr val="000000"/>
                </a:solidFill>
              </a:rPr>
              <a:t> I</a:t>
            </a:r>
            <a:r>
              <a:rPr dirty="0" sz="2400" lang="en-US">
                <a:solidFill>
                  <a:srgbClr val="000000"/>
                </a:solidFill>
              </a:rPr>
              <a:t>ndustries</a:t>
            </a:r>
            <a:r>
              <a:rPr altLang="zh-CN" dirty="0" sz="2400" lang="en-US">
                <a:solidFill>
                  <a:srgbClr val="000000"/>
                </a:solidFill>
              </a:rPr>
              <a:t> </a:t>
            </a:r>
            <a:r>
              <a:rPr dirty="0" sz="2400" lang="en-US">
                <a:solidFill>
                  <a:srgbClr val="000000"/>
                </a:solidFill>
              </a:rPr>
              <a:t>Office
' State Financial Corporation
' Technical Consultancy Organization and
</a:t>
            </a:r>
            <a:r>
              <a:rPr altLang="zh-CN" dirty="0" sz="2400" lang="en-US">
                <a:solidFill>
                  <a:srgbClr val="000000"/>
                </a:solidFill>
              </a:rPr>
              <a:t>Agencies </a:t>
            </a:r>
            <a:r>
              <a:rPr dirty="0" sz="2400" lang="en-US">
                <a:solidFill>
                  <a:srgbClr val="000000"/>
                </a:solidFill>
              </a:rPr>
              <a:t>Conducting</a:t>
            </a:r>
            <a:r>
              <a:rPr altLang="zh-CN" dirty="0" sz="2400" lang="en-US">
                <a:solidFill>
                  <a:srgbClr val="000000"/>
                </a:solidFill>
              </a:rPr>
              <a:t> </a:t>
            </a:r>
            <a:r>
              <a:rPr dirty="0" sz="2400" lang="en-US">
                <a:solidFill>
                  <a:srgbClr val="000000"/>
                </a:solidFill>
              </a:rPr>
              <a:t>Entrepreneurship</a:t>
            </a:r>
            <a:r>
              <a:rPr altLang="zh-CN" dirty="0" sz="2400" lang="en-US">
                <a:solidFill>
                  <a:srgbClr val="000000"/>
                </a:solidFill>
              </a:rPr>
              <a:t> </a:t>
            </a:r>
            <a:r>
              <a:rPr dirty="0" sz="2400" lang="en-US" smtClean="0">
                <a:solidFill>
                  <a:srgbClr val="000000"/>
                </a:solidFill>
              </a:rPr>
              <a:t>Development</a:t>
            </a:r>
            <a:r>
              <a:rPr altLang="zh-CN" dirty="0" sz="2400" lang="en-US" smtClean="0">
                <a:solidFill>
                  <a:srgbClr val="000000"/>
                </a:solidFill>
              </a:rPr>
              <a:t> </a:t>
            </a:r>
            <a:r>
              <a:rPr dirty="0" sz="2400" lang="en-US" err="1" smtClean="0">
                <a:solidFill>
                  <a:srgbClr val="000000"/>
                </a:solidFill>
              </a:rPr>
              <a:t>programme</a:t>
            </a:r>
            <a:endParaRPr dirty="0" sz="24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02" name="TextBox 1"/>
          <p:cNvSpPr txBox="1"/>
          <p:nvPr/>
        </p:nvSpPr>
        <p:spPr>
          <a:xfrm>
            <a:off x="990600" y="990600"/>
            <a:ext cx="6477000" cy="461665"/>
          </a:xfrm>
          <a:prstGeom prst="rect"/>
          <a:noFill/>
        </p:spPr>
        <p:txBody>
          <a:bodyPr rtlCol="0" wrap="square">
            <a:spAutoFit/>
          </a:bodyPr>
          <a:p>
            <a:r>
              <a:rPr b="1" dirty="0" sz="2400" lang="en-US" u="sng" smtClean="0">
                <a:cs typeface="Times New Roman" pitchFamily="18" charset="0"/>
              </a:rPr>
              <a:t>Real Time Case Study</a:t>
            </a:r>
            <a:endParaRPr b="1" dirty="0" sz="2400" lang="en-US" u="sng">
              <a:cs typeface="Times New Roman" pitchFamily="18" charset="0"/>
            </a:endParaRPr>
          </a:p>
        </p:txBody>
      </p:sp>
      <p:sp>
        <p:nvSpPr>
          <p:cNvPr id="1048603" name="TextBox 2"/>
          <p:cNvSpPr txBox="1"/>
          <p:nvPr/>
        </p:nvSpPr>
        <p:spPr>
          <a:xfrm>
            <a:off x="990600" y="2057400"/>
            <a:ext cx="6096000" cy="1938992"/>
          </a:xfrm>
          <a:prstGeom prst="rect"/>
          <a:noFill/>
        </p:spPr>
        <p:txBody>
          <a:bodyPr rtlCol="0" wrap="square">
            <a:spAutoFit/>
          </a:bodyPr>
          <a:p>
            <a:r>
              <a:rPr b="1" dirty="0" sz="2400" lang="en-US" u="sng" smtClean="0">
                <a:cs typeface="Times New Roman" pitchFamily="18" charset="0"/>
              </a:rPr>
              <a:t>Project Work</a:t>
            </a:r>
          </a:p>
          <a:p>
            <a:endParaRPr dirty="0" sz="2400" lang="en-US"/>
          </a:p>
          <a:p>
            <a:r>
              <a:rPr dirty="0" sz="2400" lang="en-US" smtClean="0">
                <a:cs typeface="Times New Roman" pitchFamily="18" charset="0"/>
              </a:rPr>
              <a:t>Student  ---  a project mate, project leader or team leader</a:t>
            </a:r>
          </a:p>
          <a:p>
            <a:r>
              <a:rPr dirty="0" sz="2400" lang="en-US" smtClean="0">
                <a:cs typeface="Times New Roman" pitchFamily="18" charset="0"/>
              </a:rPr>
              <a:t>Guide      ---  a client, or a customer</a:t>
            </a:r>
            <a:endParaRPr dirty="0" sz="2400" lang="en-US">
              <a:cs typeface="Times New Roman" pitchFamily="18" charset="0"/>
            </a:endParaRPr>
          </a:p>
        </p:txBody>
      </p:sp>
      <p:sp>
        <p:nvSpPr>
          <p:cNvPr id="1048604" name="TextBox 3"/>
          <p:cNvSpPr txBox="1"/>
          <p:nvPr/>
        </p:nvSpPr>
        <p:spPr>
          <a:xfrm>
            <a:off x="990600" y="4322085"/>
            <a:ext cx="6858000" cy="1938992"/>
          </a:xfrm>
          <a:prstGeom prst="rect"/>
          <a:noFill/>
        </p:spPr>
        <p:txBody>
          <a:bodyPr rtlCol="0" wrap="square">
            <a:spAutoFit/>
          </a:bodyPr>
          <a:p>
            <a:r>
              <a:rPr b="1" dirty="0" sz="2400" lang="en-US" u="sng" smtClean="0">
                <a:cs typeface="Times New Roman" pitchFamily="18" charset="0"/>
              </a:rPr>
              <a:t>Business</a:t>
            </a:r>
          </a:p>
          <a:p>
            <a:endParaRPr dirty="0" sz="2400" lang="en-US">
              <a:cs typeface="Times New Roman" pitchFamily="18" charset="0"/>
            </a:endParaRPr>
          </a:p>
          <a:p>
            <a:r>
              <a:rPr dirty="0" sz="2400" lang="en-US" smtClean="0">
                <a:cs typeface="Times New Roman" pitchFamily="18" charset="0"/>
              </a:rPr>
              <a:t>Entrepreneurship  ----  Software Developer, IT Company</a:t>
            </a:r>
          </a:p>
          <a:p>
            <a:r>
              <a:rPr dirty="0" sz="2400" lang="en-US" smtClean="0">
                <a:cs typeface="Times New Roman" pitchFamily="18" charset="0"/>
              </a:rPr>
              <a:t>Batches mates        ----   Co-workers, Employees.</a:t>
            </a:r>
            <a:endParaRPr dirty="0" sz="2400" lang="en-US">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24" name="TextBox 1048625"/>
          <p:cNvSpPr txBox="1"/>
          <p:nvPr/>
        </p:nvSpPr>
        <p:spPr>
          <a:xfrm>
            <a:off x="228600" y="304800"/>
            <a:ext cx="9364806" cy="2677656"/>
          </a:xfrm>
          <a:prstGeom prst="rect"/>
        </p:spPr>
        <p:txBody>
          <a:bodyPr rtlCol="0" wrap="square">
            <a:spAutoFit/>
          </a:bodyPr>
          <a:p>
            <a:r>
              <a:rPr dirty="0" sz="2400" lang="en-US">
                <a:solidFill>
                  <a:srgbClr val="000000"/>
                </a:solidFill>
              </a:rPr>
              <a:t>Legal Kn</a:t>
            </a:r>
            <a:r>
              <a:rPr altLang="zh-CN" dirty="0" sz="2400" lang="en-US">
                <a:solidFill>
                  <a:srgbClr val="000000"/>
                </a:solidFill>
              </a:rPr>
              <a:t>ow</a:t>
            </a:r>
            <a:r>
              <a:rPr dirty="0" sz="2400" lang="en-US">
                <a:solidFill>
                  <a:srgbClr val="000000"/>
                </a:solidFill>
              </a:rPr>
              <a:t>ledge</a:t>
            </a:r>
          </a:p>
          <a:p>
            <a:r>
              <a:rPr dirty="0" sz="2400" lang="en-US">
                <a:solidFill>
                  <a:srgbClr val="000000"/>
                </a:solidFill>
              </a:rPr>
              <a:t>
Entrepreneurs today are not only facing intense competition but </a:t>
            </a:r>
            <a:endParaRPr dirty="0" sz="2400" lang="en-US" smtClean="0">
              <a:solidFill>
                <a:srgbClr val="000000"/>
              </a:solidFill>
            </a:endParaRPr>
          </a:p>
          <a:p>
            <a:r>
              <a:rPr dirty="0" sz="2400" lang="en-US" smtClean="0">
                <a:solidFill>
                  <a:srgbClr val="000000"/>
                </a:solidFill>
              </a:rPr>
              <a:t>also the </a:t>
            </a:r>
            <a:r>
              <a:rPr altLang="zh-CN" dirty="0" sz="2400" lang="en-US" smtClean="0">
                <a:solidFill>
                  <a:srgbClr val="000000"/>
                </a:solidFill>
              </a:rPr>
              <a:t>busin</a:t>
            </a:r>
            <a:r>
              <a:rPr dirty="0" sz="2400" lang="en-US" smtClean="0">
                <a:solidFill>
                  <a:srgbClr val="000000"/>
                </a:solidFill>
              </a:rPr>
              <a:t>ess </a:t>
            </a:r>
            <a:r>
              <a:rPr dirty="0" sz="2400" lang="en-US">
                <a:solidFill>
                  <a:srgbClr val="000000"/>
                </a:solidFill>
              </a:rPr>
              <a:t>scams they need to have the knowledge of Law </a:t>
            </a:r>
            <a:endParaRPr dirty="0" sz="2400" lang="en-US" smtClean="0">
              <a:solidFill>
                <a:srgbClr val="000000"/>
              </a:solidFill>
            </a:endParaRPr>
          </a:p>
          <a:p>
            <a:r>
              <a:rPr dirty="0" sz="2400" lang="en-US" smtClean="0">
                <a:solidFill>
                  <a:srgbClr val="000000"/>
                </a:solidFill>
              </a:rPr>
              <a:t>that </a:t>
            </a:r>
            <a:r>
              <a:rPr dirty="0" sz="2400" lang="en-US">
                <a:solidFill>
                  <a:srgbClr val="000000"/>
                </a:solidFill>
              </a:rPr>
              <a:t>help them </a:t>
            </a:r>
            <a:r>
              <a:rPr dirty="0" sz="2400" lang="en-US" smtClean="0">
                <a:solidFill>
                  <a:srgbClr val="000000"/>
                </a:solidFill>
              </a:rPr>
              <a:t>in </a:t>
            </a:r>
            <a:r>
              <a:rPr altLang="zh-CN" dirty="0" sz="2400" lang="en-US" smtClean="0">
                <a:solidFill>
                  <a:srgbClr val="000000"/>
                </a:solidFill>
              </a:rPr>
              <a:t>facin</a:t>
            </a:r>
            <a:r>
              <a:rPr dirty="0" sz="2400" lang="en-US" smtClean="0">
                <a:solidFill>
                  <a:srgbClr val="000000"/>
                </a:solidFill>
              </a:rPr>
              <a:t>g </a:t>
            </a:r>
            <a:r>
              <a:rPr dirty="0" sz="2400" lang="en-US">
                <a:solidFill>
                  <a:srgbClr val="000000"/>
                </a:solidFill>
              </a:rPr>
              <a:t>the legal difficulties in managing the </a:t>
            </a:r>
            <a:endParaRPr dirty="0" sz="2400" lang="en-US" smtClean="0">
              <a:solidFill>
                <a:srgbClr val="000000"/>
              </a:solidFill>
            </a:endParaRPr>
          </a:p>
          <a:p>
            <a:r>
              <a:rPr dirty="0" sz="2400" lang="en-US" smtClean="0">
                <a:solidFill>
                  <a:srgbClr val="000000"/>
                </a:solidFill>
              </a:rPr>
              <a:t>enterprise</a:t>
            </a:r>
            <a:r>
              <a:rPr dirty="0" sz="2400" lang="en-US">
                <a:solidFill>
                  <a:srgbClr val="000000"/>
                </a:solidFill>
              </a:rPr>
              <a:t>. </a:t>
            </a:r>
            <a:r>
              <a:rPr dirty="0" sz="2400" lang="en-US" smtClean="0">
                <a:solidFill>
                  <a:srgbClr val="000000"/>
                </a:solidFill>
              </a:rPr>
              <a:t> </a:t>
            </a:r>
            <a:r>
              <a:rPr altLang="zh-CN" dirty="0" sz="2400" lang="en-US" smtClean="0">
                <a:solidFill>
                  <a:srgbClr val="000000"/>
                </a:solidFill>
              </a:rPr>
              <a:t>The </a:t>
            </a:r>
            <a:r>
              <a:rPr dirty="0" sz="2400" lang="en-US">
                <a:solidFill>
                  <a:srgbClr val="000000"/>
                </a:solidFill>
              </a:rPr>
              <a:t>basic laws that must be known by </a:t>
            </a:r>
            <a:r>
              <a:rPr dirty="0" sz="2400" lang="en-US" smtClean="0">
                <a:solidFill>
                  <a:srgbClr val="000000"/>
                </a:solidFill>
              </a:rPr>
              <a:t>an entrepreneur </a:t>
            </a:r>
          </a:p>
          <a:p>
            <a:r>
              <a:rPr dirty="0" sz="2400" lang="en-US" smtClean="0">
                <a:solidFill>
                  <a:srgbClr val="000000"/>
                </a:solidFill>
              </a:rPr>
              <a:t>are Factories </a:t>
            </a:r>
            <a:r>
              <a:rPr dirty="0" sz="2400" lang="en-US">
                <a:solidFill>
                  <a:srgbClr val="000000"/>
                </a:solidFill>
              </a:rPr>
              <a:t>Act, EPF Act, Insurance Act,</a:t>
            </a:r>
          </a:p>
        </p:txBody>
      </p:sp>
      <p:sp>
        <p:nvSpPr>
          <p:cNvPr id="1048625" name="TextBox 1048626"/>
          <p:cNvSpPr txBox="1"/>
          <p:nvPr/>
        </p:nvSpPr>
        <p:spPr>
          <a:xfrm>
            <a:off x="228600" y="4062915"/>
            <a:ext cx="9344150" cy="830997"/>
          </a:xfrm>
          <a:prstGeom prst="rect"/>
        </p:spPr>
        <p:txBody>
          <a:bodyPr rtlCol="0" wrap="square">
            <a:spAutoFit/>
          </a:bodyPr>
          <a:p>
            <a:r>
              <a:rPr altLang="zh-CN" dirty="0" sz="2400" lang="en-US">
                <a:solidFill>
                  <a:srgbClr val="000000"/>
                </a:solidFill>
              </a:rPr>
              <a:t>Provided fund Act, payment of wages </a:t>
            </a:r>
            <a:r>
              <a:rPr dirty="0" sz="2400" lang="en-US">
                <a:solidFill>
                  <a:srgbClr val="000000"/>
                </a:solidFill>
              </a:rPr>
              <a:t>Act. Inco</a:t>
            </a:r>
            <a:r>
              <a:rPr altLang="zh-CN" dirty="0" sz="2400" lang="en-US">
                <a:solidFill>
                  <a:srgbClr val="000000"/>
                </a:solidFill>
              </a:rPr>
              <a:t>me tax </a:t>
            </a:r>
            <a:r>
              <a:rPr dirty="0" sz="2400" lang="en-US">
                <a:solidFill>
                  <a:srgbClr val="000000"/>
                </a:solidFill>
              </a:rPr>
              <a:t>Act. </a:t>
            </a:r>
            <a:r>
              <a:rPr altLang="zh-CN" dirty="0" sz="2400" lang="en-US">
                <a:solidFill>
                  <a:srgbClr val="000000"/>
                </a:solidFill>
              </a:rPr>
              <a:t>Indian partnership </a:t>
            </a:r>
            <a:r>
              <a:rPr dirty="0" sz="2400" lang="en-US">
                <a:solidFill>
                  <a:srgbClr val="000000"/>
                </a:solidFill>
              </a:rPr>
              <a:t>Acts, </a:t>
            </a:r>
            <a:r>
              <a:rPr dirty="0" sz="2400" lang="en-US" err="1" smtClean="0">
                <a:solidFill>
                  <a:srgbClr val="000000"/>
                </a:solidFill>
              </a:rPr>
              <a:t>Pollution</a:t>
            </a:r>
            <a:r>
              <a:rPr altLang="zh-CN" dirty="0" sz="2400" lang="en-US" err="1" smtClean="0">
                <a:solidFill>
                  <a:srgbClr val="000000"/>
                </a:solidFill>
              </a:rPr>
              <a:t>Contr</a:t>
            </a:r>
            <a:r>
              <a:rPr dirty="0" sz="2400" lang="en-US" err="1" smtClean="0">
                <a:solidFill>
                  <a:srgbClr val="000000"/>
                </a:solidFill>
              </a:rPr>
              <a:t>ol</a:t>
            </a:r>
            <a:r>
              <a:rPr altLang="zh-CN" dirty="0" sz="2400" lang="en-US" smtClean="0">
                <a:solidFill>
                  <a:srgbClr val="000000"/>
                </a:solidFill>
              </a:rPr>
              <a:t> </a:t>
            </a:r>
            <a:r>
              <a:rPr dirty="0" sz="2400" lang="en-US">
                <a:solidFill>
                  <a:srgbClr val="000000"/>
                </a:solidFill>
              </a:rPr>
              <a:t>Act.</a:t>
            </a:r>
            <a:r>
              <a:rPr altLang="zh-CN" dirty="0" sz="2400" lang="en-US">
                <a:solidFill>
                  <a:srgbClr val="000000"/>
                </a:solidFill>
              </a:rPr>
              <a:t> </a:t>
            </a:r>
            <a:r>
              <a:rPr altLang="zh-CN" dirty="0" sz="2400" lang="en-US" err="1">
                <a:solidFill>
                  <a:srgbClr val="000000"/>
                </a:solidFill>
              </a:rPr>
              <a:t>Etc</a:t>
            </a:r>
            <a:endParaRPr dirty="0" sz="24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26" name="TextBox 1048627"/>
          <p:cNvSpPr txBox="1"/>
          <p:nvPr/>
        </p:nvSpPr>
        <p:spPr>
          <a:xfrm>
            <a:off x="230089" y="609600"/>
            <a:ext cx="8665622" cy="3539430"/>
          </a:xfrm>
          <a:prstGeom prst="rect"/>
        </p:spPr>
        <p:txBody>
          <a:bodyPr rtlCol="0" wrap="square">
            <a:spAutoFit/>
          </a:bodyPr>
          <a:p>
            <a:r>
              <a:rPr dirty="0" sz="2800" lang="en-US">
                <a:solidFill>
                  <a:srgbClr val="000000"/>
                </a:solidFill>
              </a:rPr>
              <a:t>Factories Act 1948</a:t>
            </a:r>
          </a:p>
          <a:p>
            <a:r>
              <a:rPr dirty="0" sz="2800" lang="en-US">
                <a:solidFill>
                  <a:srgbClr val="000000"/>
                </a:solidFill>
              </a:rPr>
              <a:t>
This Act provides the </a:t>
            </a:r>
            <a:r>
              <a:rPr altLang="zh-CN" dirty="0" sz="2800" lang="en-US">
                <a:solidFill>
                  <a:srgbClr val="000000"/>
                </a:solidFill>
              </a:rPr>
              <a:t>Kn</a:t>
            </a:r>
            <a:r>
              <a:rPr dirty="0" sz="2800" lang="en-US">
                <a:solidFill>
                  <a:srgbClr val="000000"/>
                </a:solidFill>
              </a:rPr>
              <a:t>owledge regarding employee </a:t>
            </a:r>
            <a:r>
              <a:rPr altLang="zh-CN" dirty="0" sz="2800" lang="en-US">
                <a:solidFill>
                  <a:srgbClr val="000000"/>
                </a:solidFill>
              </a:rPr>
              <a:t>Agreement </a:t>
            </a:r>
            <a:r>
              <a:rPr dirty="0" sz="2800" lang="en-US">
                <a:solidFill>
                  <a:srgbClr val="000000"/>
                </a:solidFill>
              </a:rPr>
              <a:t> </a:t>
            </a:r>
            <a:r>
              <a:rPr dirty="0" sz="2800" lang="en-US" smtClean="0">
                <a:solidFill>
                  <a:srgbClr val="000000"/>
                </a:solidFill>
              </a:rPr>
              <a:t>in </a:t>
            </a:r>
            <a:r>
              <a:rPr altLang="zh-CN" dirty="0" sz="2800" lang="en-US" smtClean="0">
                <a:solidFill>
                  <a:srgbClr val="000000"/>
                </a:solidFill>
              </a:rPr>
              <a:t>the </a:t>
            </a:r>
            <a:r>
              <a:rPr dirty="0" sz="2800" lang="en-US">
                <a:solidFill>
                  <a:srgbClr val="000000"/>
                </a:solidFill>
              </a:rPr>
              <a:t>work area. </a:t>
            </a:r>
          </a:p>
          <a:p>
            <a:endParaRPr dirty="0" sz="2800" lang="en-US">
              <a:solidFill>
                <a:srgbClr val="000000"/>
              </a:solidFill>
            </a:endParaRPr>
          </a:p>
          <a:p>
            <a:r>
              <a:rPr dirty="0" sz="2800" lang="en-US" smtClean="0">
                <a:solidFill>
                  <a:srgbClr val="000000"/>
                </a:solidFill>
              </a:rPr>
              <a:t>It </a:t>
            </a:r>
            <a:r>
              <a:rPr altLang="zh-CN" dirty="0" sz="2800" lang="en-US" smtClean="0">
                <a:solidFill>
                  <a:srgbClr val="000000"/>
                </a:solidFill>
              </a:rPr>
              <a:t>c</a:t>
            </a:r>
            <a:r>
              <a:rPr dirty="0" sz="2800" lang="en-US" smtClean="0">
                <a:solidFill>
                  <a:srgbClr val="000000"/>
                </a:solidFill>
              </a:rPr>
              <a:t>overs </a:t>
            </a:r>
            <a:r>
              <a:rPr dirty="0" sz="2800" lang="en-US">
                <a:solidFill>
                  <a:srgbClr val="000000"/>
                </a:solidFill>
              </a:rPr>
              <a:t>the records to be maintained by the entrepreneur like </a:t>
            </a:r>
            <a:r>
              <a:rPr dirty="0" sz="2800" lang="en-US" smtClean="0">
                <a:solidFill>
                  <a:srgbClr val="000000"/>
                </a:solidFill>
              </a:rPr>
              <a:t>Workers </a:t>
            </a:r>
            <a:r>
              <a:rPr altLang="zh-CN" dirty="0" sz="2800" lang="en-US" smtClean="0">
                <a:solidFill>
                  <a:srgbClr val="000000"/>
                </a:solidFill>
              </a:rPr>
              <a:t>regis</a:t>
            </a:r>
            <a:r>
              <a:rPr dirty="0" sz="2800" lang="en-US" smtClean="0">
                <a:solidFill>
                  <a:srgbClr val="000000"/>
                </a:solidFill>
              </a:rPr>
              <a:t>ter</a:t>
            </a:r>
            <a:r>
              <a:rPr dirty="0" sz="2800" lang="en-US">
                <a:solidFill>
                  <a:srgbClr val="000000"/>
                </a:solidFill>
              </a:rPr>
              <a:t>, Register of Wages, Book of inspectio</a:t>
            </a:r>
            <a:r>
              <a:rPr altLang="zh-CN" dirty="0" sz="2800" lang="en-US">
                <a:solidFill>
                  <a:srgbClr val="000000"/>
                </a:solidFill>
              </a:rPr>
              <a:t>n, </a:t>
            </a:r>
            <a:r>
              <a:rPr dirty="0" sz="2800" lang="en-US">
                <a:solidFill>
                  <a:srgbClr val="000000"/>
                </a:solidFill>
              </a:rPr>
              <a:t> Record of Examination </a:t>
            </a:r>
            <a:r>
              <a:rPr dirty="0" sz="2800" lang="en-US" smtClean="0">
                <a:solidFill>
                  <a:srgbClr val="000000"/>
                </a:solidFill>
              </a:rPr>
              <a:t>of Parts </a:t>
            </a:r>
            <a:r>
              <a:rPr dirty="0" sz="2800" lang="en-US">
                <a:solidFill>
                  <a:srgbClr val="000000"/>
                </a:solidFill>
              </a:rPr>
              <a:t>of Machinery.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27" name="TextBox 1048628"/>
          <p:cNvSpPr txBox="1"/>
          <p:nvPr/>
        </p:nvSpPr>
        <p:spPr>
          <a:xfrm>
            <a:off x="189868" y="240030"/>
            <a:ext cx="8764262" cy="5262979"/>
          </a:xfrm>
          <a:prstGeom prst="rect"/>
        </p:spPr>
        <p:txBody>
          <a:bodyPr rtlCol="0" wrap="square">
            <a:spAutoFit/>
          </a:bodyPr>
          <a:p>
            <a:r>
              <a:rPr dirty="0" sz="2400" lang="en-US">
                <a:solidFill>
                  <a:srgbClr val="000000"/>
                </a:solidFill>
              </a:rPr>
              <a:t>Employees Provident Fund and Miscellaneous Provisions Act 1952</a:t>
            </a:r>
          </a:p>
          <a:p>
            <a:r>
              <a:rPr dirty="0" sz="2400" lang="en-US">
                <a:solidFill>
                  <a:srgbClr val="000000"/>
                </a:solidFill>
              </a:rPr>
              <a:t>
Every worker when he enters in an organization expects financial support
</a:t>
            </a:r>
            <a:r>
              <a:rPr altLang="zh-CN" dirty="0" sz="2400" lang="en-US">
                <a:solidFill>
                  <a:srgbClr val="000000"/>
                </a:solidFill>
              </a:rPr>
              <a:t>from </a:t>
            </a:r>
            <a:r>
              <a:rPr dirty="0" sz="2400" lang="en-US">
                <a:solidFill>
                  <a:srgbClr val="000000"/>
                </a:solidFill>
              </a:rPr>
              <a:t>the service after he left the organization. </a:t>
            </a:r>
          </a:p>
          <a:p>
            <a:endParaRPr dirty="0" sz="2400" lang="en-US">
              <a:solidFill>
                <a:srgbClr val="000000"/>
              </a:solidFill>
            </a:endParaRPr>
          </a:p>
          <a:p>
            <a:r>
              <a:rPr dirty="0" sz="2400" lang="en-US">
                <a:solidFill>
                  <a:srgbClr val="000000"/>
                </a:solidFill>
              </a:rPr>
              <a:t>This Act helps t</a:t>
            </a:r>
            <a:r>
              <a:rPr altLang="zh-CN" dirty="0" sz="2400" lang="en-US">
                <a:solidFill>
                  <a:srgbClr val="000000"/>
                </a:solidFill>
              </a:rPr>
              <a:t>h</a:t>
            </a:r>
            <a:r>
              <a:rPr dirty="0" sz="2400" lang="en-US">
                <a:solidFill>
                  <a:srgbClr val="000000"/>
                </a:solidFill>
              </a:rPr>
              <a:t>e organization
</a:t>
            </a:r>
            <a:r>
              <a:rPr altLang="zh-CN" dirty="0" sz="2400" lang="en-US">
                <a:solidFill>
                  <a:srgbClr val="000000"/>
                </a:solidFill>
              </a:rPr>
              <a:t>in sat</a:t>
            </a:r>
            <a:r>
              <a:rPr dirty="0" sz="2400" lang="en-US">
                <a:solidFill>
                  <a:srgbClr val="000000"/>
                </a:solidFill>
              </a:rPr>
              <a:t>isfying the employees to this extent without suffering its financials.</a:t>
            </a:r>
          </a:p>
          <a:p>
            <a:r>
              <a:rPr dirty="0" sz="2400" lang="en-US">
                <a:solidFill>
                  <a:srgbClr val="000000"/>
                </a:solidFill>
              </a:rPr>
              <a:t>
For EPF both employee and employer contribute the fund. Minimu</a:t>
            </a:r>
            <a:r>
              <a:rPr altLang="zh-CN" dirty="0" sz="2400" lang="en-US">
                <a:solidFill>
                  <a:srgbClr val="000000"/>
                </a:solidFill>
              </a:rPr>
              <a:t>m</a:t>
            </a:r>
            <a:r>
              <a:rPr dirty="0" sz="2400" lang="en-US">
                <a:solidFill>
                  <a:srgbClr val="000000"/>
                </a:solidFill>
              </a:rPr>
              <a:t>
</a:t>
            </a:r>
            <a:r>
              <a:rPr altLang="zh-CN" dirty="0" sz="2400" lang="en-US">
                <a:solidFill>
                  <a:srgbClr val="000000"/>
                </a:solidFill>
              </a:rPr>
              <a:t>contrib</a:t>
            </a:r>
            <a:r>
              <a:rPr dirty="0" sz="2400" lang="en-US">
                <a:solidFill>
                  <a:srgbClr val="000000"/>
                </a:solidFill>
              </a:rPr>
              <a:t>ution payable by the employer is l2%</a:t>
            </a:r>
            <a:r>
              <a:rPr altLang="zh-CN" dirty="0" sz="2400" lang="en-US">
                <a:solidFill>
                  <a:srgbClr val="000000"/>
                </a:solidFill>
              </a:rPr>
              <a:t> </a:t>
            </a:r>
            <a:r>
              <a:rPr dirty="0" sz="2400" lang="en-US">
                <a:solidFill>
                  <a:srgbClr val="000000"/>
                </a:solidFill>
              </a:rPr>
              <a:t>of the Basic salary and DA.
The </a:t>
            </a:r>
            <a:r>
              <a:rPr dirty="0" sz="2400" lang="en-US" err="1">
                <a:solidFill>
                  <a:srgbClr val="000000"/>
                </a:solidFill>
              </a:rPr>
              <a:t>ernployer</a:t>
            </a:r>
            <a:r>
              <a:rPr dirty="0" sz="2400" lang="en-US">
                <a:solidFill>
                  <a:srgbClr val="000000"/>
                </a:solidFill>
              </a:rPr>
              <a:t> makes an equal contribution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28" name="TextBox 1048629"/>
          <p:cNvSpPr txBox="1"/>
          <p:nvPr/>
        </p:nvSpPr>
        <p:spPr>
          <a:xfrm>
            <a:off x="228600" y="350267"/>
            <a:ext cx="8316519" cy="4647426"/>
          </a:xfrm>
          <a:prstGeom prst="rect"/>
        </p:spPr>
        <p:txBody>
          <a:bodyPr rtlCol="0" wrap="square">
            <a:spAutoFit/>
          </a:bodyPr>
          <a:p>
            <a:r>
              <a:rPr dirty="0" sz="2800" lang="en-US">
                <a:solidFill>
                  <a:srgbClr val="000000"/>
                </a:solidFill>
              </a:rPr>
              <a:t>Employees' State Insurance Act</a:t>
            </a:r>
          </a:p>
          <a:p>
            <a:r>
              <a:rPr dirty="0" sz="2800" lang="en-US">
                <a:solidFill>
                  <a:srgbClr val="000000"/>
                </a:solidFill>
              </a:rPr>
              <a:t>
</a:t>
            </a:r>
            <a:r>
              <a:rPr dirty="0" sz="2400" lang="en-US" smtClean="0">
                <a:solidFill>
                  <a:srgbClr val="000000"/>
                </a:solidFill>
              </a:rPr>
              <a:t>Employees </a:t>
            </a:r>
            <a:r>
              <a:rPr dirty="0" sz="2400" lang="en-US">
                <a:solidFill>
                  <a:srgbClr val="000000"/>
                </a:solidFill>
              </a:rPr>
              <a:t>at work place may face accidents or sometimes it may </a:t>
            </a:r>
            <a:r>
              <a:rPr dirty="0" sz="2400" lang="en-US" smtClean="0">
                <a:solidFill>
                  <a:srgbClr val="000000"/>
                </a:solidFill>
              </a:rPr>
              <a:t>cause </a:t>
            </a:r>
            <a:r>
              <a:rPr altLang="zh-CN" dirty="0" sz="2400" lang="en-US" smtClean="0">
                <a:solidFill>
                  <a:srgbClr val="000000"/>
                </a:solidFill>
              </a:rPr>
              <a:t>deat</a:t>
            </a:r>
            <a:r>
              <a:rPr dirty="0" sz="2400" lang="en-US" smtClean="0">
                <a:solidFill>
                  <a:srgbClr val="000000"/>
                </a:solidFill>
              </a:rPr>
              <a:t>h </a:t>
            </a:r>
            <a:r>
              <a:rPr dirty="0" sz="2400" lang="en-US">
                <a:solidFill>
                  <a:srgbClr val="000000"/>
                </a:solidFill>
              </a:rPr>
              <a:t>of the e</a:t>
            </a:r>
            <a:r>
              <a:rPr altLang="zh-CN" dirty="0" sz="2400" lang="en-US">
                <a:solidFill>
                  <a:srgbClr val="000000"/>
                </a:solidFill>
              </a:rPr>
              <a:t>m</a:t>
            </a:r>
            <a:r>
              <a:rPr dirty="0" sz="2400" lang="en-US">
                <a:solidFill>
                  <a:srgbClr val="000000"/>
                </a:solidFill>
              </a:rPr>
              <a:t>ployee. Insurance safeguard the employee and the </a:t>
            </a:r>
            <a:r>
              <a:rPr dirty="0" sz="2400" lang="en-US" smtClean="0">
                <a:solidFill>
                  <a:srgbClr val="000000"/>
                </a:solidFill>
              </a:rPr>
              <a:t>employer </a:t>
            </a:r>
            <a:r>
              <a:rPr altLang="zh-CN" dirty="0" sz="2400" lang="en-US" smtClean="0">
                <a:solidFill>
                  <a:srgbClr val="000000"/>
                </a:solidFill>
              </a:rPr>
              <a:t>from</a:t>
            </a:r>
            <a:r>
              <a:rPr dirty="0" sz="2400" lang="en-US" smtClean="0">
                <a:solidFill>
                  <a:srgbClr val="000000"/>
                </a:solidFill>
              </a:rPr>
              <a:t> </a:t>
            </a:r>
            <a:r>
              <a:rPr dirty="0" sz="2400" lang="en-US">
                <a:solidFill>
                  <a:srgbClr val="000000"/>
                </a:solidFill>
              </a:rPr>
              <a:t>medical expenses and </a:t>
            </a:r>
            <a:r>
              <a:rPr altLang="zh-CN" dirty="0" sz="2400" lang="en-US">
                <a:solidFill>
                  <a:srgbClr val="000000"/>
                </a:solidFill>
              </a:rPr>
              <a:t>his </a:t>
            </a:r>
            <a:r>
              <a:rPr dirty="0" sz="2400" lang="en-US">
                <a:solidFill>
                  <a:srgbClr val="000000"/>
                </a:solidFill>
              </a:rPr>
              <a:t>dependents on death at work place .</a:t>
            </a:r>
          </a:p>
          <a:p>
            <a:endParaRPr dirty="0" sz="2400" lang="en-US">
              <a:solidFill>
                <a:srgbClr val="000000"/>
              </a:solidFill>
            </a:endParaRPr>
          </a:p>
          <a:p>
            <a:r>
              <a:rPr dirty="0" sz="2400" lang="en-US">
                <a:solidFill>
                  <a:srgbClr val="000000"/>
                </a:solidFill>
              </a:rPr>
              <a:t>The</a:t>
            </a:r>
            <a:r>
              <a:rPr altLang="zh-CN" dirty="0" sz="2400" lang="en-US">
                <a:solidFill>
                  <a:srgbClr val="000000"/>
                </a:solidFill>
              </a:rPr>
              <a:t> </a:t>
            </a:r>
            <a:r>
              <a:rPr dirty="0" sz="2400" lang="en-US" smtClean="0">
                <a:solidFill>
                  <a:srgbClr val="000000"/>
                </a:solidFill>
              </a:rPr>
              <a:t>Act</a:t>
            </a:r>
            <a:r>
              <a:rPr altLang="zh-CN" dirty="0" sz="2400" lang="en-US" smtClean="0">
                <a:solidFill>
                  <a:srgbClr val="000000"/>
                </a:solidFill>
              </a:rPr>
              <a:t> </a:t>
            </a:r>
            <a:r>
              <a:rPr altLang="zh-CN" dirty="0" sz="2400" lang="en-US">
                <a:solidFill>
                  <a:srgbClr val="000000"/>
                </a:solidFill>
              </a:rPr>
              <a:t>provi</a:t>
            </a:r>
            <a:r>
              <a:rPr dirty="0" sz="2400" lang="en-US">
                <a:solidFill>
                  <a:srgbClr val="000000"/>
                </a:solidFill>
              </a:rPr>
              <a:t>des for payment of contributions by and employees at the rates </a:t>
            </a:r>
            <a:r>
              <a:rPr dirty="0" sz="2400" lang="en-US" smtClean="0">
                <a:solidFill>
                  <a:srgbClr val="000000"/>
                </a:solidFill>
              </a:rPr>
              <a:t>specified </a:t>
            </a:r>
            <a:r>
              <a:rPr altLang="zh-CN" dirty="0" sz="2400" lang="en-US" smtClean="0">
                <a:solidFill>
                  <a:srgbClr val="000000"/>
                </a:solidFill>
              </a:rPr>
              <a:t>in </a:t>
            </a:r>
            <a:r>
              <a:rPr altLang="zh-CN" dirty="0" sz="2400" lang="en-US">
                <a:solidFill>
                  <a:srgbClr val="000000"/>
                </a:solidFill>
              </a:rPr>
              <a:t>the</a:t>
            </a:r>
            <a:r>
              <a:rPr dirty="0" sz="2400" lang="en-US">
                <a:solidFill>
                  <a:srgbClr val="000000"/>
                </a:solidFill>
              </a:rPr>
              <a:t> first schedule of the</a:t>
            </a:r>
            <a:r>
              <a:rPr altLang="zh-CN" dirty="0" sz="2400" lang="en-US">
                <a:solidFill>
                  <a:srgbClr val="000000"/>
                </a:solidFill>
              </a:rPr>
              <a:t> </a:t>
            </a:r>
            <a:r>
              <a:rPr dirty="0" sz="2400" lang="en-US">
                <a:solidFill>
                  <a:srgbClr val="000000"/>
                </a:solidFill>
              </a:rPr>
              <a:t>Act. The existing rates of employee's </a:t>
            </a:r>
            <a:r>
              <a:rPr dirty="0" sz="2400" lang="en-US" smtClean="0">
                <a:solidFill>
                  <a:srgbClr val="000000"/>
                </a:solidFill>
              </a:rPr>
              <a:t>contribution </a:t>
            </a:r>
            <a:r>
              <a:rPr altLang="zh-CN" dirty="0" sz="2400" lang="en-US" smtClean="0">
                <a:solidFill>
                  <a:srgbClr val="000000"/>
                </a:solidFill>
              </a:rPr>
              <a:t>vary </a:t>
            </a:r>
            <a:r>
              <a:rPr altLang="zh-CN" dirty="0" sz="2400" lang="en-US">
                <a:solidFill>
                  <a:srgbClr val="000000"/>
                </a:solidFill>
              </a:rPr>
              <a:t>a</a:t>
            </a:r>
            <a:r>
              <a:rPr dirty="0" sz="2400" lang="en-US">
                <a:solidFill>
                  <a:srgbClr val="000000"/>
                </a:solidFill>
              </a:rPr>
              <a:t>ccording to wages and the employer's contribution is exactly </a:t>
            </a:r>
            <a:r>
              <a:rPr dirty="0" sz="2400" lang="en-US" smtClean="0">
                <a:solidFill>
                  <a:srgbClr val="000000"/>
                </a:solidFill>
              </a:rPr>
              <a:t>double the employee's </a:t>
            </a:r>
            <a:r>
              <a:rPr dirty="0" sz="2400" lang="en-US">
                <a:solidFill>
                  <a:srgbClr val="000000"/>
                </a:solidFill>
              </a:rPr>
              <a:t>contribution.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29" name="TextBox 1048630"/>
          <p:cNvSpPr txBox="1"/>
          <p:nvPr/>
        </p:nvSpPr>
        <p:spPr>
          <a:xfrm>
            <a:off x="381000" y="609600"/>
            <a:ext cx="8180297" cy="3863340"/>
          </a:xfrm>
          <a:prstGeom prst="rect"/>
        </p:spPr>
        <p:txBody>
          <a:bodyPr rtlCol="0" wrap="square">
            <a:spAutoFit/>
          </a:bodyPr>
          <a:p>
            <a:r>
              <a:rPr dirty="0" sz="2400" lang="en-US">
                <a:solidFill>
                  <a:srgbClr val="000000"/>
                </a:solidFill>
              </a:rPr>
              <a:t>Payment of wages Act, 1936</a:t>
            </a:r>
          </a:p>
          <a:p>
            <a:r>
              <a:rPr dirty="0" sz="2400" lang="en-US">
                <a:solidFill>
                  <a:srgbClr val="000000"/>
                </a:solidFill>
              </a:rPr>
              <a:t>
Most of the entrepreneurs face the conflict from the employees regarding
</a:t>
            </a:r>
            <a:r>
              <a:rPr altLang="zh-CN" dirty="0" sz="2400" lang="en-US">
                <a:solidFill>
                  <a:srgbClr val="000000"/>
                </a:solidFill>
              </a:rPr>
              <a:t>paym</a:t>
            </a:r>
            <a:r>
              <a:rPr dirty="0" sz="2400" lang="en-US">
                <a:solidFill>
                  <a:srgbClr val="000000"/>
                </a:solidFill>
              </a:rPr>
              <a:t>ent of wages as it is difficult to them to identify the rate at which they
value the services of the employees. </a:t>
            </a:r>
          </a:p>
          <a:p>
            <a:endParaRPr dirty="0" sz="2400" lang="en-US">
              <a:solidFill>
                <a:srgbClr val="000000"/>
              </a:solidFill>
            </a:endParaRPr>
          </a:p>
          <a:p>
            <a:r>
              <a:rPr dirty="0" sz="2400" lang="en-US">
                <a:solidFill>
                  <a:srgbClr val="000000"/>
                </a:solidFill>
              </a:rPr>
              <a:t>The Act specifies the wage eligibility
</a:t>
            </a:r>
            <a:r>
              <a:rPr altLang="zh-CN" dirty="0" sz="2400" lang="en-US">
                <a:solidFill>
                  <a:srgbClr val="000000"/>
                </a:solidFill>
              </a:rPr>
              <a:t>for dif</a:t>
            </a:r>
            <a:r>
              <a:rPr dirty="0" sz="2400" lang="en-US">
                <a:solidFill>
                  <a:srgbClr val="000000"/>
                </a:solidFill>
              </a:rPr>
              <a:t>ferent types of works in the organization.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30" name="TextBox 1048631"/>
          <p:cNvSpPr txBox="1"/>
          <p:nvPr/>
        </p:nvSpPr>
        <p:spPr>
          <a:xfrm>
            <a:off x="152400" y="381000"/>
            <a:ext cx="8806350" cy="5016758"/>
          </a:xfrm>
          <a:prstGeom prst="rect"/>
        </p:spPr>
        <p:txBody>
          <a:bodyPr rtlCol="0" wrap="square">
            <a:spAutoFit/>
          </a:bodyPr>
          <a:p>
            <a:r>
              <a:rPr dirty="0" sz="2800" lang="en-US" smtClean="0">
                <a:solidFill>
                  <a:srgbClr val="000000"/>
                </a:solidFill>
              </a:rPr>
              <a:t>In</a:t>
            </a:r>
            <a:r>
              <a:rPr altLang="zh-CN" dirty="0" sz="2800" lang="en-US" smtClean="0">
                <a:solidFill>
                  <a:srgbClr val="000000"/>
                </a:solidFill>
              </a:rPr>
              <a:t>dia</a:t>
            </a:r>
            <a:r>
              <a:rPr dirty="0" sz="2800" lang="en-US" smtClean="0">
                <a:solidFill>
                  <a:srgbClr val="000000"/>
                </a:solidFill>
              </a:rPr>
              <a:t>n </a:t>
            </a:r>
            <a:r>
              <a:rPr dirty="0" sz="2800" lang="en-US">
                <a:solidFill>
                  <a:srgbClr val="000000"/>
                </a:solidFill>
              </a:rPr>
              <a:t>Par</a:t>
            </a:r>
            <a:r>
              <a:rPr altLang="zh-CN" dirty="0" sz="2800" lang="en-US">
                <a:solidFill>
                  <a:srgbClr val="000000"/>
                </a:solidFill>
              </a:rPr>
              <a:t>tne</a:t>
            </a:r>
            <a:r>
              <a:rPr dirty="0" sz="2800" lang="en-US">
                <a:solidFill>
                  <a:srgbClr val="000000"/>
                </a:solidFill>
              </a:rPr>
              <a:t>rship Act, </a:t>
            </a:r>
          </a:p>
          <a:p>
            <a:r>
              <a:rPr dirty="0" sz="2800" lang="en-US">
                <a:solidFill>
                  <a:srgbClr val="000000"/>
                </a:solidFill>
              </a:rPr>
              <a:t>
</a:t>
            </a:r>
            <a:r>
              <a:rPr dirty="0" sz="2400" lang="en-US">
                <a:solidFill>
                  <a:srgbClr val="000000"/>
                </a:solidFill>
              </a:rPr>
              <a:t>It </a:t>
            </a:r>
            <a:r>
              <a:rPr dirty="0" sz="2400" lang="en-US" smtClean="0">
                <a:solidFill>
                  <a:srgbClr val="000000"/>
                </a:solidFill>
              </a:rPr>
              <a:t>provides </a:t>
            </a:r>
            <a:r>
              <a:rPr dirty="0" sz="2400" lang="en-US">
                <a:solidFill>
                  <a:srgbClr val="000000"/>
                </a:solidFill>
              </a:rPr>
              <a:t>rules </a:t>
            </a:r>
            <a:r>
              <a:rPr dirty="0" sz="2400" lang="en-US" smtClean="0">
                <a:solidFill>
                  <a:srgbClr val="000000"/>
                </a:solidFill>
              </a:rPr>
              <a:t>relati</a:t>
            </a:r>
            <a:r>
              <a:rPr altLang="zh-CN" dirty="0" sz="2400" lang="en-US" smtClean="0">
                <a:solidFill>
                  <a:srgbClr val="000000"/>
                </a:solidFill>
              </a:rPr>
              <a:t>ng </a:t>
            </a:r>
            <a:r>
              <a:rPr dirty="0" sz="2400" lang="en-US" smtClean="0">
                <a:solidFill>
                  <a:srgbClr val="000000"/>
                </a:solidFill>
              </a:rPr>
              <a:t>to </a:t>
            </a:r>
            <a:r>
              <a:rPr dirty="0" sz="2400" lang="en-US">
                <a:solidFill>
                  <a:srgbClr val="000000"/>
                </a:solidFill>
              </a:rPr>
              <a:t>fo</a:t>
            </a:r>
            <a:r>
              <a:rPr altLang="zh-CN" dirty="0" sz="2400" lang="en-US">
                <a:solidFill>
                  <a:srgbClr val="000000"/>
                </a:solidFill>
              </a:rPr>
              <a:t>rma</a:t>
            </a:r>
            <a:r>
              <a:rPr dirty="0" sz="2400" lang="en-US">
                <a:solidFill>
                  <a:srgbClr val="000000"/>
                </a:solidFill>
              </a:rPr>
              <a:t>tion of legal partne</a:t>
            </a:r>
            <a:r>
              <a:rPr altLang="zh-CN" dirty="0" sz="2400" lang="en-US">
                <a:solidFill>
                  <a:srgbClr val="000000"/>
                </a:solidFill>
              </a:rPr>
              <a:t>rs</a:t>
            </a:r>
            <a:r>
              <a:rPr dirty="0" sz="2400" lang="en-US">
                <a:solidFill>
                  <a:srgbClr val="000000"/>
                </a:solidFill>
              </a:rPr>
              <a:t>hip. It sates the
</a:t>
            </a:r>
            <a:r>
              <a:rPr altLang="zh-CN" dirty="0" sz="2400" lang="en-US">
                <a:solidFill>
                  <a:srgbClr val="000000"/>
                </a:solidFill>
              </a:rPr>
              <a:t>rights a</a:t>
            </a:r>
            <a:r>
              <a:rPr dirty="0" sz="2400" lang="en-US">
                <a:solidFill>
                  <a:srgbClr val="000000"/>
                </a:solidFill>
              </a:rPr>
              <a:t>nd duties of the partners a</a:t>
            </a:r>
            <a:r>
              <a:rPr altLang="zh-CN" dirty="0" sz="2400" lang="en-US">
                <a:solidFill>
                  <a:srgbClr val="000000"/>
                </a:solidFill>
              </a:rPr>
              <a:t>mo</a:t>
            </a:r>
            <a:r>
              <a:rPr dirty="0" sz="2400" lang="en-US">
                <a:solidFill>
                  <a:srgbClr val="000000"/>
                </a:solidFill>
              </a:rPr>
              <a:t>ng themselves and outside, and </a:t>
            </a:r>
            <a:r>
              <a:rPr dirty="0" sz="2400" lang="en-US" smtClean="0">
                <a:solidFill>
                  <a:srgbClr val="000000"/>
                </a:solidFill>
              </a:rPr>
              <a:t>lays down </a:t>
            </a:r>
            <a:r>
              <a:rPr dirty="0" sz="2400" lang="en-US">
                <a:solidFill>
                  <a:srgbClr val="000000"/>
                </a:solidFill>
              </a:rPr>
              <a:t>rules regarding the dissolution of </a:t>
            </a:r>
            <a:r>
              <a:rPr dirty="0" sz="2400" lang="en-US" smtClean="0">
                <a:solidFill>
                  <a:srgbClr val="000000"/>
                </a:solidFill>
              </a:rPr>
              <a:t>partnership</a:t>
            </a:r>
            <a:r>
              <a:rPr dirty="0" sz="2400" lang="en-US">
                <a:solidFill>
                  <a:srgbClr val="000000"/>
                </a:solidFill>
              </a:rPr>
              <a:t>.
</a:t>
            </a:r>
          </a:p>
          <a:p>
            <a:r>
              <a:rPr altLang="zh-CN" dirty="0" sz="2400" lang="en-US">
                <a:solidFill>
                  <a:srgbClr val="000000"/>
                </a:solidFill>
              </a:rPr>
              <a:t>Inco</a:t>
            </a:r>
            <a:r>
              <a:rPr dirty="0" sz="2400" lang="en-US">
                <a:solidFill>
                  <a:srgbClr val="000000"/>
                </a:solidFill>
              </a:rPr>
              <a:t>me Tax Act, 1911</a:t>
            </a:r>
          </a:p>
          <a:p>
            <a:r>
              <a:rPr dirty="0" sz="2400" lang="en-US">
                <a:solidFill>
                  <a:srgbClr val="000000"/>
                </a:solidFill>
              </a:rPr>
              <a:t>
In orde</a:t>
            </a:r>
            <a:r>
              <a:rPr altLang="zh-CN" dirty="0" sz="2400" lang="en-US">
                <a:solidFill>
                  <a:srgbClr val="000000"/>
                </a:solidFill>
              </a:rPr>
              <a:t>r</a:t>
            </a:r>
            <a:r>
              <a:rPr dirty="0" sz="2400" lang="en-US">
                <a:solidFill>
                  <a:srgbClr val="000000"/>
                </a:solidFill>
              </a:rPr>
              <a:t> to avoid maintaining </a:t>
            </a:r>
            <a:r>
              <a:rPr altLang="zh-CN" dirty="0" sz="2400" lang="en-US">
                <a:solidFill>
                  <a:srgbClr val="000000"/>
                </a:solidFill>
              </a:rPr>
              <a:t>h</a:t>
            </a:r>
            <a:r>
              <a:rPr dirty="0" sz="2400" lang="en-US">
                <a:solidFill>
                  <a:srgbClr val="000000"/>
                </a:solidFill>
              </a:rPr>
              <a:t>uge cash reserves by t</a:t>
            </a:r>
            <a:r>
              <a:rPr altLang="zh-CN" dirty="0" sz="2400" lang="en-US">
                <a:solidFill>
                  <a:srgbClr val="000000"/>
                </a:solidFill>
              </a:rPr>
              <a:t>he </a:t>
            </a:r>
            <a:r>
              <a:rPr dirty="0" sz="2400" lang="en-US">
                <a:solidFill>
                  <a:srgbClr val="000000"/>
                </a:solidFill>
              </a:rPr>
              <a:t>enterprises
Government has restricted the entrepreneurs through i</a:t>
            </a:r>
            <a:r>
              <a:rPr dirty="0" sz="2400" lang="en-US" smtClean="0">
                <a:solidFill>
                  <a:srgbClr val="000000"/>
                </a:solidFill>
              </a:rPr>
              <a:t>ncome </a:t>
            </a:r>
            <a:r>
              <a:rPr dirty="0" sz="2400" lang="en-US">
                <a:solidFill>
                  <a:srgbClr val="000000"/>
                </a:solidFill>
              </a:rPr>
              <a:t>tax Act .</a:t>
            </a:r>
          </a:p>
          <a:p>
            <a:r>
              <a:rPr dirty="0" sz="2400" lang="en-US" smtClean="0">
                <a:solidFill>
                  <a:srgbClr val="000000"/>
                </a:solidFill>
              </a:rPr>
              <a:t>This </a:t>
            </a:r>
            <a:r>
              <a:rPr altLang="zh-CN" dirty="0" sz="2400" lang="en-US" smtClean="0">
                <a:solidFill>
                  <a:srgbClr val="000000"/>
                </a:solidFill>
              </a:rPr>
              <a:t>Act </a:t>
            </a:r>
            <a:r>
              <a:rPr altLang="zh-CN" dirty="0" sz="2400" lang="en-US">
                <a:solidFill>
                  <a:srgbClr val="000000"/>
                </a:solidFill>
              </a:rPr>
              <a:t>d</a:t>
            </a:r>
            <a:r>
              <a:rPr dirty="0" sz="2400" lang="en-US">
                <a:solidFill>
                  <a:srgbClr val="000000"/>
                </a:solidFill>
              </a:rPr>
              <a:t>efines various terms and expressions and states the liability of a </a:t>
            </a:r>
            <a:r>
              <a:rPr dirty="0" sz="2400" lang="en-US" smtClean="0">
                <a:solidFill>
                  <a:srgbClr val="000000"/>
                </a:solidFill>
              </a:rPr>
              <a:t>person </a:t>
            </a:r>
            <a:r>
              <a:rPr altLang="zh-CN" dirty="0" sz="2400" lang="en-US" smtClean="0">
                <a:solidFill>
                  <a:srgbClr val="000000"/>
                </a:solidFill>
              </a:rPr>
              <a:t>to </a:t>
            </a:r>
            <a:r>
              <a:rPr altLang="zh-CN" dirty="0" sz="2400" lang="en-US">
                <a:solidFill>
                  <a:srgbClr val="000000"/>
                </a:solidFill>
              </a:rPr>
              <a:t>pay</a:t>
            </a:r>
            <a:r>
              <a:rPr dirty="0" sz="2400" lang="en-US">
                <a:solidFill>
                  <a:srgbClr val="000000"/>
                </a:solidFill>
              </a:rPr>
              <a:t> income tax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31" name="TextBox 1048632"/>
          <p:cNvSpPr txBox="1"/>
          <p:nvPr/>
        </p:nvSpPr>
        <p:spPr>
          <a:xfrm>
            <a:off x="371979" y="609600"/>
            <a:ext cx="8400042" cy="2677656"/>
          </a:xfrm>
          <a:prstGeom prst="rect"/>
        </p:spPr>
        <p:txBody>
          <a:bodyPr rtlCol="0" wrap="square">
            <a:spAutoFit/>
          </a:bodyPr>
          <a:p>
            <a:r>
              <a:rPr dirty="0" sz="2400" lang="en-US">
                <a:solidFill>
                  <a:srgbClr val="000000"/>
                </a:solidFill>
              </a:rPr>
              <a:t>Sales Tax</a:t>
            </a:r>
          </a:p>
          <a:p>
            <a:r>
              <a:rPr dirty="0" sz="2400" lang="en-US">
                <a:solidFill>
                  <a:srgbClr val="000000"/>
                </a:solidFill>
              </a:rPr>
              <a:t>
These levied by both central and state Governments. The tax charged by
</a:t>
            </a:r>
            <a:r>
              <a:rPr altLang="zh-CN" dirty="0" sz="2400" lang="en-US">
                <a:solidFill>
                  <a:srgbClr val="000000"/>
                </a:solidFill>
              </a:rPr>
              <a:t>state</a:t>
            </a:r>
            <a:r>
              <a:rPr dirty="0" sz="2400" lang="en-US">
                <a:solidFill>
                  <a:srgbClr val="000000"/>
                </a:solidFill>
              </a:rPr>
              <a:t> is called local sales tax and the tax charged by Centre is known as
central sales tax only for goods transported out of</a:t>
            </a:r>
            <a:r>
              <a:rPr altLang="zh-CN" dirty="0" sz="2400" lang="en-US">
                <a:solidFill>
                  <a:srgbClr val="000000"/>
                </a:solidFill>
              </a:rPr>
              <a:t> th</a:t>
            </a:r>
            <a:r>
              <a:rPr dirty="0" sz="2400" lang="en-US">
                <a:solidFill>
                  <a:srgbClr val="000000"/>
                </a:solidFill>
              </a:rPr>
              <a:t>e state.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32" name="TextBox 1048633"/>
          <p:cNvSpPr txBox="1"/>
          <p:nvPr/>
        </p:nvSpPr>
        <p:spPr>
          <a:xfrm>
            <a:off x="267502" y="682129"/>
            <a:ext cx="8608997" cy="3785652"/>
          </a:xfrm>
          <a:prstGeom prst="rect"/>
        </p:spPr>
        <p:txBody>
          <a:bodyPr rtlCol="0" wrap="square">
            <a:spAutoFit/>
          </a:bodyPr>
          <a:p>
            <a:r>
              <a:rPr altLang="zh-CN" dirty="0" sz="2400" lang="en-US">
                <a:solidFill>
                  <a:srgbClr val="000000"/>
                </a:solidFill>
              </a:rPr>
              <a:t>Prod</a:t>
            </a:r>
            <a:r>
              <a:rPr dirty="0" sz="2400" lang="en-US">
                <a:solidFill>
                  <a:srgbClr val="000000"/>
                </a:solidFill>
              </a:rPr>
              <a:t>uctivity is no longer chained to a physical desk. The office can be anywhere you have an Internet connection, meetings held from the comfort of your home and tasks ticked off on one </a:t>
            </a:r>
            <a:r>
              <a:rPr dirty="0" sz="2400" lang="en-US" err="1">
                <a:solidFill>
                  <a:srgbClr val="000000"/>
                </a:solidFill>
              </a:rPr>
              <a:t>teamwide</a:t>
            </a:r>
            <a:r>
              <a:rPr dirty="0" sz="2400" lang="en-US">
                <a:solidFill>
                  <a:srgbClr val="000000"/>
                </a:solidFill>
              </a:rPr>
              <a:t>, real-time collaborative software suite.</a:t>
            </a:r>
          </a:p>
          <a:p>
            <a:r>
              <a:rPr dirty="0" sz="2400" lang="en-US">
                <a:solidFill>
                  <a:srgbClr val="000000"/>
                </a:solidFill>
              </a:rPr>
              <a:t>
These tools help colleagues today be more communicative, more collaborative and more cooperative than ever. Yet what seems like a straightforward series of software and hardware is actually a web of ever-developing collaborative tech products in dozens of forms, each offering its own unique platforms, capabilities and benefits.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33" name="TextBox 1048634"/>
          <p:cNvSpPr txBox="1"/>
          <p:nvPr/>
        </p:nvSpPr>
        <p:spPr>
          <a:xfrm>
            <a:off x="450271" y="426216"/>
            <a:ext cx="7602682" cy="4524315"/>
          </a:xfrm>
          <a:prstGeom prst="rect"/>
        </p:spPr>
        <p:txBody>
          <a:bodyPr rtlCol="0" wrap="square">
            <a:spAutoFit/>
          </a:bodyPr>
          <a:p>
            <a:r>
              <a:rPr dirty="0" sz="2400" lang="en-US">
                <a:solidFill>
                  <a:srgbClr val="000000"/>
                </a:solidFill>
              </a:rPr>
              <a:t>Collaborative Technology</a:t>
            </a:r>
          </a:p>
          <a:p>
            <a:r>
              <a:rPr dirty="0" sz="2400" lang="en-US">
                <a:solidFill>
                  <a:srgbClr val="000000"/>
                </a:solidFill>
              </a:rPr>
              <a:t>
Collaborative technology refers to tools and systems designed to better facilitate group work, both in-office and remote. Also known as groupware, these pieces of technology trim the costs and time associated with facilitating group work, from designating roles and responsibilities to routing documents to checking and approving project parts.</a:t>
            </a:r>
          </a:p>
          <a:p>
            <a:endParaRPr dirty="0" sz="2400" lang="en-US">
              <a:solidFill>
                <a:srgbClr val="000000"/>
              </a:solidFill>
            </a:endParaRPr>
          </a:p>
          <a:p>
            <a:r>
              <a:rPr altLang="zh-CN" dirty="0" sz="2400" lang="en-US">
                <a:solidFill>
                  <a:srgbClr val="000000"/>
                </a:solidFill>
              </a:rPr>
              <a:t>T</a:t>
            </a:r>
            <a:r>
              <a:rPr dirty="0" sz="2400" lang="en-US">
                <a:solidFill>
                  <a:srgbClr val="000000"/>
                </a:solidFill>
              </a:rPr>
              <a:t>hey allow for more coordinated group problem solving across an entire team’s workflows.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34" name="TextBox 1048635"/>
          <p:cNvSpPr txBox="1"/>
          <p:nvPr/>
        </p:nvSpPr>
        <p:spPr>
          <a:xfrm>
            <a:off x="396699" y="582783"/>
            <a:ext cx="8002617" cy="4278094"/>
          </a:xfrm>
          <a:prstGeom prst="rect"/>
        </p:spPr>
        <p:txBody>
          <a:bodyPr rtlCol="0" wrap="square">
            <a:spAutoFit/>
          </a:bodyPr>
          <a:p>
            <a:r>
              <a:rPr altLang="zh-CN" dirty="0" sz="2400" lang="en-US">
                <a:solidFill>
                  <a:srgbClr val="000000"/>
                </a:solidFill>
              </a:rPr>
              <a:t>The m</a:t>
            </a:r>
            <a:r>
              <a:rPr dirty="0" sz="2400" lang="en-US">
                <a:solidFill>
                  <a:srgbClr val="000000"/>
                </a:solidFill>
              </a:rPr>
              <a:t>ajority of tools are defined by the following core features:</a:t>
            </a:r>
          </a:p>
          <a:p>
            <a:r>
              <a:rPr dirty="0" sz="2400" lang="en-US">
                <a:solidFill>
                  <a:srgbClr val="000000"/>
                </a:solidFill>
              </a:rPr>
              <a:t>
A shared workspace platform
Customizable user groups
Customizable personal dashboards on that shared platform
File or document management
Chat or discussion forums
Third-party app integration
Workflow routing</a:t>
            </a:r>
            <a:r>
              <a:rPr dirty="0" sz="2800" lang="en-US">
                <a:solidFill>
                  <a:srgbClr val="000000"/>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05" name="Rectangle 1"/>
          <p:cNvSpPr/>
          <p:nvPr/>
        </p:nvSpPr>
        <p:spPr>
          <a:xfrm>
            <a:off x="609600" y="685800"/>
            <a:ext cx="7924800" cy="4647426"/>
          </a:xfrm>
          <a:prstGeom prst="rect"/>
        </p:spPr>
        <p:txBody>
          <a:bodyPr wrap="square">
            <a:spAutoFit/>
          </a:bodyPr>
          <a:p>
            <a:pPr algn="just"/>
            <a:r>
              <a:rPr b="1" dirty="0" sz="2400" lang="en-US" u="sng" smtClean="0">
                <a:cs typeface="Times New Roman" pitchFamily="18" charset="0"/>
              </a:rPr>
              <a:t>Motivation</a:t>
            </a:r>
          </a:p>
          <a:p>
            <a:pPr algn="just"/>
            <a:endParaRPr b="1" dirty="0" sz="2400" lang="en-US" u="sng">
              <a:cs typeface="Times New Roman" pitchFamily="18" charset="0"/>
            </a:endParaRPr>
          </a:p>
          <a:p>
            <a:pPr algn="just"/>
            <a:r>
              <a:rPr dirty="0" sz="2400" lang="en-US">
                <a:cs typeface="Times New Roman" pitchFamily="18" charset="0"/>
              </a:rPr>
              <a:t>Hard-working business owners are incredibly motivated to succeed. </a:t>
            </a:r>
            <a:endParaRPr dirty="0" sz="2400" lang="en-US" smtClean="0">
              <a:cs typeface="Times New Roman" pitchFamily="18" charset="0"/>
            </a:endParaRPr>
          </a:p>
          <a:p>
            <a:pPr algn="just"/>
            <a:r>
              <a:rPr dirty="0" sz="2400" lang="en-US" smtClean="0">
                <a:cs typeface="Times New Roman" pitchFamily="18" charset="0"/>
              </a:rPr>
              <a:t>Adopting </a:t>
            </a:r>
            <a:r>
              <a:rPr dirty="0" sz="2400" lang="en-US">
                <a:cs typeface="Times New Roman" pitchFamily="18" charset="0"/>
              </a:rPr>
              <a:t>this mindset—and being able </a:t>
            </a:r>
            <a:r>
              <a:rPr dirty="0" sz="2400" lang="en-US" smtClean="0">
                <a:cs typeface="Times New Roman" pitchFamily="18" charset="0"/>
              </a:rPr>
              <a:t>to demonstrate your motivation to an employer.</a:t>
            </a:r>
          </a:p>
          <a:p>
            <a:pPr algn="just"/>
            <a:r>
              <a:rPr dirty="0" sz="2400" lang="en-US" smtClean="0">
                <a:cs typeface="Times New Roman" pitchFamily="18" charset="0"/>
              </a:rPr>
              <a:t>You </a:t>
            </a:r>
            <a:r>
              <a:rPr dirty="0" sz="2400" lang="en-US">
                <a:cs typeface="Times New Roman" pitchFamily="18" charset="0"/>
              </a:rPr>
              <a:t>need to bring enthusiasm to everything you do at your </a:t>
            </a:r>
            <a:r>
              <a:rPr dirty="0" sz="2400" lang="en-US" smtClean="0">
                <a:cs typeface="Times New Roman" pitchFamily="18" charset="0"/>
              </a:rPr>
              <a:t>job.</a:t>
            </a:r>
          </a:p>
          <a:p>
            <a:pPr algn="just"/>
            <a:r>
              <a:rPr dirty="0" sz="2400" lang="en-US" smtClean="0">
                <a:cs typeface="Times New Roman" pitchFamily="18" charset="0"/>
              </a:rPr>
              <a:t>You </a:t>
            </a:r>
            <a:r>
              <a:rPr dirty="0" sz="2400" lang="en-US">
                <a:cs typeface="Times New Roman" pitchFamily="18" charset="0"/>
              </a:rPr>
              <a:t>have to show up to work every day with a positive </a:t>
            </a:r>
            <a:r>
              <a:rPr dirty="0" sz="2400" lang="en-US" smtClean="0">
                <a:cs typeface="Times New Roman" pitchFamily="18" charset="0"/>
              </a:rPr>
              <a:t>attitude. </a:t>
            </a:r>
          </a:p>
          <a:p>
            <a:pPr algn="just"/>
            <a:endParaRPr dirty="0" sz="2400" lang="en-US">
              <a:cs typeface="Times New Roman" pitchFamily="18" charset="0"/>
            </a:endParaRPr>
          </a:p>
          <a:p>
            <a:pPr algn="just"/>
            <a:r>
              <a:rPr dirty="0" sz="2400" lang="en-US" smtClean="0">
                <a:cs typeface="Times New Roman" pitchFamily="18" charset="0"/>
              </a:rPr>
              <a:t>“Employers </a:t>
            </a:r>
            <a:r>
              <a:rPr dirty="0" sz="2400" lang="en-US">
                <a:cs typeface="Times New Roman" pitchFamily="18" charset="0"/>
              </a:rPr>
              <a:t>want to see you’re passionate.”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35" name="TextBox 1048636"/>
          <p:cNvSpPr txBox="1"/>
          <p:nvPr/>
        </p:nvSpPr>
        <p:spPr>
          <a:xfrm>
            <a:off x="228600" y="152400"/>
            <a:ext cx="10116022" cy="5940088"/>
          </a:xfrm>
          <a:prstGeom prst="rect"/>
        </p:spPr>
        <p:txBody>
          <a:bodyPr rtlCol="0" wrap="square">
            <a:spAutoFit/>
          </a:bodyPr>
          <a:p>
            <a:r>
              <a:rPr altLang="zh-CN" dirty="0" sz="2000" lang="en-US">
                <a:solidFill>
                  <a:srgbClr val="000000"/>
                </a:solidFill>
              </a:rPr>
              <a:t>The foll</a:t>
            </a:r>
            <a:r>
              <a:rPr dirty="0" sz="2000" lang="en-US">
                <a:solidFill>
                  <a:srgbClr val="000000"/>
                </a:solidFill>
              </a:rPr>
              <a:t>owing group work methodologies prevail:
1. Teamwork
Organizational psychology research has shown there</a:t>
            </a:r>
          </a:p>
          <a:p>
            <a:r>
              <a:rPr dirty="0" sz="2000" lang="en-US">
                <a:solidFill>
                  <a:srgbClr val="000000"/>
                </a:solidFill>
              </a:rPr>
              <a:t> are three fundamental elements to successful group</a:t>
            </a:r>
          </a:p>
          <a:p>
            <a:r>
              <a:rPr dirty="0" sz="2000" lang="en-US">
                <a:solidFill>
                  <a:srgbClr val="000000"/>
                </a:solidFill>
              </a:rPr>
              <a:t> work</a:t>
            </a:r>
            <a:r>
              <a:rPr altLang="zh-CN" dirty="0" sz="2000" lang="en-US">
                <a:solidFill>
                  <a:srgbClr val="000000"/>
                </a:solidFill>
              </a:rPr>
              <a:t>.</a:t>
            </a:r>
            <a:r>
              <a:rPr dirty="0" sz="2000" lang="en-US">
                <a:solidFill>
                  <a:srgbClr val="000000"/>
                </a:solidFill>
              </a:rPr>
              <a:t>
Proximity
Permissiveness
</a:t>
            </a:r>
            <a:r>
              <a:rPr dirty="0" sz="2000" lang="en-US" smtClean="0">
                <a:solidFill>
                  <a:srgbClr val="000000"/>
                </a:solidFill>
              </a:rPr>
              <a:t>Familiarity</a:t>
            </a:r>
          </a:p>
          <a:p>
            <a:r>
              <a:rPr dirty="0" sz="2000" lang="en-US">
                <a:solidFill>
                  <a:srgbClr val="000000"/>
                </a:solidFill>
              </a:rPr>
              <a:t>
Proximity refers to a team’s ability to connect easily</a:t>
            </a:r>
          </a:p>
          <a:p>
            <a:r>
              <a:rPr dirty="0" sz="2000" lang="en-US">
                <a:solidFill>
                  <a:srgbClr val="000000"/>
                </a:solidFill>
              </a:rPr>
              <a:t> and interface with one another, and therefore relay</a:t>
            </a:r>
          </a:p>
          <a:p>
            <a:r>
              <a:rPr dirty="0" sz="2000" lang="en-US">
                <a:solidFill>
                  <a:srgbClr val="000000"/>
                </a:solidFill>
              </a:rPr>
              <a:t> essential project-furthering information</a:t>
            </a:r>
            <a:r>
              <a:rPr dirty="0" sz="2000" lang="en-US" smtClean="0">
                <a:solidFill>
                  <a:srgbClr val="000000"/>
                </a:solidFill>
              </a:rPr>
              <a:t>.</a:t>
            </a:r>
          </a:p>
          <a:p>
            <a:endParaRPr dirty="0" sz="2000" lang="en-US">
              <a:solidFill>
                <a:srgbClr val="000000"/>
              </a:solidFill>
            </a:endParaRPr>
          </a:p>
          <a:p>
            <a:r>
              <a:rPr dirty="0" sz="2000" lang="en-US">
                <a:solidFill>
                  <a:srgbClr val="000000"/>
                </a:solidFill>
              </a:rPr>
              <a:t> Permissiveness, or openness, centers on how fluidly</a:t>
            </a:r>
          </a:p>
          <a:p>
            <a:r>
              <a:rPr dirty="0" sz="2000" lang="en-US">
                <a:solidFill>
                  <a:srgbClr val="000000"/>
                </a:solidFill>
              </a:rPr>
              <a:t> a team shares ideas, asks questions and seeks new</a:t>
            </a:r>
          </a:p>
          <a:p>
            <a:r>
              <a:rPr dirty="0" sz="2000" lang="en-US">
                <a:solidFill>
                  <a:srgbClr val="000000"/>
                </a:solidFill>
              </a:rPr>
              <a:t> insights and opinions. </a:t>
            </a:r>
            <a:endParaRPr dirty="0" sz="2000" lang="en-US" smtClean="0">
              <a:solidFill>
                <a:srgbClr val="000000"/>
              </a:solidFill>
            </a:endParaRPr>
          </a:p>
          <a:p>
            <a:endParaRPr dirty="0" sz="2000" lang="en-US">
              <a:solidFill>
                <a:srgbClr val="000000"/>
              </a:solidFill>
            </a:endParaRPr>
          </a:p>
          <a:p>
            <a:r>
              <a:rPr dirty="0" sz="2000" lang="en-US">
                <a:solidFill>
                  <a:srgbClr val="000000"/>
                </a:solidFill>
              </a:rPr>
              <a:t>Finally, familiarity is the sense of intimacy shared </a:t>
            </a:r>
          </a:p>
          <a:p>
            <a:r>
              <a:rPr dirty="0" sz="2000" lang="en-US">
                <a:solidFill>
                  <a:srgbClr val="000000"/>
                </a:solidFill>
              </a:rPr>
              <a:t>by the group in relations to its work.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36" name="TextBox 1048637"/>
          <p:cNvSpPr txBox="1"/>
          <p:nvPr/>
        </p:nvSpPr>
        <p:spPr>
          <a:xfrm>
            <a:off x="320386" y="500151"/>
            <a:ext cx="7864419" cy="3785652"/>
          </a:xfrm>
          <a:prstGeom prst="rect"/>
        </p:spPr>
        <p:txBody>
          <a:bodyPr rtlCol="0" wrap="square">
            <a:spAutoFit/>
          </a:bodyPr>
          <a:p>
            <a:r>
              <a:rPr dirty="0" sz="2400" lang="en-US">
                <a:solidFill>
                  <a:srgbClr val="000000"/>
                </a:solidFill>
              </a:rPr>
              <a:t>2. Two-Way Telecommunications</a:t>
            </a:r>
          </a:p>
          <a:p>
            <a:r>
              <a:rPr dirty="0" sz="2400" lang="en-US">
                <a:solidFill>
                  <a:srgbClr val="000000"/>
                </a:solidFill>
              </a:rPr>
              <a:t>
Telecommunications allows groups to collaborate even when not in close physical proximity via voice, video and data-based technology. </a:t>
            </a:r>
          </a:p>
          <a:p>
            <a:r>
              <a:rPr dirty="0" sz="2400" lang="en-US">
                <a:solidFill>
                  <a:srgbClr val="000000"/>
                </a:solidFill>
              </a:rPr>
              <a:t>This means coordination and activity at times and in locations that otherwise would be difficult, if not impossible.</a:t>
            </a:r>
          </a:p>
          <a:p>
            <a:endParaRPr dirty="0" sz="2400" lang="en-US">
              <a:solidFill>
                <a:srgbClr val="000000"/>
              </a:solidFill>
            </a:endParaRPr>
          </a:p>
          <a:p>
            <a:r>
              <a:rPr dirty="0" sz="2400" lang="en-US">
                <a:solidFill>
                  <a:srgbClr val="000000"/>
                </a:solidFill>
              </a:rPr>
              <a:t>Travel expenditures are reduced and the pool of subject-matter experts widens, strengthening overall work.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37" name="TextBox 1048638"/>
          <p:cNvSpPr txBox="1"/>
          <p:nvPr/>
        </p:nvSpPr>
        <p:spPr>
          <a:xfrm>
            <a:off x="283882" y="634974"/>
            <a:ext cx="8301606" cy="3416320"/>
          </a:xfrm>
          <a:prstGeom prst="rect"/>
        </p:spPr>
        <p:txBody>
          <a:bodyPr rtlCol="0" wrap="square">
            <a:spAutoFit/>
          </a:bodyPr>
          <a:p>
            <a:r>
              <a:rPr dirty="0" sz="2400" lang="en-US">
                <a:solidFill>
                  <a:srgbClr val="000000"/>
                </a:solidFill>
              </a:rPr>
              <a:t>3. Proprietary or Premise-Based Software</a:t>
            </a:r>
          </a:p>
          <a:p>
            <a:r>
              <a:rPr dirty="0" sz="2400" lang="en-US">
                <a:solidFill>
                  <a:srgbClr val="000000"/>
                </a:solidFill>
              </a:rPr>
              <a:t>
Premise-based collaborative software is bought and installed onto individual desktops on a company’s network. </a:t>
            </a:r>
          </a:p>
          <a:p>
            <a:r>
              <a:rPr dirty="0" sz="2400" lang="en-US">
                <a:solidFill>
                  <a:srgbClr val="000000"/>
                </a:solidFill>
              </a:rPr>
              <a:t>These tools expand the shared project management functions and capacities of teams, allowing members to track and organize project tasks as well as locate important network files, make informational updates and message anyone with access to the on-site software.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38" name="TextBox 1048639"/>
          <p:cNvSpPr txBox="1"/>
          <p:nvPr/>
        </p:nvSpPr>
        <p:spPr>
          <a:xfrm>
            <a:off x="381000" y="304800"/>
            <a:ext cx="8061287" cy="4524315"/>
          </a:xfrm>
          <a:prstGeom prst="rect"/>
        </p:spPr>
        <p:txBody>
          <a:bodyPr rtlCol="0" wrap="square">
            <a:spAutoFit/>
          </a:bodyPr>
          <a:p>
            <a:r>
              <a:rPr dirty="0" sz="2400" lang="en-US">
                <a:solidFill>
                  <a:srgbClr val="000000"/>
                </a:solidFill>
              </a:rPr>
              <a:t>4. Software-as-a-Service</a:t>
            </a:r>
          </a:p>
          <a:p>
            <a:r>
              <a:rPr dirty="0" sz="2400" lang="en-US">
                <a:solidFill>
                  <a:srgbClr val="000000"/>
                </a:solidFill>
              </a:rPr>
              <a:t>
Software-as-a-service (</a:t>
            </a:r>
            <a:r>
              <a:rPr dirty="0" sz="2400" lang="en-US" err="1">
                <a:solidFill>
                  <a:srgbClr val="000000"/>
                </a:solidFill>
              </a:rPr>
              <a:t>SaaS</a:t>
            </a:r>
            <a:r>
              <a:rPr dirty="0" sz="2400" lang="en-US">
                <a:solidFill>
                  <a:srgbClr val="000000"/>
                </a:solidFill>
              </a:rPr>
              <a:t>) is the next iteration of on-premise software. Rather than installing software onto individual computers, an organization instead purchases a software subscription, which allows anyone to use that software regardless of location</a:t>
            </a:r>
            <a:r>
              <a:rPr altLang="zh-CN" dirty="0" sz="2400" lang="en-US">
                <a:solidFill>
                  <a:srgbClr val="000000"/>
                </a:solidFill>
              </a:rPr>
              <a:t>.</a:t>
            </a:r>
            <a:r>
              <a:rPr dirty="0" sz="2400" lang="en-US">
                <a:solidFill>
                  <a:srgbClr val="000000"/>
                </a:solidFill>
              </a:rPr>
              <a:t> </a:t>
            </a:r>
          </a:p>
          <a:p>
            <a:r>
              <a:rPr dirty="0" sz="2400" lang="en-US" err="1">
                <a:solidFill>
                  <a:srgbClr val="000000"/>
                </a:solidFill>
              </a:rPr>
              <a:t>SaaS</a:t>
            </a:r>
            <a:r>
              <a:rPr dirty="0" sz="2400" lang="en-US">
                <a:solidFill>
                  <a:srgbClr val="000000"/>
                </a:solidFill>
              </a:rPr>
              <a:t> combines the team-enhancing communications of traditional proximity and two-way voice, video and data collaboration tools with the project management features of proprietary software, unlocking </a:t>
            </a:r>
            <a:r>
              <a:rPr dirty="0" sz="2400" lang="en-US" err="1">
                <a:solidFill>
                  <a:srgbClr val="000000"/>
                </a:solidFill>
              </a:rPr>
              <a:t>truecollaborative</a:t>
            </a:r>
            <a:r>
              <a:rPr dirty="0" sz="2400" lang="en-US">
                <a:solidFill>
                  <a:srgbClr val="000000"/>
                </a:solidFill>
              </a:rPr>
              <a:t> technology for the office.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39" name="TextBox 1048640"/>
          <p:cNvSpPr txBox="1"/>
          <p:nvPr/>
        </p:nvSpPr>
        <p:spPr>
          <a:xfrm>
            <a:off x="250800" y="185531"/>
            <a:ext cx="7438159" cy="461665"/>
          </a:xfrm>
          <a:prstGeom prst="rect"/>
        </p:spPr>
        <p:txBody>
          <a:bodyPr rtlCol="0" wrap="square">
            <a:spAutoFit/>
          </a:bodyPr>
          <a:p>
            <a:r>
              <a:rPr b="1" dirty="0" sz="2400" lang="en-US" u="sng">
                <a:solidFill>
                  <a:srgbClr val="000000"/>
                </a:solidFill>
              </a:rPr>
              <a:t>Types of Collaborative Software Tools</a:t>
            </a:r>
          </a:p>
        </p:txBody>
      </p:sp>
      <p:sp>
        <p:nvSpPr>
          <p:cNvPr id="1048640" name="TextBox 1048641"/>
          <p:cNvSpPr txBox="1"/>
          <p:nvPr/>
        </p:nvSpPr>
        <p:spPr>
          <a:xfrm>
            <a:off x="229463" y="845678"/>
            <a:ext cx="8910205" cy="4524315"/>
          </a:xfrm>
          <a:prstGeom prst="rect"/>
        </p:spPr>
        <p:txBody>
          <a:bodyPr rtlCol="0" wrap="square">
            <a:spAutoFit/>
          </a:bodyPr>
          <a:p>
            <a:r>
              <a:rPr dirty="0" sz="2400" lang="en-US">
                <a:solidFill>
                  <a:srgbClr val="000000"/>
                </a:solidFill>
              </a:rPr>
              <a:t>1. Communication Technology
</a:t>
            </a:r>
            <a:r>
              <a:rPr altLang="zh-CN" dirty="0" sz="2400" lang="en-US">
                <a:solidFill>
                  <a:srgbClr val="000000"/>
                </a:solidFill>
              </a:rPr>
              <a:t>C</a:t>
            </a:r>
            <a:r>
              <a:rPr dirty="0" sz="2400" lang="en-US">
                <a:solidFill>
                  <a:srgbClr val="000000"/>
                </a:solidFill>
              </a:rPr>
              <a:t>ommunication software tools allow for messages, chat groups and conversations to be conducted between individuals and parties via the Internet, whether those parties are in different parts of the office or different parts of the world.</a:t>
            </a:r>
          </a:p>
          <a:p>
            <a:r>
              <a:rPr dirty="0" sz="2400" lang="en-US">
                <a:solidFill>
                  <a:srgbClr val="000000"/>
                </a:solidFill>
              </a:rPr>
              <a:t> 
Examples of communication technology include:
Email
Instant messaging apps
Team, department or org-wide chat forums
Digital voicemail applications
Voice-over-Internet Protocol (VoIP) calls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41" name="TextBox 1048642"/>
          <p:cNvSpPr txBox="1"/>
          <p:nvPr/>
        </p:nvSpPr>
        <p:spPr>
          <a:xfrm>
            <a:off x="0" y="868679"/>
            <a:ext cx="9259723" cy="4524315"/>
          </a:xfrm>
          <a:prstGeom prst="rect"/>
        </p:spPr>
        <p:txBody>
          <a:bodyPr rtlCol="0" wrap="square">
            <a:spAutoFit/>
          </a:bodyPr>
          <a:p>
            <a:r>
              <a:rPr dirty="0" sz="2400" lang="en-US">
                <a:solidFill>
                  <a:srgbClr val="000000"/>
                </a:solidFill>
              </a:rPr>
              <a:t>2. Conferencing Technology</a:t>
            </a:r>
          </a:p>
          <a:p>
            <a:r>
              <a:rPr dirty="0" sz="2400" lang="en-US">
                <a:solidFill>
                  <a:srgbClr val="000000"/>
                </a:solidFill>
              </a:rPr>
              <a:t>
Two core features define them:
Conferencing software allows two or more individuals to communicate with each other in real time, using Internet-based or cloud-based platforms.
Conferencing software allows that same group of people to view a unified screen.
Depending on the software used, conferencing technology allows for everyone to access, make changes and work on the unified screen all at once or for a single presenter to control screen movements and functions, such as during a presentation.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42" name="TextBox 1048596"/>
          <p:cNvSpPr txBox="1"/>
          <p:nvPr/>
        </p:nvSpPr>
        <p:spPr>
          <a:xfrm>
            <a:off x="169444" y="1322137"/>
            <a:ext cx="8974555" cy="3025140"/>
          </a:xfrm>
          <a:prstGeom prst="rect"/>
        </p:spPr>
        <p:txBody>
          <a:bodyPr rtlCol="0" wrap="square">
            <a:spAutoFit/>
          </a:bodyPr>
          <a:p>
            <a:r>
              <a:rPr sz="2800" lang="en-US">
                <a:solidFill>
                  <a:srgbClr val="000000"/>
                </a:solidFill>
              </a:rPr>
              <a:t>3. Coordination Technology
Coordination technology rounds out the three main types of collaborative software. </a:t>
            </a:r>
            <a:r>
              <a:rPr altLang="zh-CN" sz="2800" lang="en-US">
                <a:solidFill>
                  <a:srgbClr val="000000"/>
                </a:solidFill>
              </a:rPr>
              <a:t>C</a:t>
            </a:r>
            <a:r>
              <a:rPr sz="2800" lang="en-US">
                <a:solidFill>
                  <a:srgbClr val="000000"/>
                </a:solidFill>
              </a:rPr>
              <a:t>oordination software is designed to integrate both teamwork and taskwork functions. In other words, they allow individuals and groups to connect interpersonally as well as coordinate work tasks and activities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43" name="TextBox 1048590"/>
          <p:cNvSpPr txBox="1"/>
          <p:nvPr/>
        </p:nvSpPr>
        <p:spPr>
          <a:xfrm>
            <a:off x="138546" y="293789"/>
            <a:ext cx="7282295" cy="461665"/>
          </a:xfrm>
          <a:prstGeom prst="rect"/>
        </p:spPr>
        <p:txBody>
          <a:bodyPr rtlCol="0" wrap="square">
            <a:spAutoFit/>
          </a:bodyPr>
          <a:p>
            <a:r>
              <a:rPr b="1" dirty="0" sz="2400" lang="en-US" u="sng">
                <a:solidFill>
                  <a:srgbClr val="000000"/>
                </a:solidFill>
              </a:rPr>
              <a:t>Sources of New Ideas for Entrepreneurs</a:t>
            </a:r>
          </a:p>
        </p:txBody>
      </p:sp>
      <p:sp>
        <p:nvSpPr>
          <p:cNvPr id="1048644" name="TextBox 1048591"/>
          <p:cNvSpPr txBox="1"/>
          <p:nvPr/>
        </p:nvSpPr>
        <p:spPr>
          <a:xfrm>
            <a:off x="138546" y="976602"/>
            <a:ext cx="8933607" cy="1200329"/>
          </a:xfrm>
          <a:prstGeom prst="rect"/>
        </p:spPr>
        <p:txBody>
          <a:bodyPr rtlCol="0" wrap="square">
            <a:spAutoFit/>
          </a:bodyPr>
          <a:p>
            <a:r>
              <a:rPr dirty="0" sz="2400" lang="en-US">
                <a:solidFill>
                  <a:srgbClr val="000000"/>
                </a:solidFill>
              </a:rPr>
              <a:t>The entrepreneurial idea is a feasible, financially sound, technically possible and socially acceptable idea of a project or product that may have utility </a:t>
            </a:r>
            <a:r>
              <a:rPr dirty="0" sz="2400" lang="en-US" smtClean="0">
                <a:solidFill>
                  <a:srgbClr val="000000"/>
                </a:solidFill>
              </a:rPr>
              <a:t>low </a:t>
            </a:r>
            <a:r>
              <a:rPr dirty="0" sz="2400" lang="en-US">
                <a:solidFill>
                  <a:srgbClr val="000000"/>
                </a:solidFill>
              </a:rPr>
              <a:t>perspective customers.</a:t>
            </a:r>
          </a:p>
        </p:txBody>
      </p:sp>
      <p:sp>
        <p:nvSpPr>
          <p:cNvPr id="1048645" name="TextBox 1048592"/>
          <p:cNvSpPr txBox="1"/>
          <p:nvPr/>
        </p:nvSpPr>
        <p:spPr>
          <a:xfrm>
            <a:off x="138546" y="3048000"/>
            <a:ext cx="9306981" cy="1200329"/>
          </a:xfrm>
          <a:prstGeom prst="rect"/>
        </p:spPr>
        <p:txBody>
          <a:bodyPr rtlCol="0" wrap="square">
            <a:spAutoFit/>
          </a:bodyPr>
          <a:p>
            <a:r>
              <a:rPr dirty="0" sz="2400" lang="en-US">
                <a:solidFill>
                  <a:srgbClr val="000000"/>
                </a:solidFill>
              </a:rPr>
              <a:t>It is not possible for anyone to come up with an idea and in the </a:t>
            </a:r>
            <a:r>
              <a:rPr dirty="0" sz="2400" lang="en-US" smtClean="0">
                <a:solidFill>
                  <a:srgbClr val="000000"/>
                </a:solidFill>
              </a:rPr>
              <a:t>very</a:t>
            </a:r>
          </a:p>
          <a:p>
            <a:r>
              <a:rPr dirty="0" sz="2400" lang="en-US" smtClean="0">
                <a:solidFill>
                  <a:srgbClr val="000000"/>
                </a:solidFill>
              </a:rPr>
              <a:t> </a:t>
            </a:r>
            <a:r>
              <a:rPr dirty="0" sz="2400" lang="en-US">
                <a:solidFill>
                  <a:srgbClr val="000000"/>
                </a:solidFill>
              </a:rPr>
              <a:t>first instance, convert it into a business opportunity and start a small business on that basis.</a:t>
            </a:r>
          </a:p>
        </p:txBody>
      </p:sp>
      <p:sp>
        <p:nvSpPr>
          <p:cNvPr id="1048646" name="TextBox 1048593"/>
          <p:cNvSpPr txBox="1"/>
          <p:nvPr/>
        </p:nvSpPr>
        <p:spPr>
          <a:xfrm>
            <a:off x="233025" y="4834706"/>
            <a:ext cx="9118022" cy="461665"/>
          </a:xfrm>
          <a:prstGeom prst="rect"/>
        </p:spPr>
        <p:txBody>
          <a:bodyPr rtlCol="0" wrap="square">
            <a:spAutoFit/>
          </a:bodyPr>
          <a:p>
            <a:r>
              <a:rPr dirty="0" sz="2400" lang="en-US">
                <a:solidFill>
                  <a:srgbClr val="000000"/>
                </a:solidFill>
              </a:rPr>
              <a:t>The majority of good business opportunities do not come suddenly.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47" name="TextBox 1048587"/>
          <p:cNvSpPr txBox="1"/>
          <p:nvPr/>
        </p:nvSpPr>
        <p:spPr>
          <a:xfrm>
            <a:off x="0" y="838200"/>
            <a:ext cx="9239250" cy="3847207"/>
          </a:xfrm>
          <a:prstGeom prst="rect"/>
        </p:spPr>
        <p:txBody>
          <a:bodyPr rtlCol="0" wrap="square">
            <a:spAutoFit/>
          </a:bodyPr>
          <a:p>
            <a:r>
              <a:rPr b="1" dirty="0" sz="2400" lang="en-US" u="sng">
                <a:solidFill>
                  <a:srgbClr val="000000"/>
                </a:solidFill>
              </a:rPr>
              <a:t>Customers</a:t>
            </a:r>
          </a:p>
          <a:p>
            <a:r>
              <a:rPr dirty="0" sz="2800" lang="en-US">
                <a:solidFill>
                  <a:srgbClr val="000000"/>
                </a:solidFill>
              </a:rPr>
              <a:t>
</a:t>
            </a:r>
            <a:r>
              <a:rPr dirty="0" sz="2400" lang="en-US">
                <a:solidFill>
                  <a:srgbClr val="000000"/>
                </a:solidFill>
              </a:rPr>
              <a:t>Prospective customers know best what they want and the habits/tastes which are going to be popular shortly.
New product or service ideas may come from customers’ reactions </a:t>
            </a:r>
            <a:r>
              <a:rPr dirty="0" sz="2400" lang="en-US" smtClean="0">
                <a:solidFill>
                  <a:srgbClr val="000000"/>
                </a:solidFill>
              </a:rPr>
              <a:t>to</a:t>
            </a:r>
          </a:p>
          <a:p>
            <a:r>
              <a:rPr dirty="0" sz="2400" lang="en-US" smtClean="0">
                <a:solidFill>
                  <a:srgbClr val="000000"/>
                </a:solidFill>
              </a:rPr>
              <a:t> </a:t>
            </a:r>
            <a:r>
              <a:rPr dirty="0" sz="2400" lang="en-US">
                <a:solidFill>
                  <a:srgbClr val="000000"/>
                </a:solidFill>
              </a:rPr>
              <a:t>the present product and the expected product idea.
Contacts with prospective consumers can also reveal the features that should be built into a product or service.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48" name="TextBox 1048583"/>
          <p:cNvSpPr txBox="1"/>
          <p:nvPr/>
        </p:nvSpPr>
        <p:spPr>
          <a:xfrm>
            <a:off x="13648" y="928760"/>
            <a:ext cx="9315299" cy="2739211"/>
          </a:xfrm>
          <a:prstGeom prst="rect"/>
        </p:spPr>
        <p:txBody>
          <a:bodyPr rtlCol="0" wrap="square">
            <a:spAutoFit/>
          </a:bodyPr>
          <a:p>
            <a:r>
              <a:rPr b="1" dirty="0" sz="2400" lang="en-US" u="sng">
                <a:solidFill>
                  <a:srgbClr val="000000"/>
                </a:solidFill>
              </a:rPr>
              <a:t>Existing organization</a:t>
            </a:r>
          </a:p>
          <a:p>
            <a:r>
              <a:rPr dirty="0" sz="2800" lang="en-US">
                <a:solidFill>
                  <a:srgbClr val="000000"/>
                </a:solidFill>
              </a:rPr>
              <a:t>
</a:t>
            </a:r>
            <a:r>
              <a:rPr dirty="0" sz="2400" lang="en-US">
                <a:solidFill>
                  <a:srgbClr val="000000"/>
                </a:solidFill>
              </a:rPr>
              <a:t>Competing products and services of existing organization and </a:t>
            </a:r>
            <a:endParaRPr dirty="0" sz="2400" lang="en-US" smtClean="0">
              <a:solidFill>
                <a:srgbClr val="000000"/>
              </a:solidFill>
            </a:endParaRPr>
          </a:p>
          <a:p>
            <a:r>
              <a:rPr dirty="0" sz="2400" lang="en-US" smtClean="0">
                <a:solidFill>
                  <a:srgbClr val="000000"/>
                </a:solidFill>
              </a:rPr>
              <a:t>evaluation </a:t>
            </a:r>
            <a:r>
              <a:rPr dirty="0" sz="2400" lang="en-US">
                <a:solidFill>
                  <a:srgbClr val="000000"/>
                </a:solidFill>
              </a:rPr>
              <a:t>thereof is a successful source of new ideas.
Frequently, this analysis uncovers ways to improve on these </a:t>
            </a:r>
            <a:endParaRPr dirty="0" sz="2400" lang="en-US" smtClean="0">
              <a:solidFill>
                <a:srgbClr val="000000"/>
              </a:solidFill>
            </a:endParaRPr>
          </a:p>
          <a:p>
            <a:r>
              <a:rPr dirty="0" sz="2400" lang="en-US" smtClean="0">
                <a:solidFill>
                  <a:srgbClr val="000000"/>
                </a:solidFill>
              </a:rPr>
              <a:t>offerings</a:t>
            </a:r>
            <a:r>
              <a:rPr dirty="0" sz="2400" lang="en-US">
                <a:solidFill>
                  <a:srgbClr val="000000"/>
                </a:solidFill>
              </a:rPr>
              <a:t>, resulting in a new product that has more market appeal.</a:t>
            </a:r>
          </a:p>
        </p:txBody>
      </p:sp>
      <p:sp>
        <p:nvSpPr>
          <p:cNvPr id="1048649" name="TextBox 1048584"/>
          <p:cNvSpPr txBox="1"/>
          <p:nvPr/>
        </p:nvSpPr>
        <p:spPr>
          <a:xfrm>
            <a:off x="7961" y="4267200"/>
            <a:ext cx="8866909" cy="830997"/>
          </a:xfrm>
          <a:prstGeom prst="rect"/>
        </p:spPr>
        <p:txBody>
          <a:bodyPr rtlCol="0" wrap="square">
            <a:spAutoFit/>
          </a:bodyPr>
          <a:p>
            <a:r>
              <a:rPr dirty="0" sz="2400" lang="en-US">
                <a:solidFill>
                  <a:srgbClr val="000000"/>
                </a:solidFill>
              </a:rPr>
              <a:t>An examination of the capacity utilization of various industries provides information about the potential for further investment.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06" name="Rectangle 1"/>
          <p:cNvSpPr/>
          <p:nvPr/>
        </p:nvSpPr>
        <p:spPr>
          <a:xfrm>
            <a:off x="1143000" y="914400"/>
            <a:ext cx="6858000" cy="4647426"/>
          </a:xfrm>
          <a:prstGeom prst="rect"/>
        </p:spPr>
        <p:txBody>
          <a:bodyPr wrap="square">
            <a:spAutoFit/>
          </a:bodyPr>
          <a:p>
            <a:r>
              <a:rPr b="1" dirty="0" sz="2400" lang="en-US" u="sng" smtClean="0">
                <a:cs typeface="Times New Roman" pitchFamily="18" charset="0"/>
              </a:rPr>
              <a:t>Creativity</a:t>
            </a:r>
          </a:p>
          <a:p>
            <a:endParaRPr b="1" dirty="0" sz="2400" lang="en-US" u="sng">
              <a:cs typeface="Times New Roman" pitchFamily="18" charset="0"/>
            </a:endParaRPr>
          </a:p>
          <a:p>
            <a:pPr algn="just"/>
            <a:r>
              <a:rPr dirty="0" sz="2400" lang="en-US">
                <a:cs typeface="Times New Roman" pitchFamily="18" charset="0"/>
              </a:rPr>
              <a:t>No matter what industry you’re in, employers want workers with out-of-the-box ideas. </a:t>
            </a:r>
            <a:endParaRPr dirty="0" sz="2400" lang="en-US" smtClean="0">
              <a:cs typeface="Times New Roman" pitchFamily="18" charset="0"/>
            </a:endParaRPr>
          </a:p>
          <a:p>
            <a:pPr algn="just"/>
            <a:endParaRPr dirty="0" sz="2400" lang="en-US">
              <a:cs typeface="Times New Roman" pitchFamily="18" charset="0"/>
            </a:endParaRPr>
          </a:p>
          <a:p>
            <a:pPr algn="just"/>
            <a:r>
              <a:rPr dirty="0" sz="2400" lang="en-US" smtClean="0">
                <a:cs typeface="Times New Roman" pitchFamily="18" charset="0"/>
              </a:rPr>
              <a:t>They </a:t>
            </a:r>
            <a:r>
              <a:rPr dirty="0" sz="2400" lang="en-US">
                <a:cs typeface="Times New Roman" pitchFamily="18" charset="0"/>
              </a:rPr>
              <a:t>want employees to be able to not only carry out assignments, but also come up with better ways of doing </a:t>
            </a:r>
            <a:r>
              <a:rPr dirty="0" sz="2400" lang="en-US" smtClean="0">
                <a:cs typeface="Times New Roman" pitchFamily="18" charset="0"/>
              </a:rPr>
              <a:t>things.</a:t>
            </a:r>
          </a:p>
          <a:p>
            <a:pPr algn="just"/>
            <a:endParaRPr dirty="0" sz="2400" lang="en-US">
              <a:cs typeface="Times New Roman" pitchFamily="18" charset="0"/>
            </a:endParaRPr>
          </a:p>
          <a:p>
            <a:pPr algn="just"/>
            <a:r>
              <a:rPr dirty="0" sz="2400" lang="en-US" smtClean="0">
                <a:cs typeface="Times New Roman" pitchFamily="18" charset="0"/>
              </a:rPr>
              <a:t>That’s </a:t>
            </a:r>
            <a:r>
              <a:rPr dirty="0" sz="2400" lang="en-US">
                <a:cs typeface="Times New Roman" pitchFamily="18" charset="0"/>
              </a:rPr>
              <a:t>why it’s important </a:t>
            </a:r>
            <a:r>
              <a:rPr dirty="0" sz="2400" lang="en-US" smtClean="0">
                <a:cs typeface="Times New Roman" pitchFamily="18" charset="0"/>
              </a:rPr>
              <a:t>to be creative —to </a:t>
            </a:r>
            <a:r>
              <a:rPr dirty="0" sz="2400" lang="en-US">
                <a:cs typeface="Times New Roman" pitchFamily="18" charset="0"/>
              </a:rPr>
              <a:t>always be thinking of new ways you can improve your company’s workflow, productivity, and bottom line.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50" name="TextBox 1048585"/>
          <p:cNvSpPr txBox="1"/>
          <p:nvPr/>
        </p:nvSpPr>
        <p:spPr>
          <a:xfrm>
            <a:off x="228600" y="1030716"/>
            <a:ext cx="9118234" cy="3477875"/>
          </a:xfrm>
          <a:prstGeom prst="rect"/>
        </p:spPr>
        <p:txBody>
          <a:bodyPr rtlCol="0" wrap="square">
            <a:spAutoFit/>
          </a:bodyPr>
          <a:p>
            <a:r>
              <a:rPr b="1" dirty="0" sz="2400" lang="en-US" u="sng">
                <a:solidFill>
                  <a:srgbClr val="000000"/>
                </a:solidFill>
              </a:rPr>
              <a:t>Distribution channels</a:t>
            </a:r>
          </a:p>
          <a:p>
            <a:r>
              <a:rPr dirty="0" sz="2800" lang="en-US">
                <a:solidFill>
                  <a:srgbClr val="000000"/>
                </a:solidFill>
              </a:rPr>
              <a:t>
</a:t>
            </a:r>
            <a:r>
              <a:rPr dirty="0" sz="2400" lang="en-US">
                <a:solidFill>
                  <a:srgbClr val="000000"/>
                </a:solidFill>
              </a:rPr>
              <a:t>Member of the distribution channels; middlemen, transient customer preference and possible expectations which may be a good business idea.
Not only do channel members frequently have suggestions for completely new products; they can also help in marketing the entrepreneur’s newly developed products.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51" name="TextBox 1048588"/>
          <p:cNvSpPr txBox="1"/>
          <p:nvPr/>
        </p:nvSpPr>
        <p:spPr>
          <a:xfrm>
            <a:off x="101016" y="457200"/>
            <a:ext cx="8957829" cy="2739211"/>
          </a:xfrm>
          <a:prstGeom prst="rect"/>
        </p:spPr>
        <p:txBody>
          <a:bodyPr rtlCol="0" wrap="square">
            <a:spAutoFit/>
          </a:bodyPr>
          <a:p>
            <a:r>
              <a:rPr b="1" dirty="0" sz="2400" lang="en-US" u="sng">
                <a:solidFill>
                  <a:srgbClr val="000000"/>
                </a:solidFill>
              </a:rPr>
              <a:t>Government</a:t>
            </a:r>
          </a:p>
          <a:p>
            <a:r>
              <a:rPr dirty="0" sz="2800" lang="en-US">
                <a:solidFill>
                  <a:srgbClr val="000000"/>
                </a:solidFill>
              </a:rPr>
              <a:t>
</a:t>
            </a:r>
            <a:r>
              <a:rPr dirty="0" sz="2400" lang="en-US">
                <a:solidFill>
                  <a:srgbClr val="000000"/>
                </a:solidFill>
              </a:rPr>
              <a:t>The government can be a source of new product ideas in many ways.
First, the files of the Patent Office contain numerous new product possibilities. They can suggest other more marketable new product ideas.</a:t>
            </a:r>
          </a:p>
        </p:txBody>
      </p:sp>
      <p:sp>
        <p:nvSpPr>
          <p:cNvPr id="1048652" name="TextBox 1048589"/>
          <p:cNvSpPr txBox="1"/>
          <p:nvPr/>
        </p:nvSpPr>
        <p:spPr>
          <a:xfrm>
            <a:off x="101016" y="3429000"/>
            <a:ext cx="8755796" cy="2308324"/>
          </a:xfrm>
          <a:prstGeom prst="rect"/>
        </p:spPr>
        <p:txBody>
          <a:bodyPr rtlCol="0" wrap="square">
            <a:spAutoFit/>
          </a:bodyPr>
          <a:p>
            <a:r>
              <a:rPr dirty="0" sz="2400" lang="en-US">
                <a:solidFill>
                  <a:srgbClr val="000000"/>
                </a:solidFill>
              </a:rPr>
              <a:t>Secondly, new product ideas can come in response to government regulations, industrial policy, investment guidelines, annual plan, Five-year plan, etc.
Thirdly, several government agencies nowadays assist entrepreneurs in discovering evaluating business ideas.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53" name="TextBox 1048594"/>
          <p:cNvSpPr txBox="1"/>
          <p:nvPr/>
        </p:nvSpPr>
        <p:spPr>
          <a:xfrm>
            <a:off x="228600" y="457200"/>
            <a:ext cx="9176008" cy="1932941"/>
          </a:xfrm>
          <a:prstGeom prst="rect"/>
        </p:spPr>
        <p:txBody>
          <a:bodyPr rtlCol="0" wrap="square">
            <a:spAutoFit/>
          </a:bodyPr>
          <a:p>
            <a:r>
              <a:rPr b="1" dirty="0" sz="2400" lang="en-US" u="sng">
                <a:solidFill>
                  <a:srgbClr val="000000"/>
                </a:solidFill>
              </a:rPr>
              <a:t>Financial institutions and Development Agencies</a:t>
            </a:r>
          </a:p>
          <a:p>
            <a:r>
              <a:rPr dirty="0" sz="2800" lang="en-US">
                <a:solidFill>
                  <a:srgbClr val="000000"/>
                </a:solidFill>
              </a:rPr>
              <a:t>
</a:t>
            </a:r>
            <a:r>
              <a:rPr dirty="0" sz="2400" lang="en-US">
                <a:solidFill>
                  <a:srgbClr val="000000"/>
                </a:solidFill>
              </a:rPr>
              <a:t>These organizations also provide ready projects and offer </a:t>
            </a:r>
            <a:endParaRPr dirty="0" sz="2400" lang="en-US" smtClean="0">
              <a:solidFill>
                <a:srgbClr val="000000"/>
              </a:solidFill>
            </a:endParaRPr>
          </a:p>
          <a:p>
            <a:r>
              <a:rPr dirty="0" sz="2400" lang="en-US" smtClean="0">
                <a:solidFill>
                  <a:srgbClr val="000000"/>
                </a:solidFill>
              </a:rPr>
              <a:t>suggestions </a:t>
            </a:r>
            <a:r>
              <a:rPr dirty="0" sz="2400" lang="en-US">
                <a:solidFill>
                  <a:srgbClr val="000000"/>
                </a:solidFill>
              </a:rPr>
              <a:t>to potential entrepreneurs which help identify </a:t>
            </a:r>
            <a:endParaRPr dirty="0" sz="2400" lang="en-US" smtClean="0">
              <a:solidFill>
                <a:srgbClr val="000000"/>
              </a:solidFill>
            </a:endParaRPr>
          </a:p>
          <a:p>
            <a:r>
              <a:rPr dirty="0" sz="2400" lang="en-US" smtClean="0">
                <a:solidFill>
                  <a:srgbClr val="000000"/>
                </a:solidFill>
              </a:rPr>
              <a:t>promising </a:t>
            </a:r>
            <a:r>
              <a:rPr dirty="0" sz="2400" lang="en-US">
                <a:solidFill>
                  <a:srgbClr val="000000"/>
                </a:solidFill>
              </a:rPr>
              <a:t>projects.</a:t>
            </a:r>
          </a:p>
        </p:txBody>
      </p:sp>
      <p:sp>
        <p:nvSpPr>
          <p:cNvPr id="1048654" name="TextBox 1048595"/>
          <p:cNvSpPr txBox="1"/>
          <p:nvPr/>
        </p:nvSpPr>
        <p:spPr>
          <a:xfrm>
            <a:off x="250209" y="2743200"/>
            <a:ext cx="8988136" cy="2288540"/>
          </a:xfrm>
          <a:prstGeom prst="rect"/>
        </p:spPr>
        <p:txBody>
          <a:bodyPr rtlCol="0" wrap="square">
            <a:spAutoFit/>
          </a:bodyPr>
          <a:p>
            <a:r>
              <a:rPr b="1" dirty="0" sz="2400" lang="en-US" u="sng">
                <a:solidFill>
                  <a:srgbClr val="000000"/>
                </a:solidFill>
              </a:rPr>
              <a:t>Financial Institutions </a:t>
            </a:r>
          </a:p>
          <a:p>
            <a:r>
              <a:rPr dirty="0" sz="2800" lang="en-US">
                <a:solidFill>
                  <a:srgbClr val="000000"/>
                </a:solidFill>
              </a:rPr>
              <a:t>
</a:t>
            </a:r>
            <a:r>
              <a:rPr dirty="0" sz="2400" lang="en-US">
                <a:solidFill>
                  <a:srgbClr val="000000"/>
                </a:solidFill>
              </a:rPr>
              <a:t>India Infrastructure Finance Company Ltd (IIFCL)
Export-Import Bank of India (EXIM Bank)
Small Industries Development Bank of India(SIDBI)
National Housing Bank (NHB)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55" name="TextBox 1048643"/>
          <p:cNvSpPr txBox="1"/>
          <p:nvPr/>
        </p:nvSpPr>
        <p:spPr>
          <a:xfrm>
            <a:off x="304800" y="716507"/>
            <a:ext cx="8999736" cy="2644140"/>
          </a:xfrm>
          <a:prstGeom prst="rect"/>
        </p:spPr>
        <p:txBody>
          <a:bodyPr rtlCol="0" wrap="square">
            <a:spAutoFit/>
          </a:bodyPr>
          <a:p>
            <a:r>
              <a:rPr b="1" dirty="0" sz="2400" lang="en-US" u="sng">
                <a:solidFill>
                  <a:srgbClr val="000000"/>
                </a:solidFill>
              </a:rPr>
              <a:t>Research and Development</a:t>
            </a:r>
          </a:p>
          <a:p>
            <a:r>
              <a:rPr dirty="0" sz="2800" lang="en-US">
                <a:solidFill>
                  <a:srgbClr val="000000"/>
                </a:solidFill>
              </a:rPr>
              <a:t>
</a:t>
            </a:r>
            <a:r>
              <a:rPr dirty="0" sz="2400" lang="en-US">
                <a:solidFill>
                  <a:srgbClr val="000000"/>
                </a:solidFill>
              </a:rPr>
              <a:t>The entrepreneur’s own “research and development” is the largest source of new ideas. It may be a more formal endeavor connected </a:t>
            </a:r>
            <a:endParaRPr dirty="0" sz="2400" lang="en-US" smtClean="0">
              <a:solidFill>
                <a:srgbClr val="000000"/>
              </a:solidFill>
            </a:endParaRPr>
          </a:p>
          <a:p>
            <a:r>
              <a:rPr dirty="0" sz="2400" lang="en-US" smtClean="0">
                <a:solidFill>
                  <a:srgbClr val="000000"/>
                </a:solidFill>
              </a:rPr>
              <a:t>with </a:t>
            </a:r>
            <a:r>
              <a:rPr dirty="0" sz="2400" lang="en-US">
                <a:solidFill>
                  <a:srgbClr val="000000"/>
                </a:solidFill>
              </a:rPr>
              <a:t>one’s current employment or an informal laboratory in the </a:t>
            </a:r>
            <a:endParaRPr dirty="0" sz="2400" lang="en-US" smtClean="0">
              <a:solidFill>
                <a:srgbClr val="000000"/>
              </a:solidFill>
            </a:endParaRPr>
          </a:p>
          <a:p>
            <a:r>
              <a:rPr dirty="0" sz="2400" lang="en-US" smtClean="0">
                <a:solidFill>
                  <a:srgbClr val="000000"/>
                </a:solidFill>
              </a:rPr>
              <a:t>private </a:t>
            </a:r>
            <a:r>
              <a:rPr dirty="0" sz="2400" lang="en-US">
                <a:solidFill>
                  <a:srgbClr val="000000"/>
                </a:solidFill>
              </a:rPr>
              <a:t>premise.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56" name="TextBox 1048644"/>
          <p:cNvSpPr txBox="1"/>
          <p:nvPr/>
        </p:nvSpPr>
        <p:spPr>
          <a:xfrm>
            <a:off x="228600" y="914400"/>
            <a:ext cx="8675606" cy="2999741"/>
          </a:xfrm>
          <a:prstGeom prst="rect"/>
        </p:spPr>
        <p:txBody>
          <a:bodyPr rtlCol="0" wrap="square">
            <a:spAutoFit/>
          </a:bodyPr>
          <a:p>
            <a:r>
              <a:rPr b="1" dirty="0" sz="2400" lang="en-US" u="sng">
                <a:solidFill>
                  <a:srgbClr val="000000"/>
                </a:solidFill>
              </a:rPr>
              <a:t>Trade Shows, Fairs aid Exhibitions</a:t>
            </a:r>
          </a:p>
          <a:p>
            <a:r>
              <a:rPr dirty="0" sz="2800" lang="en-US">
                <a:solidFill>
                  <a:srgbClr val="000000"/>
                </a:solidFill>
              </a:rPr>
              <a:t>
</a:t>
            </a:r>
            <a:r>
              <a:rPr dirty="0" sz="2400" lang="en-US">
                <a:solidFill>
                  <a:srgbClr val="000000"/>
                </a:solidFill>
              </a:rPr>
              <a:t>These sources display new products and innovations in processes and services.
An innovative entrepreneur can get product ideas from here which they can adapt or modify and produce with indigenous materials and technology.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595" name="TextBox 1048645"/>
          <p:cNvSpPr txBox="1"/>
          <p:nvPr/>
        </p:nvSpPr>
        <p:spPr>
          <a:xfrm>
            <a:off x="152400" y="762000"/>
            <a:ext cx="9503107" cy="4422141"/>
          </a:xfrm>
          <a:prstGeom prst="rect"/>
        </p:spPr>
        <p:txBody>
          <a:bodyPr rtlCol="0" wrap="square">
            <a:spAutoFit/>
          </a:bodyPr>
          <a:p>
            <a:r>
              <a:rPr b="1" dirty="0" sz="2400" lang="en-US" u="sng">
                <a:solidFill>
                  <a:srgbClr val="000000"/>
                </a:solidFill>
              </a:rPr>
              <a:t>Focus Groups</a:t>
            </a:r>
          </a:p>
          <a:p>
            <a:r>
              <a:rPr dirty="0" sz="2800" lang="en-US">
                <a:solidFill>
                  <a:srgbClr val="000000"/>
                </a:solidFill>
              </a:rPr>
              <a:t>
</a:t>
            </a:r>
            <a:r>
              <a:rPr dirty="0" sz="2400" lang="en-US">
                <a:solidFill>
                  <a:srgbClr val="000000"/>
                </a:solidFill>
              </a:rPr>
              <a:t>Focus groups are good sources of product ideas.
A moderator leads a group of people through an open, in-depth </a:t>
            </a:r>
            <a:endParaRPr dirty="0" sz="2400" lang="en-US" smtClean="0">
              <a:solidFill>
                <a:srgbClr val="000000"/>
              </a:solidFill>
            </a:endParaRPr>
          </a:p>
          <a:p>
            <a:r>
              <a:rPr dirty="0" sz="2400" lang="en-US" smtClean="0">
                <a:solidFill>
                  <a:srgbClr val="000000"/>
                </a:solidFill>
              </a:rPr>
              <a:t>discussion </a:t>
            </a:r>
            <a:r>
              <a:rPr dirty="0" sz="2400" lang="en-US">
                <a:solidFill>
                  <a:srgbClr val="000000"/>
                </a:solidFill>
              </a:rPr>
              <a:t>rather than simply asking questions to solicit participant response; for a new product area, the moderator focuses the </a:t>
            </a:r>
            <a:endParaRPr dirty="0" sz="2400" lang="en-US" smtClean="0">
              <a:solidFill>
                <a:srgbClr val="000000"/>
              </a:solidFill>
            </a:endParaRPr>
          </a:p>
          <a:p>
            <a:r>
              <a:rPr dirty="0" sz="2400" lang="en-US" smtClean="0">
                <a:solidFill>
                  <a:srgbClr val="000000"/>
                </a:solidFill>
              </a:rPr>
              <a:t>discussion </a:t>
            </a:r>
            <a:r>
              <a:rPr dirty="0" sz="2400" lang="en-US">
                <a:solidFill>
                  <a:srgbClr val="000000"/>
                </a:solidFill>
              </a:rPr>
              <a:t>of the group is either a directive or a nondirective manner.
The group of 8 to 14 participants is stimulated by comments from </a:t>
            </a:r>
            <a:endParaRPr dirty="0" sz="2400" lang="en-US" smtClean="0">
              <a:solidFill>
                <a:srgbClr val="000000"/>
              </a:solidFill>
            </a:endParaRPr>
          </a:p>
          <a:p>
            <a:r>
              <a:rPr dirty="0" sz="2400" lang="en-US" smtClean="0">
                <a:solidFill>
                  <a:srgbClr val="000000"/>
                </a:solidFill>
              </a:rPr>
              <a:t>other </a:t>
            </a:r>
            <a:r>
              <a:rPr dirty="0" sz="2400" lang="en-US">
                <a:solidFill>
                  <a:srgbClr val="000000"/>
                </a:solidFill>
              </a:rPr>
              <a:t>group members in creaturely conceptualizing and developing </a:t>
            </a:r>
            <a:endParaRPr dirty="0" sz="2400" lang="en-US" smtClean="0">
              <a:solidFill>
                <a:srgbClr val="000000"/>
              </a:solidFill>
            </a:endParaRPr>
          </a:p>
          <a:p>
            <a:r>
              <a:rPr dirty="0" sz="2400" lang="en-US" smtClean="0">
                <a:solidFill>
                  <a:srgbClr val="000000"/>
                </a:solidFill>
              </a:rPr>
              <a:t>a </a:t>
            </a:r>
            <a:r>
              <a:rPr dirty="0" sz="2400" lang="en-US">
                <a:solidFill>
                  <a:srgbClr val="000000"/>
                </a:solidFill>
              </a:rPr>
              <a:t>new product idea to fulfill market needs.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589" name="TextBox 1048646"/>
          <p:cNvSpPr txBox="1"/>
          <p:nvPr/>
        </p:nvSpPr>
        <p:spPr>
          <a:xfrm>
            <a:off x="228600" y="228600"/>
            <a:ext cx="9523177" cy="3355341"/>
          </a:xfrm>
          <a:prstGeom prst="rect"/>
        </p:spPr>
        <p:txBody>
          <a:bodyPr rtlCol="0" wrap="square">
            <a:spAutoFit/>
          </a:bodyPr>
          <a:p>
            <a:r>
              <a:rPr b="1" dirty="0" sz="2400" lang="en-US" u="sng">
                <a:solidFill>
                  <a:srgbClr val="000000"/>
                </a:solidFill>
              </a:rPr>
              <a:t>Brainstorming</a:t>
            </a:r>
          </a:p>
          <a:p>
            <a:r>
              <a:rPr dirty="0" sz="2800" lang="en-US">
                <a:solidFill>
                  <a:srgbClr val="000000"/>
                </a:solidFill>
              </a:rPr>
              <a:t>
</a:t>
            </a:r>
            <a:r>
              <a:rPr dirty="0" sz="2400" lang="en-US">
                <a:solidFill>
                  <a:srgbClr val="000000"/>
                </a:solidFill>
              </a:rPr>
              <a:t>The brainstorming method for generating new product ideas is </a:t>
            </a:r>
            <a:endParaRPr dirty="0" sz="2400" lang="en-US" smtClean="0">
              <a:solidFill>
                <a:srgbClr val="000000"/>
              </a:solidFill>
            </a:endParaRPr>
          </a:p>
          <a:p>
            <a:r>
              <a:rPr dirty="0" sz="2400" lang="en-US" smtClean="0">
                <a:solidFill>
                  <a:srgbClr val="000000"/>
                </a:solidFill>
              </a:rPr>
              <a:t>based </a:t>
            </a:r>
            <a:r>
              <a:rPr dirty="0" sz="2400" lang="en-US">
                <a:solidFill>
                  <a:srgbClr val="000000"/>
                </a:solidFill>
              </a:rPr>
              <a:t>on the fact that people can be stimulated to greater </a:t>
            </a:r>
            <a:r>
              <a:rPr dirty="0" sz="2400" lang="en-US" smtClean="0">
                <a:solidFill>
                  <a:srgbClr val="000000"/>
                </a:solidFill>
              </a:rPr>
              <a:t>creativity</a:t>
            </a:r>
          </a:p>
          <a:p>
            <a:r>
              <a:rPr dirty="0" sz="2400" lang="en-US" smtClean="0">
                <a:solidFill>
                  <a:srgbClr val="000000"/>
                </a:solidFill>
              </a:rPr>
              <a:t>by </a:t>
            </a:r>
            <a:r>
              <a:rPr dirty="0" sz="2400" lang="en-US">
                <a:solidFill>
                  <a:srgbClr val="000000"/>
                </a:solidFill>
              </a:rPr>
              <a:t>meeting with others and participating in organized group </a:t>
            </a:r>
            <a:endParaRPr dirty="0" sz="2400" lang="en-US" smtClean="0">
              <a:solidFill>
                <a:srgbClr val="000000"/>
              </a:solidFill>
            </a:endParaRPr>
          </a:p>
          <a:p>
            <a:r>
              <a:rPr dirty="0" sz="2400" lang="en-US" smtClean="0">
                <a:solidFill>
                  <a:srgbClr val="000000"/>
                </a:solidFill>
              </a:rPr>
              <a:t>experiences</a:t>
            </a:r>
            <a:r>
              <a:rPr dirty="0" sz="2400" lang="en-US">
                <a:solidFill>
                  <a:srgbClr val="000000"/>
                </a:solidFill>
              </a:rPr>
              <a:t>.
This method would be effective if the effort focuses on a specific </a:t>
            </a:r>
            <a:endParaRPr dirty="0" sz="2400" lang="en-US" smtClean="0">
              <a:solidFill>
                <a:srgbClr val="000000"/>
              </a:solidFill>
            </a:endParaRPr>
          </a:p>
          <a:p>
            <a:r>
              <a:rPr dirty="0" sz="2400" lang="en-US" smtClean="0">
                <a:solidFill>
                  <a:srgbClr val="000000"/>
                </a:solidFill>
              </a:rPr>
              <a:t>product </a:t>
            </a:r>
            <a:r>
              <a:rPr dirty="0" sz="2400" lang="en-US">
                <a:solidFill>
                  <a:srgbClr val="000000"/>
                </a:solidFill>
              </a:rPr>
              <a:t>or market area</a:t>
            </a:r>
          </a:p>
        </p:txBody>
      </p:sp>
      <p:sp>
        <p:nvSpPr>
          <p:cNvPr id="1048590" name="TextBox 1048647"/>
          <p:cNvSpPr txBox="1"/>
          <p:nvPr/>
        </p:nvSpPr>
        <p:spPr>
          <a:xfrm>
            <a:off x="246797" y="4252187"/>
            <a:ext cx="8913336" cy="461665"/>
          </a:xfrm>
          <a:prstGeom prst="rect"/>
        </p:spPr>
        <p:txBody>
          <a:bodyPr rtlCol="0" wrap="square">
            <a:spAutoFit/>
          </a:bodyPr>
          <a:p>
            <a:r>
              <a:rPr dirty="0" sz="2400" lang="en-US">
                <a:solidFill>
                  <a:srgbClr val="000000"/>
                </a:solidFill>
              </a:rPr>
              <a:t>No criticism is allowed by anyone in the group </a:t>
            </a:r>
          </a:p>
        </p:txBody>
      </p:sp>
      <p:sp>
        <p:nvSpPr>
          <p:cNvPr id="1048591" name="TextBox 1048648"/>
          <p:cNvSpPr txBox="1"/>
          <p:nvPr/>
        </p:nvSpPr>
        <p:spPr>
          <a:xfrm>
            <a:off x="246797" y="4796136"/>
            <a:ext cx="7600579" cy="461665"/>
          </a:xfrm>
          <a:prstGeom prst="rect"/>
        </p:spPr>
        <p:txBody>
          <a:bodyPr rtlCol="0" wrap="square">
            <a:spAutoFit/>
          </a:bodyPr>
          <a:p>
            <a:r>
              <a:rPr dirty="0" sz="2400" lang="en-US">
                <a:solidFill>
                  <a:srgbClr val="000000"/>
                </a:solidFill>
              </a:rPr>
              <a:t>Freewheeling is encouraged</a:t>
            </a:r>
          </a:p>
        </p:txBody>
      </p:sp>
      <p:sp>
        <p:nvSpPr>
          <p:cNvPr id="1048592" name="TextBox 1048649"/>
          <p:cNvSpPr txBox="1"/>
          <p:nvPr/>
        </p:nvSpPr>
        <p:spPr>
          <a:xfrm>
            <a:off x="274093" y="5257801"/>
            <a:ext cx="4520045" cy="461665"/>
          </a:xfrm>
          <a:prstGeom prst="rect"/>
        </p:spPr>
        <p:txBody>
          <a:bodyPr rtlCol="0" wrap="square">
            <a:spAutoFit/>
          </a:bodyPr>
          <a:p>
            <a:r>
              <a:rPr dirty="0" sz="2400" lang="en-US">
                <a:solidFill>
                  <a:srgbClr val="000000"/>
                </a:solidFill>
              </a:rPr>
              <a:t>Quantity of ideas is desired</a:t>
            </a:r>
          </a:p>
        </p:txBody>
      </p:sp>
      <p:sp>
        <p:nvSpPr>
          <p:cNvPr id="1048593" name="TextBox 1048650"/>
          <p:cNvSpPr txBox="1"/>
          <p:nvPr/>
        </p:nvSpPr>
        <p:spPr>
          <a:xfrm>
            <a:off x="290755" y="5719466"/>
            <a:ext cx="8869378" cy="461665"/>
          </a:xfrm>
          <a:prstGeom prst="rect"/>
        </p:spPr>
        <p:txBody>
          <a:bodyPr rtlCol="0" wrap="square">
            <a:spAutoFit/>
          </a:bodyPr>
          <a:p>
            <a:r>
              <a:rPr dirty="0" sz="2400" lang="en-US">
                <a:solidFill>
                  <a:srgbClr val="000000"/>
                </a:solidFill>
              </a:rPr>
              <a:t>Combinations and improvements of ideas are encouraged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586" name="Rectangle 1"/>
          <p:cNvSpPr/>
          <p:nvPr/>
        </p:nvSpPr>
        <p:spPr>
          <a:xfrm>
            <a:off x="762000" y="381000"/>
            <a:ext cx="7391400" cy="461665"/>
          </a:xfrm>
          <a:prstGeom prst="rect"/>
        </p:spPr>
        <p:txBody>
          <a:bodyPr wrap="square">
            <a:spAutoFit/>
          </a:bodyPr>
          <a:p>
            <a:r>
              <a:rPr b="1" dirty="0" sz="2400" lang="en-US" u="sng"/>
              <a:t>E</a:t>
            </a:r>
            <a:r>
              <a:rPr b="1" dirty="0" sz="2400" lang="en-US" u="sng" smtClean="0"/>
              <a:t>nvironmental </a:t>
            </a:r>
            <a:r>
              <a:rPr b="1" dirty="0" sz="2400" lang="en-US" u="sng"/>
              <a:t>influence and women entrepreneurs. </a:t>
            </a:r>
            <a:endParaRPr b="1" dirty="0" sz="2400" lang="en-US" u="sng"/>
          </a:p>
        </p:txBody>
      </p:sp>
      <p:sp>
        <p:nvSpPr>
          <p:cNvPr id="1048587" name=""/>
          <p:cNvSpPr txBox="1"/>
          <p:nvPr/>
        </p:nvSpPr>
        <p:spPr>
          <a:xfrm>
            <a:off x="275611" y="899160"/>
            <a:ext cx="9099676" cy="6187440"/>
          </a:xfrm>
          <a:prstGeom prst="rect"/>
        </p:spPr>
        <p:txBody>
          <a:bodyPr rtlCol="0" wrap="square">
            <a:spAutoFit/>
          </a:bodyPr>
          <a:p>
            <a:r>
              <a:rPr altLang="zh-CN" sz="2600" lang="en-US">
                <a:solidFill>
                  <a:srgbClr val="000000"/>
                </a:solidFill>
              </a:rPr>
              <a:t>1</a:t>
            </a:r>
            <a:r>
              <a:rPr altLang="zh-CN" sz="2600" lang="en-US">
                <a:solidFill>
                  <a:srgbClr val="000000"/>
                </a:solidFill>
              </a:rPr>
              <a:t>.</a:t>
            </a:r>
            <a:r>
              <a:rPr altLang="zh-CN" sz="2600" lang="en-US">
                <a:solidFill>
                  <a:srgbClr val="000000"/>
                </a:solidFill>
              </a:rPr>
              <a:t> </a:t>
            </a:r>
            <a:r>
              <a:rPr altLang="zh-CN" sz="2600" lang="en-US">
                <a:solidFill>
                  <a:srgbClr val="000000"/>
                </a:solidFill>
              </a:rPr>
              <a:t> </a:t>
            </a:r>
            <a:r>
              <a:rPr altLang="zh-CN" sz="2600" lang="en-US">
                <a:solidFill>
                  <a:srgbClr val="000000"/>
                </a:solidFill>
              </a:rPr>
              <a:t>P</a:t>
            </a:r>
            <a:r>
              <a:rPr altLang="zh-CN" sz="2600" lang="en-US">
                <a:solidFill>
                  <a:srgbClr val="000000"/>
                </a:solidFill>
              </a:rPr>
              <a:t>o</a:t>
            </a:r>
            <a:r>
              <a:rPr altLang="zh-CN" sz="2600" lang="en-US">
                <a:solidFill>
                  <a:srgbClr val="000000"/>
                </a:solidFill>
              </a:rPr>
              <a:t>t</a:t>
            </a:r>
            <a:r>
              <a:rPr altLang="zh-CN" sz="2600" lang="en-US">
                <a:solidFill>
                  <a:srgbClr val="000000"/>
                </a:solidFill>
              </a:rPr>
              <a:t>e</a:t>
            </a:r>
            <a:r>
              <a:rPr altLang="zh-CN" sz="2600" lang="en-US">
                <a:solidFill>
                  <a:srgbClr val="000000"/>
                </a:solidFill>
              </a:rPr>
              <a:t>n</a:t>
            </a:r>
            <a:r>
              <a:rPr altLang="zh-CN" sz="2600" lang="en-US">
                <a:solidFill>
                  <a:srgbClr val="000000"/>
                </a:solidFill>
              </a:rPr>
              <a:t>t</a:t>
            </a:r>
            <a:r>
              <a:rPr altLang="zh-CN" sz="2600" lang="en-US">
                <a:solidFill>
                  <a:srgbClr val="000000"/>
                </a:solidFill>
              </a:rPr>
              <a:t>i</a:t>
            </a:r>
            <a:r>
              <a:rPr altLang="zh-CN" sz="2600" lang="en-US">
                <a:solidFill>
                  <a:srgbClr val="000000"/>
                </a:solidFill>
              </a:rPr>
              <a:t>a</a:t>
            </a:r>
            <a:r>
              <a:rPr altLang="zh-CN" sz="2600" lang="en-US">
                <a:solidFill>
                  <a:srgbClr val="000000"/>
                </a:solidFill>
              </a:rPr>
              <a:t>l</a:t>
            </a:r>
            <a:r>
              <a:rPr altLang="zh-CN" sz="2600" lang="en-US">
                <a:solidFill>
                  <a:srgbClr val="000000"/>
                </a:solidFill>
              </a:rPr>
              <a:t> </a:t>
            </a:r>
            <a:r>
              <a:rPr altLang="zh-CN" sz="2600" lang="en-US">
                <a:solidFill>
                  <a:srgbClr val="000000"/>
                </a:solidFill>
              </a:rPr>
              <a:t>:</a:t>
            </a:r>
            <a:endParaRPr sz="2600" lang="en-US">
              <a:solidFill>
                <a:srgbClr val="000000"/>
              </a:solidFill>
            </a:endParaRPr>
          </a:p>
          <a:p>
            <a:endParaRPr sz="2600" lang="en-US">
              <a:solidFill>
                <a:srgbClr val="000000"/>
              </a:solidFill>
            </a:endParaRPr>
          </a:p>
          <a:p>
            <a:r>
              <a:rPr altLang="zh-CN" sz="2600" lang="en-US">
                <a:solidFill>
                  <a:srgbClr val="000000"/>
                </a:solidFill>
              </a:rPr>
              <a:t>I</a:t>
            </a:r>
            <a:r>
              <a:rPr altLang="zh-CN" sz="2600" lang="en-US">
                <a:solidFill>
                  <a:srgbClr val="000000"/>
                </a:solidFill>
              </a:rPr>
              <a:t>n</a:t>
            </a:r>
            <a:r>
              <a:rPr altLang="zh-CN" sz="2600" lang="en-US">
                <a:solidFill>
                  <a:srgbClr val="000000"/>
                </a:solidFill>
              </a:rPr>
              <a:t>c</a:t>
            </a:r>
            <a:r>
              <a:rPr altLang="zh-CN" sz="2600" lang="en-US">
                <a:solidFill>
                  <a:srgbClr val="000000"/>
                </a:solidFill>
              </a:rPr>
              <a:t>r</a:t>
            </a:r>
            <a:r>
              <a:rPr altLang="zh-CN" sz="2600" lang="en-US">
                <a:solidFill>
                  <a:srgbClr val="000000"/>
                </a:solidFill>
              </a:rPr>
              <a:t>e</a:t>
            </a:r>
            <a:r>
              <a:rPr altLang="zh-CN" sz="2600" lang="en-US">
                <a:solidFill>
                  <a:srgbClr val="000000"/>
                </a:solidFill>
              </a:rPr>
              <a:t>a</a:t>
            </a:r>
            <a:r>
              <a:rPr altLang="zh-CN" sz="2600" lang="en-US">
                <a:solidFill>
                  <a:srgbClr val="000000"/>
                </a:solidFill>
              </a:rPr>
              <a:t>s</a:t>
            </a:r>
            <a:r>
              <a:rPr altLang="zh-CN" sz="2600" lang="en-US">
                <a:solidFill>
                  <a:srgbClr val="000000"/>
                </a:solidFill>
              </a:rPr>
              <a:t>i</a:t>
            </a:r>
            <a:r>
              <a:rPr altLang="zh-CN" sz="2600" lang="en-US">
                <a:solidFill>
                  <a:srgbClr val="000000"/>
                </a:solidFill>
              </a:rPr>
              <a:t>n</a:t>
            </a:r>
            <a:r>
              <a:rPr altLang="zh-CN" sz="2600" lang="en-US">
                <a:solidFill>
                  <a:srgbClr val="000000"/>
                </a:solidFill>
              </a:rPr>
              <a:t>g</a:t>
            </a:r>
            <a:r>
              <a:rPr altLang="zh-CN" sz="2600" lang="en-US">
                <a:solidFill>
                  <a:srgbClr val="000000"/>
                </a:solidFill>
              </a:rPr>
              <a:t> </a:t>
            </a:r>
            <a:r>
              <a:rPr sz="2600" lang="en-US">
                <a:solidFill>
                  <a:srgbClr val="000000"/>
                </a:solidFill>
              </a:rPr>
              <a:t>focus on diversity at workplace has ensured</a:t>
            </a:r>
            <a:endParaRPr sz="2600" lang="en-US">
              <a:solidFill>
                <a:srgbClr val="000000"/>
              </a:solidFill>
            </a:endParaRPr>
          </a:p>
          <a:p>
            <a:r>
              <a:rPr sz="2600" lang="en-US">
                <a:solidFill>
                  <a:srgbClr val="000000"/>
                </a:solidFill>
              </a:rPr>
              <a:t> that more women have access to opportunity in the corporate world.</a:t>
            </a:r>
            <a:endParaRPr sz="2600" lang="en-US">
              <a:solidFill>
                <a:srgbClr val="000000"/>
              </a:solidFill>
            </a:endParaRPr>
          </a:p>
          <a:p>
            <a:r>
              <a:rPr sz="2600" lang="en-US">
                <a:solidFill>
                  <a:srgbClr val="000000"/>
                </a:solidFill>
              </a:rPr>
              <a:t> </a:t>
            </a:r>
            <a:endParaRPr sz="2600" lang="en-US">
              <a:solidFill>
                <a:srgbClr val="000000"/>
              </a:solidFill>
            </a:endParaRPr>
          </a:p>
          <a:p>
            <a:r>
              <a:rPr altLang="zh-CN" sz="2600" lang="en-US">
                <a:solidFill>
                  <a:srgbClr val="000000"/>
                </a:solidFill>
              </a:rPr>
              <a:t>W</a:t>
            </a:r>
            <a:r>
              <a:rPr altLang="zh-CN" sz="2600" lang="en-US">
                <a:solidFill>
                  <a:srgbClr val="000000"/>
                </a:solidFill>
              </a:rPr>
              <a:t>o</a:t>
            </a:r>
            <a:r>
              <a:rPr altLang="zh-CN" sz="2600" lang="en-US">
                <a:solidFill>
                  <a:srgbClr val="000000"/>
                </a:solidFill>
              </a:rPr>
              <a:t>m</a:t>
            </a:r>
            <a:r>
              <a:rPr sz="2600" lang="en-US">
                <a:solidFill>
                  <a:srgbClr val="000000"/>
                </a:solidFill>
              </a:rPr>
              <a:t>en with deserving credentials are able to work not</a:t>
            </a:r>
            <a:endParaRPr sz="2600" lang="en-US">
              <a:solidFill>
                <a:srgbClr val="000000"/>
              </a:solidFill>
            </a:endParaRPr>
          </a:p>
          <a:p>
            <a:r>
              <a:rPr sz="2600" lang="en-US">
                <a:solidFill>
                  <a:srgbClr val="000000"/>
                </a:solidFill>
              </a:rPr>
              <a:t> only at local or national landscape but are also able to access international work cultures, allowing them an </a:t>
            </a:r>
            <a:endParaRPr sz="2600" lang="en-US">
              <a:solidFill>
                <a:srgbClr val="000000"/>
              </a:solidFill>
            </a:endParaRPr>
          </a:p>
          <a:p>
            <a:r>
              <a:rPr sz="2600" lang="en-US">
                <a:solidFill>
                  <a:srgbClr val="000000"/>
                </a:solidFill>
              </a:rPr>
              <a:t>equal opportunity to learn and enhance their expertise</a:t>
            </a:r>
            <a:endParaRPr sz="2600" lang="en-US">
              <a:solidFill>
                <a:srgbClr val="000000"/>
              </a:solidFill>
            </a:endParaRPr>
          </a:p>
          <a:p>
            <a:r>
              <a:rPr sz="2600" lang="en-US">
                <a:solidFill>
                  <a:srgbClr val="000000"/>
                </a:solidFill>
              </a:rPr>
              <a:t> in the sector of choice.</a:t>
            </a:r>
            <a:endParaRPr sz="2600" lang="en-US">
              <a:solidFill>
                <a:srgbClr val="000000"/>
              </a:solidFill>
            </a:endParaRPr>
          </a:p>
          <a:p>
            <a:endParaRPr sz="2600" lang="en-US">
              <a:solidFill>
                <a:srgbClr val="000000"/>
              </a:solidFill>
            </a:endParaRPr>
          </a:p>
          <a:p>
            <a:r>
              <a:rPr sz="2600" lang="en-US">
                <a:solidFill>
                  <a:srgbClr val="000000"/>
                </a:solidFill>
              </a:rPr>
              <a:t> This empowered them with adequate international </a:t>
            </a:r>
            <a:endParaRPr sz="2600" lang="en-US">
              <a:solidFill>
                <a:srgbClr val="000000"/>
              </a:solidFill>
            </a:endParaRPr>
          </a:p>
          <a:p>
            <a:r>
              <a:rPr sz="2600" lang="en-US">
                <a:solidFill>
                  <a:srgbClr val="000000"/>
                </a:solidFill>
              </a:rPr>
              <a:t>exposure and domain expertise when they decide to </a:t>
            </a:r>
            <a:endParaRPr sz="2600" lang="en-US">
              <a:solidFill>
                <a:srgbClr val="000000"/>
              </a:solidFill>
            </a:endParaRPr>
          </a:p>
          <a:p>
            <a:r>
              <a:rPr sz="2600" lang="en-US">
                <a:solidFill>
                  <a:srgbClr val="000000"/>
                </a:solidFill>
              </a:rPr>
              <a:t>start off on their entrepreneurial journey. 
</a:t>
            </a:r>
            <a:endParaRPr sz="2600" lang="en-US">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14" name=""/>
          <p:cNvSpPr txBox="1"/>
          <p:nvPr/>
        </p:nvSpPr>
        <p:spPr>
          <a:xfrm>
            <a:off x="409142" y="582785"/>
            <a:ext cx="8325716" cy="5374640"/>
          </a:xfrm>
          <a:prstGeom prst="rect"/>
        </p:spPr>
        <p:txBody>
          <a:bodyPr rtlCol="0" wrap="square">
            <a:spAutoFit/>
          </a:bodyPr>
          <a:p>
            <a:r>
              <a:rPr sz="2700" lang="en-US">
                <a:solidFill>
                  <a:srgbClr val="000000"/>
                </a:solidFill>
              </a:rPr>
              <a:t>2. Education
With expansion of corporate opportunities, more women are exploring STEM (Science, Technology, Engineering and Mathematics) related fields of education, previously considered a male domain. </a:t>
            </a:r>
            <a:endParaRPr sz="2700" lang="en-US">
              <a:solidFill>
                <a:srgbClr val="000000"/>
              </a:solidFill>
            </a:endParaRPr>
          </a:p>
          <a:p>
            <a:endParaRPr sz="2700" lang="en-US">
              <a:solidFill>
                <a:srgbClr val="000000"/>
              </a:solidFill>
            </a:endParaRPr>
          </a:p>
          <a:p>
            <a:r>
              <a:rPr altLang="zh-CN" sz="2700" lang="en-US">
                <a:solidFill>
                  <a:srgbClr val="000000"/>
                </a:solidFill>
              </a:rPr>
              <a:t>T</a:t>
            </a:r>
            <a:r>
              <a:rPr altLang="zh-CN" sz="2700" lang="en-US">
                <a:solidFill>
                  <a:srgbClr val="000000"/>
                </a:solidFill>
              </a:rPr>
              <a:t>h</a:t>
            </a:r>
            <a:r>
              <a:rPr altLang="zh-CN" sz="2700" lang="en-US">
                <a:solidFill>
                  <a:srgbClr val="000000"/>
                </a:solidFill>
              </a:rPr>
              <a:t>e</a:t>
            </a:r>
            <a:r>
              <a:rPr altLang="zh-CN" sz="2700" lang="en-US">
                <a:solidFill>
                  <a:srgbClr val="000000"/>
                </a:solidFill>
              </a:rPr>
              <a:t>r</a:t>
            </a:r>
            <a:r>
              <a:rPr altLang="zh-CN" sz="2700" lang="en-US">
                <a:solidFill>
                  <a:srgbClr val="000000"/>
                </a:solidFill>
              </a:rPr>
              <a:t>e</a:t>
            </a:r>
            <a:r>
              <a:rPr sz="2700" lang="en-US">
                <a:solidFill>
                  <a:srgbClr val="000000"/>
                </a:solidFill>
              </a:rPr>
              <a:t> has also been a steady rise in women taking up specialised management education across sectors like logistics and supply chain, finance, international business, textiles etc., further contributing to an empowered set of women entrepreneurs.  </a:t>
            </a:r>
            <a:endParaRPr sz="2700" lang="en-US">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584" name=""/>
          <p:cNvSpPr txBox="1"/>
          <p:nvPr/>
        </p:nvSpPr>
        <p:spPr>
          <a:xfrm>
            <a:off x="255443" y="301215"/>
            <a:ext cx="8633113" cy="5958840"/>
          </a:xfrm>
          <a:prstGeom prst="rect"/>
        </p:spPr>
        <p:txBody>
          <a:bodyPr rtlCol="0" wrap="square">
            <a:spAutoFit/>
          </a:bodyPr>
          <a:p>
            <a:r>
              <a:rPr sz="2800" lang="en-US">
                <a:solidFill>
                  <a:srgbClr val="000000"/>
                </a:solidFill>
              </a:rPr>
              <a:t>3. Financial Freedom
With access to corporate opportunity and education, more women</a:t>
            </a:r>
            <a:r>
              <a:rPr altLang="zh-CN" sz="2800" lang="en-US">
                <a:solidFill>
                  <a:srgbClr val="000000"/>
                </a:solidFill>
              </a:rPr>
              <a:t>.</a:t>
            </a:r>
            <a:r>
              <a:rPr altLang="zh-CN" sz="2800" lang="en-US">
                <a:solidFill>
                  <a:srgbClr val="000000"/>
                </a:solidFill>
              </a:rPr>
              <a:t> </a:t>
            </a:r>
            <a:r>
              <a:rPr altLang="zh-CN" sz="2800" lang="en-US">
                <a:solidFill>
                  <a:srgbClr val="000000"/>
                </a:solidFill>
              </a:rPr>
              <a:t> </a:t>
            </a:r>
            <a:r>
              <a:rPr altLang="zh-CN" sz="2800" lang="en-US">
                <a:solidFill>
                  <a:srgbClr val="000000"/>
                </a:solidFill>
              </a:rPr>
              <a:t>W</a:t>
            </a:r>
            <a:r>
              <a:rPr sz="2800" lang="en-US">
                <a:solidFill>
                  <a:srgbClr val="000000"/>
                </a:solidFill>
              </a:rPr>
              <a:t>hile women in India had always been active earning members and contributors to the family income</a:t>
            </a:r>
            <a:r>
              <a:rPr altLang="zh-CN" sz="2800" lang="en-US">
                <a:solidFill>
                  <a:srgbClr val="000000"/>
                </a:solidFill>
              </a:rPr>
              <a:t>.</a:t>
            </a:r>
            <a:endParaRPr sz="2800" lang="en-US">
              <a:solidFill>
                <a:srgbClr val="000000"/>
              </a:solidFill>
            </a:endParaRPr>
          </a:p>
          <a:p>
            <a:endParaRPr sz="2800" lang="en-US">
              <a:solidFill>
                <a:srgbClr val="000000"/>
              </a:solidFill>
            </a:endParaRPr>
          </a:p>
          <a:p>
            <a:r>
              <a:rPr altLang="zh-CN" sz="2800" lang="en-US">
                <a:solidFill>
                  <a:srgbClr val="000000"/>
                </a:solidFill>
              </a:rPr>
              <a:t>T</a:t>
            </a:r>
            <a:r>
              <a:rPr sz="2800" lang="en-US">
                <a:solidFill>
                  <a:srgbClr val="000000"/>
                </a:solidFill>
              </a:rPr>
              <a:t>he new generation of ‘working’ women are not only earning equal salaries or more than their men, and contribute or even run the household, but also make their own purchase and investment decisions, planning long term savings and have complete control of their earnings. This is a crucial enabling factor when starting out as an entrepreneur.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07" name="Rectangle 1"/>
          <p:cNvSpPr/>
          <p:nvPr/>
        </p:nvSpPr>
        <p:spPr>
          <a:xfrm>
            <a:off x="838200" y="838200"/>
            <a:ext cx="7848600" cy="3416320"/>
          </a:xfrm>
          <a:prstGeom prst="rect"/>
        </p:spPr>
        <p:txBody>
          <a:bodyPr wrap="square">
            <a:spAutoFit/>
          </a:bodyPr>
          <a:p>
            <a:r>
              <a:rPr b="1" dirty="0" sz="2400" lang="en-US" u="sng" smtClean="0">
                <a:cs typeface="Times New Roman" pitchFamily="18" charset="0"/>
              </a:rPr>
              <a:t>Persuasiveness</a:t>
            </a:r>
          </a:p>
          <a:p>
            <a:endParaRPr b="1" dirty="0" sz="2400" lang="en-US" u="sng">
              <a:cs typeface="Times New Roman" pitchFamily="18" charset="0"/>
            </a:endParaRPr>
          </a:p>
          <a:p>
            <a:pPr algn="just"/>
            <a:r>
              <a:rPr dirty="0" sz="2400" lang="en-US">
                <a:cs typeface="Times New Roman" pitchFamily="18" charset="0"/>
              </a:rPr>
              <a:t>Persuasiveness can make you a better negotiator, which gives you an edge when going after a plum assignment, raise, or </a:t>
            </a:r>
            <a:r>
              <a:rPr dirty="0" sz="2400" lang="en-US" smtClean="0">
                <a:cs typeface="Times New Roman" pitchFamily="18" charset="0"/>
              </a:rPr>
              <a:t>promotion.</a:t>
            </a:r>
          </a:p>
          <a:p>
            <a:pPr algn="just"/>
            <a:endParaRPr dirty="0" sz="2400" lang="en-US">
              <a:cs typeface="Times New Roman" pitchFamily="18" charset="0"/>
            </a:endParaRPr>
          </a:p>
          <a:p>
            <a:pPr algn="just"/>
            <a:r>
              <a:rPr dirty="0" sz="2400" lang="en-US" smtClean="0">
                <a:cs typeface="Times New Roman" pitchFamily="18" charset="0"/>
              </a:rPr>
              <a:t>There </a:t>
            </a:r>
            <a:r>
              <a:rPr dirty="0" sz="2400" lang="en-US">
                <a:cs typeface="Times New Roman" pitchFamily="18" charset="0"/>
              </a:rPr>
              <a:t>are times when you are going to need to convince a client, a co-worker, or your boss to take certain actions, so you need </a:t>
            </a:r>
            <a:r>
              <a:rPr dirty="0" sz="2400" lang="en-US" smtClean="0">
                <a:cs typeface="Times New Roman" pitchFamily="18" charset="0"/>
              </a:rPr>
              <a:t>to be persuasive </a:t>
            </a:r>
            <a:r>
              <a:rPr dirty="0" sz="2400" lang="en-US">
                <a:cs typeface="Times New Roman" pitchFamily="18" charset="0"/>
              </a:rPr>
              <a:t>when presenting your </a:t>
            </a:r>
            <a:r>
              <a:rPr dirty="0" sz="2400" lang="en-US" smtClean="0">
                <a:cs typeface="Times New Roman" pitchFamily="18" charset="0"/>
              </a:rPr>
              <a:t>ideas</a:t>
            </a:r>
            <a:endParaRPr dirty="0" sz="2400" lang="en-US">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585" name=""/>
          <p:cNvSpPr txBox="1"/>
          <p:nvPr/>
        </p:nvSpPr>
        <p:spPr>
          <a:xfrm>
            <a:off x="143434" y="0"/>
            <a:ext cx="9470814" cy="7000240"/>
          </a:xfrm>
          <a:prstGeom prst="rect"/>
        </p:spPr>
        <p:txBody>
          <a:bodyPr rtlCol="0" wrap="square">
            <a:spAutoFit/>
          </a:bodyPr>
          <a:p>
            <a:r>
              <a:rPr sz="2700" lang="en-US">
                <a:solidFill>
                  <a:srgbClr val="000000"/>
                </a:solidFill>
              </a:rPr>
              <a:t>4. Access to mentorship
With an international exposure and a more supportive</a:t>
            </a:r>
            <a:endParaRPr sz="2700" lang="en-US">
              <a:solidFill>
                <a:srgbClr val="000000"/>
              </a:solidFill>
            </a:endParaRPr>
          </a:p>
          <a:p>
            <a:r>
              <a:rPr sz="2700" lang="en-US">
                <a:solidFill>
                  <a:srgbClr val="000000"/>
                </a:solidFill>
              </a:rPr>
              <a:t> work environment, women have better access to professional mentors who can guide and nurture their professional expertise. Further, with enhanced social, financial and knowledge support, more women entrepreneurs are empowered to seek and connect </a:t>
            </a:r>
            <a:endParaRPr sz="2700" lang="en-US">
              <a:solidFill>
                <a:srgbClr val="000000"/>
              </a:solidFill>
            </a:endParaRPr>
          </a:p>
          <a:p>
            <a:r>
              <a:rPr sz="2700" lang="en-US">
                <a:solidFill>
                  <a:srgbClr val="000000"/>
                </a:solidFill>
              </a:rPr>
              <a:t>with peers and fellow entrepreneurs at trade and </a:t>
            </a:r>
            <a:endParaRPr sz="2700" lang="en-US">
              <a:solidFill>
                <a:srgbClr val="000000"/>
              </a:solidFill>
            </a:endParaRPr>
          </a:p>
          <a:p>
            <a:r>
              <a:rPr sz="2700" lang="en-US">
                <a:solidFill>
                  <a:srgbClr val="000000"/>
                </a:solidFill>
              </a:rPr>
              <a:t>networking platforms, offering them the opportunity</a:t>
            </a:r>
            <a:endParaRPr sz="2700" lang="en-US">
              <a:solidFill>
                <a:srgbClr val="000000"/>
              </a:solidFill>
            </a:endParaRPr>
          </a:p>
          <a:p>
            <a:r>
              <a:rPr sz="2700" lang="en-US">
                <a:solidFill>
                  <a:srgbClr val="000000"/>
                </a:solidFill>
              </a:rPr>
              <a:t> to learn and address challenges in a more informed </a:t>
            </a:r>
            <a:endParaRPr sz="2700" lang="en-US">
              <a:solidFill>
                <a:srgbClr val="000000"/>
              </a:solidFill>
            </a:endParaRPr>
          </a:p>
          <a:p>
            <a:r>
              <a:rPr sz="2700" lang="en-US">
                <a:solidFill>
                  <a:srgbClr val="000000"/>
                </a:solidFill>
              </a:rPr>
              <a:t>and guided manner.  </a:t>
            </a:r>
            <a:endParaRPr sz="2700" lang="en-US">
              <a:solidFill>
                <a:srgbClr val="000000"/>
              </a:solidFill>
            </a:endParaRPr>
          </a:p>
          <a:p>
            <a:endParaRPr sz="2700" lang="en-US">
              <a:solidFill>
                <a:srgbClr val="000000"/>
              </a:solidFill>
            </a:endParaRPr>
          </a:p>
          <a:p>
            <a:r>
              <a:rPr altLang="zh-CN" sz="2700" lang="en-US">
                <a:solidFill>
                  <a:srgbClr val="000000"/>
                </a:solidFill>
              </a:rPr>
              <a:t>W</a:t>
            </a:r>
            <a:r>
              <a:rPr altLang="zh-CN" sz="2700" lang="en-US">
                <a:solidFill>
                  <a:srgbClr val="000000"/>
                </a:solidFill>
              </a:rPr>
              <a:t>o</a:t>
            </a:r>
            <a:r>
              <a:rPr sz="2700" lang="en-US">
                <a:solidFill>
                  <a:srgbClr val="000000"/>
                </a:solidFill>
              </a:rPr>
              <a:t>men entrepreneurs are not only gaining access to </a:t>
            </a:r>
            <a:endParaRPr sz="2700" lang="en-US">
              <a:solidFill>
                <a:srgbClr val="000000"/>
              </a:solidFill>
            </a:endParaRPr>
          </a:p>
          <a:p>
            <a:r>
              <a:rPr sz="2700" lang="en-US">
                <a:solidFill>
                  <a:srgbClr val="000000"/>
                </a:solidFill>
              </a:rPr>
              <a:t>expert mentors and solution providers, but are also </a:t>
            </a:r>
            <a:endParaRPr sz="2700" lang="en-US">
              <a:solidFill>
                <a:srgbClr val="000000"/>
              </a:solidFill>
            </a:endParaRPr>
          </a:p>
          <a:p>
            <a:r>
              <a:rPr sz="2700" lang="en-US">
                <a:solidFill>
                  <a:srgbClr val="000000"/>
                </a:solidFill>
              </a:rPr>
              <a:t>building a strong collaborative network, beyond gender biases and sectors. </a:t>
            </a:r>
            <a:endParaRPr sz="2700" lang="en-US">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588" name=""/>
          <p:cNvSpPr txBox="1"/>
          <p:nvPr/>
        </p:nvSpPr>
        <p:spPr>
          <a:xfrm>
            <a:off x="151534" y="538479"/>
            <a:ext cx="8992466" cy="5781040"/>
          </a:xfrm>
          <a:prstGeom prst="rect"/>
        </p:spPr>
        <p:txBody>
          <a:bodyPr rtlCol="0" wrap="square">
            <a:spAutoFit/>
          </a:bodyPr>
          <a:p>
            <a:r>
              <a:rPr sz="2700" lang="en-US">
                <a:solidFill>
                  <a:srgbClr val="000000"/>
                </a:solidFill>
              </a:rPr>
              <a:t>5. Social Dynamics
From shared responsibilities at home and supportive maternity policies at work, more women are now empowered to pursue their professional goals and ambitions. </a:t>
            </a:r>
            <a:endParaRPr sz="2700" lang="en-US">
              <a:solidFill>
                <a:srgbClr val="000000"/>
              </a:solidFill>
            </a:endParaRPr>
          </a:p>
          <a:p>
            <a:endParaRPr sz="2700" lang="en-US">
              <a:solidFill>
                <a:srgbClr val="000000"/>
              </a:solidFill>
            </a:endParaRPr>
          </a:p>
          <a:p>
            <a:r>
              <a:rPr sz="2700" lang="en-US">
                <a:solidFill>
                  <a:srgbClr val="000000"/>
                </a:solidFill>
              </a:rPr>
              <a:t>Apart from a more relaxed social fabric, there has also been a transformation in the gender defined roles and expectations, making it more dynamic and individualistic. </a:t>
            </a:r>
            <a:endParaRPr sz="2700" lang="en-US">
              <a:solidFill>
                <a:srgbClr val="000000"/>
              </a:solidFill>
            </a:endParaRPr>
          </a:p>
          <a:p>
            <a:endParaRPr sz="2700" lang="en-US">
              <a:solidFill>
                <a:srgbClr val="000000"/>
              </a:solidFill>
            </a:endParaRPr>
          </a:p>
          <a:p>
            <a:r>
              <a:rPr sz="2700" lang="en-US">
                <a:solidFill>
                  <a:srgbClr val="000000"/>
                </a:solidFill>
              </a:rPr>
              <a:t>Further, this empowerment has given a voice and opportunity for women entrepreneurs to work in areas related to the welfare of other women</a:t>
            </a:r>
            <a:r>
              <a:rPr altLang="zh-CN" sz="2700" lang="en-US">
                <a:solidFill>
                  <a:srgbClr val="000000"/>
                </a:solidFill>
              </a:rPr>
              <a:t>.</a:t>
            </a:r>
            <a:endParaRPr sz="2700" lang="en-US">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594" name=""/>
          <p:cNvSpPr txBox="1"/>
          <p:nvPr/>
        </p:nvSpPr>
        <p:spPr>
          <a:xfrm>
            <a:off x="96565" y="652371"/>
            <a:ext cx="8950869" cy="4561839"/>
          </a:xfrm>
          <a:prstGeom prst="rect"/>
        </p:spPr>
        <p:txBody>
          <a:bodyPr rtlCol="0" wrap="square">
            <a:spAutoFit/>
          </a:bodyPr>
          <a:p>
            <a:r>
              <a:rPr sz="2700" lang="en-US">
                <a:solidFill>
                  <a:srgbClr val="000000"/>
                </a:solidFill>
              </a:rPr>
              <a:t>Way Forward: 
From technology to finance, and from art to retail,</a:t>
            </a:r>
            <a:endParaRPr sz="2700" lang="en-US">
              <a:solidFill>
                <a:srgbClr val="000000"/>
              </a:solidFill>
            </a:endParaRPr>
          </a:p>
          <a:p>
            <a:r>
              <a:rPr sz="2700" lang="en-US">
                <a:solidFill>
                  <a:srgbClr val="000000"/>
                </a:solidFill>
              </a:rPr>
              <a:t> women as start-up owners, are expanding their</a:t>
            </a:r>
            <a:endParaRPr sz="2700" lang="en-US">
              <a:solidFill>
                <a:srgbClr val="000000"/>
              </a:solidFill>
            </a:endParaRPr>
          </a:p>
          <a:p>
            <a:r>
              <a:rPr sz="2700" lang="en-US">
                <a:solidFill>
                  <a:srgbClr val="000000"/>
                </a:solidFill>
              </a:rPr>
              <a:t> presence, making the most of every opportunity. </a:t>
            </a:r>
            <a:endParaRPr sz="2700" lang="en-US">
              <a:solidFill>
                <a:srgbClr val="000000"/>
              </a:solidFill>
            </a:endParaRPr>
          </a:p>
          <a:p>
            <a:endParaRPr sz="2700" lang="en-US">
              <a:solidFill>
                <a:srgbClr val="000000"/>
              </a:solidFill>
            </a:endParaRPr>
          </a:p>
          <a:p>
            <a:r>
              <a:rPr sz="2700" lang="en-US">
                <a:solidFill>
                  <a:srgbClr val="000000"/>
                </a:solidFill>
              </a:rPr>
              <a:t>As a country with the largest population of youth</a:t>
            </a:r>
            <a:endParaRPr sz="2700" lang="en-US">
              <a:solidFill>
                <a:srgbClr val="000000"/>
              </a:solidFill>
            </a:endParaRPr>
          </a:p>
          <a:p>
            <a:r>
              <a:rPr sz="2700" lang="en-US">
                <a:solidFill>
                  <a:srgbClr val="000000"/>
                </a:solidFill>
              </a:rPr>
              <a:t> and one of the fastest-growing entrepreneurial ecosystem, women are strongly set to mark their </a:t>
            </a:r>
            <a:endParaRPr sz="2700" lang="en-US">
              <a:solidFill>
                <a:srgbClr val="000000"/>
              </a:solidFill>
            </a:endParaRPr>
          </a:p>
          <a:p>
            <a:r>
              <a:rPr sz="2700" lang="en-US">
                <a:solidFill>
                  <a:srgbClr val="000000"/>
                </a:solidFill>
              </a:rPr>
              <a:t>ground and drive the growth, in perfect partnership</a:t>
            </a:r>
            <a:endParaRPr sz="2700" lang="en-US">
              <a:solidFill>
                <a:srgbClr val="000000"/>
              </a:solidFill>
            </a:endParaRPr>
          </a:p>
          <a:p>
            <a:r>
              <a:rPr sz="2700" lang="en-US">
                <a:solidFill>
                  <a:srgbClr val="000000"/>
                </a:solidFill>
              </a:rPr>
              <a:t> with their male counterparts.</a:t>
            </a:r>
            <a:endParaRPr sz="27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08" name="Rectangle 1"/>
          <p:cNvSpPr/>
          <p:nvPr/>
        </p:nvSpPr>
        <p:spPr>
          <a:xfrm>
            <a:off x="685800" y="609600"/>
            <a:ext cx="7620000" cy="4154984"/>
          </a:xfrm>
          <a:prstGeom prst="rect"/>
        </p:spPr>
        <p:txBody>
          <a:bodyPr wrap="square">
            <a:spAutoFit/>
          </a:bodyPr>
          <a:p>
            <a:r>
              <a:rPr b="1" dirty="0" sz="2400" lang="en-US" u="sng" smtClean="0">
                <a:cs typeface="Times New Roman" pitchFamily="18" charset="0"/>
              </a:rPr>
              <a:t>Vision</a:t>
            </a:r>
          </a:p>
          <a:p>
            <a:endParaRPr dirty="0" sz="2400" lang="en-US">
              <a:cs typeface="Times New Roman" pitchFamily="18" charset="0"/>
            </a:endParaRPr>
          </a:p>
          <a:p>
            <a:pPr algn="just"/>
            <a:r>
              <a:rPr dirty="0" sz="2400" lang="en-US">
                <a:cs typeface="Times New Roman" pitchFamily="18" charset="0"/>
              </a:rPr>
              <a:t>Successful entrepreneurs always keep one eye on the big picture, and this ability can make you a better employee. </a:t>
            </a:r>
            <a:endParaRPr dirty="0" sz="2400" lang="en-US" smtClean="0">
              <a:cs typeface="Times New Roman" pitchFamily="18" charset="0"/>
            </a:endParaRPr>
          </a:p>
          <a:p>
            <a:pPr algn="just"/>
            <a:endParaRPr dirty="0" sz="2400" lang="en-US">
              <a:cs typeface="Times New Roman" pitchFamily="18" charset="0"/>
            </a:endParaRPr>
          </a:p>
          <a:p>
            <a:pPr algn="just"/>
            <a:r>
              <a:rPr dirty="0" sz="2400" lang="en-US" smtClean="0">
                <a:cs typeface="Times New Roman" pitchFamily="18" charset="0"/>
              </a:rPr>
              <a:t>Vision </a:t>
            </a:r>
            <a:r>
              <a:rPr dirty="0" sz="2400" lang="en-US">
                <a:cs typeface="Times New Roman" pitchFamily="18" charset="0"/>
              </a:rPr>
              <a:t>is about strategic </a:t>
            </a:r>
            <a:r>
              <a:rPr dirty="0" sz="2400" lang="en-US" smtClean="0">
                <a:cs typeface="Times New Roman" pitchFamily="18" charset="0"/>
              </a:rPr>
              <a:t>planning.</a:t>
            </a:r>
          </a:p>
          <a:p>
            <a:pPr algn="just"/>
            <a:endParaRPr dirty="0" sz="2400" lang="en-US" smtClean="0">
              <a:cs typeface="Times New Roman" pitchFamily="18" charset="0"/>
            </a:endParaRPr>
          </a:p>
          <a:p>
            <a:pPr algn="just"/>
            <a:r>
              <a:rPr dirty="0" sz="2400" lang="en-US" smtClean="0">
                <a:cs typeface="Times New Roman" pitchFamily="18" charset="0"/>
              </a:rPr>
              <a:t>Can </a:t>
            </a:r>
            <a:r>
              <a:rPr dirty="0" sz="2400" lang="en-US">
                <a:cs typeface="Times New Roman" pitchFamily="18" charset="0"/>
              </a:rPr>
              <a:t>you see what direction the industry is going? </a:t>
            </a:r>
            <a:endParaRPr dirty="0" sz="2400" lang="en-US" smtClean="0">
              <a:cs typeface="Times New Roman" pitchFamily="18" charset="0"/>
            </a:endParaRPr>
          </a:p>
          <a:p>
            <a:pPr algn="just"/>
            <a:r>
              <a:rPr dirty="0" sz="2400" lang="en-US" smtClean="0">
                <a:cs typeface="Times New Roman" pitchFamily="18" charset="0"/>
              </a:rPr>
              <a:t>Can </a:t>
            </a:r>
            <a:r>
              <a:rPr dirty="0" sz="2400" lang="en-US">
                <a:cs typeface="Times New Roman" pitchFamily="18" charset="0"/>
              </a:rPr>
              <a:t>you identify challenges for your company? </a:t>
            </a:r>
            <a:endParaRPr dirty="0" sz="2400" lang="en-US" smtClean="0">
              <a:cs typeface="Times New Roman" pitchFamily="18" charset="0"/>
            </a:endParaRPr>
          </a:p>
          <a:p>
            <a:pPr algn="just"/>
            <a:r>
              <a:rPr dirty="0" sz="2400" lang="en-US" smtClean="0">
                <a:cs typeface="Times New Roman" pitchFamily="18" charset="0"/>
              </a:rPr>
              <a:t>Can </a:t>
            </a:r>
            <a:r>
              <a:rPr dirty="0" sz="2400" lang="en-US">
                <a:cs typeface="Times New Roman" pitchFamily="18" charset="0"/>
              </a:rPr>
              <a:t>you tackle your day-to-day job responsibilities, while staying focused on long-term goals and initiatives?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09" name="Rectangle 1"/>
          <p:cNvSpPr/>
          <p:nvPr/>
        </p:nvSpPr>
        <p:spPr>
          <a:xfrm>
            <a:off x="685800" y="609600"/>
            <a:ext cx="7620000" cy="4893647"/>
          </a:xfrm>
          <a:prstGeom prst="rect"/>
        </p:spPr>
        <p:txBody>
          <a:bodyPr wrap="square">
            <a:spAutoFit/>
          </a:bodyPr>
          <a:p>
            <a:r>
              <a:rPr b="1" dirty="0" sz="2400" lang="en-US" u="sng" smtClean="0">
                <a:cs typeface="Times New Roman" pitchFamily="18" charset="0"/>
              </a:rPr>
              <a:t>Versatility</a:t>
            </a:r>
          </a:p>
          <a:p>
            <a:endParaRPr b="1" dirty="0" sz="2400" lang="en-US" u="sng">
              <a:cs typeface="Times New Roman" pitchFamily="18" charset="0"/>
            </a:endParaRPr>
          </a:p>
          <a:p>
            <a:pPr algn="just"/>
            <a:r>
              <a:rPr dirty="0" sz="2400" lang="en-US">
                <a:cs typeface="Times New Roman" pitchFamily="18" charset="0"/>
              </a:rPr>
              <a:t>You have to be able to adapt to changes in the workforce. </a:t>
            </a:r>
            <a:endParaRPr dirty="0" sz="2400" lang="en-US" smtClean="0">
              <a:cs typeface="Times New Roman" pitchFamily="18" charset="0"/>
            </a:endParaRPr>
          </a:p>
          <a:p>
            <a:pPr algn="just"/>
            <a:endParaRPr dirty="0" sz="2400" lang="en-US">
              <a:cs typeface="Times New Roman" pitchFamily="18" charset="0"/>
            </a:endParaRPr>
          </a:p>
          <a:p>
            <a:pPr algn="just"/>
            <a:r>
              <a:rPr dirty="0" sz="2400" lang="en-US" smtClean="0">
                <a:cs typeface="Times New Roman" pitchFamily="18" charset="0"/>
              </a:rPr>
              <a:t>You </a:t>
            </a:r>
            <a:r>
              <a:rPr dirty="0" sz="2400" lang="en-US">
                <a:cs typeface="Times New Roman" pitchFamily="18" charset="0"/>
              </a:rPr>
              <a:t>may be hired for a specific set of skills, but it’s important to be able to shift as </a:t>
            </a:r>
            <a:r>
              <a:rPr dirty="0" sz="2400" lang="en-US" smtClean="0">
                <a:cs typeface="Times New Roman" pitchFamily="18" charset="0"/>
              </a:rPr>
              <a:t>needed.</a:t>
            </a:r>
          </a:p>
          <a:p>
            <a:pPr algn="just"/>
            <a:endParaRPr dirty="0" sz="2400" lang="en-US">
              <a:cs typeface="Times New Roman" pitchFamily="18" charset="0"/>
            </a:endParaRPr>
          </a:p>
          <a:p>
            <a:pPr algn="just"/>
            <a:r>
              <a:rPr dirty="0" sz="2400" lang="en-US">
                <a:cs typeface="Times New Roman" pitchFamily="18" charset="0"/>
              </a:rPr>
              <a:t>You want to be someone that your boss can go to in a pinch, so be prepared to tackle work that’s outside your </a:t>
            </a:r>
            <a:r>
              <a:rPr dirty="0" sz="2400" lang="en-US" smtClean="0">
                <a:cs typeface="Times New Roman" pitchFamily="18" charset="0"/>
              </a:rPr>
              <a:t>job </a:t>
            </a:r>
            <a:r>
              <a:rPr dirty="0" sz="2400" lang="en-US">
                <a:cs typeface="Times New Roman" pitchFamily="18" charset="0"/>
              </a:rPr>
              <a:t>description. </a:t>
            </a:r>
            <a:endParaRPr dirty="0" sz="2400" lang="en-US" smtClean="0">
              <a:cs typeface="Times New Roman" pitchFamily="18" charset="0"/>
            </a:endParaRPr>
          </a:p>
          <a:p>
            <a:pPr algn="just"/>
            <a:endParaRPr dirty="0" sz="2400" lang="en-US" smtClean="0">
              <a:cs typeface="Times New Roman" pitchFamily="18" charset="0"/>
            </a:endParaRPr>
          </a:p>
          <a:p>
            <a:pPr algn="just"/>
            <a:r>
              <a:rPr dirty="0" sz="2400" lang="en-US" smtClean="0">
                <a:cs typeface="Times New Roman" pitchFamily="18" charset="0"/>
              </a:rPr>
              <a:t>It’s </a:t>
            </a:r>
            <a:r>
              <a:rPr dirty="0" sz="2400" lang="en-US">
                <a:cs typeface="Times New Roman" pitchFamily="18" charset="0"/>
              </a:rPr>
              <a:t>also important to be an early adopter of new technology </a:t>
            </a:r>
            <a:r>
              <a:rPr dirty="0" sz="2400" lang="en-US" smtClean="0">
                <a:cs typeface="Times New Roman" pitchFamily="18" charset="0"/>
              </a:rPr>
              <a:t>and keep your skills current.</a:t>
            </a:r>
            <a:endParaRPr dirty="0" sz="2400" lang="en-US">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10" name="Rectangle 1"/>
          <p:cNvSpPr/>
          <p:nvPr/>
        </p:nvSpPr>
        <p:spPr>
          <a:xfrm>
            <a:off x="685800" y="533400"/>
            <a:ext cx="7924800" cy="3046988"/>
          </a:xfrm>
          <a:prstGeom prst="rect"/>
        </p:spPr>
        <p:txBody>
          <a:bodyPr wrap="square">
            <a:spAutoFit/>
          </a:bodyPr>
          <a:p>
            <a:r>
              <a:rPr b="1" dirty="0" sz="2400" lang="en-US" u="sng">
                <a:cs typeface="Times New Roman" pitchFamily="18" charset="0"/>
              </a:rPr>
              <a:t>Risk </a:t>
            </a:r>
            <a:r>
              <a:rPr b="1" dirty="0" sz="2400" lang="en-US" u="sng" smtClean="0">
                <a:cs typeface="Times New Roman" pitchFamily="18" charset="0"/>
              </a:rPr>
              <a:t>tolerance</a:t>
            </a:r>
          </a:p>
          <a:p>
            <a:endParaRPr b="1" dirty="0" sz="2400" lang="en-US" u="sng">
              <a:cs typeface="Times New Roman" pitchFamily="18" charset="0"/>
            </a:endParaRPr>
          </a:p>
          <a:p>
            <a:endParaRPr b="1" dirty="0" sz="2400" lang="en-US" u="sng">
              <a:cs typeface="Times New Roman" pitchFamily="18" charset="0"/>
            </a:endParaRPr>
          </a:p>
          <a:p>
            <a:pPr algn="just"/>
            <a:r>
              <a:rPr dirty="0" sz="2400" lang="en-US" smtClean="0">
                <a:cs typeface="Times New Roman" pitchFamily="18" charset="0"/>
              </a:rPr>
              <a:t>Every </a:t>
            </a:r>
            <a:r>
              <a:rPr dirty="0" sz="2400" lang="en-US">
                <a:cs typeface="Times New Roman" pitchFamily="18" charset="0"/>
              </a:rPr>
              <a:t>employer wants to grow their business, which often involves risk and </a:t>
            </a:r>
            <a:r>
              <a:rPr dirty="0" sz="2400" lang="en-US" smtClean="0">
                <a:cs typeface="Times New Roman" pitchFamily="18" charset="0"/>
              </a:rPr>
              <a:t>change.</a:t>
            </a:r>
          </a:p>
          <a:p>
            <a:pPr algn="just"/>
            <a:endParaRPr dirty="0" sz="2400" lang="en-US" smtClean="0">
              <a:cs typeface="Times New Roman" pitchFamily="18" charset="0"/>
            </a:endParaRPr>
          </a:p>
          <a:p>
            <a:pPr algn="just"/>
            <a:r>
              <a:rPr dirty="0" sz="2400" lang="en-US" smtClean="0">
                <a:cs typeface="Times New Roman" pitchFamily="18" charset="0"/>
              </a:rPr>
              <a:t>Don’t </a:t>
            </a:r>
            <a:r>
              <a:rPr dirty="0" sz="2400" lang="en-US">
                <a:cs typeface="Times New Roman" pitchFamily="18" charset="0"/>
              </a:rPr>
              <a:t>be afraid to take </a:t>
            </a:r>
            <a:r>
              <a:rPr dirty="0" sz="2400" lang="en-US" smtClean="0">
                <a:cs typeface="Times New Roman" pitchFamily="18" charset="0"/>
              </a:rPr>
              <a:t>risks</a:t>
            </a:r>
            <a:r>
              <a:rPr dirty="0" sz="2400" lang="en-US">
                <a:cs typeface="Times New Roman" pitchFamily="18" charset="0"/>
              </a:rPr>
              <a:t> when pursuing new </a:t>
            </a:r>
            <a:r>
              <a:rPr dirty="0" sz="2400" lang="en-US" smtClean="0">
                <a:cs typeface="Times New Roman" pitchFamily="18" charset="0"/>
              </a:rPr>
              <a:t>clients, </a:t>
            </a:r>
            <a:r>
              <a:rPr dirty="0" sz="2400" lang="en-US">
                <a:cs typeface="Times New Roman" pitchFamily="18" charset="0"/>
              </a:rPr>
              <a:t>or testing a new </a:t>
            </a:r>
            <a:r>
              <a:rPr dirty="0" sz="2400" lang="en-US" smtClean="0">
                <a:cs typeface="Times New Roman" pitchFamily="18" charset="0"/>
              </a:rPr>
              <a:t>product.</a:t>
            </a:r>
            <a:endParaRPr dirty="0" sz="2400" lang="en-US">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11" name="Rectangle 1"/>
          <p:cNvSpPr/>
          <p:nvPr/>
        </p:nvSpPr>
        <p:spPr>
          <a:xfrm>
            <a:off x="609600" y="685801"/>
            <a:ext cx="8229600" cy="4278094"/>
          </a:xfrm>
          <a:prstGeom prst="rect"/>
        </p:spPr>
        <p:txBody>
          <a:bodyPr wrap="square">
            <a:spAutoFit/>
          </a:bodyPr>
          <a:p>
            <a:r>
              <a:rPr b="1" dirty="0" sz="2400" lang="en-US" u="sng" smtClean="0">
                <a:cs typeface="Times New Roman" pitchFamily="18" charset="0"/>
              </a:rPr>
              <a:t>Flexibility</a:t>
            </a:r>
          </a:p>
          <a:p>
            <a:endParaRPr b="1" dirty="0" sz="2400" lang="en-US" u="sng">
              <a:cs typeface="Times New Roman" pitchFamily="18" charset="0"/>
            </a:endParaRPr>
          </a:p>
          <a:p>
            <a:pPr algn="just"/>
            <a:r>
              <a:rPr dirty="0" sz="2400" lang="en-US">
                <a:cs typeface="Times New Roman" pitchFamily="18" charset="0"/>
              </a:rPr>
              <a:t>Like an entrepreneur, you have to be able to adapt to change and solve problems as they </a:t>
            </a:r>
            <a:r>
              <a:rPr dirty="0" sz="2400" lang="en-US" smtClean="0">
                <a:cs typeface="Times New Roman" pitchFamily="18" charset="0"/>
              </a:rPr>
              <a:t>arise.</a:t>
            </a:r>
          </a:p>
          <a:p>
            <a:pPr algn="just"/>
            <a:endParaRPr dirty="0" sz="2400" lang="en-US">
              <a:cs typeface="Times New Roman" pitchFamily="18" charset="0"/>
            </a:endParaRPr>
          </a:p>
          <a:p>
            <a:pPr algn="just"/>
            <a:r>
              <a:rPr dirty="0" sz="2400" lang="en-US" smtClean="0">
                <a:cs typeface="Times New Roman" pitchFamily="18" charset="0"/>
              </a:rPr>
              <a:t>A </a:t>
            </a:r>
            <a:r>
              <a:rPr dirty="0" sz="2400" lang="en-US">
                <a:cs typeface="Times New Roman" pitchFamily="18" charset="0"/>
              </a:rPr>
              <a:t>good team player can shift their priorities to help out whenever the team needs assistance. </a:t>
            </a:r>
            <a:endParaRPr dirty="0" sz="2400" lang="en-US" smtClean="0">
              <a:cs typeface="Times New Roman" pitchFamily="18" charset="0"/>
            </a:endParaRPr>
          </a:p>
          <a:p>
            <a:pPr algn="just"/>
            <a:endParaRPr dirty="0" sz="2400" lang="en-US">
              <a:cs typeface="Times New Roman" pitchFamily="18" charset="0"/>
            </a:endParaRPr>
          </a:p>
          <a:p>
            <a:pPr algn="just"/>
            <a:r>
              <a:rPr dirty="0" sz="2400" lang="en-US" smtClean="0">
                <a:cs typeface="Times New Roman" pitchFamily="18" charset="0"/>
              </a:rPr>
              <a:t>Thus</a:t>
            </a:r>
            <a:r>
              <a:rPr dirty="0" sz="2400" lang="en-US">
                <a:cs typeface="Times New Roman" pitchFamily="18" charset="0"/>
              </a:rPr>
              <a:t>, flexibility means being receptive to other people’s needs, opinions, and ideas and being open-minded to </a:t>
            </a:r>
            <a:r>
              <a:rPr dirty="0" sz="2400" lang="en-US" smtClean="0">
                <a:cs typeface="Times New Roman" pitchFamily="18" charset="0"/>
              </a:rPr>
              <a:t>feedback from </a:t>
            </a:r>
            <a:r>
              <a:rPr dirty="0" sz="2400" lang="en-US">
                <a:cs typeface="Times New Roman" pitchFamily="18" charset="0"/>
              </a:rPr>
              <a:t>your manager.</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amer</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Unit II</dc:title>
  <dc:creator>feroz</dc:creator>
  <cp:lastModifiedBy>feroz</cp:lastModifiedBy>
  <dcterms:created xsi:type="dcterms:W3CDTF">2020-09-03T09:06:44Z</dcterms:created>
  <dcterms:modified xsi:type="dcterms:W3CDTF">2020-09-24T01:07:43Z</dcterms:modified>
</cp:coreProperties>
</file>