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p:scale>
          <a:sx n="82" d="100"/>
          <a:sy n="82" d="100"/>
        </p:scale>
        <p:origin x="-144"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tableStyles" Target="tableStyle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3" name=""/>
        <p:cNvGrpSpPr/>
        <p:nvPr/>
      </p:nvGrpSpPr>
      <p:grpSpPr>
        <a:xfrm>
          <a:off x="0" y="0"/>
          <a:ext cx="0" cy="0"/>
          <a:chOff x="0" y="0"/>
          <a:chExt cx="0" cy="0"/>
        </a:xfrm>
      </p:grpSpPr>
      <p:sp>
        <p:nvSpPr>
          <p:cNvPr id="104867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2020-10-5</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8" name=""/>
        <p:cNvGrpSpPr/>
        <p:nvPr/>
      </p:nvGrpSpPr>
      <p:grpSpPr>
        <a:xfrm>
          <a:off x="0" y="0"/>
          <a:ext cx="0" cy="0"/>
          <a:chOff x="0" y="0"/>
          <a:chExt cx="0" cy="0"/>
        </a:xfrm>
      </p:grpSpPr>
      <p:sp>
        <p:nvSpPr>
          <p:cNvPr id="1048644" name="Title 1"/>
          <p:cNvSpPr>
            <a:spLocks noGrp="1"/>
          </p:cNvSpPr>
          <p:nvPr>
            <p:ph type="title"/>
          </p:nvPr>
        </p:nvSpPr>
        <p:spPr/>
        <p:txBody>
          <a:bodyPr/>
          <a:p>
            <a:r>
              <a:rPr altLang="zh-CN" lang="en-US" smtClean="0"/>
              <a:t>Click to edit Master title style</a:t>
            </a:r>
            <a:endParaRPr dirty="0" lang="en-US"/>
          </a:p>
        </p:txBody>
      </p:sp>
      <p:sp>
        <p:nvSpPr>
          <p:cNvPr id="1048645"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6" name="Date Placeholder 3"/>
          <p:cNvSpPr>
            <a:spLocks noGrp="1"/>
          </p:cNvSpPr>
          <p:nvPr>
            <p:ph type="dt" sz="half" idx="10"/>
          </p:nvPr>
        </p:nvSpPr>
        <p:spPr/>
        <p:txBody>
          <a:bodyPr/>
          <a:p>
            <a:fld id="{70BC1078-46ED-40F9-8930-935BAD7C2B02}" type="datetimeFigureOut">
              <a:rPr altLang="en-US" lang="zh-CN" smtClean="0"/>
              <a:t>2020-10-5</a:t>
            </a:fld>
            <a:endParaRPr altLang="en-US" lang="zh-CN"/>
          </a:p>
        </p:txBody>
      </p:sp>
      <p:sp>
        <p:nvSpPr>
          <p:cNvPr id="1048647" name="Footer Placeholder 4"/>
          <p:cNvSpPr>
            <a:spLocks noGrp="1"/>
          </p:cNvSpPr>
          <p:nvPr>
            <p:ph type="ftr" sz="quarter" idx="11"/>
          </p:nvPr>
        </p:nvSpPr>
        <p:spPr/>
        <p:txBody>
          <a:bodyPr/>
          <a:p>
            <a:endParaRPr altLang="en-US" lang="zh-CN"/>
          </a:p>
        </p:txBody>
      </p:sp>
      <p:sp>
        <p:nvSpPr>
          <p:cNvPr id="104864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5" name=""/>
        <p:cNvGrpSpPr/>
        <p:nvPr/>
      </p:nvGrpSpPr>
      <p:grpSpPr>
        <a:xfrm>
          <a:off x="0" y="0"/>
          <a:ext cx="0" cy="0"/>
          <a:chOff x="0" y="0"/>
          <a:chExt cx="0" cy="0"/>
        </a:xfrm>
      </p:grpSpPr>
      <p:sp>
        <p:nvSpPr>
          <p:cNvPr id="1048628"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9"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0" name="Date Placeholder 3"/>
          <p:cNvSpPr>
            <a:spLocks noGrp="1"/>
          </p:cNvSpPr>
          <p:nvPr>
            <p:ph type="dt" sz="half" idx="10"/>
          </p:nvPr>
        </p:nvSpPr>
        <p:spPr/>
        <p:txBody>
          <a:bodyPr/>
          <a:p>
            <a:fld id="{70BC1078-46ED-40F9-8930-935BAD7C2B02}" type="datetimeFigureOut">
              <a:rPr altLang="en-US" lang="zh-CN" smtClean="0"/>
              <a:t>2020-10-5</a:t>
            </a:fld>
            <a:endParaRPr altLang="en-US" lang="zh-CN"/>
          </a:p>
        </p:txBody>
      </p:sp>
      <p:sp>
        <p:nvSpPr>
          <p:cNvPr id="1048631" name="Footer Placeholder 4"/>
          <p:cNvSpPr>
            <a:spLocks noGrp="1"/>
          </p:cNvSpPr>
          <p:nvPr>
            <p:ph type="ftr" sz="quarter" idx="11"/>
          </p:nvPr>
        </p:nvSpPr>
        <p:spPr/>
        <p:txBody>
          <a:bodyPr/>
          <a:p>
            <a:endParaRPr altLang="en-US" lang="zh-CN"/>
          </a:p>
        </p:txBody>
      </p:sp>
      <p:sp>
        <p:nvSpPr>
          <p:cNvPr id="104863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6" name=""/>
        <p:cNvGrpSpPr/>
        <p:nvPr/>
      </p:nvGrpSpPr>
      <p:grpSpPr>
        <a:xfrm>
          <a:off x="0" y="0"/>
          <a:ext cx="0" cy="0"/>
          <a:chOff x="0" y="0"/>
          <a:chExt cx="0" cy="0"/>
        </a:xfrm>
      </p:grpSpPr>
      <p:sp>
        <p:nvSpPr>
          <p:cNvPr id="1048633" name="Title 1"/>
          <p:cNvSpPr>
            <a:spLocks noGrp="1"/>
          </p:cNvSpPr>
          <p:nvPr>
            <p:ph type="title"/>
          </p:nvPr>
        </p:nvSpPr>
        <p:spPr/>
        <p:txBody>
          <a:bodyPr/>
          <a:p>
            <a:r>
              <a:rPr altLang="zh-CN" lang="en-US" smtClean="0"/>
              <a:t>Click to edit Master title style</a:t>
            </a:r>
            <a:endParaRPr dirty="0" lang="en-US"/>
          </a:p>
        </p:txBody>
      </p:sp>
      <p:sp>
        <p:nvSpPr>
          <p:cNvPr id="1048634"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5" name="Date Placeholder 3"/>
          <p:cNvSpPr>
            <a:spLocks noGrp="1"/>
          </p:cNvSpPr>
          <p:nvPr>
            <p:ph type="dt" sz="half" idx="10"/>
          </p:nvPr>
        </p:nvSpPr>
        <p:spPr/>
        <p:txBody>
          <a:bodyPr/>
          <a:p>
            <a:fld id="{70BC1078-46ED-40F9-8930-935BAD7C2B02}" type="datetimeFigureOut">
              <a:rPr altLang="en-US" lang="zh-CN" smtClean="0"/>
              <a:t>2020-10-5</a:t>
            </a:fld>
            <a:endParaRPr altLang="en-US" lang="zh-CN"/>
          </a:p>
        </p:txBody>
      </p:sp>
      <p:sp>
        <p:nvSpPr>
          <p:cNvPr id="1048636" name="Footer Placeholder 4"/>
          <p:cNvSpPr>
            <a:spLocks noGrp="1"/>
          </p:cNvSpPr>
          <p:nvPr>
            <p:ph type="ftr" sz="quarter" idx="11"/>
          </p:nvPr>
        </p:nvSpPr>
        <p:spPr/>
        <p:txBody>
          <a:bodyPr/>
          <a:p>
            <a:endParaRPr altLang="en-US" lang="zh-CN"/>
          </a:p>
        </p:txBody>
      </p:sp>
      <p:sp>
        <p:nvSpPr>
          <p:cNvPr id="104863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9" name=""/>
        <p:cNvGrpSpPr/>
        <p:nvPr/>
      </p:nvGrpSpPr>
      <p:grpSpPr>
        <a:xfrm>
          <a:off x="0" y="0"/>
          <a:ext cx="0" cy="0"/>
          <a:chOff x="0" y="0"/>
          <a:chExt cx="0" cy="0"/>
        </a:xfrm>
      </p:grpSpPr>
      <p:sp>
        <p:nvSpPr>
          <p:cNvPr id="1048649"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50"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51" name="Date Placeholder 3"/>
          <p:cNvSpPr>
            <a:spLocks noGrp="1"/>
          </p:cNvSpPr>
          <p:nvPr>
            <p:ph type="dt" sz="half" idx="10"/>
          </p:nvPr>
        </p:nvSpPr>
        <p:spPr/>
        <p:txBody>
          <a:bodyPr/>
          <a:p>
            <a:fld id="{70BC1078-46ED-40F9-8930-935BAD7C2B02}" type="datetimeFigureOut">
              <a:rPr altLang="en-US" lang="zh-CN" smtClean="0"/>
              <a:t>2020-10-5</a:t>
            </a:fld>
            <a:endParaRPr altLang="en-US" lang="zh-CN"/>
          </a:p>
        </p:txBody>
      </p:sp>
      <p:sp>
        <p:nvSpPr>
          <p:cNvPr id="1048652" name="Footer Placeholder 4"/>
          <p:cNvSpPr>
            <a:spLocks noGrp="1"/>
          </p:cNvSpPr>
          <p:nvPr>
            <p:ph type="ftr" sz="quarter" idx="11"/>
          </p:nvPr>
        </p:nvSpPr>
        <p:spPr/>
        <p:txBody>
          <a:bodyPr/>
          <a:p>
            <a:endParaRPr altLang="en-US" lang="zh-CN"/>
          </a:p>
        </p:txBody>
      </p:sp>
      <p:sp>
        <p:nvSpPr>
          <p:cNvPr id="104865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0" name=""/>
        <p:cNvGrpSpPr/>
        <p:nvPr/>
      </p:nvGrpSpPr>
      <p:grpSpPr>
        <a:xfrm>
          <a:off x="0" y="0"/>
          <a:ext cx="0" cy="0"/>
          <a:chOff x="0" y="0"/>
          <a:chExt cx="0" cy="0"/>
        </a:xfrm>
      </p:grpSpPr>
      <p:sp>
        <p:nvSpPr>
          <p:cNvPr id="1048654" name="Title 1"/>
          <p:cNvSpPr>
            <a:spLocks noGrp="1"/>
          </p:cNvSpPr>
          <p:nvPr>
            <p:ph type="title"/>
          </p:nvPr>
        </p:nvSpPr>
        <p:spPr/>
        <p:txBody>
          <a:bodyPr/>
          <a:p>
            <a:r>
              <a:rPr altLang="zh-CN" lang="en-US" smtClean="0"/>
              <a:t>Click to edit Master title style</a:t>
            </a:r>
            <a:endParaRPr dirty="0" lang="en-US"/>
          </a:p>
        </p:txBody>
      </p:sp>
      <p:sp>
        <p:nvSpPr>
          <p:cNvPr id="1048655"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6"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7" name="Date Placeholder 4"/>
          <p:cNvSpPr>
            <a:spLocks noGrp="1"/>
          </p:cNvSpPr>
          <p:nvPr>
            <p:ph type="dt" sz="half" idx="10"/>
          </p:nvPr>
        </p:nvSpPr>
        <p:spPr/>
        <p:txBody>
          <a:bodyPr/>
          <a:p>
            <a:fld id="{70BC1078-46ED-40F9-8930-935BAD7C2B02}" type="datetimeFigureOut">
              <a:rPr altLang="en-US" lang="zh-CN" smtClean="0"/>
              <a:t>2020-10-5</a:t>
            </a:fld>
            <a:endParaRPr altLang="en-US" lang="zh-CN"/>
          </a:p>
        </p:txBody>
      </p:sp>
      <p:sp>
        <p:nvSpPr>
          <p:cNvPr id="1048658" name="Footer Placeholder 5"/>
          <p:cNvSpPr>
            <a:spLocks noGrp="1"/>
          </p:cNvSpPr>
          <p:nvPr>
            <p:ph type="ftr" sz="quarter" idx="11"/>
          </p:nvPr>
        </p:nvSpPr>
        <p:spPr/>
        <p:txBody>
          <a:bodyPr/>
          <a:p>
            <a:endParaRPr altLang="en-US" lang="zh-CN"/>
          </a:p>
        </p:txBody>
      </p:sp>
      <p:sp>
        <p:nvSpPr>
          <p:cNvPr id="104865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1" name=""/>
        <p:cNvGrpSpPr/>
        <p:nvPr/>
      </p:nvGrpSpPr>
      <p:grpSpPr>
        <a:xfrm>
          <a:off x="0" y="0"/>
          <a:ext cx="0" cy="0"/>
          <a:chOff x="0" y="0"/>
          <a:chExt cx="0" cy="0"/>
        </a:xfrm>
      </p:grpSpPr>
      <p:sp>
        <p:nvSpPr>
          <p:cNvPr id="1048660"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61"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2"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3"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4"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5" name="Date Placeholder 6"/>
          <p:cNvSpPr>
            <a:spLocks noGrp="1"/>
          </p:cNvSpPr>
          <p:nvPr>
            <p:ph type="dt" sz="half" idx="10"/>
          </p:nvPr>
        </p:nvSpPr>
        <p:spPr/>
        <p:txBody>
          <a:bodyPr/>
          <a:p>
            <a:fld id="{70BC1078-46ED-40F9-8930-935BAD7C2B02}" type="datetimeFigureOut">
              <a:rPr altLang="en-US" lang="zh-CN" smtClean="0"/>
              <a:t>2020-10-5</a:t>
            </a:fld>
            <a:endParaRPr altLang="en-US" lang="zh-CN"/>
          </a:p>
        </p:txBody>
      </p:sp>
      <p:sp>
        <p:nvSpPr>
          <p:cNvPr id="1048666" name="Footer Placeholder 7"/>
          <p:cNvSpPr>
            <a:spLocks noGrp="1"/>
          </p:cNvSpPr>
          <p:nvPr>
            <p:ph type="ftr" sz="quarter" idx="11"/>
          </p:nvPr>
        </p:nvSpPr>
        <p:spPr/>
        <p:txBody>
          <a:bodyPr/>
          <a:p>
            <a:endParaRPr altLang="en-US" lang="zh-CN"/>
          </a:p>
        </p:txBody>
      </p:sp>
      <p:sp>
        <p:nvSpPr>
          <p:cNvPr id="1048667"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dirty="0" lang="en-US"/>
          </a:p>
        </p:txBody>
      </p:sp>
      <p:sp>
        <p:nvSpPr>
          <p:cNvPr id="1048625" name="Date Placeholder 2"/>
          <p:cNvSpPr>
            <a:spLocks noGrp="1"/>
          </p:cNvSpPr>
          <p:nvPr>
            <p:ph type="dt" sz="half" idx="10"/>
          </p:nvPr>
        </p:nvSpPr>
        <p:spPr/>
        <p:txBody>
          <a:bodyPr/>
          <a:p>
            <a:fld id="{70BC1078-46ED-40F9-8930-935BAD7C2B02}" type="datetimeFigureOut">
              <a:rPr altLang="en-US" lang="zh-CN" smtClean="0"/>
              <a:t>2020-10-5</a:t>
            </a:fld>
            <a:endParaRPr altLang="en-US" lang="zh-CN"/>
          </a:p>
        </p:txBody>
      </p:sp>
      <p:sp>
        <p:nvSpPr>
          <p:cNvPr id="1048626" name="Footer Placeholder 3"/>
          <p:cNvSpPr>
            <a:spLocks noGrp="1"/>
          </p:cNvSpPr>
          <p:nvPr>
            <p:ph type="ftr" sz="quarter" idx="11"/>
          </p:nvPr>
        </p:nvSpPr>
        <p:spPr/>
        <p:txBody>
          <a:bodyPr/>
          <a:p>
            <a:endParaRPr altLang="en-US" lang="zh-CN"/>
          </a:p>
        </p:txBody>
      </p:sp>
      <p:sp>
        <p:nvSpPr>
          <p:cNvPr id="1048627"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587" name="Date Placeholder 1"/>
          <p:cNvSpPr>
            <a:spLocks noGrp="1"/>
          </p:cNvSpPr>
          <p:nvPr>
            <p:ph type="dt" sz="half" idx="10"/>
          </p:nvPr>
        </p:nvSpPr>
        <p:spPr/>
        <p:txBody>
          <a:bodyPr/>
          <a:p>
            <a:fld id="{70BC1078-46ED-40F9-8930-935BAD7C2B02}" type="datetimeFigureOut">
              <a:rPr altLang="en-US" lang="zh-CN" smtClean="0"/>
              <a:t>2020-10-5</a:t>
            </a:fld>
            <a:endParaRPr altLang="en-US" lang="zh-CN"/>
          </a:p>
        </p:txBody>
      </p:sp>
      <p:sp>
        <p:nvSpPr>
          <p:cNvPr id="1048588" name="Footer Placeholder 2"/>
          <p:cNvSpPr>
            <a:spLocks noGrp="1"/>
          </p:cNvSpPr>
          <p:nvPr>
            <p:ph type="ftr" sz="quarter" idx="11"/>
          </p:nvPr>
        </p:nvSpPr>
        <p:spPr/>
        <p:txBody>
          <a:bodyPr/>
          <a:p>
            <a:endParaRPr altLang="en-US" lang="zh-CN"/>
          </a:p>
        </p:txBody>
      </p:sp>
      <p:sp>
        <p:nvSpPr>
          <p:cNvPr id="1048589"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2" name=""/>
        <p:cNvGrpSpPr/>
        <p:nvPr/>
      </p:nvGrpSpPr>
      <p:grpSpPr>
        <a:xfrm>
          <a:off x="0" y="0"/>
          <a:ext cx="0" cy="0"/>
          <a:chOff x="0" y="0"/>
          <a:chExt cx="0" cy="0"/>
        </a:xfrm>
      </p:grpSpPr>
      <p:sp>
        <p:nvSpPr>
          <p:cNvPr id="1048668"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9"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71" name="Date Placeholder 4"/>
          <p:cNvSpPr>
            <a:spLocks noGrp="1"/>
          </p:cNvSpPr>
          <p:nvPr>
            <p:ph type="dt" sz="half" idx="10"/>
          </p:nvPr>
        </p:nvSpPr>
        <p:spPr/>
        <p:txBody>
          <a:bodyPr/>
          <a:p>
            <a:fld id="{70BC1078-46ED-40F9-8930-935BAD7C2B02}" type="datetimeFigureOut">
              <a:rPr altLang="en-US" lang="zh-CN" smtClean="0"/>
              <a:t>2020-10-5</a:t>
            </a:fld>
            <a:endParaRPr altLang="en-US" lang="zh-CN"/>
          </a:p>
        </p:txBody>
      </p:sp>
      <p:sp>
        <p:nvSpPr>
          <p:cNvPr id="1048672" name="Footer Placeholder 5"/>
          <p:cNvSpPr>
            <a:spLocks noGrp="1"/>
          </p:cNvSpPr>
          <p:nvPr>
            <p:ph type="ftr" sz="quarter" idx="11"/>
          </p:nvPr>
        </p:nvSpPr>
        <p:spPr/>
        <p:txBody>
          <a:bodyPr/>
          <a:p>
            <a:endParaRPr altLang="en-US" lang="zh-CN"/>
          </a:p>
        </p:txBody>
      </p:sp>
      <p:sp>
        <p:nvSpPr>
          <p:cNvPr id="104867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7" name=""/>
        <p:cNvGrpSpPr/>
        <p:nvPr/>
      </p:nvGrpSpPr>
      <p:grpSpPr>
        <a:xfrm>
          <a:off x="0" y="0"/>
          <a:ext cx="0" cy="0"/>
          <a:chOff x="0" y="0"/>
          <a:chExt cx="0" cy="0"/>
        </a:xfrm>
      </p:grpSpPr>
      <p:sp>
        <p:nvSpPr>
          <p:cNvPr id="1048638"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9"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4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1" name="Date Placeholder 4"/>
          <p:cNvSpPr>
            <a:spLocks noGrp="1"/>
          </p:cNvSpPr>
          <p:nvPr>
            <p:ph type="dt" sz="half" idx="10"/>
          </p:nvPr>
        </p:nvSpPr>
        <p:spPr/>
        <p:txBody>
          <a:bodyPr/>
          <a:p>
            <a:fld id="{70BC1078-46ED-40F9-8930-935BAD7C2B02}" type="datetimeFigureOut">
              <a:rPr altLang="en-US" lang="zh-CN" smtClean="0"/>
              <a:t>2020-10-5</a:t>
            </a:fld>
            <a:endParaRPr altLang="en-US" lang="zh-CN"/>
          </a:p>
        </p:txBody>
      </p:sp>
      <p:sp>
        <p:nvSpPr>
          <p:cNvPr id="1048642" name="Footer Placeholder 5"/>
          <p:cNvSpPr>
            <a:spLocks noGrp="1"/>
          </p:cNvSpPr>
          <p:nvPr>
            <p:ph type="ftr" sz="quarter" idx="11"/>
          </p:nvPr>
        </p:nvSpPr>
        <p:spPr/>
        <p:txBody>
          <a:bodyPr/>
          <a:p>
            <a:endParaRPr altLang="en-US" lang="zh-CN"/>
          </a:p>
        </p:txBody>
      </p:sp>
      <p:sp>
        <p:nvSpPr>
          <p:cNvPr id="104864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2020-10-5</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p:txBody>
          <a:bodyPr/>
          <a:p>
            <a:r>
              <a:rPr altLang="zh-CN" lang="en-US"/>
              <a:t>Project Formulation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98" name="TextBox 1048597"/>
          <p:cNvSpPr txBox="1"/>
          <p:nvPr/>
        </p:nvSpPr>
        <p:spPr>
          <a:xfrm>
            <a:off x="411369" y="1706880"/>
            <a:ext cx="8321260" cy="3863340"/>
          </a:xfrm>
          <a:prstGeom prst="rect"/>
        </p:spPr>
        <p:txBody>
          <a:bodyPr rtlCol="0" wrap="square">
            <a:spAutoFit/>
          </a:bodyPr>
          <a:p>
            <a:r>
              <a:rPr sz="2800" lang="en-US">
                <a:solidFill>
                  <a:srgbClr val="000000"/>
                </a:solidFill>
              </a:rPr>
              <a:t>3. Project Design and Network Analysis:</a:t>
            </a:r>
          </a:p>
          <a:p>
            <a:r>
              <a:rPr sz="2800" lang="en-US">
                <a:solidFill>
                  <a:srgbClr val="000000"/>
                </a:solidFill>
              </a:rPr>
              <a:t>
• It is the heart of the project entity.
• It defines the sequence of events of the 
project.
• Time is allocated for each activity.
• It is presented in a form of a network drawing.
• It helps to identify project inputs, finance 
needed and cost-benefit profile of the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599" name="TextBox 1048598"/>
          <p:cNvSpPr txBox="1"/>
          <p:nvPr/>
        </p:nvSpPr>
        <p:spPr>
          <a:xfrm>
            <a:off x="281420" y="1497330"/>
            <a:ext cx="9105035" cy="4282439"/>
          </a:xfrm>
          <a:prstGeom prst="rect"/>
        </p:spPr>
        <p:txBody>
          <a:bodyPr rtlCol="0" wrap="square">
            <a:spAutoFit/>
          </a:bodyPr>
          <a:p>
            <a:r>
              <a:rPr sz="2800" lang="en-US">
                <a:solidFill>
                  <a:srgbClr val="000000"/>
                </a:solidFill>
              </a:rPr>
              <a:t>4. Input Analysis:</a:t>
            </a:r>
          </a:p>
          <a:p>
            <a:r>
              <a:rPr sz="2800" lang="en-US">
                <a:solidFill>
                  <a:srgbClr val="000000"/>
                </a:solidFill>
              </a:rPr>
              <a:t>
• Its assesses the input requirements during the 
construction and operation of the project.
• It defines the inputs required for each activity.
• Inputs include materials, human resources.
• It evaluates the feasibility of the project from 
the point of view of the availability of 
necessary resources.
• This aids in assessing the project cost.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00" name="TextBox 1048599"/>
          <p:cNvSpPr txBox="1"/>
          <p:nvPr/>
        </p:nvSpPr>
        <p:spPr>
          <a:xfrm>
            <a:off x="269372" y="1483754"/>
            <a:ext cx="8605254" cy="3025140"/>
          </a:xfrm>
          <a:prstGeom prst="rect"/>
        </p:spPr>
        <p:txBody>
          <a:bodyPr rtlCol="0" wrap="square">
            <a:spAutoFit/>
          </a:bodyPr>
          <a:p>
            <a:r>
              <a:rPr altLang="zh-CN" sz="2800" lang="en-US">
                <a:solidFill>
                  <a:srgbClr val="000000"/>
                </a:solidFill>
              </a:rPr>
              <a:t>5.  </a:t>
            </a:r>
            <a:r>
              <a:rPr sz="2800" lang="en-US">
                <a:solidFill>
                  <a:srgbClr val="000000"/>
                </a:solidFill>
              </a:rPr>
              <a:t>Cost- Benefit Analysis:</a:t>
            </a:r>
          </a:p>
          <a:p>
            <a:r>
              <a:rPr sz="2800" lang="en-US">
                <a:solidFill>
                  <a:srgbClr val="000000"/>
                </a:solidFill>
              </a:rPr>
              <a:t>
• The overall worth of a project is considered.
• The project design forms the basis of 
evaluation.
• It considers costs that all entities have to bear 
and the benefit connected to 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1" name="TextBox 1048600"/>
          <p:cNvSpPr txBox="1"/>
          <p:nvPr/>
        </p:nvSpPr>
        <p:spPr>
          <a:xfrm>
            <a:off x="405555" y="1559386"/>
            <a:ext cx="8158286" cy="3444240"/>
          </a:xfrm>
          <a:prstGeom prst="rect"/>
        </p:spPr>
        <p:txBody>
          <a:bodyPr rtlCol="0" wrap="square">
            <a:spAutoFit/>
          </a:bodyPr>
          <a:p>
            <a:r>
              <a:rPr altLang="zh-CN" sz="2800" lang="en-US">
                <a:solidFill>
                  <a:srgbClr val="000000"/>
                </a:solidFill>
              </a:rPr>
              <a:t>6.  </a:t>
            </a:r>
            <a:r>
              <a:rPr sz="2800" lang="en-US">
                <a:solidFill>
                  <a:srgbClr val="000000"/>
                </a:solidFill>
              </a:rPr>
              <a:t>Pre-investment Analysis:</a:t>
            </a:r>
          </a:p>
          <a:p>
            <a:r>
              <a:rPr sz="2800" lang="en-US">
                <a:solidFill>
                  <a:srgbClr val="000000"/>
                </a:solidFill>
              </a:rPr>
              <a:t>
• The results obtained in previous stages are 
consolidated to arrive at clear conclusions.
• Helps the project-sponsoring body, the 
project-implementing body and the external 
consulting agencies to accept/reject the 
proposal.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02" name="TextBox 1048601"/>
          <p:cNvSpPr txBox="1"/>
          <p:nvPr/>
        </p:nvSpPr>
        <p:spPr>
          <a:xfrm>
            <a:off x="207819" y="1287780"/>
            <a:ext cx="8936181" cy="4701540"/>
          </a:xfrm>
          <a:prstGeom prst="rect"/>
        </p:spPr>
        <p:txBody>
          <a:bodyPr rtlCol="0" wrap="square">
            <a:spAutoFit/>
          </a:bodyPr>
          <a:p>
            <a:r>
              <a:rPr sz="2800" lang="en-US">
                <a:solidFill>
                  <a:srgbClr val="000000"/>
                </a:solidFill>
              </a:rPr>
              <a:t>Project Report</a:t>
            </a:r>
          </a:p>
          <a:p>
            <a:r>
              <a:rPr sz="2800" lang="en-US">
                <a:solidFill>
                  <a:srgbClr val="000000"/>
                </a:solidFill>
              </a:rPr>
              <a:t>
• It is a concise copy of detailed analysis done 
for the project.
• An entrepreneur/expert prepares the report 
before the investment in project is done.
• The report assesses the demand for proposed 
product/service, works out cost of investment 
and profitability on this investment.
• It acts as an instrument to convince investors 
to invest in the project.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3" name="TextBox 1048602"/>
          <p:cNvSpPr txBox="1"/>
          <p:nvPr/>
        </p:nvSpPr>
        <p:spPr>
          <a:xfrm>
            <a:off x="173180" y="337279"/>
            <a:ext cx="8616576" cy="5958840"/>
          </a:xfrm>
          <a:prstGeom prst="rect"/>
        </p:spPr>
        <p:txBody>
          <a:bodyPr rtlCol="0" wrap="square">
            <a:spAutoFit/>
          </a:bodyPr>
          <a:p>
            <a:r>
              <a:rPr sz="2800" lang="en-US">
                <a:solidFill>
                  <a:srgbClr val="000000"/>
                </a:solidFill>
              </a:rPr>
              <a:t>A project report gives information on the following:</a:t>
            </a:r>
          </a:p>
          <a:p>
            <a:r>
              <a:rPr sz="2800" lang="en-US">
                <a:solidFill>
                  <a:srgbClr val="000000"/>
                </a:solidFill>
              </a:rPr>
              <a:t>
• Economic aspects – present market, scope 
for growth, justification for investment.
• Technical aspects – technology, machinery, 
equipment needed.
• Financial aspects – Total investment 
needed, entrepreneur’s contribution, cost of capital 
and return on capital.
• Production aspects – Product details, justification for 
the choice of product, export worthiness.
• Managerial aspects – Qualifications, experience of 
people needed for managerial posts.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04" name="TextBox 1048603"/>
          <p:cNvSpPr txBox="1"/>
          <p:nvPr/>
        </p:nvSpPr>
        <p:spPr>
          <a:xfrm>
            <a:off x="49071" y="868681"/>
            <a:ext cx="9045858" cy="5539740"/>
          </a:xfrm>
          <a:prstGeom prst="rect"/>
        </p:spPr>
        <p:txBody>
          <a:bodyPr rtlCol="0" wrap="square">
            <a:spAutoFit/>
          </a:bodyPr>
          <a:p>
            <a:r>
              <a:rPr sz="2800" lang="en-US">
                <a:solidFill>
                  <a:srgbClr val="000000"/>
                </a:solidFill>
              </a:rPr>
              <a:t>Contents of a project report</a:t>
            </a:r>
          </a:p>
          <a:p>
            <a:r>
              <a:rPr sz="2800" lang="en-US">
                <a:solidFill>
                  <a:srgbClr val="000000"/>
                </a:solidFill>
              </a:rPr>
              <a:t>
• Objectives and scope of the report.
• Product characteristics (product design, 
specifications, quality standards, uses and 
applications).
• Market position and trends (current capacity 
for production, potential demand, export 
prospects, trends in import-export, price 
structure etc).
• Raw materials (types, quality, sources, price).
• Manufacturing (process, production schedule, 
technique used.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5" name="TextBox 1048604"/>
          <p:cNvSpPr txBox="1"/>
          <p:nvPr/>
        </p:nvSpPr>
        <p:spPr>
          <a:xfrm>
            <a:off x="272831" y="1107192"/>
            <a:ext cx="8598339" cy="5120640"/>
          </a:xfrm>
          <a:prstGeom prst="rect"/>
        </p:spPr>
        <p:txBody>
          <a:bodyPr rtlCol="0" wrap="square">
            <a:spAutoFit/>
          </a:bodyPr>
          <a:p>
            <a:r>
              <a:rPr sz="2800" lang="en-US">
                <a:solidFill>
                  <a:srgbClr val="000000"/>
                </a:solidFill>
              </a:rPr>
              <a:t>Plant and machinery (types, infrastructure support, 
cost).
• Land and building (Requirement, building 
construction schedule, choice of location, cost).
• Financial implications (Capital structure, fixed 
and working capital investment, project cost, 
profitability).
• Marketing channels (Trade practices, marketing and 
advertising strategy).
• Personnel (Requirement of staff, skilled-unskilled 
labour, salary and wage payment, qualifications, 
experience)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6" name="TextBox 1048605"/>
          <p:cNvSpPr txBox="1"/>
          <p:nvPr/>
        </p:nvSpPr>
        <p:spPr>
          <a:xfrm>
            <a:off x="181840" y="511244"/>
            <a:ext cx="8830779" cy="4701539"/>
          </a:xfrm>
          <a:prstGeom prst="rect"/>
        </p:spPr>
        <p:txBody>
          <a:bodyPr rtlCol="0" wrap="square">
            <a:spAutoFit/>
          </a:bodyPr>
          <a:p>
            <a:r>
              <a:rPr sz="2800" lang="en-US">
                <a:solidFill>
                  <a:srgbClr val="000000"/>
                </a:solidFill>
              </a:rPr>
              <a:t>• The project report is submitted to financial 
institutions for grant of land and other financial 
concessions.
• Organisations like Small Industries Service 
Institute (SISI)and Small Industries Development 
Organisation (SIDO) help entrepreneurs 
to prepare project report.
• The financial institutions ascertain from the 
report, whether the project can generate enough 
funds to repay the borrowings in stipulated time 
frame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07" name="Rectangle 1"/>
          <p:cNvSpPr/>
          <p:nvPr/>
        </p:nvSpPr>
        <p:spPr>
          <a:xfrm>
            <a:off x="628732" y="246491"/>
            <a:ext cx="4081780" cy="510540"/>
          </a:xfrm>
          <a:prstGeom prst="rect"/>
        </p:spPr>
        <p:txBody>
          <a:bodyPr wrap="none">
            <a:spAutoFit/>
          </a:bodyPr>
          <a:p>
            <a:r>
              <a:rPr b="1" dirty="0" sz="2800" lang="en-US" u="sng"/>
              <a:t>Market Demand Analysis</a:t>
            </a:r>
          </a:p>
        </p:txBody>
      </p:sp>
      <p:sp>
        <p:nvSpPr>
          <p:cNvPr id="1048608" name="Rectangle 2"/>
          <p:cNvSpPr/>
          <p:nvPr/>
        </p:nvSpPr>
        <p:spPr>
          <a:xfrm>
            <a:off x="628732" y="937549"/>
            <a:ext cx="7913384" cy="1691640"/>
          </a:xfrm>
          <a:prstGeom prst="rect"/>
        </p:spPr>
        <p:txBody>
          <a:bodyPr wrap="square">
            <a:spAutoFit/>
          </a:bodyPr>
          <a:p>
            <a:r>
              <a:rPr dirty="0" lang="en-US"/>
              <a:t>Companies use market demand analysis to understand how much consumer demand exists for a product or service. This analysis helps management determine if they can successfully enter a market and generate enough profits to advance their business operations. While several methods of demand analysis may be used, they usually contain a review of the basic components of an economic market.</a:t>
            </a:r>
          </a:p>
        </p:txBody>
      </p:sp>
      <p:sp>
        <p:nvSpPr>
          <p:cNvPr id="1048609" name="Rectangle 3"/>
          <p:cNvSpPr/>
          <p:nvPr/>
        </p:nvSpPr>
        <p:spPr>
          <a:xfrm>
            <a:off x="628732" y="2658786"/>
            <a:ext cx="7913384" cy="3558541"/>
          </a:xfrm>
          <a:prstGeom prst="rect"/>
        </p:spPr>
        <p:txBody>
          <a:bodyPr wrap="square">
            <a:spAutoFit/>
          </a:bodyPr>
          <a:p>
            <a:r>
              <a:rPr b="1" dirty="0" lang="en-US" u="sng"/>
              <a:t>Market </a:t>
            </a:r>
            <a:r>
              <a:rPr b="1" dirty="0" lang="en-US" u="sng" smtClean="0"/>
              <a:t>Identification</a:t>
            </a:r>
          </a:p>
          <a:p>
            <a:endParaRPr b="1" dirty="0" lang="en-US" u="sng"/>
          </a:p>
          <a:p>
            <a:r>
              <a:rPr dirty="0" lang="en-US"/>
              <a:t>The first step of market analysis is to define and identify the specific market to target with new products or services. </a:t>
            </a:r>
            <a:endParaRPr dirty="0" lang="en-US" smtClean="0"/>
          </a:p>
          <a:p>
            <a:endParaRPr dirty="0" lang="en-US" smtClean="0"/>
          </a:p>
          <a:p>
            <a:r>
              <a:rPr dirty="0" lang="en-US" smtClean="0"/>
              <a:t>Companies </a:t>
            </a:r>
            <a:r>
              <a:rPr dirty="0" lang="en-US"/>
              <a:t>will use market surveys or consumer feedback to determine their satisfaction with current products and services. </a:t>
            </a:r>
            <a:endParaRPr dirty="0" lang="en-US" smtClean="0"/>
          </a:p>
          <a:p>
            <a:endParaRPr dirty="0" lang="en-US" smtClean="0"/>
          </a:p>
          <a:p>
            <a:r>
              <a:rPr dirty="0" lang="en-US" smtClean="0"/>
              <a:t>Comments </a:t>
            </a:r>
            <a:r>
              <a:rPr dirty="0" lang="en-US"/>
              <a:t>indicating dissatisfaction will lead businesses to develop new products or services to meet this consumer demand. </a:t>
            </a:r>
            <a:endParaRPr dirty="0" lang="en-US" smtClean="0"/>
          </a:p>
          <a:p>
            <a:endParaRPr dirty="0" lang="en-US" smtClean="0"/>
          </a:p>
          <a:p>
            <a:r>
              <a:rPr dirty="0" lang="en-US" smtClean="0"/>
              <a:t>While </a:t>
            </a:r>
            <a:r>
              <a:rPr dirty="0" lang="en-US"/>
              <a:t>companies will usually identify markets close to their current product line, new industries may be tested for business expansion possibilities.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590" name="TextBox 1048596"/>
          <p:cNvSpPr txBox="1"/>
          <p:nvPr/>
        </p:nvSpPr>
        <p:spPr>
          <a:xfrm>
            <a:off x="73178" y="0"/>
            <a:ext cx="8939750" cy="6568439"/>
          </a:xfrm>
          <a:prstGeom prst="rect"/>
        </p:spPr>
        <p:txBody>
          <a:bodyPr rtlCol="0" wrap="square">
            <a:spAutoFit/>
          </a:bodyPr>
          <a:p>
            <a:r>
              <a:rPr sz="2600" lang="en-US">
                <a:solidFill>
                  <a:srgbClr val="000000"/>
                </a:solidFill>
              </a:rPr>
              <a:t>PROJECT
Project is a specific investment activity with a specific starting and an ending point, intended to 
create capital assets that produce benefits over an extended period of time. Project is a 
</a:t>
            </a:r>
            <a:r>
              <a:rPr altLang="zh-CN" sz="2600" lang="en-US">
                <a:solidFill>
                  <a:srgbClr val="000000"/>
                </a:solidFill>
              </a:rPr>
              <a:t>com</a:t>
            </a:r>
            <a:r>
              <a:rPr sz="2600" lang="en-US">
                <a:solidFill>
                  <a:srgbClr val="000000"/>
                </a:solidFill>
              </a:rPr>
              <a:t>bination of human and non-human resources pooled together in a temporary organization to 
</a:t>
            </a:r>
            <a:r>
              <a:rPr altLang="zh-CN" sz="2600" lang="en-US">
                <a:solidFill>
                  <a:srgbClr val="000000"/>
                </a:solidFill>
              </a:rPr>
              <a:t>ach</a:t>
            </a:r>
            <a:r>
              <a:rPr sz="2600" lang="en-US">
                <a:solidFill>
                  <a:srgbClr val="000000"/>
                </a:solidFill>
              </a:rPr>
              <a:t>ieve a specific purpose. </a:t>
            </a:r>
          </a:p>
          <a:p>
            <a:r>
              <a:rPr sz="2600" lang="en-US">
                <a:solidFill>
                  <a:srgbClr val="000000"/>
                </a:solidFill>
              </a:rPr>
              <a:t> 
Characteristics of a project 
1. It is non-routine, non-repetitive undertaking often plagued with uncertainties. 
2. It involves coordination of the efforts of persons drawn from different departments and 
</a:t>
            </a:r>
            <a:r>
              <a:rPr altLang="zh-CN" sz="2600" lang="en-US">
                <a:solidFill>
                  <a:srgbClr val="000000"/>
                </a:solidFill>
              </a:rPr>
              <a:t>cont</a:t>
            </a:r>
            <a:r>
              <a:rPr sz="2600" lang="en-US">
                <a:solidFill>
                  <a:srgbClr val="000000"/>
                </a:solidFill>
              </a:rPr>
              <a:t>ributions of outside agencies and
3. The relationship in a project setting is dynamic, temporary and flexible.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10" name="Rectangle 4"/>
          <p:cNvSpPr/>
          <p:nvPr/>
        </p:nvSpPr>
        <p:spPr>
          <a:xfrm>
            <a:off x="370390" y="914399"/>
            <a:ext cx="7917083" cy="4091941"/>
          </a:xfrm>
          <a:prstGeom prst="rect"/>
        </p:spPr>
        <p:txBody>
          <a:bodyPr wrap="square">
            <a:spAutoFit/>
          </a:bodyPr>
          <a:p>
            <a:r>
              <a:rPr b="1" dirty="0" lang="en-US" u="sng"/>
              <a:t>Business </a:t>
            </a:r>
            <a:r>
              <a:rPr b="1" dirty="0" lang="en-US" u="sng" smtClean="0"/>
              <a:t>Cycle</a:t>
            </a:r>
          </a:p>
          <a:p>
            <a:endParaRPr b="1" dirty="0" lang="en-US" u="sng"/>
          </a:p>
          <a:p>
            <a:r>
              <a:rPr dirty="0" lang="en-US"/>
              <a:t>Once a potential market is identified, companies will assess what stage of the business cycle the market is in. </a:t>
            </a:r>
            <a:endParaRPr dirty="0" lang="en-US" smtClean="0"/>
          </a:p>
          <a:p>
            <a:endParaRPr dirty="0" lang="en-US"/>
          </a:p>
          <a:p>
            <a:r>
              <a:rPr dirty="0" lang="en-US" smtClean="0"/>
              <a:t>Three </a:t>
            </a:r>
            <a:r>
              <a:rPr dirty="0" lang="en-US"/>
              <a:t>stages exist in the business cycle: emerging, plateau and declining. </a:t>
            </a:r>
            <a:endParaRPr dirty="0" lang="en-US" smtClean="0"/>
          </a:p>
          <a:p>
            <a:endParaRPr dirty="0" lang="en-US"/>
          </a:p>
          <a:p>
            <a:r>
              <a:rPr dirty="0" lang="en-US" smtClean="0"/>
              <a:t>Markets </a:t>
            </a:r>
            <a:r>
              <a:rPr dirty="0" lang="en-US"/>
              <a:t>in the emerging stage indicate higher consumer demand and low supply of current products or services. </a:t>
            </a:r>
            <a:endParaRPr dirty="0" lang="en-US" smtClean="0"/>
          </a:p>
          <a:p>
            <a:endParaRPr dirty="0" lang="en-US"/>
          </a:p>
          <a:p>
            <a:r>
              <a:rPr dirty="0" lang="en-US" smtClean="0"/>
              <a:t>The </a:t>
            </a:r>
            <a:r>
              <a:rPr dirty="0" lang="en-US"/>
              <a:t>plateau stage is the break-even level of the market, where the supply of goods meets current market demand. </a:t>
            </a:r>
            <a:endParaRPr dirty="0" lang="en-US" smtClean="0"/>
          </a:p>
          <a:p>
            <a:endParaRPr dirty="0" lang="en-US"/>
          </a:p>
          <a:p>
            <a:r>
              <a:rPr dirty="0" lang="en-US" smtClean="0"/>
              <a:t>Declining </a:t>
            </a:r>
            <a:r>
              <a:rPr dirty="0" lang="en-US"/>
              <a:t>stages indicate lagging consumer demand for the goods or services supplied by businesses.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1" name="Rectangle 1"/>
          <p:cNvSpPr/>
          <p:nvPr/>
        </p:nvSpPr>
        <p:spPr>
          <a:xfrm>
            <a:off x="393539" y="1076446"/>
            <a:ext cx="8322198" cy="3825240"/>
          </a:xfrm>
          <a:prstGeom prst="rect"/>
        </p:spPr>
        <p:txBody>
          <a:bodyPr wrap="square">
            <a:spAutoFit/>
          </a:bodyPr>
          <a:p>
            <a:r>
              <a:rPr b="1" dirty="0" lang="en-US" u="sng"/>
              <a:t>Product </a:t>
            </a:r>
            <a:r>
              <a:rPr b="1" dirty="0" lang="en-US" u="sng" smtClean="0"/>
              <a:t>Place</a:t>
            </a:r>
          </a:p>
          <a:p>
            <a:endParaRPr b="1" dirty="0" lang="en-US" u="sng"/>
          </a:p>
          <a:p>
            <a:r>
              <a:rPr dirty="0" lang="en-US"/>
              <a:t>Once markets and business cycles are reviewed, companies will develop a product that meets a specific </a:t>
            </a:r>
            <a:r>
              <a:rPr dirty="0" lang="en-US" smtClean="0"/>
              <a:t>place </a:t>
            </a:r>
            <a:r>
              <a:rPr dirty="0" lang="en-US"/>
              <a:t>in the market. </a:t>
            </a:r>
            <a:endParaRPr dirty="0" lang="en-US" smtClean="0"/>
          </a:p>
          <a:p>
            <a:endParaRPr dirty="0" lang="en-US"/>
          </a:p>
          <a:p>
            <a:r>
              <a:rPr dirty="0" lang="en-US" smtClean="0"/>
              <a:t>Products </a:t>
            </a:r>
            <a:r>
              <a:rPr dirty="0" lang="en-US"/>
              <a:t>must be differentiated from others in the market so they meet a specific need of consumer demand, creating higher demand for their product or service. </a:t>
            </a:r>
            <a:endParaRPr dirty="0" lang="en-US" smtClean="0"/>
          </a:p>
          <a:p>
            <a:endParaRPr dirty="0" lang="en-US"/>
          </a:p>
          <a:p>
            <a:r>
              <a:rPr dirty="0" lang="en-US" smtClean="0"/>
              <a:t>Many </a:t>
            </a:r>
            <a:r>
              <a:rPr dirty="0" lang="en-US"/>
              <a:t>companies will conduct tests in sample markets to determine which of their potential product styles is most preferred by consumers. </a:t>
            </a:r>
            <a:endParaRPr dirty="0" lang="en-US" smtClean="0"/>
          </a:p>
          <a:p>
            <a:endParaRPr dirty="0" lang="en-US"/>
          </a:p>
          <a:p>
            <a:r>
              <a:rPr dirty="0" lang="en-US" smtClean="0"/>
              <a:t>Companies </a:t>
            </a:r>
            <a:r>
              <a:rPr dirty="0" lang="en-US"/>
              <a:t>will also develop their goods so that competitors cannot easily duplicate their product.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12" name="Rectangle 1"/>
          <p:cNvSpPr/>
          <p:nvPr/>
        </p:nvSpPr>
        <p:spPr>
          <a:xfrm>
            <a:off x="601883" y="1134319"/>
            <a:ext cx="8021255" cy="3291840"/>
          </a:xfrm>
          <a:prstGeom prst="rect"/>
        </p:spPr>
        <p:txBody>
          <a:bodyPr wrap="square">
            <a:spAutoFit/>
          </a:bodyPr>
          <a:p>
            <a:r>
              <a:rPr b="1" dirty="0" lang="en-US" u="sng"/>
              <a:t>Growth </a:t>
            </a:r>
            <a:r>
              <a:rPr b="1" dirty="0" lang="en-US" u="sng" smtClean="0"/>
              <a:t>Potential</a:t>
            </a:r>
          </a:p>
          <a:p>
            <a:endParaRPr b="1" dirty="0" lang="en-US" u="sng"/>
          </a:p>
          <a:p>
            <a:r>
              <a:rPr dirty="0" lang="en-US"/>
              <a:t>While every market has an initial level of consumer demand, specialized products or goods can create a sense of usefulness, which will increase demand. </a:t>
            </a:r>
            <a:endParaRPr dirty="0" lang="en-US" smtClean="0"/>
          </a:p>
          <a:p>
            <a:endParaRPr dirty="0" lang="en-US"/>
          </a:p>
          <a:p>
            <a:r>
              <a:rPr dirty="0" lang="en-US" smtClean="0"/>
              <a:t>Examples </a:t>
            </a:r>
            <a:r>
              <a:rPr dirty="0" lang="en-US"/>
              <a:t>of specialized products are iPods or iPhones, which entered the personal electronics market and increased demand through their perceived usefulness by consumers. </a:t>
            </a:r>
            <a:endParaRPr dirty="0" lang="en-US" smtClean="0"/>
          </a:p>
          <a:p>
            <a:endParaRPr dirty="0" lang="en-US"/>
          </a:p>
          <a:p>
            <a:r>
              <a:rPr dirty="0" lang="en-US" smtClean="0"/>
              <a:t>This </a:t>
            </a:r>
            <a:r>
              <a:rPr dirty="0" lang="en-US"/>
              <a:t>type of demand quickly increases the demand for current markets, allowing companies to increase profits through new consumer demand.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3" name="Rectangle 1"/>
          <p:cNvSpPr/>
          <p:nvPr/>
        </p:nvSpPr>
        <p:spPr>
          <a:xfrm>
            <a:off x="625033" y="1088019"/>
            <a:ext cx="8241175" cy="3558540"/>
          </a:xfrm>
          <a:prstGeom prst="rect"/>
        </p:spPr>
        <p:txBody>
          <a:bodyPr wrap="square">
            <a:spAutoFit/>
          </a:bodyPr>
          <a:p>
            <a:r>
              <a:rPr b="1" dirty="0" lang="en-US" u="sng" smtClean="0"/>
              <a:t>Competition</a:t>
            </a:r>
          </a:p>
          <a:p>
            <a:endParaRPr b="1" dirty="0" lang="en-US" u="sng"/>
          </a:p>
          <a:p>
            <a:r>
              <a:rPr dirty="0" lang="en-US"/>
              <a:t>An important factor of market analysis is determining the number of competitors and their current market share. </a:t>
            </a:r>
            <a:endParaRPr dirty="0" lang="en-US" smtClean="0"/>
          </a:p>
          <a:p>
            <a:endParaRPr dirty="0" lang="en-US"/>
          </a:p>
          <a:p>
            <a:r>
              <a:rPr dirty="0" lang="en-US" smtClean="0"/>
              <a:t>Markets </a:t>
            </a:r>
            <a:r>
              <a:rPr dirty="0" lang="en-US"/>
              <a:t>in the emerging stage of the business cycle tend to have fewer competitors, meaning a higher profit margin may be earned by companies</a:t>
            </a:r>
            <a:r>
              <a:rPr dirty="0" lang="en-US" smtClean="0"/>
              <a:t>.</a:t>
            </a:r>
          </a:p>
          <a:p>
            <a:endParaRPr dirty="0" lang="en-US"/>
          </a:p>
          <a:p>
            <a:r>
              <a:rPr dirty="0" lang="en-US" smtClean="0"/>
              <a:t>Once </a:t>
            </a:r>
            <a:r>
              <a:rPr dirty="0" lang="en-US"/>
              <a:t>a market becomes saturated with competing companies and products, fewer profits are achieved and companies will begin to lose money. </a:t>
            </a:r>
            <a:endParaRPr dirty="0" lang="en-US" smtClean="0"/>
          </a:p>
          <a:p>
            <a:endParaRPr dirty="0" lang="en-US"/>
          </a:p>
          <a:p>
            <a:r>
              <a:rPr dirty="0" lang="en-US" smtClean="0"/>
              <a:t>As </a:t>
            </a:r>
            <a:r>
              <a:rPr dirty="0" lang="en-US"/>
              <a:t>markets enter the declining business cycle, companies will conduct a new market analysis to find more profitable markets.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4" name=""/>
          <p:cNvSpPr txBox="1"/>
          <p:nvPr/>
        </p:nvSpPr>
        <p:spPr>
          <a:xfrm>
            <a:off x="549853" y="472102"/>
            <a:ext cx="5061933" cy="510540"/>
          </a:xfrm>
          <a:prstGeom prst="rect"/>
        </p:spPr>
        <p:txBody>
          <a:bodyPr rtlCol="0" wrap="square">
            <a:spAutoFit/>
          </a:bodyPr>
          <a:p>
            <a:r>
              <a:rPr sz="2800" lang="en-US">
                <a:solidFill>
                  <a:srgbClr val="000000"/>
                </a:solidFill>
              </a:rPr>
              <a:t>Financial Analysis</a:t>
            </a:r>
            <a:endParaRPr sz="2800" lang="en-US">
              <a:solidFill>
                <a:srgbClr val="000000"/>
              </a:solidFill>
            </a:endParaRPr>
          </a:p>
        </p:txBody>
      </p:sp>
      <p:sp>
        <p:nvSpPr>
          <p:cNvPr id="1048615" name=""/>
          <p:cNvSpPr txBox="1"/>
          <p:nvPr/>
        </p:nvSpPr>
        <p:spPr>
          <a:xfrm>
            <a:off x="549853" y="1198407"/>
            <a:ext cx="8005329" cy="1767841"/>
          </a:xfrm>
          <a:prstGeom prst="rect"/>
        </p:spPr>
        <p:txBody>
          <a:bodyPr rtlCol="0" wrap="square">
            <a:spAutoFit/>
          </a:bodyPr>
          <a:p>
            <a:r>
              <a:rPr sz="2800" lang="en-US">
                <a:solidFill>
                  <a:srgbClr val="000000"/>
                </a:solidFill>
              </a:rPr>
              <a:t>Financial analysis is the process of evaluating businesses, projects, budgets, and other finance-related transactions to determine their performance and suitability. </a:t>
            </a:r>
            <a:endParaRPr sz="2800" lang="en-US">
              <a:solidFill>
                <a:srgbClr val="000000"/>
              </a:solidFill>
            </a:endParaRPr>
          </a:p>
        </p:txBody>
      </p:sp>
      <p:sp>
        <p:nvSpPr>
          <p:cNvPr id="1048616" name=""/>
          <p:cNvSpPr txBox="1"/>
          <p:nvPr/>
        </p:nvSpPr>
        <p:spPr>
          <a:xfrm>
            <a:off x="549852" y="2966248"/>
            <a:ext cx="8065529" cy="3863340"/>
          </a:xfrm>
          <a:prstGeom prst="rect"/>
        </p:spPr>
        <p:txBody>
          <a:bodyPr rtlCol="0" wrap="square">
            <a:spAutoFit/>
          </a:bodyPr>
          <a:p>
            <a:r>
              <a:rPr sz="2800" lang="en-US">
                <a:solidFill>
                  <a:srgbClr val="000000"/>
                </a:solidFill>
              </a:rPr>
              <a:t>Financial analysis is used to evaluate economic trends, set financial policy, build long-term plans for business activity, and identify projects or companies for investment. This is done through the synthesis of financial numbers and data. A financial analyst will thoroughly examine a company's financial statements—the income statement, balance sheet, and cash flow statement.</a:t>
            </a:r>
            <a:endParaRPr sz="2800" lang="en-US">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17" name=""/>
          <p:cNvSpPr txBox="1"/>
          <p:nvPr/>
        </p:nvSpPr>
        <p:spPr>
          <a:xfrm>
            <a:off x="381001" y="357164"/>
            <a:ext cx="7104784" cy="510540"/>
          </a:xfrm>
          <a:prstGeom prst="rect"/>
        </p:spPr>
        <p:txBody>
          <a:bodyPr rtlCol="0" wrap="square">
            <a:spAutoFit/>
          </a:bodyPr>
          <a:p>
            <a:r>
              <a:rPr sz="2800" lang="en-US">
                <a:solidFill>
                  <a:srgbClr val="000000"/>
                </a:solidFill>
              </a:rPr>
              <a:t>Key Element of a Financial Analysis</a:t>
            </a:r>
            <a:endParaRPr sz="2800" lang="en-US">
              <a:solidFill>
                <a:srgbClr val="000000"/>
              </a:solidFill>
            </a:endParaRPr>
          </a:p>
        </p:txBody>
      </p:sp>
      <p:sp>
        <p:nvSpPr>
          <p:cNvPr id="1048618" name=""/>
          <p:cNvSpPr txBox="1"/>
          <p:nvPr/>
        </p:nvSpPr>
        <p:spPr>
          <a:xfrm>
            <a:off x="381000" y="867703"/>
            <a:ext cx="8503227" cy="5539739"/>
          </a:xfrm>
          <a:prstGeom prst="rect"/>
        </p:spPr>
        <p:txBody>
          <a:bodyPr rtlCol="0" wrap="square">
            <a:spAutoFit/>
          </a:bodyPr>
          <a:p>
            <a:r>
              <a:rPr altLang="zh-CN" sz="2800" lang="en-US">
                <a:solidFill>
                  <a:srgbClr val="000000"/>
                </a:solidFill>
              </a:rPr>
              <a:t>R</a:t>
            </a:r>
            <a:r>
              <a:rPr altLang="zh-CN" sz="2800" lang="en-US">
                <a:solidFill>
                  <a:srgbClr val="000000"/>
                </a:solidFill>
              </a:rPr>
              <a:t>e</a:t>
            </a:r>
            <a:r>
              <a:rPr sz="2800" lang="en-US">
                <a:solidFill>
                  <a:srgbClr val="000000"/>
                </a:solidFill>
              </a:rPr>
              <a:t>venues
Revenues are probably your business's main source of cash. The quantity, quality and timing of revenues can determine long-term success.
Revenue growth (revenue this period - revenue last period) ÷ revenue last period.</a:t>
            </a:r>
            <a:endParaRPr sz="2800" lang="en-US">
              <a:solidFill>
                <a:srgbClr val="000000"/>
              </a:solidFill>
            </a:endParaRPr>
          </a:p>
          <a:p>
            <a:r>
              <a:rPr sz="2800" lang="en-US">
                <a:solidFill>
                  <a:srgbClr val="000000"/>
                </a:solidFill>
              </a:rPr>
              <a:t>
Revenue concentration (revenue from client ÷ total revenue). If a single customer generates a high percentage of your revenues, you could face financial difficulty if that customer stops buying. 
</a:t>
            </a:r>
            <a:endParaRPr sz="2800" lang="en-US">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19" name=""/>
          <p:cNvSpPr txBox="1"/>
          <p:nvPr/>
        </p:nvSpPr>
        <p:spPr>
          <a:xfrm>
            <a:off x="472067" y="598227"/>
            <a:ext cx="8104909" cy="1767841"/>
          </a:xfrm>
          <a:prstGeom prst="rect"/>
        </p:spPr>
        <p:txBody>
          <a:bodyPr rtlCol="0" wrap="square">
            <a:spAutoFit/>
          </a:bodyPr>
          <a:p>
            <a:r>
              <a:rPr sz="2800" lang="en-US">
                <a:solidFill>
                  <a:srgbClr val="000000"/>
                </a:solidFill>
              </a:rPr>
              <a:t>Revenue per employee (revenue ÷ average number of employees). This ratio measures your business's productivity. The higher the ratio, the better. </a:t>
            </a:r>
            <a:endParaRPr sz="2800" lang="en-US">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0" name=""/>
          <p:cNvSpPr txBox="1"/>
          <p:nvPr/>
        </p:nvSpPr>
        <p:spPr>
          <a:xfrm>
            <a:off x="393989" y="154616"/>
            <a:ext cx="8416637" cy="4282440"/>
          </a:xfrm>
          <a:prstGeom prst="rect"/>
        </p:spPr>
        <p:txBody>
          <a:bodyPr rtlCol="0" wrap="square">
            <a:spAutoFit/>
          </a:bodyPr>
          <a:p>
            <a:r>
              <a:rPr sz="2800" lang="en-US">
                <a:solidFill>
                  <a:srgbClr val="000000"/>
                </a:solidFill>
              </a:rPr>
              <a:t>The financial analysis section of a business plan should contain the data for financing your business for the present, what will be needed for future growth, and an estimation of your operating expenses.
The financial analysis section of your business plan may be the most challenging for you to complete on your own, but it also could be the deal-maker or deal-breaker when you are searching for funding.</a:t>
            </a:r>
            <a:endParaRPr sz="2800" lang="en-US">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1" name=""/>
          <p:cNvSpPr txBox="1"/>
          <p:nvPr/>
        </p:nvSpPr>
        <p:spPr>
          <a:xfrm>
            <a:off x="467590" y="480059"/>
            <a:ext cx="8208818" cy="3863341"/>
          </a:xfrm>
          <a:prstGeom prst="rect"/>
        </p:spPr>
        <p:txBody>
          <a:bodyPr rtlCol="0" wrap="square">
            <a:spAutoFit/>
          </a:bodyPr>
          <a:p>
            <a:r>
              <a:rPr sz="2800" lang="en-US">
                <a:solidFill>
                  <a:srgbClr val="000000"/>
                </a:solidFill>
              </a:rPr>
              <a:t>Financial Analysis of a Business Plan
The financial analysis section should be based on estimates for new businesses or recent data for established businesses. It should include these elements:
Balance sheet: Your assumed and anticipated business financials, including assets, liabilities, and equity.</a:t>
            </a:r>
            <a:endParaRPr sz="2800" lang="en-US">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22" name=""/>
          <p:cNvSpPr txBox="1"/>
          <p:nvPr/>
        </p:nvSpPr>
        <p:spPr>
          <a:xfrm>
            <a:off x="355022" y="276391"/>
            <a:ext cx="8351694" cy="3444240"/>
          </a:xfrm>
          <a:prstGeom prst="rect"/>
        </p:spPr>
        <p:txBody>
          <a:bodyPr rtlCol="0" wrap="square">
            <a:spAutoFit/>
          </a:bodyPr>
          <a:p>
            <a:r>
              <a:rPr sz="2800" lang="en-US">
                <a:solidFill>
                  <a:srgbClr val="000000"/>
                </a:solidFill>
              </a:rPr>
              <a:t>Cash-flow analysis: An overview of the cash you anticipate will be coming into your business based on sales forecasts, minus the anticipated cash expenses of running the business.
Profit-and-loss analysis: Your income statement that subtracts the costs of the business from the earnings over a specific period of time, typically a quarter or a year.</a:t>
            </a:r>
            <a:endParaRPr sz="2800" lang="en-US">
              <a:solidFill>
                <a:srgbClr val="000000"/>
              </a:solidFill>
            </a:endParaRPr>
          </a:p>
        </p:txBody>
      </p:sp>
      <p:sp>
        <p:nvSpPr>
          <p:cNvPr id="1048623" name=""/>
          <p:cNvSpPr txBox="1"/>
          <p:nvPr/>
        </p:nvSpPr>
        <p:spPr>
          <a:xfrm>
            <a:off x="355021" y="4105981"/>
            <a:ext cx="8494568" cy="2186941"/>
          </a:xfrm>
          <a:prstGeom prst="rect"/>
        </p:spPr>
        <p:txBody>
          <a:bodyPr rtlCol="0" wrap="square">
            <a:spAutoFit/>
          </a:bodyPr>
          <a:p>
            <a:r>
              <a:rPr sz="2800" lang="en-US">
                <a:solidFill>
                  <a:srgbClr val="000000"/>
                </a:solidFill>
              </a:rPr>
              <a:t>Break-even analysis: Demonstrates the point when the cost of doing business is fully covered by sales.
Personnel-expense forecast: The expenses of your team, as outlined in a management summary section.</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91" name="TextBox 1048589"/>
          <p:cNvSpPr txBox="1"/>
          <p:nvPr/>
        </p:nvSpPr>
        <p:spPr>
          <a:xfrm>
            <a:off x="218456" y="180712"/>
            <a:ext cx="8600827" cy="5120640"/>
          </a:xfrm>
          <a:prstGeom prst="rect"/>
        </p:spPr>
        <p:txBody>
          <a:bodyPr rtlCol="0" wrap="square">
            <a:spAutoFit/>
          </a:bodyPr>
          <a:p>
            <a:r>
              <a:rPr sz="2800" lang="en-US">
                <a:solidFill>
                  <a:srgbClr val="000000"/>
                </a:solidFill>
              </a:rPr>
              <a:t>PROJECT MANAGEMENT</a:t>
            </a:r>
          </a:p>
          <a:p>
            <a:r>
              <a:rPr sz="2800" lang="en-US">
                <a:solidFill>
                  <a:srgbClr val="000000"/>
                </a:solidFill>
              </a:rPr>
              <a:t> 
It is nothing but management of a project which involves planning, organizing, staffing, 
controlling and coordination of a number of interrelated activities with limited resources viz., 
men materials, money and time.</a:t>
            </a:r>
          </a:p>
          <a:p>
            <a:r>
              <a:rPr sz="2800" lang="en-US">
                <a:solidFill>
                  <a:srgbClr val="000000"/>
                </a:solidFill>
              </a:rPr>
              <a:t>
Here there is need to have integration of different departments, at levels below the top 
management for effective communication, coordination and control.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80" name=""/>
          <p:cNvSpPr txBox="1"/>
          <p:nvPr/>
        </p:nvSpPr>
        <p:spPr>
          <a:xfrm>
            <a:off x="363681" y="258994"/>
            <a:ext cx="4572000" cy="510540"/>
          </a:xfrm>
          <a:prstGeom prst="rect"/>
        </p:spPr>
        <p:txBody>
          <a:bodyPr rtlCol="0" wrap="square">
            <a:spAutoFit/>
          </a:bodyPr>
          <a:p>
            <a:r>
              <a:rPr sz="2800" lang="en-US">
                <a:solidFill>
                  <a:srgbClr val="000000"/>
                </a:solidFill>
              </a:rPr>
              <a:t>Basic Financial Ratios </a:t>
            </a:r>
            <a:endParaRPr sz="2800" lang="en-US">
              <a:solidFill>
                <a:srgbClr val="000000"/>
              </a:solidFill>
            </a:endParaRPr>
          </a:p>
        </p:txBody>
      </p:sp>
      <p:sp>
        <p:nvSpPr>
          <p:cNvPr id="1048681" name=""/>
          <p:cNvSpPr txBox="1"/>
          <p:nvPr/>
        </p:nvSpPr>
        <p:spPr>
          <a:xfrm>
            <a:off x="363680" y="1497330"/>
            <a:ext cx="6609466" cy="3025140"/>
          </a:xfrm>
          <a:prstGeom prst="rect"/>
        </p:spPr>
        <p:txBody>
          <a:bodyPr rtlCol="0" wrap="square">
            <a:spAutoFit/>
          </a:bodyPr>
          <a:p>
            <a:r>
              <a:rPr sz="2800" lang="en-US">
                <a:solidFill>
                  <a:srgbClr val="000000"/>
                </a:solidFill>
              </a:rPr>
              <a:t>
1. Working Capital Ratio 
2. Quick Ratio
3. Earnings per Share (EPS)
4. Price-Earnings (P/E) Ratio
5. Debt-Equity Ratio 
6. Return on Equity (ROE)</a:t>
            </a:r>
            <a:endParaRPr sz="2800" lang="en-US">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82" name=""/>
          <p:cNvSpPr txBox="1"/>
          <p:nvPr/>
        </p:nvSpPr>
        <p:spPr>
          <a:xfrm>
            <a:off x="372341" y="0"/>
            <a:ext cx="8537863" cy="6797039"/>
          </a:xfrm>
          <a:prstGeom prst="rect"/>
        </p:spPr>
        <p:txBody>
          <a:bodyPr rtlCol="0" wrap="square">
            <a:spAutoFit/>
          </a:bodyPr>
          <a:p>
            <a:r>
              <a:rPr sz="2800" lang="en-US">
                <a:solidFill>
                  <a:srgbClr val="000000"/>
                </a:solidFill>
              </a:rPr>
              <a:t>Working Capital Ratio 
Working capital represents a company's ability to pay its current liabilities with its current assets. Working capital is an important measure of financial health since creditors can measure a company's ability to pay off its debts within a year.
Working capital represents the difference between a firm’s current assets and current liabilities. 
Assessing the health of a company in which you want to invest involves understanding its liquidity—how easily that company can turn assets into cash to pay short-term obligations. The working capital ratio is calculated by dividing current assets by current liabilities</a:t>
            </a:r>
            <a:endParaRPr sz="2800" lang="en-US">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83" name=""/>
          <p:cNvSpPr txBox="1"/>
          <p:nvPr/>
        </p:nvSpPr>
        <p:spPr>
          <a:xfrm>
            <a:off x="380999" y="449579"/>
            <a:ext cx="8321386" cy="3444241"/>
          </a:xfrm>
          <a:prstGeom prst="rect"/>
        </p:spPr>
        <p:txBody>
          <a:bodyPr rtlCol="0" wrap="square">
            <a:spAutoFit/>
          </a:bodyPr>
          <a:p>
            <a:r>
              <a:rPr sz="2800" lang="en-US">
                <a:solidFill>
                  <a:srgbClr val="000000"/>
                </a:solidFill>
              </a:rPr>
              <a:t>Quick Ratio
Also called the acid test, this ratio subtracts inventories from current assets, before dividing that figure into liabilities. The idea is to show how well current liabilities are covered by cash and by items with a ready cash value. Inventory, on the other hand, takes time to sell and convert into liquid assets.</a:t>
            </a:r>
            <a:endParaRPr sz="2800" lang="en-US">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84" name=""/>
          <p:cNvSpPr txBox="1"/>
          <p:nvPr/>
        </p:nvSpPr>
        <p:spPr>
          <a:xfrm>
            <a:off x="272940" y="582785"/>
            <a:ext cx="8321207" cy="5120640"/>
          </a:xfrm>
          <a:prstGeom prst="rect"/>
        </p:spPr>
        <p:txBody>
          <a:bodyPr rtlCol="0" wrap="square">
            <a:spAutoFit/>
          </a:bodyPr>
          <a:p>
            <a:r>
              <a:rPr sz="2800" lang="en-US">
                <a:solidFill>
                  <a:srgbClr val="000000"/>
                </a:solidFill>
              </a:rPr>
              <a:t>Earnings per Share (EPS)
When buying a stock, you participate in the future earnings (or risk of loss) of the company. Earnings per share (EPS) measures net income earned on each share of a company's common stock. The company's analysts divide its net income by the weighted average number of common shares outstanding during the year.
If a company has zero or negative earnings (i.e. a loss) then earnings per share will also be zero or negative.</a:t>
            </a:r>
            <a:endParaRPr sz="2800" lang="en-US">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85" name=""/>
          <p:cNvSpPr txBox="1"/>
          <p:nvPr/>
        </p:nvSpPr>
        <p:spPr>
          <a:xfrm>
            <a:off x="350693" y="676511"/>
            <a:ext cx="8440671" cy="2186940"/>
          </a:xfrm>
          <a:prstGeom prst="rect"/>
        </p:spPr>
        <p:txBody>
          <a:bodyPr rtlCol="0" wrap="square">
            <a:spAutoFit/>
          </a:bodyPr>
          <a:p>
            <a:r>
              <a:rPr sz="2800" lang="en-US">
                <a:solidFill>
                  <a:srgbClr val="000000"/>
                </a:solidFill>
              </a:rPr>
              <a:t>Price-Earnings (P/E) Ratio
Called P/E for short, this ratio reflects investors' assessments of those future earnings. You determine the share price of the company's stock and divide it by EPS to obtain the P/E ratio.</a:t>
            </a:r>
            <a:endParaRPr sz="2800" lang="en-US">
              <a:solidFill>
                <a:srgbClr val="000000"/>
              </a:solidFill>
            </a:endParaRPr>
          </a:p>
        </p:txBody>
      </p:sp>
      <p:sp>
        <p:nvSpPr>
          <p:cNvPr id="1048686" name=""/>
          <p:cNvSpPr txBox="1"/>
          <p:nvPr/>
        </p:nvSpPr>
        <p:spPr>
          <a:xfrm>
            <a:off x="350692" y="3242502"/>
            <a:ext cx="7992341" cy="1348741"/>
          </a:xfrm>
          <a:prstGeom prst="rect"/>
        </p:spPr>
        <p:txBody>
          <a:bodyPr rtlCol="0" wrap="square">
            <a:spAutoFit/>
          </a:bodyPr>
          <a:p>
            <a:r>
              <a:rPr sz="2800" lang="en-US">
                <a:solidFill>
                  <a:srgbClr val="000000"/>
                </a:solidFill>
              </a:rPr>
              <a:t>Note that if a company has zero or negative earnings, the P/E ratio will no longer make sense, and will often appear as N/A for not applicable.</a:t>
            </a:r>
            <a:endParaRPr sz="2800" lang="en-US">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87" name=""/>
          <p:cNvSpPr txBox="1"/>
          <p:nvPr/>
        </p:nvSpPr>
        <p:spPr>
          <a:xfrm>
            <a:off x="406976" y="550271"/>
            <a:ext cx="8148204" cy="1767841"/>
          </a:xfrm>
          <a:prstGeom prst="rect"/>
        </p:spPr>
        <p:txBody>
          <a:bodyPr rtlCol="0" wrap="square">
            <a:spAutoFit/>
          </a:bodyPr>
          <a:p>
            <a:r>
              <a:rPr sz="2800" lang="en-US">
                <a:solidFill>
                  <a:srgbClr val="000000"/>
                </a:solidFill>
              </a:rPr>
              <a:t>Debt-Equity Ratio 
What if your prospective investment target is borrowing too much? This can reduce the safety margins behind what it owes</a:t>
            </a:r>
            <a:endParaRPr sz="2800" lang="en-US">
              <a:solidFill>
                <a:srgbClr val="000000"/>
              </a:solidFill>
            </a:endParaRPr>
          </a:p>
        </p:txBody>
      </p:sp>
      <p:sp>
        <p:nvSpPr>
          <p:cNvPr id="1048688" name=""/>
          <p:cNvSpPr txBox="1"/>
          <p:nvPr/>
        </p:nvSpPr>
        <p:spPr>
          <a:xfrm>
            <a:off x="406976" y="3199010"/>
            <a:ext cx="8156863" cy="1348741"/>
          </a:xfrm>
          <a:prstGeom prst="rect"/>
        </p:spPr>
        <p:txBody>
          <a:bodyPr rtlCol="0" wrap="square">
            <a:spAutoFit/>
          </a:bodyPr>
          <a:p>
            <a:r>
              <a:rPr sz="2800" lang="en-US">
                <a:solidFill>
                  <a:srgbClr val="000000"/>
                </a:solidFill>
              </a:rPr>
              <a:t>The debt-to-equity (D/E) is calculated by adding outstanding long and short-term debt, and dividing it by the book value of shareholders' equity</a:t>
            </a:r>
            <a:endParaRPr sz="2800" lang="en-US">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89" name=""/>
          <p:cNvSpPr txBox="1"/>
          <p:nvPr/>
        </p:nvSpPr>
        <p:spPr>
          <a:xfrm>
            <a:off x="413835" y="659129"/>
            <a:ext cx="8162993" cy="3025141"/>
          </a:xfrm>
          <a:prstGeom prst="rect"/>
        </p:spPr>
        <p:txBody>
          <a:bodyPr rtlCol="0" wrap="square">
            <a:spAutoFit/>
          </a:bodyPr>
          <a:p>
            <a:r>
              <a:rPr sz="2800" lang="en-US">
                <a:solidFill>
                  <a:srgbClr val="000000"/>
                </a:solidFill>
              </a:rPr>
              <a:t>Return on Equity (ROE)
Common shareholders want to know how profitable their capital is in the businesses they invest it in. Return on equity is calculated by taking the firm's net earnings (after taxes), subtracting preferred dividends, and dividing the result by common equity dollars in the company.</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92" name="TextBox 1048587"/>
          <p:cNvSpPr txBox="1"/>
          <p:nvPr/>
        </p:nvSpPr>
        <p:spPr>
          <a:xfrm>
            <a:off x="214313" y="2125980"/>
            <a:ext cx="8715375" cy="2606040"/>
          </a:xfrm>
          <a:prstGeom prst="rect"/>
        </p:spPr>
        <p:txBody>
          <a:bodyPr rtlCol="0" wrap="square">
            <a:spAutoFit/>
          </a:bodyPr>
          <a:p>
            <a:r>
              <a:rPr sz="2800" lang="en-US">
                <a:solidFill>
                  <a:srgbClr val="000000"/>
                </a:solidFill>
              </a:rPr>
              <a:t>The individual (or group) 
</a:t>
            </a:r>
            <a:r>
              <a:rPr altLang="zh-CN" sz="2800" lang="en-US">
                <a:solidFill>
                  <a:srgbClr val="000000"/>
                </a:solidFill>
              </a:rPr>
              <a:t>who</a:t>
            </a:r>
            <a:r>
              <a:rPr sz="2800" lang="en-US">
                <a:solidFill>
                  <a:srgbClr val="000000"/>
                </a:solidFill>
              </a:rPr>
              <a:t> has been given the responsibility of integrating the activities and function of various 
</a:t>
            </a:r>
            <a:r>
              <a:rPr altLang="zh-CN" sz="2800" lang="en-US">
                <a:solidFill>
                  <a:srgbClr val="000000"/>
                </a:solidFill>
              </a:rPr>
              <a:t>depa</a:t>
            </a:r>
            <a:r>
              <a:rPr sz="2800" lang="en-US">
                <a:solidFill>
                  <a:srgbClr val="000000"/>
                </a:solidFill>
              </a:rPr>
              <a:t>rtments and outside organization involved in the project work is called project manager or 
</a:t>
            </a:r>
            <a:r>
              <a:rPr altLang="zh-CN" sz="2800" lang="en-US">
                <a:solidFill>
                  <a:srgbClr val="000000"/>
                </a:solidFill>
              </a:rPr>
              <a:t>proje</a:t>
            </a:r>
            <a:r>
              <a:rPr sz="2800" lang="en-US">
                <a:solidFill>
                  <a:srgbClr val="000000"/>
                </a:solidFill>
              </a:rPr>
              <a:t>ct coordinator.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3" name="TextBox 1048585"/>
          <p:cNvSpPr txBox="1"/>
          <p:nvPr/>
        </p:nvSpPr>
        <p:spPr>
          <a:xfrm>
            <a:off x="518006" y="1902968"/>
            <a:ext cx="8107988" cy="2186940"/>
          </a:xfrm>
          <a:prstGeom prst="rect"/>
        </p:spPr>
        <p:txBody>
          <a:bodyPr rtlCol="0" wrap="square">
            <a:spAutoFit/>
          </a:bodyPr>
          <a:p>
            <a:r>
              <a:rPr sz="2800" lang="en-US">
                <a:solidFill>
                  <a:srgbClr val="000000"/>
                </a:solidFill>
              </a:rPr>
              <a:t>Project Formulation</a:t>
            </a:r>
          </a:p>
          <a:p>
            <a:r>
              <a:rPr sz="2800" lang="en-US">
                <a:solidFill>
                  <a:srgbClr val="000000"/>
                </a:solidFill>
              </a:rPr>
              <a:t>
• What is Project Formulation?
• Stages of Project Formulation
• Project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4" name="TextBox 1048583"/>
          <p:cNvSpPr txBox="1"/>
          <p:nvPr/>
        </p:nvSpPr>
        <p:spPr>
          <a:xfrm>
            <a:off x="390264" y="727644"/>
            <a:ext cx="8363472" cy="4701540"/>
          </a:xfrm>
          <a:prstGeom prst="rect"/>
        </p:spPr>
        <p:txBody>
          <a:bodyPr rtlCol="0" wrap="square">
            <a:spAutoFit/>
          </a:bodyPr>
          <a:p>
            <a:r>
              <a:rPr sz="2800" lang="en-US">
                <a:solidFill>
                  <a:srgbClr val="000000"/>
                </a:solidFill>
              </a:rPr>
              <a:t>What is Project Formulation?</a:t>
            </a:r>
          </a:p>
          <a:p>
            <a:r>
              <a:rPr sz="2800" lang="en-US">
                <a:solidFill>
                  <a:srgbClr val="000000"/>
                </a:solidFill>
              </a:rPr>
              <a:t>
• Taking a first look carefully and critically at the 
project idea
• Carefully weighing its various components
• Analysing with the assistance of specialists or 
consultants
• Assessment of the various aspects of an 
investment proposition
• It is an important stage in the pre-investment 
phase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95" name="TextBox 1048584"/>
          <p:cNvSpPr txBox="1"/>
          <p:nvPr/>
        </p:nvSpPr>
        <p:spPr>
          <a:xfrm>
            <a:off x="186168" y="1328882"/>
            <a:ext cx="8476223" cy="3863340"/>
          </a:xfrm>
          <a:prstGeom prst="rect"/>
        </p:spPr>
        <p:txBody>
          <a:bodyPr rtlCol="0" wrap="square">
            <a:spAutoFit/>
          </a:bodyPr>
          <a:p>
            <a:r>
              <a:rPr sz="2800" lang="en-US">
                <a:solidFill>
                  <a:srgbClr val="000000"/>
                </a:solidFill>
              </a:rPr>
              <a:t>Stages of Project Formulation</a:t>
            </a:r>
          </a:p>
          <a:p>
            <a:r>
              <a:rPr sz="2800" lang="en-US">
                <a:solidFill>
                  <a:srgbClr val="000000"/>
                </a:solidFill>
              </a:rPr>
              <a:t>
1. Feasibility Analysis
2. Techno-Economic Analysis
3. Project Design and Network Analysis
4. Input Analysis
5. Financial Analysis
6. Cost-Benefit Analysis
7. Pre-Investment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96" name="TextBox 1048586"/>
          <p:cNvSpPr txBox="1"/>
          <p:nvPr/>
        </p:nvSpPr>
        <p:spPr>
          <a:xfrm>
            <a:off x="147203" y="1034478"/>
            <a:ext cx="8858250" cy="5120640"/>
          </a:xfrm>
          <a:prstGeom prst="rect"/>
        </p:spPr>
        <p:txBody>
          <a:bodyPr rtlCol="0" wrap="square">
            <a:spAutoFit/>
          </a:bodyPr>
          <a:p>
            <a:r>
              <a:rPr sz="2800" lang="en-US">
                <a:solidFill>
                  <a:srgbClr val="000000"/>
                </a:solidFill>
              </a:rPr>
              <a:t>1. Feasibility Analysis:</a:t>
            </a:r>
          </a:p>
          <a:p>
            <a:r>
              <a:rPr sz="2800" lang="en-US">
                <a:solidFill>
                  <a:srgbClr val="000000"/>
                </a:solidFill>
              </a:rPr>
              <a:t>
• First stage in project formulation.
• Examination to see whether to go in for a detailed 
investment proposal or not.
• Screening for internal and external constraints.</a:t>
            </a:r>
          </a:p>
          <a:p>
            <a:r>
              <a:rPr sz="2800" lang="en-US">
                <a:solidFill>
                  <a:srgbClr val="000000"/>
                </a:solidFill>
              </a:rPr>
              <a:t>
Conclusion could be:-
• The project idea seems to be feasible
• The project idea is not a feasible one
• Unable to arrive at a conclusion for want of adequate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597" name="TextBox 1048588"/>
          <p:cNvSpPr txBox="1"/>
          <p:nvPr/>
        </p:nvSpPr>
        <p:spPr>
          <a:xfrm>
            <a:off x="454601" y="868679"/>
            <a:ext cx="8555182" cy="3025140"/>
          </a:xfrm>
          <a:prstGeom prst="rect"/>
        </p:spPr>
        <p:txBody>
          <a:bodyPr rtlCol="0" wrap="square">
            <a:spAutoFit/>
          </a:bodyPr>
          <a:p>
            <a:r>
              <a:rPr sz="2800" lang="en-US">
                <a:solidFill>
                  <a:srgbClr val="000000"/>
                </a:solidFill>
              </a:rPr>
              <a:t>2. Techno-Economic Analysis:</a:t>
            </a:r>
          </a:p>
          <a:p>
            <a:r>
              <a:rPr sz="2800" lang="en-US">
                <a:solidFill>
                  <a:srgbClr val="000000"/>
                </a:solidFill>
              </a:rPr>
              <a:t>
• Screens the idea to-Estimate of potential of 
the demand for goods/services.
• Choice of optimal technology.
• This analysis gives the project a platform for 
preparation of detailed project design.</a:t>
            </a: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Formulation</dc:title>
  <dc:creator>vivo 1804</dc:creator>
  <cp:lastModifiedBy>feroz</cp:lastModifiedBy>
  <dcterms:created xsi:type="dcterms:W3CDTF">2015-05-09T04:30:45Z</dcterms:created>
  <dcterms:modified xsi:type="dcterms:W3CDTF">2020-10-14T05:09:20Z</dcterms:modified>
</cp:coreProperties>
</file>