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79"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38" autoAdjust="0"/>
  </p:normalViewPr>
  <p:slideViewPr>
    <p:cSldViewPr>
      <p:cViewPr varScale="1">
        <p:scale>
          <a:sx n="68" d="100"/>
          <a:sy n="68" d="100"/>
        </p:scale>
        <p:origin x="-144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7C687-751C-445C-8DFB-83B1255FC357}" type="datetimeFigureOut">
              <a:rPr lang="en-IN" smtClean="0"/>
              <a:t>22-01-2021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BBBA4-C8BC-47E1-8266-F48FE41AE320}" type="slidenum">
              <a:rPr lang="en-IN" smtClean="0"/>
              <a:t>‹#›</a:t>
            </a:fld>
            <a:endParaRPr lang="en-IN"/>
          </a:p>
        </p:txBody>
      </p:sp>
    </p:spTree>
    <p:extLst>
      <p:ext uri="{BB962C8B-B14F-4D97-AF65-F5344CB8AC3E}">
        <p14:creationId xmlns:p14="http://schemas.microsoft.com/office/powerpoint/2010/main" val="347411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77BBBA4-C8BC-47E1-8266-F48FE41AE320}" type="slidenum">
              <a:rPr lang="en-IN" smtClean="0"/>
              <a:t>40</a:t>
            </a:fld>
            <a:endParaRPr lang="en-IN"/>
          </a:p>
        </p:txBody>
      </p:sp>
    </p:spTree>
    <p:extLst>
      <p:ext uri="{BB962C8B-B14F-4D97-AF65-F5344CB8AC3E}">
        <p14:creationId xmlns:p14="http://schemas.microsoft.com/office/powerpoint/2010/main" val="104367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147216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300816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104095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392062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61261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221809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108325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4960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408821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428274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B9F26-0F78-41DB-8FD1-3F851EB92516}" type="datetimeFigureOut">
              <a:rPr lang="en-IN" smtClean="0"/>
              <a:t>22-01-2021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CEC4E01-96EC-4BB5-B549-FADED31E936A}" type="slidenum">
              <a:rPr lang="en-IN" smtClean="0"/>
              <a:t>‹#›</a:t>
            </a:fld>
            <a:endParaRPr lang="en-IN" dirty="0"/>
          </a:p>
        </p:txBody>
      </p:sp>
    </p:spTree>
    <p:extLst>
      <p:ext uri="{BB962C8B-B14F-4D97-AF65-F5344CB8AC3E}">
        <p14:creationId xmlns:p14="http://schemas.microsoft.com/office/powerpoint/2010/main" val="2696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B9F26-0F78-41DB-8FD1-3F851EB92516}" type="datetimeFigureOut">
              <a:rPr lang="en-IN" smtClean="0"/>
              <a:t>22-01-2021</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C4E01-96EC-4BB5-B549-FADED31E936A}" type="slidenum">
              <a:rPr lang="en-IN" smtClean="0"/>
              <a:t>‹#›</a:t>
            </a:fld>
            <a:endParaRPr lang="en-IN" dirty="0"/>
          </a:p>
        </p:txBody>
      </p:sp>
    </p:spTree>
    <p:extLst>
      <p:ext uri="{BB962C8B-B14F-4D97-AF65-F5344CB8AC3E}">
        <p14:creationId xmlns:p14="http://schemas.microsoft.com/office/powerpoint/2010/main" val="2274319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IN" dirty="0"/>
          </a:p>
        </p:txBody>
      </p:sp>
    </p:spTree>
    <p:extLst>
      <p:ext uri="{BB962C8B-B14F-4D97-AF65-F5344CB8AC3E}">
        <p14:creationId xmlns:p14="http://schemas.microsoft.com/office/powerpoint/2010/main" val="1765307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8568952" cy="5262979"/>
          </a:xfrm>
          <a:prstGeom prst="rect">
            <a:avLst/>
          </a:prstGeom>
        </p:spPr>
        <p:txBody>
          <a:bodyPr wrap="square">
            <a:spAutoFit/>
          </a:bodyPr>
          <a:lstStyle/>
          <a:p>
            <a:r>
              <a:rPr lang="en-IN" sz="2400" b="1" dirty="0"/>
              <a:t>Closing </a:t>
            </a:r>
            <a:r>
              <a:rPr lang="en-IN" sz="2400" b="1" dirty="0" smtClean="0"/>
              <a:t>Phase</a:t>
            </a:r>
          </a:p>
          <a:p>
            <a:endParaRPr lang="en-IN" sz="2400" b="1" dirty="0"/>
          </a:p>
          <a:p>
            <a:r>
              <a:rPr lang="en-US" sz="2400" dirty="0"/>
              <a:t>During the final closure, or completion phase, the emphasis is on releasing the </a:t>
            </a:r>
            <a:r>
              <a:rPr lang="en-US" sz="2400" dirty="0" smtClean="0"/>
              <a:t>final deliverables </a:t>
            </a:r>
            <a:r>
              <a:rPr lang="en-US" sz="2400" dirty="0"/>
              <a:t>to the customer, handing over project documentation to the </a:t>
            </a:r>
            <a:r>
              <a:rPr lang="en-US" sz="2400" dirty="0" smtClean="0"/>
              <a:t>business, terminating </a:t>
            </a:r>
            <a:r>
              <a:rPr lang="en-US" sz="2400" dirty="0"/>
              <a:t>supplier contracts, releasing project resources, and communicating the</a:t>
            </a:r>
          </a:p>
          <a:p>
            <a:r>
              <a:rPr lang="en-US" sz="2400" dirty="0"/>
              <a:t>closure of the project to all stakeholders. </a:t>
            </a:r>
            <a:endParaRPr lang="en-US" sz="2400" dirty="0" smtClean="0"/>
          </a:p>
          <a:p>
            <a:endParaRPr lang="en-US" sz="2400" dirty="0"/>
          </a:p>
          <a:p>
            <a:r>
              <a:rPr lang="en-US" sz="2400" dirty="0" smtClean="0"/>
              <a:t>The </a:t>
            </a:r>
            <a:r>
              <a:rPr lang="en-US" sz="2400" dirty="0"/>
              <a:t>last remaining step is to </a:t>
            </a:r>
            <a:r>
              <a:rPr lang="en-US" sz="2400" dirty="0" smtClean="0"/>
              <a:t>conduct lessons-learned </a:t>
            </a:r>
            <a:r>
              <a:rPr lang="en-US" sz="2400" dirty="0"/>
              <a:t>studies to examine what went well and what didn’t. </a:t>
            </a:r>
            <a:endParaRPr lang="en-US" sz="2400" dirty="0" smtClean="0"/>
          </a:p>
          <a:p>
            <a:endParaRPr lang="en-US" sz="2400" dirty="0" smtClean="0"/>
          </a:p>
          <a:p>
            <a:r>
              <a:rPr lang="en-US" sz="2400" dirty="0" smtClean="0"/>
              <a:t>Through this type </a:t>
            </a:r>
            <a:r>
              <a:rPr lang="en-US" sz="2400" dirty="0"/>
              <a:t>of analysis, the wisdom of experience is transferred back to the </a:t>
            </a:r>
            <a:r>
              <a:rPr lang="en-US" sz="2400" dirty="0" smtClean="0"/>
              <a:t>project organization</a:t>
            </a:r>
            <a:r>
              <a:rPr lang="en-US" sz="2400" dirty="0"/>
              <a:t>, which will help future project teams.</a:t>
            </a:r>
            <a:endParaRPr lang="en-IN" sz="2400" dirty="0"/>
          </a:p>
        </p:txBody>
      </p:sp>
    </p:spTree>
    <p:extLst>
      <p:ext uri="{BB962C8B-B14F-4D97-AF65-F5344CB8AC3E}">
        <p14:creationId xmlns:p14="http://schemas.microsoft.com/office/powerpoint/2010/main" val="1254486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260648"/>
            <a:ext cx="6264696" cy="461665"/>
          </a:xfrm>
          <a:prstGeom prst="rect">
            <a:avLst/>
          </a:prstGeom>
        </p:spPr>
        <p:txBody>
          <a:bodyPr wrap="square">
            <a:spAutoFit/>
          </a:bodyPr>
          <a:lstStyle/>
          <a:p>
            <a:r>
              <a:rPr lang="en-IN" sz="2400" b="1" u="sng" dirty="0"/>
              <a:t>Act </a:t>
            </a:r>
            <a:r>
              <a:rPr lang="en-IN" sz="2400" b="1" u="sng" dirty="0" smtClean="0"/>
              <a:t>with Prudence</a:t>
            </a:r>
            <a:endParaRPr lang="en-IN" sz="2400" b="1" u="sng" dirty="0"/>
          </a:p>
        </p:txBody>
      </p:sp>
      <p:sp>
        <p:nvSpPr>
          <p:cNvPr id="3" name="Rectangle 2"/>
          <p:cNvSpPr/>
          <p:nvPr/>
        </p:nvSpPr>
        <p:spPr>
          <a:xfrm>
            <a:off x="683568" y="836712"/>
            <a:ext cx="8460432" cy="3785652"/>
          </a:xfrm>
          <a:prstGeom prst="rect">
            <a:avLst/>
          </a:prstGeom>
        </p:spPr>
        <p:txBody>
          <a:bodyPr wrap="square">
            <a:spAutoFit/>
          </a:bodyPr>
          <a:lstStyle/>
          <a:p>
            <a:r>
              <a:rPr lang="en-US" sz="2400" dirty="0"/>
              <a:t>No matter how comfortable a schedule looks at the beginning of</a:t>
            </a:r>
          </a:p>
          <a:p>
            <a:r>
              <a:rPr lang="en-US" sz="2400" dirty="0"/>
              <a:t>an iteration, you can’t avoid being under pressure some of the time. If you </a:t>
            </a:r>
            <a:r>
              <a:rPr lang="en-US" sz="2400" dirty="0" smtClean="0"/>
              <a:t>find yourself </a:t>
            </a:r>
            <a:r>
              <a:rPr lang="en-US" sz="2400" dirty="0"/>
              <a:t>having to choose between “doing it right” and “doing it quick,” it </a:t>
            </a:r>
            <a:r>
              <a:rPr lang="en-US" sz="2400" dirty="0" smtClean="0"/>
              <a:t>is often </a:t>
            </a:r>
            <a:r>
              <a:rPr lang="en-US" sz="2400" dirty="0"/>
              <a:t>appealing to “do it quick” with the understanding that you’ll come </a:t>
            </a:r>
            <a:r>
              <a:rPr lang="en-US" sz="2400" dirty="0" smtClean="0"/>
              <a:t>back and </a:t>
            </a:r>
            <a:r>
              <a:rPr lang="en-US" sz="2400" dirty="0"/>
              <a:t>fix it later. </a:t>
            </a:r>
            <a:endParaRPr lang="en-US" sz="2400" dirty="0" smtClean="0"/>
          </a:p>
          <a:p>
            <a:endParaRPr lang="en-US" sz="2400" dirty="0"/>
          </a:p>
          <a:p>
            <a:r>
              <a:rPr lang="en-US" sz="2400" dirty="0" smtClean="0"/>
              <a:t>When </a:t>
            </a:r>
            <a:r>
              <a:rPr lang="en-US" sz="2400" dirty="0"/>
              <a:t>you make this promise to yourself, your team, and your</a:t>
            </a:r>
          </a:p>
          <a:p>
            <a:r>
              <a:rPr lang="en-US" sz="2400" dirty="0"/>
              <a:t>customer, you mean it. But all too often, the next iteration brings new </a:t>
            </a:r>
            <a:r>
              <a:rPr lang="en-US" sz="2400" dirty="0" smtClean="0"/>
              <a:t>problems and </a:t>
            </a:r>
            <a:r>
              <a:rPr lang="en-US" sz="2400" dirty="0"/>
              <a:t>you become focused on them. This sort of deferred work is </a:t>
            </a:r>
            <a:r>
              <a:rPr lang="en-US" sz="2400" dirty="0" smtClean="0"/>
              <a:t>known </a:t>
            </a:r>
            <a:r>
              <a:rPr lang="en-IN" sz="2400" dirty="0" smtClean="0"/>
              <a:t>as </a:t>
            </a:r>
            <a:r>
              <a:rPr lang="en-IN" sz="2400" i="1" dirty="0"/>
              <a:t>technical debt</a:t>
            </a:r>
            <a:r>
              <a:rPr lang="en-IN" sz="2400" dirty="0"/>
              <a:t>,</a:t>
            </a:r>
          </a:p>
        </p:txBody>
      </p:sp>
    </p:spTree>
    <p:extLst>
      <p:ext uri="{BB962C8B-B14F-4D97-AF65-F5344CB8AC3E}">
        <p14:creationId xmlns:p14="http://schemas.microsoft.com/office/powerpoint/2010/main" val="2375076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9073008" cy="461665"/>
          </a:xfrm>
          <a:prstGeom prst="rect">
            <a:avLst/>
          </a:prstGeom>
        </p:spPr>
        <p:txBody>
          <a:bodyPr wrap="square">
            <a:spAutoFit/>
          </a:bodyPr>
          <a:lstStyle/>
          <a:p>
            <a:r>
              <a:rPr lang="en-IN" sz="2400" b="1" u="sng" dirty="0"/>
              <a:t>Ask, “What </a:t>
            </a:r>
            <a:r>
              <a:rPr lang="en-IN" sz="2400" b="1" u="sng" dirty="0" smtClean="0"/>
              <a:t>Would the </a:t>
            </a:r>
            <a:r>
              <a:rPr lang="en-IN" sz="2400" b="1" u="sng" dirty="0"/>
              <a:t>User Do?” (</a:t>
            </a:r>
            <a:r>
              <a:rPr lang="en-IN" sz="2400" b="1" u="sng" dirty="0" smtClean="0"/>
              <a:t>You Are </a:t>
            </a:r>
            <a:r>
              <a:rPr lang="en-IN" sz="2400" b="1" u="sng" dirty="0"/>
              <a:t>Not the User)</a:t>
            </a:r>
          </a:p>
        </p:txBody>
      </p:sp>
      <p:sp>
        <p:nvSpPr>
          <p:cNvPr id="3" name="Rectangle 2"/>
          <p:cNvSpPr/>
          <p:nvPr/>
        </p:nvSpPr>
        <p:spPr>
          <a:xfrm>
            <a:off x="539552" y="1484784"/>
            <a:ext cx="8136904" cy="4247317"/>
          </a:xfrm>
          <a:prstGeom prst="rect">
            <a:avLst/>
          </a:prstGeom>
        </p:spPr>
        <p:txBody>
          <a:bodyPr wrap="square">
            <a:spAutoFit/>
          </a:bodyPr>
          <a:lstStyle/>
          <a:p>
            <a:r>
              <a:rPr lang="en-US" dirty="0"/>
              <a:t>We all tend to assume that other people think like us. But </a:t>
            </a:r>
            <a:r>
              <a:rPr lang="en-US" dirty="0" smtClean="0"/>
              <a:t>they don’t</a:t>
            </a:r>
            <a:r>
              <a:rPr lang="en-US" dirty="0"/>
              <a:t>. Psychologists call this the </a:t>
            </a:r>
            <a:r>
              <a:rPr lang="en-US" i="1" dirty="0"/>
              <a:t>false consensus bias</a:t>
            </a:r>
            <a:r>
              <a:rPr lang="en-US" dirty="0"/>
              <a:t>. When people think or </a:t>
            </a:r>
            <a:r>
              <a:rPr lang="en-US" dirty="0" smtClean="0"/>
              <a:t>act differently </a:t>
            </a:r>
            <a:r>
              <a:rPr lang="en-US" dirty="0"/>
              <a:t>from us, we’re quite likely to label them (subconsciously) as </a:t>
            </a:r>
            <a:r>
              <a:rPr lang="en-US" dirty="0" smtClean="0"/>
              <a:t>defective </a:t>
            </a:r>
            <a:r>
              <a:rPr lang="en-IN" dirty="0" smtClean="0"/>
              <a:t>in </a:t>
            </a:r>
            <a:r>
              <a:rPr lang="en-IN" dirty="0"/>
              <a:t>some way</a:t>
            </a:r>
            <a:r>
              <a:rPr lang="en-IN" dirty="0" smtClean="0"/>
              <a:t>.</a:t>
            </a:r>
          </a:p>
          <a:p>
            <a:endParaRPr lang="en-IN" dirty="0"/>
          </a:p>
          <a:p>
            <a:r>
              <a:rPr lang="en-US" dirty="0"/>
              <a:t>This bias explains why programmers have such a hard time putting themselves</a:t>
            </a:r>
          </a:p>
          <a:p>
            <a:r>
              <a:rPr lang="en-US" dirty="0"/>
              <a:t>in the users’ position. Users don’t think like programmers. For a start, they spend</a:t>
            </a:r>
          </a:p>
          <a:p>
            <a:r>
              <a:rPr lang="en-US" dirty="0"/>
              <a:t>much less time using computers. They neither know nor care how a computer</a:t>
            </a:r>
          </a:p>
          <a:p>
            <a:r>
              <a:rPr lang="en-US" dirty="0"/>
              <a:t>works. </a:t>
            </a:r>
            <a:endParaRPr lang="en-US" dirty="0" smtClean="0"/>
          </a:p>
          <a:p>
            <a:endParaRPr lang="en-US" dirty="0"/>
          </a:p>
          <a:p>
            <a:r>
              <a:rPr lang="en-US" dirty="0" smtClean="0"/>
              <a:t>This </a:t>
            </a:r>
            <a:r>
              <a:rPr lang="en-US" dirty="0"/>
              <a:t>means they can’t draw on any of the battery of problem-solving</a:t>
            </a:r>
          </a:p>
          <a:p>
            <a:r>
              <a:rPr lang="en-US" dirty="0"/>
              <a:t>techniques so familiar to programmers. They don’t recognize the patterns and</a:t>
            </a:r>
          </a:p>
          <a:p>
            <a:r>
              <a:rPr lang="en-US" dirty="0"/>
              <a:t>cues programmers use to work with, through, and around an interface</a:t>
            </a:r>
            <a:r>
              <a:rPr lang="en-US" dirty="0" smtClean="0"/>
              <a:t>.</a:t>
            </a:r>
          </a:p>
          <a:p>
            <a:endParaRPr lang="en-US" dirty="0"/>
          </a:p>
          <a:p>
            <a:r>
              <a:rPr lang="en-US" dirty="0"/>
              <a:t>The best way to find out how a user thinks is to watch one. Ask a user to</a:t>
            </a:r>
          </a:p>
          <a:p>
            <a:r>
              <a:rPr lang="en-US" dirty="0"/>
              <a:t>complete a task using a similar piece of software to what you’re </a:t>
            </a:r>
            <a:r>
              <a:rPr lang="en-US" dirty="0" err="1"/>
              <a:t>developi</a:t>
            </a:r>
            <a:endParaRPr lang="en-IN" dirty="0"/>
          </a:p>
        </p:txBody>
      </p:sp>
    </p:spTree>
    <p:extLst>
      <p:ext uri="{BB962C8B-B14F-4D97-AF65-F5344CB8AC3E}">
        <p14:creationId xmlns:p14="http://schemas.microsoft.com/office/powerpoint/2010/main" val="2794637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7560840" cy="461665"/>
          </a:xfrm>
          <a:prstGeom prst="rect">
            <a:avLst/>
          </a:prstGeom>
        </p:spPr>
        <p:txBody>
          <a:bodyPr wrap="square">
            <a:spAutoFit/>
          </a:bodyPr>
          <a:lstStyle/>
          <a:p>
            <a:r>
              <a:rPr lang="en-IN" sz="2400" b="1" u="sng" dirty="0"/>
              <a:t>Automate </a:t>
            </a:r>
            <a:r>
              <a:rPr lang="en-IN" sz="2400" b="1" u="sng" dirty="0" smtClean="0"/>
              <a:t>Your Coding </a:t>
            </a:r>
            <a:r>
              <a:rPr lang="en-IN" sz="2400" b="1" u="sng" dirty="0"/>
              <a:t>Standard</a:t>
            </a:r>
          </a:p>
        </p:txBody>
      </p:sp>
      <p:sp>
        <p:nvSpPr>
          <p:cNvPr id="3" name="Rectangle 2"/>
          <p:cNvSpPr/>
          <p:nvPr/>
        </p:nvSpPr>
        <p:spPr>
          <a:xfrm>
            <a:off x="467544" y="1700808"/>
            <a:ext cx="8280920" cy="4093428"/>
          </a:xfrm>
          <a:prstGeom prst="rect">
            <a:avLst/>
          </a:prstGeom>
        </p:spPr>
        <p:txBody>
          <a:bodyPr wrap="square">
            <a:spAutoFit/>
          </a:bodyPr>
          <a:lstStyle/>
          <a:p>
            <a:r>
              <a:rPr lang="en-US" sz="2000" dirty="0"/>
              <a:t>There exists a wealth of tools that can be used to produce code quality reports</a:t>
            </a:r>
          </a:p>
          <a:p>
            <a:r>
              <a:rPr lang="en-US" sz="2000" dirty="0"/>
              <a:t>and to document and maintain the coding standard, but that isn’t the whole</a:t>
            </a:r>
          </a:p>
          <a:p>
            <a:r>
              <a:rPr lang="en-US" sz="2000" dirty="0"/>
              <a:t>solution. It should be automated and enforced where possible. Here are a few</a:t>
            </a:r>
          </a:p>
          <a:p>
            <a:r>
              <a:rPr lang="en-IN" sz="2000" dirty="0"/>
              <a:t>examples</a:t>
            </a:r>
            <a:r>
              <a:rPr lang="en-IN" sz="2000" dirty="0" smtClean="0"/>
              <a:t>:</a:t>
            </a:r>
          </a:p>
          <a:p>
            <a:endParaRPr lang="en-IN" sz="2000" dirty="0"/>
          </a:p>
          <a:p>
            <a:r>
              <a:rPr lang="en-US" sz="2000" dirty="0"/>
              <a:t>• Make sure code formatting is part of the build process, so that everybody</a:t>
            </a:r>
          </a:p>
          <a:p>
            <a:r>
              <a:rPr lang="en-US" sz="2000" dirty="0"/>
              <a:t>runs it automatically every time they compile the code.</a:t>
            </a:r>
          </a:p>
          <a:p>
            <a:r>
              <a:rPr lang="en-US" sz="2000" dirty="0"/>
              <a:t>• Use static code analysis tools to scan the code for unwanted </a:t>
            </a:r>
            <a:r>
              <a:rPr lang="en-US" sz="2000" dirty="0" smtClean="0"/>
              <a:t>anti patterns</a:t>
            </a:r>
            <a:r>
              <a:rPr lang="en-US" sz="2000" dirty="0"/>
              <a:t>.</a:t>
            </a:r>
          </a:p>
          <a:p>
            <a:r>
              <a:rPr lang="en-US" sz="2000" dirty="0"/>
              <a:t>If any are found, break the build.</a:t>
            </a:r>
          </a:p>
          <a:p>
            <a:r>
              <a:rPr lang="en-US" sz="2000" dirty="0"/>
              <a:t>• Learn to configure those tools so that you can scan for your own, </a:t>
            </a:r>
            <a:r>
              <a:rPr lang="en-US" sz="2000" dirty="0" smtClean="0"/>
              <a:t>project specific </a:t>
            </a:r>
            <a:r>
              <a:rPr lang="en-IN" sz="2000" dirty="0" smtClean="0"/>
              <a:t>anti patterns</a:t>
            </a:r>
            <a:r>
              <a:rPr lang="en-IN" sz="2000" dirty="0"/>
              <a:t>.</a:t>
            </a:r>
          </a:p>
          <a:p>
            <a:r>
              <a:rPr lang="en-US" sz="2000" dirty="0"/>
              <a:t>• Do not only measure test coverage, but automatically check the results,</a:t>
            </a:r>
          </a:p>
          <a:p>
            <a:r>
              <a:rPr lang="en-US" sz="2000" dirty="0"/>
              <a:t>too. Again, break the build if test coverage is too low.</a:t>
            </a:r>
            <a:endParaRPr lang="en-IN" sz="2000" dirty="0"/>
          </a:p>
        </p:txBody>
      </p:sp>
    </p:spTree>
    <p:extLst>
      <p:ext uri="{BB962C8B-B14F-4D97-AF65-F5344CB8AC3E}">
        <p14:creationId xmlns:p14="http://schemas.microsoft.com/office/powerpoint/2010/main" val="3412927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6480720" cy="461665"/>
          </a:xfrm>
          <a:prstGeom prst="rect">
            <a:avLst/>
          </a:prstGeom>
        </p:spPr>
        <p:txBody>
          <a:bodyPr wrap="square">
            <a:spAutoFit/>
          </a:bodyPr>
          <a:lstStyle/>
          <a:p>
            <a:r>
              <a:rPr lang="en-IN" sz="2400" b="1" u="sng" dirty="0"/>
              <a:t>Beauty Is </a:t>
            </a:r>
            <a:r>
              <a:rPr lang="en-IN" sz="2400" b="1" u="sng" dirty="0" smtClean="0"/>
              <a:t>in Simplicity</a:t>
            </a:r>
            <a:endParaRPr lang="en-IN" sz="2400" b="1" u="sng" dirty="0"/>
          </a:p>
        </p:txBody>
      </p:sp>
      <p:sp>
        <p:nvSpPr>
          <p:cNvPr id="3" name="Rectangle 2"/>
          <p:cNvSpPr/>
          <p:nvPr/>
        </p:nvSpPr>
        <p:spPr>
          <a:xfrm>
            <a:off x="683568" y="1196752"/>
            <a:ext cx="7920880" cy="3416320"/>
          </a:xfrm>
          <a:prstGeom prst="rect">
            <a:avLst/>
          </a:prstGeom>
        </p:spPr>
        <p:txBody>
          <a:bodyPr wrap="square">
            <a:spAutoFit/>
          </a:bodyPr>
          <a:lstStyle/>
          <a:p>
            <a:r>
              <a:rPr lang="en-US" sz="2400" dirty="0"/>
              <a:t>In one sentence, this sums up the values that we as software developers </a:t>
            </a:r>
            <a:r>
              <a:rPr lang="en-US" sz="2400" dirty="0" smtClean="0"/>
              <a:t>should </a:t>
            </a:r>
            <a:r>
              <a:rPr lang="en-IN" sz="2400" dirty="0" smtClean="0"/>
              <a:t>aspire </a:t>
            </a:r>
            <a:r>
              <a:rPr lang="en-IN" sz="2400" dirty="0"/>
              <a:t>to</a:t>
            </a:r>
            <a:r>
              <a:rPr lang="en-IN" sz="2400" dirty="0" smtClean="0"/>
              <a:t>.</a:t>
            </a:r>
          </a:p>
          <a:p>
            <a:endParaRPr lang="en-IN" sz="2400" dirty="0"/>
          </a:p>
          <a:p>
            <a:r>
              <a:rPr lang="en-US" sz="2400" dirty="0"/>
              <a:t>There are a number of things we strive for in our code</a:t>
            </a:r>
            <a:r>
              <a:rPr lang="en-US" sz="2400" dirty="0" smtClean="0"/>
              <a:t>:</a:t>
            </a:r>
          </a:p>
          <a:p>
            <a:endParaRPr lang="en-US" sz="2400" dirty="0"/>
          </a:p>
          <a:p>
            <a:r>
              <a:rPr lang="en-IN" sz="2400" dirty="0"/>
              <a:t>• Readability</a:t>
            </a:r>
          </a:p>
          <a:p>
            <a:r>
              <a:rPr lang="en-IN" sz="2400" dirty="0"/>
              <a:t>• Maintainability</a:t>
            </a:r>
          </a:p>
          <a:p>
            <a:r>
              <a:rPr lang="en-IN" sz="2400" dirty="0"/>
              <a:t>• Speed of development</a:t>
            </a:r>
          </a:p>
          <a:p>
            <a:r>
              <a:rPr lang="en-US" sz="2400" dirty="0"/>
              <a:t>• The </a:t>
            </a:r>
            <a:r>
              <a:rPr lang="en-US" sz="2400" dirty="0" smtClean="0"/>
              <a:t>quality </a:t>
            </a:r>
            <a:endParaRPr lang="en-IN" sz="2400" dirty="0"/>
          </a:p>
        </p:txBody>
      </p:sp>
    </p:spTree>
    <p:extLst>
      <p:ext uri="{BB962C8B-B14F-4D97-AF65-F5344CB8AC3E}">
        <p14:creationId xmlns:p14="http://schemas.microsoft.com/office/powerpoint/2010/main" val="2088305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332656"/>
            <a:ext cx="6840760" cy="461665"/>
          </a:xfrm>
          <a:prstGeom prst="rect">
            <a:avLst/>
          </a:prstGeom>
        </p:spPr>
        <p:txBody>
          <a:bodyPr wrap="square">
            <a:spAutoFit/>
          </a:bodyPr>
          <a:lstStyle/>
          <a:p>
            <a:r>
              <a:rPr lang="en-IN" sz="2400" b="1" u="sng" dirty="0"/>
              <a:t>Before </a:t>
            </a:r>
            <a:r>
              <a:rPr lang="en-IN" sz="2400" b="1" u="sng" dirty="0" smtClean="0"/>
              <a:t>You Refactor</a:t>
            </a:r>
            <a:endParaRPr lang="en-IN" sz="2400" b="1" u="sng" dirty="0"/>
          </a:p>
        </p:txBody>
      </p:sp>
      <p:sp>
        <p:nvSpPr>
          <p:cNvPr id="3" name="Rectangle 2"/>
          <p:cNvSpPr/>
          <p:nvPr/>
        </p:nvSpPr>
        <p:spPr>
          <a:xfrm>
            <a:off x="929973" y="1196752"/>
            <a:ext cx="7986527" cy="830997"/>
          </a:xfrm>
          <a:prstGeom prst="rect">
            <a:avLst/>
          </a:prstGeom>
        </p:spPr>
        <p:txBody>
          <a:bodyPr wrap="square">
            <a:spAutoFit/>
          </a:bodyPr>
          <a:lstStyle/>
          <a:p>
            <a:r>
              <a:rPr lang="en-US" sz="2400" dirty="0"/>
              <a:t>The best approach for restructuring starts by taking stock of the </a:t>
            </a:r>
            <a:r>
              <a:rPr lang="en-US" sz="2400" dirty="0" smtClean="0"/>
              <a:t>existing codebase </a:t>
            </a:r>
            <a:r>
              <a:rPr lang="en-US" sz="2400" dirty="0"/>
              <a:t>and the tests written against that code.</a:t>
            </a:r>
            <a:endParaRPr lang="en-IN" sz="2400" dirty="0"/>
          </a:p>
        </p:txBody>
      </p:sp>
      <p:sp>
        <p:nvSpPr>
          <p:cNvPr id="4" name="Rectangle 3"/>
          <p:cNvSpPr/>
          <p:nvPr/>
        </p:nvSpPr>
        <p:spPr>
          <a:xfrm>
            <a:off x="975939" y="2996952"/>
            <a:ext cx="7568155" cy="1200329"/>
          </a:xfrm>
          <a:prstGeom prst="rect">
            <a:avLst/>
          </a:prstGeom>
        </p:spPr>
        <p:txBody>
          <a:bodyPr wrap="square">
            <a:spAutoFit/>
          </a:bodyPr>
          <a:lstStyle/>
          <a:p>
            <a:r>
              <a:rPr lang="en-US" sz="2400" dirty="0"/>
              <a:t>Avoid the temptation to rewrite everything. It is best to reuse as </a:t>
            </a:r>
            <a:r>
              <a:rPr lang="en-US" sz="2400" dirty="0" smtClean="0"/>
              <a:t>much code </a:t>
            </a:r>
            <a:r>
              <a:rPr lang="en-US" sz="2400" dirty="0"/>
              <a:t>as possible. No matter how ugly the code is, it has already </a:t>
            </a:r>
            <a:r>
              <a:rPr lang="en-US" sz="2400" dirty="0" smtClean="0"/>
              <a:t>been </a:t>
            </a:r>
            <a:r>
              <a:rPr lang="en-IN" sz="2400" dirty="0" smtClean="0"/>
              <a:t>tested</a:t>
            </a:r>
            <a:r>
              <a:rPr lang="en-IN" sz="2400" dirty="0"/>
              <a:t>, reviewed, etc.</a:t>
            </a:r>
          </a:p>
        </p:txBody>
      </p:sp>
    </p:spTree>
    <p:extLst>
      <p:ext uri="{BB962C8B-B14F-4D97-AF65-F5344CB8AC3E}">
        <p14:creationId xmlns:p14="http://schemas.microsoft.com/office/powerpoint/2010/main" val="2564320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6672"/>
            <a:ext cx="7704856" cy="461665"/>
          </a:xfrm>
          <a:prstGeom prst="rect">
            <a:avLst/>
          </a:prstGeom>
        </p:spPr>
        <p:txBody>
          <a:bodyPr wrap="square">
            <a:spAutoFit/>
          </a:bodyPr>
          <a:lstStyle/>
          <a:p>
            <a:r>
              <a:rPr lang="en-IN" sz="2400" b="1" dirty="0"/>
              <a:t>Check Your </a:t>
            </a:r>
            <a:r>
              <a:rPr lang="en-IN" sz="2400" b="1" dirty="0" smtClean="0"/>
              <a:t>Code First </a:t>
            </a:r>
            <a:r>
              <a:rPr lang="en-IN" sz="2400" b="1" dirty="0"/>
              <a:t>Before </a:t>
            </a:r>
            <a:r>
              <a:rPr lang="en-IN" sz="2400" b="1" dirty="0" smtClean="0"/>
              <a:t>Looking to </a:t>
            </a:r>
            <a:r>
              <a:rPr lang="en-IN" sz="2400" b="1" dirty="0"/>
              <a:t>Blame Others</a:t>
            </a:r>
          </a:p>
        </p:txBody>
      </p:sp>
      <p:sp>
        <p:nvSpPr>
          <p:cNvPr id="3" name="Rectangle 2"/>
          <p:cNvSpPr/>
          <p:nvPr/>
        </p:nvSpPr>
        <p:spPr>
          <a:xfrm>
            <a:off x="845242" y="1213008"/>
            <a:ext cx="7903221" cy="923330"/>
          </a:xfrm>
          <a:prstGeom prst="rect">
            <a:avLst/>
          </a:prstGeom>
        </p:spPr>
        <p:txBody>
          <a:bodyPr wrap="square">
            <a:spAutoFit/>
          </a:bodyPr>
          <a:lstStyle/>
          <a:p>
            <a:r>
              <a:rPr lang="en-US"/>
              <a:t>When someone else is reporting a problem you cannot duplicate, go and see</a:t>
            </a:r>
          </a:p>
          <a:p>
            <a:r>
              <a:rPr lang="en-US" dirty="0"/>
              <a:t>what they are doing. They may be doing something you never thought of or</a:t>
            </a:r>
          </a:p>
          <a:p>
            <a:r>
              <a:rPr lang="en-US" dirty="0"/>
              <a:t>are doing something in a different order.</a:t>
            </a:r>
            <a:endParaRPr lang="en-IN" dirty="0"/>
          </a:p>
        </p:txBody>
      </p:sp>
      <p:sp>
        <p:nvSpPr>
          <p:cNvPr id="4" name="Rectangle 3"/>
          <p:cNvSpPr/>
          <p:nvPr/>
        </p:nvSpPr>
        <p:spPr>
          <a:xfrm>
            <a:off x="971600" y="2492896"/>
            <a:ext cx="7344816" cy="1477328"/>
          </a:xfrm>
          <a:prstGeom prst="rect">
            <a:avLst/>
          </a:prstGeom>
        </p:spPr>
        <p:txBody>
          <a:bodyPr wrap="square">
            <a:spAutoFit/>
          </a:bodyPr>
          <a:lstStyle/>
          <a:p>
            <a:r>
              <a:rPr lang="en-US" dirty="0"/>
              <a:t>Multithreaded problems are another source of bugs that turn hair gray and</a:t>
            </a:r>
          </a:p>
          <a:p>
            <a:r>
              <a:rPr lang="en-US" dirty="0"/>
              <a:t>induce screaming at the machine. All the recommendations to favor simple</a:t>
            </a:r>
          </a:p>
          <a:p>
            <a:r>
              <a:rPr lang="en-US" dirty="0"/>
              <a:t>code are multiplied when a system is multithreaded. Debugging and unit </a:t>
            </a:r>
            <a:r>
              <a:rPr lang="en-US" dirty="0" smtClean="0"/>
              <a:t>tests cannot </a:t>
            </a:r>
            <a:r>
              <a:rPr lang="en-US" dirty="0"/>
              <a:t>be relied on to find such bugs with any consistency, so simplicity </a:t>
            </a:r>
            <a:r>
              <a:rPr lang="en-US" dirty="0" smtClean="0"/>
              <a:t>of </a:t>
            </a:r>
            <a:r>
              <a:rPr lang="en-IN" dirty="0" smtClean="0"/>
              <a:t>design </a:t>
            </a:r>
            <a:r>
              <a:rPr lang="en-IN" dirty="0"/>
              <a:t>is paramount.</a:t>
            </a:r>
          </a:p>
        </p:txBody>
      </p:sp>
    </p:spTree>
    <p:extLst>
      <p:ext uri="{BB962C8B-B14F-4D97-AF65-F5344CB8AC3E}">
        <p14:creationId xmlns:p14="http://schemas.microsoft.com/office/powerpoint/2010/main" val="4291041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892480" cy="528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126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35714"/>
            <a:ext cx="7684801" cy="570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838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54" y="980728"/>
            <a:ext cx="9061009" cy="5312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75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5"/>
            <a:ext cx="8208912" cy="5632311"/>
          </a:xfrm>
          <a:prstGeom prst="rect">
            <a:avLst/>
          </a:prstGeom>
        </p:spPr>
        <p:txBody>
          <a:bodyPr wrap="square">
            <a:spAutoFit/>
          </a:bodyPr>
          <a:lstStyle/>
          <a:p>
            <a:r>
              <a:rPr lang="en-US" sz="2400" dirty="0"/>
              <a:t>The project manager and project team have one shared goal: to carry out the </a:t>
            </a:r>
            <a:r>
              <a:rPr lang="en-US" sz="2400" dirty="0" smtClean="0"/>
              <a:t>work of </a:t>
            </a:r>
            <a:r>
              <a:rPr lang="en-US" sz="2400" dirty="0"/>
              <a:t>the project for the purpose of meeting the project’s objectives. </a:t>
            </a:r>
            <a:endParaRPr lang="en-US" sz="2400" dirty="0" smtClean="0"/>
          </a:p>
          <a:p>
            <a:endParaRPr lang="en-US" sz="2400" dirty="0"/>
          </a:p>
          <a:p>
            <a:r>
              <a:rPr lang="en-US" sz="2400" dirty="0" smtClean="0"/>
              <a:t>Every </a:t>
            </a:r>
            <a:r>
              <a:rPr lang="en-US" sz="2400" dirty="0"/>
              <a:t>project </a:t>
            </a:r>
            <a:r>
              <a:rPr lang="en-US" sz="2400" dirty="0" smtClean="0"/>
              <a:t>has a </a:t>
            </a:r>
            <a:r>
              <a:rPr lang="en-US" sz="2400" dirty="0"/>
              <a:t>beginning, a middle period during which activities move the project </a:t>
            </a:r>
            <a:r>
              <a:rPr lang="en-US" sz="2400" dirty="0" smtClean="0"/>
              <a:t>toward completion</a:t>
            </a:r>
            <a:r>
              <a:rPr lang="en-US" sz="2400" dirty="0"/>
              <a:t>, and an ending (either successful or unsuccessful). </a:t>
            </a:r>
            <a:endParaRPr lang="en-US" sz="2400" dirty="0" smtClean="0"/>
          </a:p>
          <a:p>
            <a:endParaRPr lang="en-US" sz="2400" dirty="0"/>
          </a:p>
          <a:p>
            <a:r>
              <a:rPr lang="en-US" sz="2400" dirty="0" smtClean="0"/>
              <a:t>A </a:t>
            </a:r>
            <a:r>
              <a:rPr lang="en-US" sz="2400" dirty="0"/>
              <a:t>standard </a:t>
            </a:r>
            <a:r>
              <a:rPr lang="en-US" sz="2400" dirty="0" smtClean="0"/>
              <a:t>project typically </a:t>
            </a:r>
            <a:r>
              <a:rPr lang="en-US" sz="2400" dirty="0"/>
              <a:t>has the following four major phases (each with its own agenda of </a:t>
            </a:r>
            <a:r>
              <a:rPr lang="en-US" sz="2400" dirty="0" smtClean="0"/>
              <a:t>tasks and </a:t>
            </a:r>
            <a:r>
              <a:rPr lang="en-US" sz="2400" dirty="0"/>
              <a:t>issues): </a:t>
            </a:r>
            <a:endParaRPr lang="en-US" sz="2400" dirty="0" smtClean="0"/>
          </a:p>
          <a:p>
            <a:r>
              <a:rPr lang="en-US" sz="2400" dirty="0" smtClean="0"/>
              <a:t>initiation</a:t>
            </a:r>
            <a:r>
              <a:rPr lang="en-US" sz="2400" dirty="0"/>
              <a:t>, planning, implementation, and closure. </a:t>
            </a:r>
            <a:endParaRPr lang="en-US" sz="2400" dirty="0" smtClean="0"/>
          </a:p>
          <a:p>
            <a:endParaRPr lang="en-US" sz="2400" dirty="0" smtClean="0"/>
          </a:p>
          <a:p>
            <a:r>
              <a:rPr lang="en-US" sz="2400" dirty="0" smtClean="0"/>
              <a:t>Taken </a:t>
            </a:r>
            <a:r>
              <a:rPr lang="en-US" sz="2400" dirty="0"/>
              <a:t>together, </a:t>
            </a:r>
            <a:r>
              <a:rPr lang="en-US" sz="2400" dirty="0" smtClean="0"/>
              <a:t>these phases </a:t>
            </a:r>
            <a:r>
              <a:rPr lang="en-US" sz="2400" dirty="0"/>
              <a:t>represent the path a project takes from the beginning to its end and </a:t>
            </a:r>
            <a:r>
              <a:rPr lang="en-US" sz="2400" dirty="0" smtClean="0"/>
              <a:t>are generally </a:t>
            </a:r>
            <a:r>
              <a:rPr lang="en-US" sz="2400" dirty="0"/>
              <a:t>referred to as the project “life cycle.”</a:t>
            </a:r>
            <a:endParaRPr lang="en-IN" sz="2400" dirty="0"/>
          </a:p>
        </p:txBody>
      </p:sp>
    </p:spTree>
    <p:extLst>
      <p:ext uri="{BB962C8B-B14F-4D97-AF65-F5344CB8AC3E}">
        <p14:creationId xmlns:p14="http://schemas.microsoft.com/office/powerpoint/2010/main" val="1344726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138095" cy="438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763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136904" cy="4524315"/>
          </a:xfrm>
          <a:prstGeom prst="rect">
            <a:avLst/>
          </a:prstGeom>
        </p:spPr>
        <p:txBody>
          <a:bodyPr wrap="square">
            <a:spAutoFit/>
          </a:bodyPr>
          <a:lstStyle/>
          <a:p>
            <a:pPr algn="just">
              <a:defRPr/>
            </a:pPr>
            <a:r>
              <a:rPr lang="en-US" sz="2400" dirty="0"/>
              <a:t>Network analysis is one of the important tools for project management.</a:t>
            </a:r>
          </a:p>
          <a:p>
            <a:pPr algn="just">
              <a:defRPr/>
            </a:pPr>
            <a:endParaRPr lang="en-US" sz="2400" dirty="0"/>
          </a:p>
          <a:p>
            <a:pPr algn="just">
              <a:defRPr/>
            </a:pPr>
            <a:r>
              <a:rPr lang="en-US" sz="2400" dirty="0"/>
              <a:t>Whether major or minor a project has to be completed in a definite time &amp; at a definite cost.</a:t>
            </a:r>
          </a:p>
          <a:p>
            <a:pPr algn="just">
              <a:defRPr/>
            </a:pPr>
            <a:endParaRPr lang="en-US" sz="2400" dirty="0"/>
          </a:p>
          <a:p>
            <a:pPr algn="just">
              <a:defRPr/>
            </a:pPr>
            <a:r>
              <a:rPr lang="en-US" sz="2400" dirty="0"/>
              <a:t>The necessary information of any particular data can be represented  as a project network.</a:t>
            </a:r>
          </a:p>
          <a:p>
            <a:pPr algn="just">
              <a:defRPr/>
            </a:pPr>
            <a:endParaRPr lang="en-US" sz="2400" dirty="0"/>
          </a:p>
          <a:p>
            <a:pPr algn="just">
              <a:defRPr/>
            </a:pPr>
            <a:r>
              <a:rPr lang="en-US" sz="2400" dirty="0"/>
              <a:t>These techniques are very useful for planning, scheduling and executing large-time bound projects involving careful co-ordination of variety of complex and interrelated activities </a:t>
            </a:r>
          </a:p>
        </p:txBody>
      </p:sp>
    </p:spTree>
    <p:extLst>
      <p:ext uri="{BB962C8B-B14F-4D97-AF65-F5344CB8AC3E}">
        <p14:creationId xmlns:p14="http://schemas.microsoft.com/office/powerpoint/2010/main" val="1952464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7784" y="332656"/>
            <a:ext cx="4318746" cy="461665"/>
          </a:xfrm>
          <a:prstGeom prst="rect">
            <a:avLst/>
          </a:prstGeom>
        </p:spPr>
        <p:txBody>
          <a:bodyPr wrap="none">
            <a:spAutoFit/>
          </a:bodyPr>
          <a:lstStyle/>
          <a:p>
            <a:r>
              <a:rPr lang="en-IN" sz="2400" b="1" dirty="0"/>
              <a:t>Applications of network analysis</a:t>
            </a:r>
          </a:p>
        </p:txBody>
      </p:sp>
      <p:sp>
        <p:nvSpPr>
          <p:cNvPr id="3" name="Rectangle 2"/>
          <p:cNvSpPr/>
          <p:nvPr/>
        </p:nvSpPr>
        <p:spPr>
          <a:xfrm>
            <a:off x="683568" y="2132856"/>
            <a:ext cx="8064896" cy="3046988"/>
          </a:xfrm>
          <a:prstGeom prst="rect">
            <a:avLst/>
          </a:prstGeom>
        </p:spPr>
        <p:txBody>
          <a:bodyPr wrap="square">
            <a:spAutoFit/>
          </a:bodyPr>
          <a:lstStyle/>
          <a:p>
            <a:pPr>
              <a:defRPr/>
            </a:pPr>
            <a:r>
              <a:rPr lang="en-IN" sz="2400" dirty="0"/>
              <a:t>Planning, scheduling, monitoring and control of large and complex projects.</a:t>
            </a:r>
          </a:p>
          <a:p>
            <a:pPr>
              <a:defRPr/>
            </a:pPr>
            <a:r>
              <a:rPr lang="en-IN" sz="2400" dirty="0"/>
              <a:t>Construction of factories, highways, building, bridges, cinemas etc.</a:t>
            </a:r>
          </a:p>
          <a:p>
            <a:pPr>
              <a:defRPr/>
            </a:pPr>
            <a:r>
              <a:rPr lang="en-IN" sz="2400" dirty="0"/>
              <a:t>Helpful to army for  its missile development.</a:t>
            </a:r>
          </a:p>
          <a:p>
            <a:pPr>
              <a:defRPr/>
            </a:pPr>
            <a:r>
              <a:rPr lang="en-IN" sz="2400" dirty="0"/>
              <a:t>Assembly line scheduling </a:t>
            </a:r>
          </a:p>
          <a:p>
            <a:pPr>
              <a:defRPr/>
            </a:pPr>
            <a:r>
              <a:rPr lang="en-IN" sz="2400" dirty="0"/>
              <a:t>Installation of computers and high tech machineries </a:t>
            </a:r>
          </a:p>
          <a:p>
            <a:pPr>
              <a:defRPr/>
            </a:pPr>
            <a:r>
              <a:rPr lang="en-IN" sz="2400" dirty="0"/>
              <a:t>To make marketing strategies</a:t>
            </a:r>
          </a:p>
        </p:txBody>
      </p:sp>
    </p:spTree>
    <p:extLst>
      <p:ext uri="{BB962C8B-B14F-4D97-AF65-F5344CB8AC3E}">
        <p14:creationId xmlns:p14="http://schemas.microsoft.com/office/powerpoint/2010/main" val="532982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2057400" y="1752600"/>
            <a:ext cx="4267200" cy="457200"/>
          </a:xfrm>
          <a:prstGeom prst="rect">
            <a:avLst/>
          </a:prstGeom>
          <a:solidFill>
            <a:schemeClr val="tx2"/>
          </a:solidFill>
          <a:ln w="9525">
            <a:solidFill>
              <a:schemeClr val="tx1"/>
            </a:solidFill>
            <a:miter lim="800000"/>
            <a:headEnd/>
            <a:tailEnd/>
          </a:ln>
        </p:spPr>
        <p:txBody>
          <a:bodyPr wrap="none" anchor="ctr"/>
          <a:lstStyle/>
          <a:p>
            <a:pPr algn="ctr" eaLnBrk="1" hangingPunct="1"/>
            <a:r>
              <a:rPr lang="en-US" b="1">
                <a:solidFill>
                  <a:srgbClr val="000000"/>
                </a:solidFill>
              </a:rPr>
              <a:t>Describing the Project</a:t>
            </a:r>
          </a:p>
        </p:txBody>
      </p:sp>
      <p:sp>
        <p:nvSpPr>
          <p:cNvPr id="3" name="Line 12"/>
          <p:cNvSpPr>
            <a:spLocks noChangeShapeType="1"/>
          </p:cNvSpPr>
          <p:nvPr/>
        </p:nvSpPr>
        <p:spPr bwMode="auto">
          <a:xfrm>
            <a:off x="4191000" y="2209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 name="Rectangle 13"/>
          <p:cNvSpPr>
            <a:spLocks noChangeArrowheads="1"/>
          </p:cNvSpPr>
          <p:nvPr/>
        </p:nvSpPr>
        <p:spPr bwMode="auto">
          <a:xfrm>
            <a:off x="2057400" y="2590800"/>
            <a:ext cx="4267200" cy="381000"/>
          </a:xfrm>
          <a:prstGeom prst="rect">
            <a:avLst/>
          </a:prstGeom>
          <a:solidFill>
            <a:schemeClr val="tx2"/>
          </a:solidFill>
          <a:ln w="9525">
            <a:solidFill>
              <a:schemeClr val="tx1"/>
            </a:solidFill>
            <a:miter lim="800000"/>
            <a:headEnd/>
            <a:tailEnd/>
          </a:ln>
        </p:spPr>
        <p:txBody>
          <a:bodyPr wrap="none" anchor="ctr"/>
          <a:lstStyle/>
          <a:p>
            <a:pPr algn="ctr" eaLnBrk="1" hangingPunct="1"/>
            <a:r>
              <a:rPr lang="en-US" b="1">
                <a:solidFill>
                  <a:srgbClr val="000000"/>
                </a:solidFill>
              </a:rPr>
              <a:t>Diagramming the network</a:t>
            </a:r>
          </a:p>
        </p:txBody>
      </p:sp>
      <p:sp>
        <p:nvSpPr>
          <p:cNvPr id="5" name="Line 14"/>
          <p:cNvSpPr>
            <a:spLocks noChangeShapeType="1"/>
          </p:cNvSpPr>
          <p:nvPr/>
        </p:nvSpPr>
        <p:spPr bwMode="auto">
          <a:xfrm>
            <a:off x="4191000" y="2971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 name="Rectangle 15"/>
          <p:cNvSpPr>
            <a:spLocks noChangeArrowheads="1"/>
          </p:cNvSpPr>
          <p:nvPr/>
        </p:nvSpPr>
        <p:spPr bwMode="auto">
          <a:xfrm>
            <a:off x="2057400" y="3352800"/>
            <a:ext cx="4267200" cy="381000"/>
          </a:xfrm>
          <a:prstGeom prst="rect">
            <a:avLst/>
          </a:prstGeom>
          <a:solidFill>
            <a:schemeClr val="tx2"/>
          </a:solidFill>
          <a:ln w="9525">
            <a:solidFill>
              <a:schemeClr val="tx1"/>
            </a:solidFill>
            <a:miter lim="800000"/>
            <a:headEnd/>
            <a:tailEnd/>
          </a:ln>
        </p:spPr>
        <p:txBody>
          <a:bodyPr wrap="none" anchor="ctr"/>
          <a:lstStyle/>
          <a:p>
            <a:pPr algn="ctr" eaLnBrk="1" hangingPunct="1"/>
            <a:r>
              <a:rPr lang="en-US" b="1">
                <a:solidFill>
                  <a:srgbClr val="000000"/>
                </a:solidFill>
              </a:rPr>
              <a:t>Estimating the time of completion</a:t>
            </a:r>
          </a:p>
        </p:txBody>
      </p:sp>
      <p:sp>
        <p:nvSpPr>
          <p:cNvPr id="7" name="Line 16"/>
          <p:cNvSpPr>
            <a:spLocks noChangeShapeType="1"/>
          </p:cNvSpPr>
          <p:nvPr/>
        </p:nvSpPr>
        <p:spPr bwMode="auto">
          <a:xfrm>
            <a:off x="4114800" y="3733800"/>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Line 17"/>
          <p:cNvSpPr>
            <a:spLocks noChangeShapeType="1"/>
          </p:cNvSpPr>
          <p:nvPr/>
        </p:nvSpPr>
        <p:spPr bwMode="auto">
          <a:xfrm>
            <a:off x="4114800" y="4191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 name="Rectangle 18"/>
          <p:cNvSpPr>
            <a:spLocks noChangeArrowheads="1"/>
          </p:cNvSpPr>
          <p:nvPr/>
        </p:nvSpPr>
        <p:spPr bwMode="auto">
          <a:xfrm>
            <a:off x="4648200" y="3962400"/>
            <a:ext cx="1752600" cy="609600"/>
          </a:xfrm>
          <a:prstGeom prst="rect">
            <a:avLst/>
          </a:prstGeom>
          <a:solidFill>
            <a:schemeClr val="folHlink"/>
          </a:solidFill>
          <a:ln w="9525">
            <a:solidFill>
              <a:schemeClr val="tx1"/>
            </a:solidFill>
            <a:miter lim="800000"/>
            <a:headEnd/>
            <a:tailEnd/>
          </a:ln>
        </p:spPr>
        <p:txBody>
          <a:bodyPr wrap="none" anchor="ctr"/>
          <a:lstStyle/>
          <a:p>
            <a:pPr algn="ctr" eaLnBrk="1" hangingPunct="1"/>
            <a:r>
              <a:rPr lang="en-US" b="1">
                <a:solidFill>
                  <a:srgbClr val="000000"/>
                </a:solidFill>
              </a:rPr>
              <a:t>Deterministic</a:t>
            </a:r>
          </a:p>
          <a:p>
            <a:pPr algn="ctr" eaLnBrk="1" hangingPunct="1"/>
            <a:r>
              <a:rPr lang="en-US" b="1">
                <a:solidFill>
                  <a:srgbClr val="000000"/>
                </a:solidFill>
              </a:rPr>
              <a:t>estimates</a:t>
            </a:r>
          </a:p>
        </p:txBody>
      </p:sp>
      <p:sp>
        <p:nvSpPr>
          <p:cNvPr id="10" name="Line 19"/>
          <p:cNvSpPr>
            <a:spLocks noChangeShapeType="1"/>
          </p:cNvSpPr>
          <p:nvPr/>
        </p:nvSpPr>
        <p:spPr bwMode="auto">
          <a:xfrm>
            <a:off x="4191000" y="5334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Rectangle 20"/>
          <p:cNvSpPr>
            <a:spLocks noChangeArrowheads="1"/>
          </p:cNvSpPr>
          <p:nvPr/>
        </p:nvSpPr>
        <p:spPr bwMode="auto">
          <a:xfrm>
            <a:off x="4648200" y="4876800"/>
            <a:ext cx="1752600" cy="609600"/>
          </a:xfrm>
          <a:prstGeom prst="rect">
            <a:avLst/>
          </a:prstGeom>
          <a:solidFill>
            <a:schemeClr val="folHlink"/>
          </a:solidFill>
          <a:ln w="9525">
            <a:solidFill>
              <a:schemeClr val="tx1"/>
            </a:solidFill>
            <a:miter lim="800000"/>
            <a:headEnd/>
            <a:tailEnd/>
          </a:ln>
        </p:spPr>
        <p:txBody>
          <a:bodyPr wrap="none" anchor="ctr"/>
          <a:lstStyle/>
          <a:p>
            <a:pPr algn="ctr" eaLnBrk="1" hangingPunct="1"/>
            <a:r>
              <a:rPr lang="en-US" b="1">
                <a:solidFill>
                  <a:srgbClr val="000000"/>
                </a:solidFill>
              </a:rPr>
              <a:t>Probabilistic </a:t>
            </a:r>
          </a:p>
          <a:p>
            <a:pPr algn="ctr" eaLnBrk="1" hangingPunct="1"/>
            <a:r>
              <a:rPr lang="en-US" b="1">
                <a:solidFill>
                  <a:srgbClr val="000000"/>
                </a:solidFill>
              </a:rPr>
              <a:t>estimates</a:t>
            </a:r>
          </a:p>
        </p:txBody>
      </p:sp>
      <p:sp>
        <p:nvSpPr>
          <p:cNvPr id="12" name="Line 21"/>
          <p:cNvSpPr>
            <a:spLocks noChangeShapeType="1"/>
          </p:cNvSpPr>
          <p:nvPr/>
        </p:nvSpPr>
        <p:spPr bwMode="auto">
          <a:xfrm>
            <a:off x="4191000" y="5410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 name="Rectangle 22"/>
          <p:cNvSpPr>
            <a:spLocks noChangeArrowheads="1"/>
          </p:cNvSpPr>
          <p:nvPr/>
        </p:nvSpPr>
        <p:spPr bwMode="auto">
          <a:xfrm>
            <a:off x="1828800" y="5867400"/>
            <a:ext cx="4572000" cy="457200"/>
          </a:xfrm>
          <a:prstGeom prst="rect">
            <a:avLst/>
          </a:prstGeom>
          <a:solidFill>
            <a:schemeClr val="tx2"/>
          </a:solidFill>
          <a:ln w="9525">
            <a:solidFill>
              <a:schemeClr val="tx1"/>
            </a:solidFill>
            <a:miter lim="800000"/>
            <a:headEnd/>
            <a:tailEnd/>
          </a:ln>
        </p:spPr>
        <p:txBody>
          <a:bodyPr wrap="none" anchor="ctr"/>
          <a:lstStyle/>
          <a:p>
            <a:pPr algn="ctr" eaLnBrk="1" hangingPunct="1"/>
            <a:r>
              <a:rPr lang="en-US" b="1">
                <a:solidFill>
                  <a:srgbClr val="000000"/>
                </a:solidFill>
              </a:rPr>
              <a:t>Monitoring the project progress</a:t>
            </a:r>
          </a:p>
        </p:txBody>
      </p:sp>
      <p:sp>
        <p:nvSpPr>
          <p:cNvPr id="15" name="Rectangle 14"/>
          <p:cNvSpPr/>
          <p:nvPr/>
        </p:nvSpPr>
        <p:spPr>
          <a:xfrm>
            <a:off x="2209653" y="404664"/>
            <a:ext cx="5668924" cy="461665"/>
          </a:xfrm>
          <a:prstGeom prst="rect">
            <a:avLst/>
          </a:prstGeom>
        </p:spPr>
        <p:txBody>
          <a:bodyPr wrap="none">
            <a:spAutoFit/>
          </a:bodyPr>
          <a:lstStyle/>
          <a:p>
            <a:r>
              <a:rPr lang="en-US" sz="2400" b="1" dirty="0"/>
              <a:t>Methodology Involved in Network Analysis</a:t>
            </a:r>
            <a:endParaRPr lang="en-IN" sz="2400" b="1" dirty="0"/>
          </a:p>
        </p:txBody>
      </p:sp>
    </p:spTree>
    <p:extLst>
      <p:ext uri="{BB962C8B-B14F-4D97-AF65-F5344CB8AC3E}">
        <p14:creationId xmlns:p14="http://schemas.microsoft.com/office/powerpoint/2010/main" val="2881564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260648"/>
            <a:ext cx="2270750" cy="461665"/>
          </a:xfrm>
          <a:prstGeom prst="rect">
            <a:avLst/>
          </a:prstGeom>
        </p:spPr>
        <p:txBody>
          <a:bodyPr wrap="none">
            <a:spAutoFit/>
          </a:bodyPr>
          <a:lstStyle/>
          <a:p>
            <a:r>
              <a:rPr lang="en-US" sz="2400" b="1" dirty="0"/>
              <a:t>Key terminology</a:t>
            </a:r>
            <a:endParaRPr lang="en-IN" sz="2400" b="1" dirty="0"/>
          </a:p>
        </p:txBody>
      </p:sp>
      <p:sp>
        <p:nvSpPr>
          <p:cNvPr id="3" name="Rectangle 2"/>
          <p:cNvSpPr/>
          <p:nvPr/>
        </p:nvSpPr>
        <p:spPr>
          <a:xfrm>
            <a:off x="683568" y="1052737"/>
            <a:ext cx="7992888" cy="2031325"/>
          </a:xfrm>
          <a:prstGeom prst="rect">
            <a:avLst/>
          </a:prstGeom>
        </p:spPr>
        <p:txBody>
          <a:bodyPr wrap="square">
            <a:spAutoFit/>
          </a:bodyPr>
          <a:lstStyle/>
          <a:p>
            <a:pPr>
              <a:defRPr/>
            </a:pPr>
            <a:r>
              <a:rPr lang="en-US" b="1" dirty="0"/>
              <a:t>Activity : All projects may be viewed as composed of activities. It is the smallest unit of work consuming both time&amp; resources that project manager should schedule &amp; control.</a:t>
            </a:r>
          </a:p>
          <a:p>
            <a:pPr>
              <a:defRPr/>
            </a:pPr>
            <a:endParaRPr lang="en-US" b="1" dirty="0"/>
          </a:p>
          <a:p>
            <a:pPr>
              <a:defRPr/>
            </a:pPr>
            <a:r>
              <a:rPr lang="en-US" b="1" dirty="0"/>
              <a:t>An activity is represented by an arrow in network diagram</a:t>
            </a:r>
          </a:p>
          <a:p>
            <a:pPr>
              <a:defRPr/>
            </a:pPr>
            <a:endParaRPr lang="en-US" b="1" dirty="0"/>
          </a:p>
          <a:p>
            <a:pPr>
              <a:defRPr/>
            </a:pPr>
            <a:endParaRPr lang="en-US" b="1" dirty="0"/>
          </a:p>
        </p:txBody>
      </p:sp>
      <p:sp>
        <p:nvSpPr>
          <p:cNvPr id="4" name="Line 4"/>
          <p:cNvSpPr>
            <a:spLocks noChangeShapeType="1"/>
          </p:cNvSpPr>
          <p:nvPr/>
        </p:nvSpPr>
        <p:spPr bwMode="auto">
          <a:xfrm>
            <a:off x="1905000" y="3886200"/>
            <a:ext cx="41910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 name="Rectangle 4"/>
          <p:cNvSpPr/>
          <p:nvPr/>
        </p:nvSpPr>
        <p:spPr>
          <a:xfrm>
            <a:off x="4000500" y="4509120"/>
            <a:ext cx="4572000" cy="646331"/>
          </a:xfrm>
          <a:prstGeom prst="rect">
            <a:avLst/>
          </a:prstGeom>
        </p:spPr>
        <p:txBody>
          <a:bodyPr>
            <a:spAutoFit/>
          </a:bodyPr>
          <a:lstStyle/>
          <a:p>
            <a:pPr>
              <a:spcBef>
                <a:spcPct val="50000"/>
              </a:spcBef>
            </a:pPr>
            <a:r>
              <a:rPr lang="en-US" dirty="0"/>
              <a:t>The head of the arrow shows sequence of activities.</a:t>
            </a:r>
          </a:p>
        </p:txBody>
      </p:sp>
    </p:spTree>
    <p:extLst>
      <p:ext uri="{BB962C8B-B14F-4D97-AF65-F5344CB8AC3E}">
        <p14:creationId xmlns:p14="http://schemas.microsoft.com/office/powerpoint/2010/main" val="2832550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3888" y="332656"/>
            <a:ext cx="964431" cy="461665"/>
          </a:xfrm>
          <a:prstGeom prst="rect">
            <a:avLst/>
          </a:prstGeom>
        </p:spPr>
        <p:txBody>
          <a:bodyPr wrap="none">
            <a:spAutoFit/>
          </a:bodyPr>
          <a:lstStyle/>
          <a:p>
            <a:r>
              <a:rPr lang="en-US" sz="2400" b="1" dirty="0"/>
              <a:t>Event </a:t>
            </a:r>
            <a:endParaRPr lang="en-IN" sz="2400" b="1" dirty="0"/>
          </a:p>
        </p:txBody>
      </p:sp>
      <p:sp>
        <p:nvSpPr>
          <p:cNvPr id="3" name="Rectangle 2"/>
          <p:cNvSpPr/>
          <p:nvPr/>
        </p:nvSpPr>
        <p:spPr>
          <a:xfrm>
            <a:off x="971600" y="1052737"/>
            <a:ext cx="7344816" cy="830997"/>
          </a:xfrm>
          <a:prstGeom prst="rect">
            <a:avLst/>
          </a:prstGeom>
        </p:spPr>
        <p:txBody>
          <a:bodyPr wrap="square">
            <a:spAutoFit/>
          </a:bodyPr>
          <a:lstStyle/>
          <a:p>
            <a:pPr>
              <a:defRPr/>
            </a:pPr>
            <a:r>
              <a:rPr lang="en-US" sz="2400" dirty="0"/>
              <a:t>The beginning &amp; end of an activities are called as events .</a:t>
            </a:r>
          </a:p>
          <a:p>
            <a:pPr>
              <a:defRPr/>
            </a:pPr>
            <a:r>
              <a:rPr lang="en-US" sz="2400" dirty="0"/>
              <a:t>Events are represented by numbered circles called nodes.</a:t>
            </a:r>
          </a:p>
        </p:txBody>
      </p:sp>
      <p:sp>
        <p:nvSpPr>
          <p:cNvPr id="4" name="Oval 4"/>
          <p:cNvSpPr>
            <a:spLocks noChangeArrowheads="1"/>
          </p:cNvSpPr>
          <p:nvPr/>
        </p:nvSpPr>
        <p:spPr bwMode="auto">
          <a:xfrm>
            <a:off x="1600200" y="3352800"/>
            <a:ext cx="533400" cy="457200"/>
          </a:xfrm>
          <a:prstGeom prst="ellipse">
            <a:avLst/>
          </a:prstGeom>
          <a:solidFill>
            <a:schemeClr val="accent1"/>
          </a:solidFill>
          <a:ln w="9525">
            <a:solidFill>
              <a:schemeClr val="tx1"/>
            </a:solidFill>
            <a:round/>
            <a:headEnd/>
            <a:tailEnd/>
          </a:ln>
        </p:spPr>
        <p:txBody>
          <a:bodyPr wrap="none" anchor="ctr"/>
          <a:lstStyle/>
          <a:p>
            <a:pPr algn="ctr"/>
            <a:r>
              <a:rPr lang="en-US" b="1"/>
              <a:t>i</a:t>
            </a:r>
          </a:p>
        </p:txBody>
      </p:sp>
      <p:sp>
        <p:nvSpPr>
          <p:cNvPr id="5" name="Oval 4"/>
          <p:cNvSpPr>
            <a:spLocks noChangeArrowheads="1"/>
          </p:cNvSpPr>
          <p:nvPr/>
        </p:nvSpPr>
        <p:spPr bwMode="auto">
          <a:xfrm>
            <a:off x="5578584" y="3362178"/>
            <a:ext cx="533400" cy="457200"/>
          </a:xfrm>
          <a:prstGeom prst="ellipse">
            <a:avLst/>
          </a:prstGeom>
          <a:solidFill>
            <a:schemeClr val="accent1"/>
          </a:solidFill>
          <a:ln w="9525">
            <a:solidFill>
              <a:schemeClr val="tx1"/>
            </a:solidFill>
            <a:round/>
            <a:headEnd/>
            <a:tailEnd/>
          </a:ln>
        </p:spPr>
        <p:txBody>
          <a:bodyPr wrap="none" anchor="ctr"/>
          <a:lstStyle/>
          <a:p>
            <a:pPr algn="ctr"/>
            <a:r>
              <a:rPr lang="en-US" b="1"/>
              <a:t>i</a:t>
            </a:r>
          </a:p>
        </p:txBody>
      </p:sp>
      <p:sp>
        <p:nvSpPr>
          <p:cNvPr id="6" name="Line 5"/>
          <p:cNvSpPr>
            <a:spLocks noChangeShapeType="1"/>
          </p:cNvSpPr>
          <p:nvPr/>
        </p:nvSpPr>
        <p:spPr bwMode="auto">
          <a:xfrm>
            <a:off x="2133600" y="357671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7" name="Rectangle 6"/>
          <p:cNvSpPr/>
          <p:nvPr/>
        </p:nvSpPr>
        <p:spPr>
          <a:xfrm>
            <a:off x="1261894" y="4365104"/>
            <a:ext cx="1210011" cy="369332"/>
          </a:xfrm>
          <a:prstGeom prst="rect">
            <a:avLst/>
          </a:prstGeom>
        </p:spPr>
        <p:txBody>
          <a:bodyPr wrap="none">
            <a:spAutoFit/>
          </a:bodyPr>
          <a:lstStyle/>
          <a:p>
            <a:pPr>
              <a:spcBef>
                <a:spcPct val="50000"/>
              </a:spcBef>
            </a:pPr>
            <a:r>
              <a:rPr lang="en-US" b="1" dirty="0"/>
              <a:t>Event start</a:t>
            </a:r>
          </a:p>
        </p:txBody>
      </p:sp>
      <p:sp>
        <p:nvSpPr>
          <p:cNvPr id="8" name="Rectangle 7"/>
          <p:cNvSpPr/>
          <p:nvPr/>
        </p:nvSpPr>
        <p:spPr>
          <a:xfrm>
            <a:off x="5292080" y="4359801"/>
            <a:ext cx="1291764" cy="369332"/>
          </a:xfrm>
          <a:prstGeom prst="rect">
            <a:avLst/>
          </a:prstGeom>
        </p:spPr>
        <p:txBody>
          <a:bodyPr wrap="none">
            <a:spAutoFit/>
          </a:bodyPr>
          <a:lstStyle/>
          <a:p>
            <a:pPr>
              <a:spcBef>
                <a:spcPct val="50000"/>
              </a:spcBef>
            </a:pPr>
            <a:r>
              <a:rPr lang="en-US" b="1" dirty="0"/>
              <a:t>Event finish</a:t>
            </a:r>
          </a:p>
        </p:txBody>
      </p:sp>
    </p:spTree>
    <p:extLst>
      <p:ext uri="{BB962C8B-B14F-4D97-AF65-F5344CB8AC3E}">
        <p14:creationId xmlns:p14="http://schemas.microsoft.com/office/powerpoint/2010/main" val="1961146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404664"/>
            <a:ext cx="3382016" cy="461665"/>
          </a:xfrm>
          <a:prstGeom prst="rect">
            <a:avLst/>
          </a:prstGeom>
        </p:spPr>
        <p:txBody>
          <a:bodyPr wrap="none">
            <a:spAutoFit/>
          </a:bodyPr>
          <a:lstStyle/>
          <a:p>
            <a:r>
              <a:rPr lang="en-US" sz="2400" dirty="0"/>
              <a:t>Classification of activities </a:t>
            </a:r>
            <a:endParaRPr lang="en-IN" sz="2400" dirty="0"/>
          </a:p>
        </p:txBody>
      </p:sp>
      <p:sp>
        <p:nvSpPr>
          <p:cNvPr id="3" name="Rectangle 2"/>
          <p:cNvSpPr/>
          <p:nvPr/>
        </p:nvSpPr>
        <p:spPr>
          <a:xfrm>
            <a:off x="467544" y="980728"/>
            <a:ext cx="8280920" cy="5410712"/>
          </a:xfrm>
          <a:prstGeom prst="rect">
            <a:avLst/>
          </a:prstGeom>
        </p:spPr>
        <p:txBody>
          <a:bodyPr wrap="square">
            <a:spAutoFit/>
          </a:bodyPr>
          <a:lstStyle/>
          <a:p>
            <a:pPr algn="just">
              <a:lnSpc>
                <a:spcPct val="90000"/>
              </a:lnSpc>
              <a:defRPr/>
            </a:pPr>
            <a:r>
              <a:rPr lang="en-US" sz="2400" b="1" dirty="0">
                <a:solidFill>
                  <a:schemeClr val="hlink"/>
                </a:solidFill>
              </a:rPr>
              <a:t>Predecessor activity</a:t>
            </a:r>
            <a:r>
              <a:rPr lang="en-US" sz="2400" dirty="0"/>
              <a:t>: Activities that must be completed immediately prior to the start of another activity are called predecessor activities.</a:t>
            </a:r>
          </a:p>
          <a:p>
            <a:pPr algn="just">
              <a:lnSpc>
                <a:spcPct val="90000"/>
              </a:lnSpc>
              <a:defRPr/>
            </a:pPr>
            <a:endParaRPr lang="en-US" sz="2400" dirty="0"/>
          </a:p>
          <a:p>
            <a:pPr algn="just">
              <a:lnSpc>
                <a:spcPct val="90000"/>
              </a:lnSpc>
              <a:defRPr/>
            </a:pPr>
            <a:r>
              <a:rPr lang="en-US" sz="2400" b="1" dirty="0">
                <a:solidFill>
                  <a:schemeClr val="hlink"/>
                </a:solidFill>
              </a:rPr>
              <a:t>Successor activity</a:t>
            </a:r>
            <a:r>
              <a:rPr lang="en-US" sz="2400" dirty="0"/>
              <a:t> : activities that cannot be started until one or more of other activities are completed but immediately succeed them are called successor activities.</a:t>
            </a:r>
          </a:p>
          <a:p>
            <a:pPr algn="just">
              <a:lnSpc>
                <a:spcPct val="90000"/>
              </a:lnSpc>
              <a:defRPr/>
            </a:pPr>
            <a:endParaRPr lang="en-US" sz="2400" dirty="0"/>
          </a:p>
          <a:p>
            <a:pPr algn="just">
              <a:lnSpc>
                <a:spcPct val="90000"/>
              </a:lnSpc>
              <a:defRPr/>
            </a:pPr>
            <a:r>
              <a:rPr lang="en-US" sz="2400" b="1" dirty="0">
                <a:solidFill>
                  <a:schemeClr val="hlink"/>
                </a:solidFill>
              </a:rPr>
              <a:t>Concurrent activities</a:t>
            </a:r>
            <a:r>
              <a:rPr lang="en-US" sz="2400" dirty="0"/>
              <a:t>: activities that can be accomplished together are known as concurrent activities.</a:t>
            </a:r>
          </a:p>
          <a:p>
            <a:pPr algn="just">
              <a:lnSpc>
                <a:spcPct val="90000"/>
              </a:lnSpc>
              <a:defRPr/>
            </a:pPr>
            <a:endParaRPr lang="en-US" sz="2400" dirty="0"/>
          </a:p>
          <a:p>
            <a:pPr algn="just">
              <a:lnSpc>
                <a:spcPct val="90000"/>
              </a:lnSpc>
              <a:defRPr/>
            </a:pPr>
            <a:r>
              <a:rPr lang="en-US" sz="2400" b="1" dirty="0">
                <a:solidFill>
                  <a:schemeClr val="hlink"/>
                </a:solidFill>
              </a:rPr>
              <a:t>Dummy activity</a:t>
            </a:r>
            <a:r>
              <a:rPr lang="en-US" sz="2400" dirty="0"/>
              <a:t>: An activity which does not consume any resource but merely depicts the dependence of one activity on other is called dummy activity. It is introduced in a network when two or more parallel activities have the same start and finish nodes.</a:t>
            </a:r>
          </a:p>
        </p:txBody>
      </p:sp>
    </p:spTree>
    <p:extLst>
      <p:ext uri="{BB962C8B-B14F-4D97-AF65-F5344CB8AC3E}">
        <p14:creationId xmlns:p14="http://schemas.microsoft.com/office/powerpoint/2010/main" val="770480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548680"/>
            <a:ext cx="2298258" cy="461665"/>
          </a:xfrm>
          <a:prstGeom prst="rect">
            <a:avLst/>
          </a:prstGeom>
        </p:spPr>
        <p:txBody>
          <a:bodyPr wrap="none">
            <a:spAutoFit/>
          </a:bodyPr>
          <a:lstStyle/>
          <a:p>
            <a:r>
              <a:rPr lang="en-US" sz="2400" b="1" dirty="0"/>
              <a:t>Path &amp; Network </a:t>
            </a:r>
            <a:endParaRPr lang="en-IN" sz="2400" b="1" dirty="0"/>
          </a:p>
        </p:txBody>
      </p:sp>
      <p:sp>
        <p:nvSpPr>
          <p:cNvPr id="3" name="Rectangle 2"/>
          <p:cNvSpPr/>
          <p:nvPr/>
        </p:nvSpPr>
        <p:spPr>
          <a:xfrm>
            <a:off x="683568" y="1196752"/>
            <a:ext cx="7920880" cy="2677656"/>
          </a:xfrm>
          <a:prstGeom prst="rect">
            <a:avLst/>
          </a:prstGeom>
        </p:spPr>
        <p:txBody>
          <a:bodyPr wrap="square">
            <a:spAutoFit/>
          </a:bodyPr>
          <a:lstStyle/>
          <a:p>
            <a:pPr algn="just">
              <a:defRPr/>
            </a:pPr>
            <a:r>
              <a:rPr lang="en-US" sz="2400" dirty="0"/>
              <a:t>An unbroken chain of activity arrows connecting the initial event to some other event is called a path.</a:t>
            </a:r>
          </a:p>
          <a:p>
            <a:pPr algn="just">
              <a:defRPr/>
            </a:pPr>
            <a:endParaRPr lang="en-US" sz="2400" dirty="0"/>
          </a:p>
          <a:p>
            <a:pPr algn="just">
              <a:defRPr/>
            </a:pPr>
            <a:r>
              <a:rPr lang="en-US" sz="2400" dirty="0"/>
              <a:t>A network is the graphical representation of logically &amp; sequentially connected arrows &amp; nodes representing activities &amp; events of a project . It is a diagram depicting precedence relationships between different activities.</a:t>
            </a:r>
          </a:p>
        </p:txBody>
      </p:sp>
    </p:spTree>
    <p:extLst>
      <p:ext uri="{BB962C8B-B14F-4D97-AF65-F5344CB8AC3E}">
        <p14:creationId xmlns:p14="http://schemas.microsoft.com/office/powerpoint/2010/main" val="2142949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548680"/>
            <a:ext cx="3123547" cy="461665"/>
          </a:xfrm>
          <a:prstGeom prst="rect">
            <a:avLst/>
          </a:prstGeom>
        </p:spPr>
        <p:txBody>
          <a:bodyPr wrap="none">
            <a:spAutoFit/>
          </a:bodyPr>
          <a:lstStyle/>
          <a:p>
            <a:r>
              <a:rPr lang="en-IN" sz="2400" b="1" dirty="0"/>
              <a:t>Errors in network logic </a:t>
            </a:r>
          </a:p>
        </p:txBody>
      </p:sp>
      <p:sp>
        <p:nvSpPr>
          <p:cNvPr id="3" name="Rectangle 2"/>
          <p:cNvSpPr/>
          <p:nvPr/>
        </p:nvSpPr>
        <p:spPr>
          <a:xfrm>
            <a:off x="611560" y="1268760"/>
            <a:ext cx="7920880" cy="3046988"/>
          </a:xfrm>
          <a:prstGeom prst="rect">
            <a:avLst/>
          </a:prstGeom>
        </p:spPr>
        <p:txBody>
          <a:bodyPr wrap="square">
            <a:spAutoFit/>
          </a:bodyPr>
          <a:lstStyle/>
          <a:p>
            <a:pPr>
              <a:defRPr/>
            </a:pPr>
            <a:r>
              <a:rPr lang="en-IN" sz="2400" dirty="0"/>
              <a:t>Looping  : looping is known as cycling error and creates an impossible situation and it appears that none of the activities could ever be completed.</a:t>
            </a:r>
          </a:p>
          <a:p>
            <a:pPr>
              <a:defRPr/>
            </a:pPr>
            <a:endParaRPr lang="en-IN" sz="2400" dirty="0"/>
          </a:p>
          <a:p>
            <a:pPr>
              <a:defRPr/>
            </a:pPr>
            <a:r>
              <a:rPr lang="en-IN" sz="2400" dirty="0"/>
              <a:t>Dangling  : sometimes a project  network includes an activity which does not fit into the end objective of the project and is carried out without any result related with completion of the project . Such an error in network is called dangling </a:t>
            </a:r>
          </a:p>
        </p:txBody>
      </p:sp>
    </p:spTree>
    <p:extLst>
      <p:ext uri="{BB962C8B-B14F-4D97-AF65-F5344CB8AC3E}">
        <p14:creationId xmlns:p14="http://schemas.microsoft.com/office/powerpoint/2010/main" val="90339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332656"/>
            <a:ext cx="4749955" cy="461665"/>
          </a:xfrm>
          <a:prstGeom prst="rect">
            <a:avLst/>
          </a:prstGeom>
        </p:spPr>
        <p:txBody>
          <a:bodyPr wrap="none">
            <a:spAutoFit/>
          </a:bodyPr>
          <a:lstStyle/>
          <a:p>
            <a:r>
              <a:rPr lang="en-US" sz="2400" dirty="0"/>
              <a:t>Guidelines for Network Construction</a:t>
            </a:r>
            <a:endParaRPr lang="en-IN" sz="2400" dirty="0"/>
          </a:p>
        </p:txBody>
      </p:sp>
      <p:sp>
        <p:nvSpPr>
          <p:cNvPr id="3" name="Rectangle 2"/>
          <p:cNvSpPr/>
          <p:nvPr/>
        </p:nvSpPr>
        <p:spPr>
          <a:xfrm>
            <a:off x="467544" y="908720"/>
            <a:ext cx="8496944" cy="4154984"/>
          </a:xfrm>
          <a:prstGeom prst="rect">
            <a:avLst/>
          </a:prstGeom>
        </p:spPr>
        <p:txBody>
          <a:bodyPr wrap="square">
            <a:spAutoFit/>
          </a:bodyPr>
          <a:lstStyle/>
          <a:p>
            <a:pPr>
              <a:defRPr/>
            </a:pPr>
            <a:r>
              <a:rPr lang="en-US" sz="2400" dirty="0"/>
              <a:t>A complete network diagram  should have one stand point &amp; one finish point.</a:t>
            </a:r>
          </a:p>
          <a:p>
            <a:pPr>
              <a:defRPr/>
            </a:pPr>
            <a:r>
              <a:rPr lang="en-US" sz="2400" dirty="0"/>
              <a:t>The flow of the diagram should be from left to right.</a:t>
            </a:r>
          </a:p>
          <a:p>
            <a:pPr>
              <a:defRPr/>
            </a:pPr>
            <a:r>
              <a:rPr lang="en-US" sz="2400" dirty="0"/>
              <a:t>Arrows should not be crossed unless it is completely unavoidable.</a:t>
            </a:r>
          </a:p>
          <a:p>
            <a:pPr>
              <a:defRPr/>
            </a:pPr>
            <a:r>
              <a:rPr lang="en-US" sz="2400" dirty="0"/>
              <a:t>Arrows should be kept straight &amp; not curved  or bent.</a:t>
            </a:r>
          </a:p>
          <a:p>
            <a:pPr>
              <a:defRPr/>
            </a:pPr>
            <a:r>
              <a:rPr lang="en-US" sz="2400" dirty="0"/>
              <a:t>Angle between arrows should as large as possible.</a:t>
            </a:r>
          </a:p>
          <a:p>
            <a:pPr>
              <a:defRPr/>
            </a:pPr>
            <a:r>
              <a:rPr lang="en-US" sz="2400" dirty="0"/>
              <a:t>Each activity must have a tail or head event.. No two or more activities may have same tail &amp; head events.</a:t>
            </a:r>
          </a:p>
          <a:p>
            <a:pPr>
              <a:defRPr/>
            </a:pPr>
            <a:r>
              <a:rPr lang="en-US" sz="2400" dirty="0"/>
              <a:t>Once the diagram is complete the nodes should be numbered from left to right. It should then be possible to address each activity uniquely by its tail &amp; head event</a:t>
            </a:r>
            <a:endParaRPr lang="en-IN" sz="2400" dirty="0"/>
          </a:p>
        </p:txBody>
      </p:sp>
    </p:spTree>
    <p:extLst>
      <p:ext uri="{BB962C8B-B14F-4D97-AF65-F5344CB8AC3E}">
        <p14:creationId xmlns:p14="http://schemas.microsoft.com/office/powerpoint/2010/main" val="2364425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352928" cy="5909310"/>
          </a:xfrm>
          <a:prstGeom prst="rect">
            <a:avLst/>
          </a:prstGeom>
        </p:spPr>
        <p:txBody>
          <a:bodyPr wrap="square">
            <a:spAutoFit/>
          </a:bodyPr>
          <a:lstStyle/>
          <a:p>
            <a:r>
              <a:rPr lang="en-IN" sz="2400" b="1" dirty="0"/>
              <a:t>Initiation </a:t>
            </a:r>
            <a:r>
              <a:rPr lang="en-IN" sz="2400" b="1" dirty="0" smtClean="0"/>
              <a:t>Phase</a:t>
            </a:r>
          </a:p>
          <a:p>
            <a:endParaRPr lang="en-IN" sz="2400" b="1" dirty="0"/>
          </a:p>
          <a:p>
            <a:r>
              <a:rPr lang="en-US" sz="2400" dirty="0" smtClean="0"/>
              <a:t>The project </a:t>
            </a:r>
            <a:r>
              <a:rPr lang="en-US" sz="2400" dirty="0"/>
              <a:t>objective or need </a:t>
            </a:r>
            <a:r>
              <a:rPr lang="en-US" sz="2400" dirty="0" smtClean="0"/>
              <a:t>is identified</a:t>
            </a:r>
            <a:r>
              <a:rPr lang="en-US" sz="2400" dirty="0"/>
              <a:t>; this can be a business problem or opportunity. </a:t>
            </a:r>
            <a:endParaRPr lang="en-US" sz="2400" dirty="0" smtClean="0"/>
          </a:p>
          <a:p>
            <a:endParaRPr lang="en-US" sz="2400" dirty="0"/>
          </a:p>
          <a:p>
            <a:r>
              <a:rPr lang="en-US" sz="2400" dirty="0" smtClean="0"/>
              <a:t>An </a:t>
            </a:r>
            <a:r>
              <a:rPr lang="en-US" sz="2400" dirty="0"/>
              <a:t>appropriate </a:t>
            </a:r>
            <a:r>
              <a:rPr lang="en-US" sz="2400" dirty="0" smtClean="0"/>
              <a:t>response to </a:t>
            </a:r>
            <a:r>
              <a:rPr lang="en-US" sz="2400" dirty="0"/>
              <a:t>the need is documented in a business case with recommended solution options</a:t>
            </a:r>
            <a:r>
              <a:rPr lang="en-US" sz="2400" dirty="0" smtClean="0"/>
              <a:t>.</a:t>
            </a:r>
          </a:p>
          <a:p>
            <a:endParaRPr lang="en-US" sz="2400" dirty="0"/>
          </a:p>
          <a:p>
            <a:r>
              <a:rPr lang="en-US" sz="2400" dirty="0"/>
              <a:t>A feasibility study is conducted to investigate whether each option addresses the</a:t>
            </a:r>
          </a:p>
          <a:p>
            <a:r>
              <a:rPr lang="en-US" sz="2400" dirty="0"/>
              <a:t>project objective and a final recommended solution is determined</a:t>
            </a:r>
            <a:r>
              <a:rPr lang="en-US" sz="2400" dirty="0" smtClean="0"/>
              <a:t>.</a:t>
            </a:r>
          </a:p>
          <a:p>
            <a:endParaRPr lang="en-US" sz="2400" dirty="0"/>
          </a:p>
          <a:p>
            <a:r>
              <a:rPr lang="en-US" sz="2400" dirty="0" smtClean="0"/>
              <a:t>Issues of feasibility </a:t>
            </a:r>
            <a:r>
              <a:rPr lang="en-US" sz="2400" dirty="0"/>
              <a:t>(“can we do</a:t>
            </a:r>
            <a:r>
              <a:rPr lang="en-US" dirty="0"/>
              <a:t> </a:t>
            </a:r>
            <a:r>
              <a:rPr lang="en-US" sz="2400" dirty="0"/>
              <a:t>the project?”) and justification (“should we do </a:t>
            </a:r>
            <a:r>
              <a:rPr lang="en-US" sz="2400" dirty="0" smtClean="0"/>
              <a:t>the </a:t>
            </a:r>
            <a:r>
              <a:rPr lang="en-IN" sz="2400" dirty="0" smtClean="0"/>
              <a:t>project</a:t>
            </a:r>
            <a:r>
              <a:rPr lang="en-IN" sz="2400" dirty="0"/>
              <a:t>?”) are addressed</a:t>
            </a:r>
            <a:r>
              <a:rPr lang="en-IN" sz="2400" dirty="0" smtClean="0"/>
              <a:t>.</a:t>
            </a:r>
          </a:p>
          <a:p>
            <a:endParaRPr lang="en-IN" dirty="0"/>
          </a:p>
        </p:txBody>
      </p:sp>
    </p:spTree>
    <p:extLst>
      <p:ext uri="{BB962C8B-B14F-4D97-AF65-F5344CB8AC3E}">
        <p14:creationId xmlns:p14="http://schemas.microsoft.com/office/powerpoint/2010/main" val="408068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250735" cy="485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2837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354" y="692696"/>
            <a:ext cx="6552728" cy="57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708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53" y="1484784"/>
            <a:ext cx="801689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189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0804" y="260648"/>
            <a:ext cx="1753365" cy="461665"/>
          </a:xfrm>
          <a:prstGeom prst="rect">
            <a:avLst/>
          </a:prstGeom>
        </p:spPr>
        <p:txBody>
          <a:bodyPr wrap="none">
            <a:spAutoFit/>
          </a:bodyPr>
          <a:lstStyle/>
          <a:p>
            <a:r>
              <a:rPr lang="en-US" sz="2400" dirty="0"/>
              <a:t>Critical path </a:t>
            </a:r>
            <a:endParaRPr lang="en-IN" sz="2400" dirty="0"/>
          </a:p>
        </p:txBody>
      </p:sp>
      <p:sp>
        <p:nvSpPr>
          <p:cNvPr id="3" name="Rectangle 2"/>
          <p:cNvSpPr/>
          <p:nvPr/>
        </p:nvSpPr>
        <p:spPr>
          <a:xfrm>
            <a:off x="683568" y="980728"/>
            <a:ext cx="7920880" cy="1938992"/>
          </a:xfrm>
          <a:prstGeom prst="rect">
            <a:avLst/>
          </a:prstGeom>
        </p:spPr>
        <p:txBody>
          <a:bodyPr wrap="square">
            <a:spAutoFit/>
          </a:bodyPr>
          <a:lstStyle/>
          <a:p>
            <a:pPr algn="just">
              <a:defRPr/>
            </a:pPr>
            <a:r>
              <a:rPr lang="en-US" sz="2400" dirty="0"/>
              <a:t>The critical path is the longest path in the network from the starting event to ending event &amp; defines the minimum time required to complete the project.</a:t>
            </a:r>
          </a:p>
          <a:p>
            <a:pPr algn="just">
              <a:defRPr/>
            </a:pPr>
            <a:endParaRPr lang="en-US" sz="2400" dirty="0"/>
          </a:p>
          <a:p>
            <a:pPr algn="just">
              <a:defRPr/>
            </a:pPr>
            <a:r>
              <a:rPr lang="en-US" sz="2400" dirty="0"/>
              <a:t>The critical path is denoted by darker or double lines</a:t>
            </a:r>
            <a:endParaRPr lang="en-IN" sz="2400" dirty="0"/>
          </a:p>
        </p:txBody>
      </p:sp>
    </p:spTree>
    <p:extLst>
      <p:ext uri="{BB962C8B-B14F-4D97-AF65-F5344CB8AC3E}">
        <p14:creationId xmlns:p14="http://schemas.microsoft.com/office/powerpoint/2010/main" val="2942222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05" y="2060848"/>
            <a:ext cx="7637833" cy="257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2026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49688"/>
            <a:ext cx="6824613" cy="4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136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04" y="1772816"/>
            <a:ext cx="7919660" cy="31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763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928688"/>
            <a:ext cx="736282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270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3" y="838200"/>
            <a:ext cx="62769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016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8054457" cy="54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745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08720"/>
            <a:ext cx="8352928" cy="3046988"/>
          </a:xfrm>
          <a:prstGeom prst="rect">
            <a:avLst/>
          </a:prstGeom>
        </p:spPr>
        <p:txBody>
          <a:bodyPr wrap="square">
            <a:spAutoFit/>
          </a:bodyPr>
          <a:lstStyle/>
          <a:p>
            <a:pPr algn="just"/>
            <a:r>
              <a:rPr lang="en-US" sz="2400" dirty="0" smtClean="0"/>
              <a:t>Once the recommended solution is approved, a project is initiated to deliver the approved solution and a project manager is appointed. </a:t>
            </a:r>
          </a:p>
          <a:p>
            <a:endParaRPr lang="en-US" sz="2400" dirty="0" smtClean="0"/>
          </a:p>
          <a:p>
            <a:pPr algn="just"/>
            <a:r>
              <a:rPr lang="en-US" sz="2400" dirty="0" smtClean="0"/>
              <a:t>The major deliverables and the participating work groups are identified, and the project team begins to take shape. Approval is then sought by the project manager to move onto the detailed </a:t>
            </a:r>
            <a:r>
              <a:rPr lang="en-IN" sz="2400" dirty="0" smtClean="0"/>
              <a:t>planning phase.</a:t>
            </a:r>
            <a:endParaRPr lang="en-IN" sz="2400" dirty="0"/>
          </a:p>
        </p:txBody>
      </p:sp>
    </p:spTree>
    <p:extLst>
      <p:ext uri="{BB962C8B-B14F-4D97-AF65-F5344CB8AC3E}">
        <p14:creationId xmlns:p14="http://schemas.microsoft.com/office/powerpoint/2010/main" val="1993339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920880" cy="1584176"/>
          </a:xfrm>
          <a:prstGeom prst="rect">
            <a:avLst/>
          </a:prstGeom>
        </p:spPr>
        <p:txBody>
          <a:bodyPr wrap="square">
            <a:spAutoFit/>
          </a:bodyPr>
          <a:lstStyle/>
          <a:p>
            <a:pPr algn="just"/>
            <a:r>
              <a:rPr lang="en-US" sz="2400" dirty="0"/>
              <a:t>Project provides special conditions for project team members whom these conditions can have </a:t>
            </a:r>
            <a:r>
              <a:rPr lang="en-US" sz="2400" dirty="0" smtClean="0"/>
              <a:t>different effects </a:t>
            </a:r>
            <a:r>
              <a:rPr lang="en-US" sz="2400" dirty="0"/>
              <a:t>on them, because it has special properties (it has a given beginning and end, limited resources </a:t>
            </a:r>
            <a:r>
              <a:rPr lang="en-US" sz="2400" dirty="0" smtClean="0"/>
              <a:t>and </a:t>
            </a:r>
            <a:r>
              <a:rPr lang="en-IN" sz="2400" dirty="0" smtClean="0"/>
              <a:t>uniqueness</a:t>
            </a:r>
            <a:r>
              <a:rPr lang="en-IN" sz="2400" dirty="0"/>
              <a:t>)</a:t>
            </a:r>
          </a:p>
        </p:txBody>
      </p:sp>
      <p:sp>
        <p:nvSpPr>
          <p:cNvPr id="3" name="Rectangle 2"/>
          <p:cNvSpPr/>
          <p:nvPr/>
        </p:nvSpPr>
        <p:spPr>
          <a:xfrm>
            <a:off x="611560" y="2141490"/>
            <a:ext cx="8064896" cy="4154984"/>
          </a:xfrm>
          <a:prstGeom prst="rect">
            <a:avLst/>
          </a:prstGeom>
        </p:spPr>
        <p:txBody>
          <a:bodyPr wrap="square">
            <a:spAutoFit/>
          </a:bodyPr>
          <a:lstStyle/>
          <a:p>
            <a:pPr algn="just"/>
            <a:r>
              <a:rPr lang="en-US" sz="2400" dirty="0"/>
              <a:t>These effects in some cases can cause human resource efficiency reduction during </a:t>
            </a:r>
            <a:r>
              <a:rPr lang="en-US" sz="2400" dirty="0" smtClean="0"/>
              <a:t>performing the </a:t>
            </a:r>
            <a:r>
              <a:rPr lang="en-US" sz="2400" dirty="0"/>
              <a:t>project. </a:t>
            </a:r>
            <a:endParaRPr lang="en-US" sz="2400" dirty="0" smtClean="0"/>
          </a:p>
          <a:p>
            <a:pPr algn="just"/>
            <a:endParaRPr lang="en-US" sz="2400" dirty="0"/>
          </a:p>
          <a:p>
            <a:pPr algn="just"/>
            <a:r>
              <a:rPr lang="en-US" sz="2400" dirty="0" smtClean="0"/>
              <a:t>For </a:t>
            </a:r>
            <a:r>
              <a:rPr lang="en-US" sz="2400" dirty="0"/>
              <a:t>example, work pressure and abundant stress resulting from performing project activities </a:t>
            </a:r>
            <a:r>
              <a:rPr lang="en-US" sz="2400" dirty="0" smtClean="0"/>
              <a:t>are not </a:t>
            </a:r>
            <a:r>
              <a:rPr lang="en-US" sz="2400" dirty="0"/>
              <a:t>comparable to work pressure of current activities in </a:t>
            </a:r>
            <a:r>
              <a:rPr lang="en-US" sz="2400" dirty="0" smtClean="0"/>
              <a:t>organization.  </a:t>
            </a:r>
          </a:p>
          <a:p>
            <a:pPr algn="just"/>
            <a:endParaRPr lang="en-US" sz="2400" dirty="0"/>
          </a:p>
          <a:p>
            <a:pPr algn="just"/>
            <a:r>
              <a:rPr lang="en-US" sz="2400" dirty="0" smtClean="0"/>
              <a:t>On </a:t>
            </a:r>
            <a:r>
              <a:rPr lang="en-US" sz="2400" dirty="0"/>
              <a:t>the other hand, </a:t>
            </a:r>
            <a:r>
              <a:rPr lang="en-US" sz="2400" dirty="0" smtClean="0"/>
              <a:t>increasing and </a:t>
            </a:r>
            <a:r>
              <a:rPr lang="en-US" sz="2400" dirty="0"/>
              <a:t>decreasing of human resource during the project is so variable, whereas the effort level of </a:t>
            </a:r>
            <a:r>
              <a:rPr lang="en-US" sz="2400" dirty="0" smtClean="0"/>
              <a:t>human resource </a:t>
            </a:r>
            <a:r>
              <a:rPr lang="en-US" sz="2400" dirty="0"/>
              <a:t>in non-project activities of organization is almost monotonous.</a:t>
            </a:r>
            <a:endParaRPr lang="en-IN" sz="2400" dirty="0"/>
          </a:p>
        </p:txBody>
      </p:sp>
      <p:sp>
        <p:nvSpPr>
          <p:cNvPr id="4" name="TextBox 3"/>
          <p:cNvSpPr txBox="1"/>
          <p:nvPr/>
        </p:nvSpPr>
        <p:spPr>
          <a:xfrm>
            <a:off x="683568" y="37245"/>
            <a:ext cx="5154809" cy="461665"/>
          </a:xfrm>
          <a:prstGeom prst="rect">
            <a:avLst/>
          </a:prstGeom>
          <a:noFill/>
        </p:spPr>
        <p:txBody>
          <a:bodyPr wrap="none" rtlCol="0">
            <a:spAutoFit/>
          </a:bodyPr>
          <a:lstStyle/>
          <a:p>
            <a:r>
              <a:rPr lang="en-US" sz="2400" u="sng" dirty="0" smtClean="0"/>
              <a:t>Human Aspects of Project Management</a:t>
            </a:r>
            <a:endParaRPr lang="en-IN" sz="2400" u="sng" dirty="0"/>
          </a:p>
        </p:txBody>
      </p:sp>
    </p:spTree>
    <p:extLst>
      <p:ext uri="{BB962C8B-B14F-4D97-AF65-F5344CB8AC3E}">
        <p14:creationId xmlns:p14="http://schemas.microsoft.com/office/powerpoint/2010/main" val="25703837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12844"/>
            <a:ext cx="8136904" cy="4154984"/>
          </a:xfrm>
          <a:prstGeom prst="rect">
            <a:avLst/>
          </a:prstGeom>
        </p:spPr>
        <p:txBody>
          <a:bodyPr wrap="square">
            <a:spAutoFit/>
          </a:bodyPr>
          <a:lstStyle/>
          <a:p>
            <a:pPr algn="just"/>
            <a:r>
              <a:rPr lang="en-US" sz="2400" b="1" dirty="0"/>
              <a:t>Role of human resources in </a:t>
            </a:r>
            <a:r>
              <a:rPr lang="en-US" sz="2400" b="1" dirty="0" smtClean="0"/>
              <a:t>project</a:t>
            </a:r>
          </a:p>
          <a:p>
            <a:pPr algn="just"/>
            <a:endParaRPr lang="en-US" sz="2400" b="1" dirty="0"/>
          </a:p>
          <a:p>
            <a:pPr algn="just"/>
            <a:r>
              <a:rPr lang="en-US" sz="2400" dirty="0"/>
              <a:t>In most of the projects in spite of non-project activities, human resource plays a more important role </a:t>
            </a:r>
            <a:r>
              <a:rPr lang="en-US" sz="2400" dirty="0" smtClean="0"/>
              <a:t>than other </a:t>
            </a:r>
            <a:r>
              <a:rPr lang="en-US" sz="2400" dirty="0"/>
              <a:t>work factors like machines, approaches, materials etc. </a:t>
            </a:r>
            <a:endParaRPr lang="en-US" sz="2400" dirty="0" smtClean="0"/>
          </a:p>
          <a:p>
            <a:pPr algn="just"/>
            <a:endParaRPr lang="en-US" sz="2400" dirty="0"/>
          </a:p>
          <a:p>
            <a:pPr algn="just"/>
            <a:r>
              <a:rPr lang="en-US" sz="2400" dirty="0" smtClean="0"/>
              <a:t>In </a:t>
            </a:r>
            <a:r>
              <a:rPr lang="en-US" sz="2400" dirty="0"/>
              <a:t>a productive factory, it is possible </a:t>
            </a:r>
            <a:r>
              <a:rPr lang="en-US" sz="2400" dirty="0" smtClean="0"/>
              <a:t>that according </a:t>
            </a:r>
            <a:r>
              <a:rPr lang="en-US" sz="2400" dirty="0"/>
              <a:t>to producing </a:t>
            </a:r>
            <a:r>
              <a:rPr lang="en-US" sz="2400" dirty="0" smtClean="0"/>
              <a:t>automation, Job </a:t>
            </a:r>
            <a:r>
              <a:rPr lang="en-US" sz="2400" dirty="0"/>
              <a:t>dissatisfaction of workers has no much </a:t>
            </a:r>
            <a:r>
              <a:rPr lang="en-US" sz="2400" dirty="0" smtClean="0"/>
              <a:t>effect on </a:t>
            </a:r>
            <a:r>
              <a:rPr lang="en-US" sz="2400" dirty="0"/>
              <a:t>production volume, </a:t>
            </a:r>
            <a:r>
              <a:rPr lang="en-US" sz="2400" dirty="0" smtClean="0"/>
              <a:t>but during </a:t>
            </a:r>
            <a:r>
              <a:rPr lang="en-US" sz="2400" dirty="0"/>
              <a:t>executing a project job dissatisfaction of welding technician will have a high effect on the amount </a:t>
            </a:r>
            <a:r>
              <a:rPr lang="en-US" sz="2400" dirty="0" smtClean="0"/>
              <a:t>of project progression</a:t>
            </a:r>
            <a:endParaRPr lang="en-IN" sz="2400" dirty="0"/>
          </a:p>
        </p:txBody>
      </p:sp>
    </p:spTree>
    <p:extLst>
      <p:ext uri="{BB962C8B-B14F-4D97-AF65-F5344CB8AC3E}">
        <p14:creationId xmlns:p14="http://schemas.microsoft.com/office/powerpoint/2010/main" val="38221279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8064896" cy="3416320"/>
          </a:xfrm>
          <a:prstGeom prst="rect">
            <a:avLst/>
          </a:prstGeom>
        </p:spPr>
        <p:txBody>
          <a:bodyPr wrap="square">
            <a:spAutoFit/>
          </a:bodyPr>
          <a:lstStyle/>
          <a:p>
            <a:pPr algn="just"/>
            <a:r>
              <a:rPr lang="en-US" sz="2400" b="1" dirty="0"/>
              <a:t>Role of motivation in </a:t>
            </a:r>
            <a:r>
              <a:rPr lang="en-US" sz="2400" b="1" dirty="0" smtClean="0"/>
              <a:t>project</a:t>
            </a:r>
          </a:p>
          <a:p>
            <a:pPr algn="just"/>
            <a:endParaRPr lang="en-US" sz="2400" b="1" dirty="0"/>
          </a:p>
          <a:p>
            <a:pPr algn="just"/>
            <a:r>
              <a:rPr lang="en-US" sz="2400" dirty="0" smtClean="0"/>
              <a:t>The </a:t>
            </a:r>
            <a:r>
              <a:rPr lang="en-US" sz="2400" dirty="0"/>
              <a:t>necessity of effort for change keeping or increasing human </a:t>
            </a:r>
            <a:r>
              <a:rPr lang="en-US" sz="2400" dirty="0" smtClean="0"/>
              <a:t>resource productively </a:t>
            </a:r>
            <a:r>
              <a:rPr lang="en-US" sz="2400" dirty="0"/>
              <a:t>in project will be very large. One of the most effective factors on increasing job satisfaction </a:t>
            </a:r>
            <a:r>
              <a:rPr lang="en-US" sz="2400" dirty="0" smtClean="0"/>
              <a:t>and consequently </a:t>
            </a:r>
            <a:r>
              <a:rPr lang="en-US" sz="2400" dirty="0"/>
              <a:t>increasing efficiency of human resource is increasing motivation. The way of retention </a:t>
            </a:r>
            <a:r>
              <a:rPr lang="en-US" sz="2400" dirty="0" smtClean="0"/>
              <a:t>and increasing </a:t>
            </a:r>
            <a:r>
              <a:rPr lang="en-US" sz="2400" dirty="0"/>
              <a:t>employees' motivation in project activities regarding to special features of projects is </a:t>
            </a:r>
            <a:r>
              <a:rPr lang="en-US" sz="2400" dirty="0" smtClean="0"/>
              <a:t>different </a:t>
            </a:r>
            <a:r>
              <a:rPr lang="en-IN" sz="2400" dirty="0" smtClean="0"/>
              <a:t>from </a:t>
            </a:r>
            <a:r>
              <a:rPr lang="en-IN" sz="2400" dirty="0"/>
              <a:t>non-project activities.</a:t>
            </a:r>
          </a:p>
        </p:txBody>
      </p:sp>
    </p:spTree>
    <p:extLst>
      <p:ext uri="{BB962C8B-B14F-4D97-AF65-F5344CB8AC3E}">
        <p14:creationId xmlns:p14="http://schemas.microsoft.com/office/powerpoint/2010/main" val="27624591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8280920" cy="5632311"/>
          </a:xfrm>
          <a:prstGeom prst="rect">
            <a:avLst/>
          </a:prstGeom>
        </p:spPr>
        <p:txBody>
          <a:bodyPr wrap="square">
            <a:spAutoFit/>
          </a:bodyPr>
          <a:lstStyle/>
          <a:p>
            <a:pPr algn="just"/>
            <a:r>
              <a:rPr lang="en-US" sz="2400" b="1" dirty="0"/>
              <a:t>Effective factors on reducing </a:t>
            </a:r>
            <a:r>
              <a:rPr lang="en-US" sz="2400" b="1" dirty="0" smtClean="0"/>
              <a:t>motivation</a:t>
            </a:r>
          </a:p>
          <a:p>
            <a:pPr algn="just"/>
            <a:endParaRPr lang="en-US" sz="2400" b="1" dirty="0"/>
          </a:p>
          <a:p>
            <a:pPr algn="just"/>
            <a:r>
              <a:rPr lang="en-US" sz="2400" dirty="0" smtClean="0"/>
              <a:t>The </a:t>
            </a:r>
            <a:r>
              <a:rPr lang="en-US" sz="2400" dirty="0"/>
              <a:t>main cases which cause motivation decrease </a:t>
            </a:r>
            <a:r>
              <a:rPr lang="en-US" sz="2400" dirty="0" smtClean="0"/>
              <a:t>are:</a:t>
            </a:r>
          </a:p>
          <a:p>
            <a:pPr algn="just"/>
            <a:endParaRPr lang="en-US" sz="2400" dirty="0"/>
          </a:p>
          <a:p>
            <a:pPr algn="just"/>
            <a:r>
              <a:rPr lang="en-US" sz="2400" dirty="0"/>
              <a:t> Losing the support of chief officer by project team member</a:t>
            </a:r>
          </a:p>
          <a:p>
            <a:pPr algn="just"/>
            <a:r>
              <a:rPr lang="en-US" sz="2400" dirty="0"/>
              <a:t> Individual conflicts between project team members</a:t>
            </a:r>
          </a:p>
          <a:p>
            <a:pPr algn="just"/>
            <a:r>
              <a:rPr lang="en-US" sz="2400" dirty="0"/>
              <a:t> </a:t>
            </a:r>
            <a:r>
              <a:rPr lang="en-US" sz="2400" dirty="0" smtClean="0"/>
              <a:t>Not </a:t>
            </a:r>
            <a:r>
              <a:rPr lang="en-US" sz="2400" dirty="0"/>
              <a:t>conducive working environment </a:t>
            </a:r>
          </a:p>
          <a:p>
            <a:pPr algn="just"/>
            <a:r>
              <a:rPr lang="en-US" sz="2400" dirty="0"/>
              <a:t> Not using expertise in jobs</a:t>
            </a:r>
          </a:p>
          <a:p>
            <a:pPr algn="just"/>
            <a:r>
              <a:rPr lang="en-US" sz="2400" dirty="0"/>
              <a:t> Not obligatory according to the needs of employees</a:t>
            </a:r>
          </a:p>
          <a:p>
            <a:pPr algn="just"/>
            <a:r>
              <a:rPr lang="en-IN" sz="2400" dirty="0"/>
              <a:t> Job insecurity</a:t>
            </a:r>
          </a:p>
          <a:p>
            <a:pPr algn="just"/>
            <a:r>
              <a:rPr lang="en-IN" sz="2400" dirty="0"/>
              <a:t> Injustice in rewarding system</a:t>
            </a:r>
          </a:p>
          <a:p>
            <a:pPr algn="just"/>
            <a:r>
              <a:rPr lang="en-US" sz="2400" dirty="0"/>
              <a:t> Time conflicts (project resources timing)</a:t>
            </a:r>
          </a:p>
          <a:p>
            <a:pPr algn="just"/>
            <a:r>
              <a:rPr lang="en-US" sz="2400" dirty="0"/>
              <a:t> Time and cost increase of project</a:t>
            </a:r>
          </a:p>
          <a:p>
            <a:pPr algn="just"/>
            <a:r>
              <a:rPr lang="en-US" sz="2400" dirty="0"/>
              <a:t> The fear of being fired after finishing the project</a:t>
            </a:r>
          </a:p>
          <a:p>
            <a:pPr algn="just"/>
            <a:r>
              <a:rPr lang="en-US" sz="2400" dirty="0"/>
              <a:t> High fluctuation in individuals activities level</a:t>
            </a:r>
            <a:endParaRPr lang="en-IN" sz="2400" dirty="0"/>
          </a:p>
        </p:txBody>
      </p:sp>
    </p:spTree>
    <p:extLst>
      <p:ext uri="{BB962C8B-B14F-4D97-AF65-F5344CB8AC3E}">
        <p14:creationId xmlns:p14="http://schemas.microsoft.com/office/powerpoint/2010/main" val="4227876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04664"/>
            <a:ext cx="5861413" cy="461665"/>
          </a:xfrm>
          <a:prstGeom prst="rect">
            <a:avLst/>
          </a:prstGeom>
        </p:spPr>
        <p:txBody>
          <a:bodyPr wrap="none">
            <a:spAutoFit/>
          </a:bodyPr>
          <a:lstStyle/>
          <a:p>
            <a:r>
              <a:rPr lang="en-US" sz="2400" b="1" dirty="0"/>
              <a:t>Method of rising motivation in organizations</a:t>
            </a:r>
            <a:endParaRPr lang="en-IN" sz="2400" dirty="0"/>
          </a:p>
        </p:txBody>
      </p:sp>
      <p:sp>
        <p:nvSpPr>
          <p:cNvPr id="3" name="Rectangle 2"/>
          <p:cNvSpPr/>
          <p:nvPr/>
        </p:nvSpPr>
        <p:spPr>
          <a:xfrm>
            <a:off x="179512" y="907861"/>
            <a:ext cx="8640960" cy="5909310"/>
          </a:xfrm>
          <a:prstGeom prst="rect">
            <a:avLst/>
          </a:prstGeom>
        </p:spPr>
        <p:txBody>
          <a:bodyPr wrap="square">
            <a:spAutoFit/>
          </a:bodyPr>
          <a:lstStyle/>
          <a:p>
            <a:pPr algn="just"/>
            <a:r>
              <a:rPr lang="en-US" sz="2400" dirty="0" smtClean="0"/>
              <a:t>Most </a:t>
            </a:r>
            <a:r>
              <a:rPr lang="en-US" sz="2400" dirty="0"/>
              <a:t>of the </a:t>
            </a:r>
            <a:r>
              <a:rPr lang="en-US" sz="2400" dirty="0" smtClean="0"/>
              <a:t>motivation increase </a:t>
            </a:r>
            <a:r>
              <a:rPr lang="en-US" sz="2400" dirty="0"/>
              <a:t>methods in project team are focused on communications. Sufficient authority to the staff, so they </a:t>
            </a:r>
            <a:r>
              <a:rPr lang="en-US" sz="2400" dirty="0" smtClean="0"/>
              <a:t>have more </a:t>
            </a:r>
            <a:r>
              <a:rPr lang="en-US" sz="2400" dirty="0"/>
              <a:t>responsibility in their work </a:t>
            </a:r>
            <a:r>
              <a:rPr lang="en-US" sz="2400" dirty="0" smtClean="0"/>
              <a:t>.</a:t>
            </a:r>
          </a:p>
          <a:p>
            <a:pPr algn="just"/>
            <a:r>
              <a:rPr lang="en-US" sz="2400" dirty="0" smtClean="0"/>
              <a:t>Trying </a:t>
            </a:r>
            <a:r>
              <a:rPr lang="en-US" sz="2400" dirty="0"/>
              <a:t>to staff participation in decision making and setting goals </a:t>
            </a:r>
            <a:r>
              <a:rPr lang="en-US" sz="2400" dirty="0" smtClean="0"/>
              <a:t>and programs </a:t>
            </a:r>
            <a:r>
              <a:rPr lang="en-US" sz="2400" dirty="0"/>
              <a:t>that; This will result in the employee performance in achieving organizational goals and </a:t>
            </a:r>
            <a:r>
              <a:rPr lang="en-US" sz="2400" dirty="0" smtClean="0"/>
              <a:t>feel responsible </a:t>
            </a:r>
            <a:r>
              <a:rPr lang="en-US" sz="2400" dirty="0"/>
              <a:t>to do more updates </a:t>
            </a:r>
            <a:endParaRPr lang="en-US" sz="2400" dirty="0" smtClean="0"/>
          </a:p>
          <a:p>
            <a:pPr algn="just"/>
            <a:r>
              <a:rPr lang="en-US" sz="2400" dirty="0" smtClean="0"/>
              <a:t>Establishing </a:t>
            </a:r>
            <a:r>
              <a:rPr lang="en-US" sz="2400" dirty="0"/>
              <a:t>an appropriate system of performance-based pay system and </a:t>
            </a:r>
            <a:r>
              <a:rPr lang="en-US" sz="2400" dirty="0" smtClean="0"/>
              <a:t>to </a:t>
            </a:r>
            <a:r>
              <a:rPr lang="en-IN" sz="2400" dirty="0" smtClean="0"/>
              <a:t>establish </a:t>
            </a:r>
            <a:r>
              <a:rPr lang="en-IN" sz="2400" dirty="0"/>
              <a:t>discipline and encouragement</a:t>
            </a:r>
            <a:r>
              <a:rPr lang="en-IN" sz="2400" dirty="0" smtClean="0"/>
              <a:t>.</a:t>
            </a:r>
          </a:p>
          <a:p>
            <a:pPr algn="just"/>
            <a:r>
              <a:rPr lang="en-US" sz="2400" dirty="0" smtClean="0"/>
              <a:t>Increasing </a:t>
            </a:r>
            <a:r>
              <a:rPr lang="en-US" sz="2400" dirty="0"/>
              <a:t>communications between project team members and providing a transparent environment </a:t>
            </a:r>
            <a:r>
              <a:rPr lang="en-US" sz="2400" dirty="0" smtClean="0"/>
              <a:t>and without </a:t>
            </a:r>
            <a:r>
              <a:rPr lang="en-US" sz="2400" dirty="0"/>
              <a:t>ambiguity happen to increase people's motivation in project team. This environment will cause to </a:t>
            </a:r>
            <a:r>
              <a:rPr lang="en-US" sz="2400" dirty="0" smtClean="0"/>
              <a:t>reduce conflicts </a:t>
            </a:r>
            <a:r>
              <a:rPr lang="en-US" sz="2400" dirty="0"/>
              <a:t>between project team members and positive feedbacks in respect to efficiency increase to </a:t>
            </a:r>
            <a:r>
              <a:rPr lang="en-US" sz="2400" dirty="0" smtClean="0"/>
              <a:t>be represented</a:t>
            </a:r>
            <a:r>
              <a:rPr lang="en-US" sz="2400" dirty="0"/>
              <a:t>. </a:t>
            </a:r>
            <a:endParaRPr lang="en-US" sz="2400" dirty="0" smtClean="0"/>
          </a:p>
          <a:p>
            <a:endParaRPr lang="en-US" dirty="0"/>
          </a:p>
        </p:txBody>
      </p:sp>
    </p:spTree>
    <p:extLst>
      <p:ext uri="{BB962C8B-B14F-4D97-AF65-F5344CB8AC3E}">
        <p14:creationId xmlns:p14="http://schemas.microsoft.com/office/powerpoint/2010/main" val="1215737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4345"/>
            <a:ext cx="8064896" cy="6001643"/>
          </a:xfrm>
          <a:prstGeom prst="rect">
            <a:avLst/>
          </a:prstGeom>
        </p:spPr>
        <p:txBody>
          <a:bodyPr wrap="square">
            <a:spAutoFit/>
          </a:bodyPr>
          <a:lstStyle/>
          <a:p>
            <a:pPr algn="just"/>
            <a:r>
              <a:rPr lang="en-US" sz="2400" dirty="0"/>
              <a:t>On the other hand, contributing project team members to discussions and decision makings will help people to represent their inner abilities and skills.</a:t>
            </a:r>
          </a:p>
          <a:p>
            <a:pPr algn="just"/>
            <a:endParaRPr lang="en-US" sz="2400" dirty="0"/>
          </a:p>
          <a:p>
            <a:pPr algn="just"/>
            <a:r>
              <a:rPr lang="en-US" sz="2400" dirty="0" smtClean="0"/>
              <a:t> </a:t>
            </a:r>
            <a:r>
              <a:rPr lang="en-US" sz="2400" dirty="0"/>
              <a:t>Researches have showed that people's motivation is high at the beginning of the project and by elapsing time and approaching to the end of is reduced. This can have several reasons, such as work volume increase of project team, concerns about job </a:t>
            </a:r>
            <a:r>
              <a:rPr lang="en-US" sz="2400" dirty="0" smtClean="0"/>
              <a:t>status after </a:t>
            </a:r>
            <a:r>
              <a:rPr lang="en-US" sz="2400" dirty="0"/>
              <a:t>the project being finished, time project becoming long and concerns about its failure. </a:t>
            </a:r>
            <a:endParaRPr lang="en-US" sz="2400" dirty="0" smtClean="0"/>
          </a:p>
          <a:p>
            <a:pPr algn="just"/>
            <a:endParaRPr lang="en-US" sz="2400" dirty="0"/>
          </a:p>
          <a:p>
            <a:pPr algn="just"/>
            <a:r>
              <a:rPr lang="en-US" sz="2400" dirty="0"/>
              <a:t>In addition, over time most of the project managers allocate more time to technical and executive activities of the project and they less deal with soft activities like motivation, communications etc. thus, it is important that project managers </a:t>
            </a:r>
            <a:r>
              <a:rPr lang="en-US" sz="2400" dirty="0" smtClean="0"/>
              <a:t>consider </a:t>
            </a:r>
            <a:r>
              <a:rPr lang="en-IN" sz="2400" dirty="0" smtClean="0"/>
              <a:t>final </a:t>
            </a:r>
            <a:r>
              <a:rPr lang="en-IN" sz="2400" dirty="0"/>
              <a:t>steps more.</a:t>
            </a:r>
          </a:p>
        </p:txBody>
      </p:sp>
    </p:spTree>
    <p:extLst>
      <p:ext uri="{BB962C8B-B14F-4D97-AF65-F5344CB8AC3E}">
        <p14:creationId xmlns:p14="http://schemas.microsoft.com/office/powerpoint/2010/main" val="277186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124744"/>
            <a:ext cx="8064896" cy="3785652"/>
          </a:xfrm>
          <a:prstGeom prst="rect">
            <a:avLst/>
          </a:prstGeom>
        </p:spPr>
        <p:txBody>
          <a:bodyPr wrap="square">
            <a:spAutoFit/>
          </a:bodyPr>
          <a:lstStyle/>
          <a:p>
            <a:r>
              <a:rPr lang="en-US" sz="2400" dirty="0"/>
              <a:t>Taxes are the compulsory contribution by the citizens of a country for meeting different government expenditures. There are three stages in the imposition of tax by the government. First step is the declaration of the liability by the Government i.e. what are all the incomes chargeable to tax, second one is the assessment and tax payment by persons and the last one is the method of recovery of tax if tax was not paid on time. Tax planning and management focuses efficient administration of tax procedures and minimization of tax liability through eligible schemes.</a:t>
            </a:r>
            <a:endParaRPr lang="en-IN" sz="2400" dirty="0"/>
          </a:p>
        </p:txBody>
      </p:sp>
      <p:sp>
        <p:nvSpPr>
          <p:cNvPr id="3" name="TextBox 2"/>
          <p:cNvSpPr txBox="1"/>
          <p:nvPr/>
        </p:nvSpPr>
        <p:spPr>
          <a:xfrm>
            <a:off x="755576" y="397082"/>
            <a:ext cx="3504101" cy="461665"/>
          </a:xfrm>
          <a:prstGeom prst="rect">
            <a:avLst/>
          </a:prstGeom>
          <a:noFill/>
        </p:spPr>
        <p:txBody>
          <a:bodyPr wrap="none" rtlCol="0">
            <a:spAutoFit/>
          </a:bodyPr>
          <a:lstStyle/>
          <a:p>
            <a:r>
              <a:rPr lang="en-US" sz="2400" u="sng" dirty="0" smtClean="0"/>
              <a:t>Assessment of Tax Burden </a:t>
            </a:r>
            <a:endParaRPr lang="en-IN" sz="2400" u="sng" dirty="0"/>
          </a:p>
        </p:txBody>
      </p:sp>
    </p:spTree>
    <p:extLst>
      <p:ext uri="{BB962C8B-B14F-4D97-AF65-F5344CB8AC3E}">
        <p14:creationId xmlns:p14="http://schemas.microsoft.com/office/powerpoint/2010/main" val="3393033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8280920" cy="3785652"/>
          </a:xfrm>
          <a:prstGeom prst="rect">
            <a:avLst/>
          </a:prstGeom>
        </p:spPr>
        <p:txBody>
          <a:bodyPr wrap="square">
            <a:spAutoFit/>
          </a:bodyPr>
          <a:lstStyle/>
          <a:p>
            <a:r>
              <a:rPr lang="en-US" sz="2400" dirty="0"/>
              <a:t>TAX PLANNING </a:t>
            </a:r>
            <a:endParaRPr lang="en-US" sz="2400" dirty="0" smtClean="0"/>
          </a:p>
          <a:p>
            <a:endParaRPr lang="en-US" sz="2400" dirty="0"/>
          </a:p>
          <a:p>
            <a:r>
              <a:rPr lang="en-US" sz="2400" dirty="0" smtClean="0"/>
              <a:t>Tax </a:t>
            </a:r>
            <a:r>
              <a:rPr lang="en-US" sz="2400" dirty="0"/>
              <a:t>Planning is an exercise undertaken to minimize tax liability through the best use of all available exemptions, deductions, rebates and reliefs to reduce income. Tax planning can be defined as an arrangement of one’s financial and business affairs by taking legitimately in full benefit of all deductions, exemptions, allowances, reliefs and rebates so that tax liability reduces to minimum. In other words, all arrangements by which the tax is saved by ways and means</a:t>
            </a:r>
            <a:endParaRPr lang="en-IN" sz="2400" dirty="0"/>
          </a:p>
        </p:txBody>
      </p:sp>
    </p:spTree>
    <p:extLst>
      <p:ext uri="{BB962C8B-B14F-4D97-AF65-F5344CB8AC3E}">
        <p14:creationId xmlns:p14="http://schemas.microsoft.com/office/powerpoint/2010/main" val="470118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97346"/>
            <a:ext cx="8856984" cy="4832092"/>
          </a:xfrm>
          <a:prstGeom prst="rect">
            <a:avLst/>
          </a:prstGeom>
        </p:spPr>
        <p:txBody>
          <a:bodyPr wrap="square">
            <a:spAutoFit/>
          </a:bodyPr>
          <a:lstStyle/>
          <a:p>
            <a:r>
              <a:rPr lang="en-US" sz="2400" dirty="0"/>
              <a:t>TAX EVASION </a:t>
            </a:r>
            <a:endParaRPr lang="en-US" sz="2400" dirty="0" smtClean="0"/>
          </a:p>
          <a:p>
            <a:endParaRPr lang="en-US" sz="2400" dirty="0"/>
          </a:p>
          <a:p>
            <a:r>
              <a:rPr lang="en-US" sz="2000" dirty="0" smtClean="0"/>
              <a:t>It </a:t>
            </a:r>
            <a:r>
              <a:rPr lang="en-US" sz="2000" dirty="0"/>
              <a:t>refers to a situation where a person tries to reduce his tax liability by deliberately suppressing the income or by inflating the expenditure showing the income lower than the actual income and resorting to various types of deliberate manipulations. </a:t>
            </a:r>
            <a:endParaRPr lang="en-US" sz="2000" dirty="0" smtClean="0"/>
          </a:p>
          <a:p>
            <a:r>
              <a:rPr lang="en-US" sz="2000" dirty="0" smtClean="0"/>
              <a:t>An </a:t>
            </a:r>
            <a:r>
              <a:rPr lang="en-US" sz="2000" dirty="0" err="1"/>
              <a:t>assessee</a:t>
            </a:r>
            <a:r>
              <a:rPr lang="en-US" sz="2000" dirty="0"/>
              <a:t> guilty of tax evasion is punishable under the relevant laws. Under direct tax laws provisions have been made for imposition of heavy penalty and institution of prosecution proceeding against tax evaders. </a:t>
            </a:r>
            <a:endParaRPr lang="en-US" sz="2000" dirty="0" smtClean="0"/>
          </a:p>
          <a:p>
            <a:r>
              <a:rPr lang="en-US" sz="2000" dirty="0" smtClean="0"/>
              <a:t>The </a:t>
            </a:r>
            <a:r>
              <a:rPr lang="en-US" sz="2000" dirty="0"/>
              <a:t>tax evaders reduce his taxable income by one or more of the following steps: </a:t>
            </a:r>
            <a:endParaRPr lang="en-US" sz="2000" dirty="0" smtClean="0"/>
          </a:p>
          <a:p>
            <a:pPr marL="457200" indent="-457200">
              <a:buAutoNum type="alphaLcParenBoth"/>
            </a:pPr>
            <a:r>
              <a:rPr lang="en-US" sz="2000" dirty="0" smtClean="0"/>
              <a:t>Non-disclosure </a:t>
            </a:r>
            <a:r>
              <a:rPr lang="en-US" sz="2000" dirty="0"/>
              <a:t>of capital gains on sale of asset. </a:t>
            </a:r>
            <a:endParaRPr lang="en-US" sz="2000" dirty="0" smtClean="0"/>
          </a:p>
          <a:p>
            <a:pPr marL="457200" indent="-457200">
              <a:buAutoNum type="alphaLcParenBoth"/>
            </a:pPr>
            <a:r>
              <a:rPr lang="en-US" sz="2000" dirty="0" smtClean="0"/>
              <a:t>Willfully </a:t>
            </a:r>
            <a:r>
              <a:rPr lang="en-US" sz="2000" dirty="0" err="1"/>
              <a:t>unrecording</a:t>
            </a:r>
            <a:r>
              <a:rPr lang="en-US" sz="2000" dirty="0"/>
              <a:t> or partial recording of incomes. </a:t>
            </a:r>
            <a:r>
              <a:rPr lang="en-US" sz="2000" dirty="0" err="1"/>
              <a:t>Eg</a:t>
            </a:r>
            <a:r>
              <a:rPr lang="en-US" sz="2000" dirty="0"/>
              <a:t>: sales, rent, fees, etc. </a:t>
            </a:r>
            <a:endParaRPr lang="en-US" sz="2000" dirty="0" smtClean="0"/>
          </a:p>
          <a:p>
            <a:pPr marL="457200" indent="-457200">
              <a:buAutoNum type="alphaLcParenBoth"/>
            </a:pPr>
            <a:r>
              <a:rPr lang="en-US" sz="2000" dirty="0" smtClean="0"/>
              <a:t>Charging </a:t>
            </a:r>
            <a:r>
              <a:rPr lang="en-US" sz="2000" dirty="0"/>
              <a:t>personal expenses as business expenses. </a:t>
            </a:r>
            <a:r>
              <a:rPr lang="en-US" sz="2000" dirty="0" err="1"/>
              <a:t>Eg</a:t>
            </a:r>
            <a:r>
              <a:rPr lang="en-US" sz="2000" dirty="0"/>
              <a:t>: car expenses, telephone expenses, medical expenses incurred for self or family recorded in business books. </a:t>
            </a:r>
            <a:endParaRPr lang="en-US" sz="2000" dirty="0" smtClean="0"/>
          </a:p>
          <a:p>
            <a:pPr marL="457200" indent="-457200">
              <a:buAutoNum type="alphaLcParenBoth"/>
            </a:pPr>
            <a:r>
              <a:rPr lang="en-US" sz="2000" dirty="0" smtClean="0"/>
              <a:t>Submission </a:t>
            </a:r>
            <a:r>
              <a:rPr lang="en-US" sz="2000" dirty="0"/>
              <a:t>of bogus receipts for charitable donations under section 80 G.</a:t>
            </a:r>
            <a:endParaRPr lang="en-IN" sz="2000" dirty="0"/>
          </a:p>
        </p:txBody>
      </p:sp>
    </p:spTree>
    <p:extLst>
      <p:ext uri="{BB962C8B-B14F-4D97-AF65-F5344CB8AC3E}">
        <p14:creationId xmlns:p14="http://schemas.microsoft.com/office/powerpoint/2010/main" val="2332924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20688"/>
            <a:ext cx="8352928" cy="1569660"/>
          </a:xfrm>
          <a:prstGeom prst="rect">
            <a:avLst/>
          </a:prstGeom>
        </p:spPr>
        <p:txBody>
          <a:bodyPr wrap="square">
            <a:spAutoFit/>
          </a:bodyPr>
          <a:lstStyle/>
          <a:p>
            <a:r>
              <a:rPr lang="en-US" sz="2400" dirty="0"/>
              <a:t>TAX AVOIDANCE </a:t>
            </a:r>
            <a:endParaRPr lang="en-US" sz="2400" dirty="0" smtClean="0"/>
          </a:p>
          <a:p>
            <a:endParaRPr lang="en-US" sz="2400" dirty="0"/>
          </a:p>
          <a:p>
            <a:r>
              <a:rPr lang="en-US" sz="2400" dirty="0" smtClean="0"/>
              <a:t>Tax </a:t>
            </a:r>
            <a:r>
              <a:rPr lang="en-US" sz="2400" dirty="0"/>
              <a:t>avoidance is a method reducing tax incidence by availing of certain loopholes in the law.</a:t>
            </a:r>
            <a:endParaRPr lang="en-IN" sz="2400" dirty="0"/>
          </a:p>
        </p:txBody>
      </p:sp>
      <p:sp>
        <p:nvSpPr>
          <p:cNvPr id="3" name="Rectangle 2"/>
          <p:cNvSpPr/>
          <p:nvPr/>
        </p:nvSpPr>
        <p:spPr>
          <a:xfrm>
            <a:off x="611560" y="2420888"/>
            <a:ext cx="7848872" cy="3046988"/>
          </a:xfrm>
          <a:prstGeom prst="rect">
            <a:avLst/>
          </a:prstGeom>
        </p:spPr>
        <p:txBody>
          <a:bodyPr wrap="square">
            <a:spAutoFit/>
          </a:bodyPr>
          <a:lstStyle/>
          <a:p>
            <a:r>
              <a:rPr lang="en-US" sz="2400" dirty="0"/>
              <a:t>The line of demarcation between tax planning and tax avoidance is very thin and blurred. Any planning which, though done strictly according to legal requirements, defeats the basic intention of the Legislature behind the statute could be termed as instance of tax avoidance. It is usually done by taking full advantage of loopholes adjusting the affairs in such a manner that there is no infringement of taxation laws and least taxes are attracted. </a:t>
            </a:r>
            <a:endParaRPr lang="en-IN" sz="2400" dirty="0"/>
          </a:p>
        </p:txBody>
      </p:sp>
    </p:spTree>
    <p:extLst>
      <p:ext uri="{BB962C8B-B14F-4D97-AF65-F5344CB8AC3E}">
        <p14:creationId xmlns:p14="http://schemas.microsoft.com/office/powerpoint/2010/main" val="157298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5771"/>
            <a:ext cx="8568952" cy="6001643"/>
          </a:xfrm>
          <a:prstGeom prst="rect">
            <a:avLst/>
          </a:prstGeom>
        </p:spPr>
        <p:txBody>
          <a:bodyPr wrap="square">
            <a:spAutoFit/>
          </a:bodyPr>
          <a:lstStyle/>
          <a:p>
            <a:pPr algn="just"/>
            <a:r>
              <a:rPr lang="en-IN" sz="2400" b="1" dirty="0"/>
              <a:t>Planning </a:t>
            </a:r>
            <a:r>
              <a:rPr lang="en-IN" sz="2400" b="1" dirty="0" smtClean="0"/>
              <a:t>Phase</a:t>
            </a:r>
          </a:p>
          <a:p>
            <a:pPr algn="just"/>
            <a:endParaRPr lang="en-IN" sz="2400" b="1" dirty="0" smtClean="0"/>
          </a:p>
          <a:p>
            <a:pPr algn="just"/>
            <a:r>
              <a:rPr lang="en-US" sz="2400" dirty="0" smtClean="0"/>
              <a:t>The </a:t>
            </a:r>
            <a:r>
              <a:rPr lang="en-US" sz="2400" dirty="0"/>
              <a:t>team identifies all of the work to </a:t>
            </a:r>
            <a:r>
              <a:rPr lang="en-US" sz="2400" dirty="0" smtClean="0"/>
              <a:t>be done</a:t>
            </a:r>
            <a:r>
              <a:rPr lang="en-US" sz="2400" dirty="0"/>
              <a:t>. The project’s tasks and resource requirements are identified, along with </a:t>
            </a:r>
            <a:r>
              <a:rPr lang="en-US" sz="2400" dirty="0" smtClean="0"/>
              <a:t>the strategy </a:t>
            </a:r>
            <a:r>
              <a:rPr lang="en-US" sz="2400" dirty="0"/>
              <a:t>for producing them. This is also referred to as “scope management</a:t>
            </a:r>
            <a:r>
              <a:rPr lang="en-US" sz="2400" dirty="0" smtClean="0"/>
              <a:t>.”</a:t>
            </a:r>
          </a:p>
          <a:p>
            <a:pPr algn="just"/>
            <a:endParaRPr lang="en-US" sz="2400" dirty="0"/>
          </a:p>
          <a:p>
            <a:pPr algn="just"/>
            <a:r>
              <a:rPr lang="en-US" sz="2400" dirty="0" smtClean="0"/>
              <a:t>A project </a:t>
            </a:r>
            <a:r>
              <a:rPr lang="en-US" sz="2400" dirty="0"/>
              <a:t>plan is created outlining the activities, tasks, dependencies, and timeframes.</a:t>
            </a:r>
          </a:p>
          <a:p>
            <a:pPr algn="just"/>
            <a:r>
              <a:rPr lang="en-US" sz="2400" dirty="0"/>
              <a:t>The project manager coordinates the preparation of a project budget by </a:t>
            </a:r>
            <a:r>
              <a:rPr lang="en-US" sz="2400" dirty="0" smtClean="0"/>
              <a:t>providing cost </a:t>
            </a:r>
            <a:r>
              <a:rPr lang="en-US" sz="2400" dirty="0"/>
              <a:t>estimates for the </a:t>
            </a:r>
            <a:r>
              <a:rPr lang="en-US" sz="2400" dirty="0" err="1"/>
              <a:t>labour</a:t>
            </a:r>
            <a:r>
              <a:rPr lang="en-US" sz="2400" dirty="0"/>
              <a:t>, equipment, and materials costs. </a:t>
            </a:r>
            <a:endParaRPr lang="en-US" sz="2400" dirty="0" smtClean="0"/>
          </a:p>
          <a:p>
            <a:pPr algn="just"/>
            <a:endParaRPr lang="en-US" sz="2400" dirty="0"/>
          </a:p>
          <a:p>
            <a:pPr algn="just"/>
            <a:r>
              <a:rPr lang="en-US" sz="2400" dirty="0" smtClean="0"/>
              <a:t>The </a:t>
            </a:r>
            <a:r>
              <a:rPr lang="en-US" sz="2400" dirty="0"/>
              <a:t>budget is used </a:t>
            </a:r>
            <a:r>
              <a:rPr lang="en-US" sz="2400" dirty="0" smtClean="0"/>
              <a:t>to monitor </a:t>
            </a:r>
            <a:r>
              <a:rPr lang="en-US" sz="2400" dirty="0"/>
              <a:t>and control cost expenditures during project implementation</a:t>
            </a:r>
            <a:r>
              <a:rPr lang="en-US" sz="2400" dirty="0" smtClean="0"/>
              <a:t>.</a:t>
            </a:r>
          </a:p>
          <a:p>
            <a:pPr algn="just"/>
            <a:endParaRPr lang="en-US" sz="2400" dirty="0"/>
          </a:p>
        </p:txBody>
      </p:sp>
    </p:spTree>
    <p:extLst>
      <p:ext uri="{BB962C8B-B14F-4D97-AF65-F5344CB8AC3E}">
        <p14:creationId xmlns:p14="http://schemas.microsoft.com/office/powerpoint/2010/main" val="3669603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892480" cy="6555641"/>
          </a:xfrm>
          <a:prstGeom prst="rect">
            <a:avLst/>
          </a:prstGeom>
        </p:spPr>
        <p:txBody>
          <a:bodyPr wrap="square">
            <a:spAutoFit/>
          </a:bodyPr>
          <a:lstStyle/>
          <a:p>
            <a:r>
              <a:rPr lang="en-US" sz="2000" dirty="0"/>
              <a:t>TAX MANAGEMENT </a:t>
            </a:r>
            <a:endParaRPr lang="en-US" sz="2000" dirty="0" smtClean="0"/>
          </a:p>
          <a:p>
            <a:endParaRPr lang="en-US" sz="2000" dirty="0"/>
          </a:p>
          <a:p>
            <a:r>
              <a:rPr lang="en-US" sz="2000" dirty="0" smtClean="0"/>
              <a:t>Tax </a:t>
            </a:r>
            <a:r>
              <a:rPr lang="en-US" sz="2000" dirty="0"/>
              <a:t>management refers to compliance with the income tax rules and regulations. Tax management covers matters relating to </a:t>
            </a:r>
            <a:endParaRPr lang="en-US" sz="2000" dirty="0" smtClean="0"/>
          </a:p>
          <a:p>
            <a:pPr marL="457200" indent="-457200">
              <a:buAutoNum type="alphaLcParenBoth"/>
            </a:pPr>
            <a:r>
              <a:rPr lang="en-US" sz="2000" dirty="0" smtClean="0"/>
              <a:t>Taking </a:t>
            </a:r>
            <a:r>
              <a:rPr lang="en-US" sz="2000" dirty="0"/>
              <a:t>steps to avail various tax </a:t>
            </a:r>
            <a:r>
              <a:rPr lang="en-US" sz="2000" dirty="0" smtClean="0"/>
              <a:t>incentives</a:t>
            </a:r>
          </a:p>
          <a:p>
            <a:pPr marL="457200" indent="-457200">
              <a:buAutoNum type="alphaLcParenBoth"/>
            </a:pPr>
            <a:r>
              <a:rPr lang="en-US" sz="2000" dirty="0" smtClean="0"/>
              <a:t>Compliance </a:t>
            </a:r>
            <a:r>
              <a:rPr lang="en-US" sz="2000" dirty="0"/>
              <a:t>with tax rules and regulations (including timely filing of return) </a:t>
            </a:r>
            <a:endParaRPr lang="en-US" sz="2000" dirty="0" smtClean="0"/>
          </a:p>
          <a:p>
            <a:pPr marL="457200" indent="-457200">
              <a:buAutoNum type="alphaLcParenBoth"/>
            </a:pPr>
            <a:r>
              <a:rPr lang="en-US" sz="2000" dirty="0" smtClean="0"/>
              <a:t>Protecting </a:t>
            </a:r>
            <a:r>
              <a:rPr lang="en-US" sz="2000" dirty="0"/>
              <a:t>from consequences of non-compliance of tax rules and regulations. i.e. penalties, prosecution etc. </a:t>
            </a:r>
            <a:endParaRPr lang="en-US" sz="2000" dirty="0" smtClean="0"/>
          </a:p>
          <a:p>
            <a:pPr marL="457200" indent="-457200">
              <a:buAutoNum type="alphaLcParenBoth"/>
            </a:pPr>
            <a:r>
              <a:rPr lang="en-US" sz="2000" dirty="0" smtClean="0"/>
              <a:t>Review </a:t>
            </a:r>
            <a:r>
              <a:rPr lang="en-US" sz="2000" dirty="0"/>
              <a:t>of departments orders and if need apply for rectification of mistake, filing appeal, tax revision or settlement of tax cases. </a:t>
            </a:r>
            <a:endParaRPr lang="en-US" sz="2000" dirty="0" smtClean="0"/>
          </a:p>
          <a:p>
            <a:pPr marL="457200" indent="-457200">
              <a:buAutoNum type="alphaLcParenBoth"/>
            </a:pPr>
            <a:endParaRPr lang="en-US" sz="2000" dirty="0" smtClean="0"/>
          </a:p>
          <a:p>
            <a:r>
              <a:rPr lang="en-US" sz="2000" dirty="0" smtClean="0"/>
              <a:t>AREAS </a:t>
            </a:r>
            <a:r>
              <a:rPr lang="en-US" sz="2000" dirty="0"/>
              <a:t>OF TAX MANAGEMENT Important areas of tax management are discussed below</a:t>
            </a:r>
            <a:r>
              <a:rPr lang="en-US" sz="2000" dirty="0" smtClean="0"/>
              <a:t>:</a:t>
            </a:r>
          </a:p>
          <a:p>
            <a:r>
              <a:rPr lang="en-US" sz="2000" dirty="0" smtClean="0"/>
              <a:t> </a:t>
            </a:r>
            <a:r>
              <a:rPr lang="en-US" sz="2000" dirty="0"/>
              <a:t>1. TDS (Tax Deducted at Source): Persons responsible for deducting tax at source should deduct from the income and that should be paid to the central government on time. Moreover he should issue deduction certificate to the </a:t>
            </a:r>
            <a:r>
              <a:rPr lang="en-US" sz="2000" dirty="0" err="1"/>
              <a:t>deductee’s</a:t>
            </a:r>
            <a:r>
              <a:rPr lang="en-US" sz="2000" dirty="0"/>
              <a:t> and file it in the income tax website</a:t>
            </a:r>
            <a:r>
              <a:rPr lang="en-US" sz="2000" dirty="0" smtClean="0"/>
              <a:t>.</a:t>
            </a:r>
          </a:p>
          <a:p>
            <a:r>
              <a:rPr lang="en-US" sz="2000" dirty="0" smtClean="0"/>
              <a:t> </a:t>
            </a:r>
            <a:r>
              <a:rPr lang="en-US" sz="2000" dirty="0"/>
              <a:t>2. Collection of tax at source: In some special cases, some persons responsible for collecting the tax at source from the buyers (sec 206C). They should comply with those formalities</a:t>
            </a:r>
            <a:r>
              <a:rPr lang="en-US" sz="2000" dirty="0" smtClean="0"/>
              <a:t>.</a:t>
            </a:r>
          </a:p>
          <a:p>
            <a:r>
              <a:rPr lang="en-US" sz="2000" dirty="0" smtClean="0"/>
              <a:t> </a:t>
            </a:r>
            <a:endParaRPr lang="en-IN" sz="2000" dirty="0"/>
          </a:p>
        </p:txBody>
      </p:sp>
    </p:spTree>
    <p:extLst>
      <p:ext uri="{BB962C8B-B14F-4D97-AF65-F5344CB8AC3E}">
        <p14:creationId xmlns:p14="http://schemas.microsoft.com/office/powerpoint/2010/main" val="3393761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334287"/>
            <a:ext cx="8136904" cy="4524315"/>
          </a:xfrm>
          <a:prstGeom prst="rect">
            <a:avLst/>
          </a:prstGeom>
        </p:spPr>
        <p:txBody>
          <a:bodyPr wrap="square">
            <a:spAutoFit/>
          </a:bodyPr>
          <a:lstStyle/>
          <a:p>
            <a:r>
              <a:rPr lang="en-US" sz="2400" dirty="0"/>
              <a:t>3. Payment of tax: It includes </a:t>
            </a:r>
            <a:endParaRPr lang="en-US" sz="2400" dirty="0" smtClean="0"/>
          </a:p>
          <a:p>
            <a:pPr marL="457200" indent="-457200">
              <a:buAutoNum type="alphaLcParenBoth"/>
            </a:pPr>
            <a:r>
              <a:rPr lang="en-US" sz="2400" dirty="0" smtClean="0"/>
              <a:t>Payment </a:t>
            </a:r>
            <a:r>
              <a:rPr lang="en-US" sz="2400" dirty="0"/>
              <a:t>of advance </a:t>
            </a:r>
            <a:r>
              <a:rPr lang="en-US" sz="2400" dirty="0" smtClean="0"/>
              <a:t>tax</a:t>
            </a:r>
            <a:endParaRPr lang="en-IN" sz="2400" dirty="0" smtClean="0"/>
          </a:p>
          <a:p>
            <a:pPr marL="457200" indent="-457200">
              <a:buAutoNum type="alphaLcParenBoth"/>
            </a:pPr>
            <a:r>
              <a:rPr lang="en-US" sz="2400" dirty="0" smtClean="0"/>
              <a:t>Payment </a:t>
            </a:r>
            <a:r>
              <a:rPr lang="en-US" sz="2400" dirty="0"/>
              <a:t>of tax on self-assessment. </a:t>
            </a:r>
            <a:endParaRPr lang="en-US" sz="2400" dirty="0" smtClean="0"/>
          </a:p>
          <a:p>
            <a:pPr marL="457200" indent="-457200">
              <a:buAutoNum type="alphaLcParenBoth"/>
            </a:pPr>
            <a:r>
              <a:rPr lang="en-US" sz="2400" dirty="0" smtClean="0"/>
              <a:t>Payment </a:t>
            </a:r>
            <a:r>
              <a:rPr lang="en-US" sz="2400" dirty="0"/>
              <a:t>of tax on demand (payment after receiving notice from authorities) </a:t>
            </a:r>
          </a:p>
          <a:p>
            <a:endParaRPr lang="en-US" sz="2400" dirty="0" smtClean="0"/>
          </a:p>
          <a:p>
            <a:r>
              <a:rPr lang="en-US" sz="2400" dirty="0" smtClean="0"/>
              <a:t>4</a:t>
            </a:r>
            <a:r>
              <a:rPr lang="en-US" sz="2400" dirty="0"/>
              <a:t>. Maintenance of books of accounts: Every businessman or a professional must maintain books of accounts and other relevant documents so that the tax can be computed accurately and verified by the Assessing Officer. Maintenance of account books, vouchers, bills, correspondence and agreements, etc. is a part of tax management. </a:t>
            </a:r>
            <a:endParaRPr lang="en-IN" sz="2400" dirty="0"/>
          </a:p>
        </p:txBody>
      </p:sp>
    </p:spTree>
    <p:extLst>
      <p:ext uri="{BB962C8B-B14F-4D97-AF65-F5344CB8AC3E}">
        <p14:creationId xmlns:p14="http://schemas.microsoft.com/office/powerpoint/2010/main" val="112638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280920" cy="2677656"/>
          </a:xfrm>
          <a:prstGeom prst="rect">
            <a:avLst/>
          </a:prstGeom>
        </p:spPr>
        <p:txBody>
          <a:bodyPr wrap="square">
            <a:spAutoFit/>
          </a:bodyPr>
          <a:lstStyle/>
          <a:p>
            <a:pPr algn="just"/>
            <a:r>
              <a:rPr lang="en-US" sz="2400" dirty="0" smtClean="0"/>
              <a:t>Once the project team has identified the work, prepared the schedule, and estimated the costs, the three fundamental components of the planning process are complete. </a:t>
            </a:r>
          </a:p>
          <a:p>
            <a:pPr algn="just"/>
            <a:endParaRPr lang="en-US" sz="2400" dirty="0" smtClean="0"/>
          </a:p>
          <a:p>
            <a:pPr algn="just"/>
            <a:r>
              <a:rPr lang="en-US" sz="2400" dirty="0" smtClean="0"/>
              <a:t>This is an excellent time to identify and try to deal with anything that might pose a threat to the successful completion of the project. This is called risk management. </a:t>
            </a:r>
            <a:endParaRPr lang="en-IN" sz="2400" dirty="0"/>
          </a:p>
        </p:txBody>
      </p:sp>
    </p:spTree>
    <p:extLst>
      <p:ext uri="{BB962C8B-B14F-4D97-AF65-F5344CB8AC3E}">
        <p14:creationId xmlns:p14="http://schemas.microsoft.com/office/powerpoint/2010/main" val="2823629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280920" cy="6001643"/>
          </a:xfrm>
          <a:prstGeom prst="rect">
            <a:avLst/>
          </a:prstGeom>
        </p:spPr>
        <p:txBody>
          <a:bodyPr wrap="square">
            <a:spAutoFit/>
          </a:bodyPr>
          <a:lstStyle/>
          <a:p>
            <a:r>
              <a:rPr lang="en-US" sz="2400" dirty="0" smtClean="0"/>
              <a:t>In risk management, “high-threat” potential problems are identified along with the action that is to be taken on each high-threat potential problem, either to reduce the probability that the problem will occur or to reduce the impact</a:t>
            </a:r>
          </a:p>
          <a:p>
            <a:r>
              <a:rPr lang="en-US" sz="2400" dirty="0" smtClean="0"/>
              <a:t>on the project if it does occur. </a:t>
            </a:r>
          </a:p>
          <a:p>
            <a:endParaRPr lang="en-US" sz="2400" dirty="0"/>
          </a:p>
          <a:p>
            <a:r>
              <a:rPr lang="en-US" sz="2400" dirty="0" smtClean="0"/>
              <a:t>This is also a good time to identify all project stakeholders and establish a communication plan describing the information</a:t>
            </a:r>
          </a:p>
          <a:p>
            <a:r>
              <a:rPr lang="en-US" sz="2400" dirty="0" smtClean="0"/>
              <a:t>needed and the delivery method to be used to keep the stakeholders informed.</a:t>
            </a:r>
          </a:p>
          <a:p>
            <a:endParaRPr lang="en-US" sz="2400" dirty="0" smtClean="0"/>
          </a:p>
          <a:p>
            <a:r>
              <a:rPr lang="en-US" sz="2400" dirty="0" smtClean="0"/>
              <a:t>Finally, you will want to document a quality plan, providing quality targets, assurance, and control measures, along with an acceptance plan, listing the criteria to be met to gain customer acceptance. At this point, the project would have been</a:t>
            </a:r>
          </a:p>
          <a:p>
            <a:r>
              <a:rPr lang="en-US" sz="2400" dirty="0" smtClean="0"/>
              <a:t>planned in detail and is ready to be executed.</a:t>
            </a:r>
            <a:endParaRPr lang="en-IN" sz="2400" dirty="0"/>
          </a:p>
        </p:txBody>
      </p:sp>
    </p:spTree>
    <p:extLst>
      <p:ext uri="{BB962C8B-B14F-4D97-AF65-F5344CB8AC3E}">
        <p14:creationId xmlns:p14="http://schemas.microsoft.com/office/powerpoint/2010/main" val="185155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712968" cy="5262979"/>
          </a:xfrm>
          <a:prstGeom prst="rect">
            <a:avLst/>
          </a:prstGeom>
        </p:spPr>
        <p:txBody>
          <a:bodyPr wrap="square">
            <a:spAutoFit/>
          </a:bodyPr>
          <a:lstStyle/>
          <a:p>
            <a:r>
              <a:rPr lang="en-IN" sz="2400" b="1" dirty="0"/>
              <a:t>Implementation (Execution) </a:t>
            </a:r>
            <a:r>
              <a:rPr lang="en-IN" sz="2400" b="1" dirty="0" smtClean="0"/>
              <a:t>Phase</a:t>
            </a:r>
          </a:p>
          <a:p>
            <a:endParaRPr lang="en-IN" sz="2400" b="1" dirty="0"/>
          </a:p>
          <a:p>
            <a:r>
              <a:rPr lang="en-US" sz="2400" dirty="0"/>
              <a:t>During the third phase, the implementation phase, the project plan is put </a:t>
            </a:r>
            <a:r>
              <a:rPr lang="en-US" sz="2400" dirty="0" smtClean="0"/>
              <a:t>into motion </a:t>
            </a:r>
            <a:r>
              <a:rPr lang="en-US" sz="2400" dirty="0"/>
              <a:t>and the work of the project is performed. It is important to maintain </a:t>
            </a:r>
            <a:r>
              <a:rPr lang="en-US" sz="2400" dirty="0" smtClean="0"/>
              <a:t>control and </a:t>
            </a:r>
            <a:r>
              <a:rPr lang="en-US" sz="2400" dirty="0"/>
              <a:t>communicate as needed during implementation. </a:t>
            </a:r>
            <a:endParaRPr lang="en-US" sz="2400" dirty="0" smtClean="0"/>
          </a:p>
          <a:p>
            <a:endParaRPr lang="en-US" sz="2400" dirty="0"/>
          </a:p>
          <a:p>
            <a:r>
              <a:rPr lang="en-US" sz="2400" dirty="0" smtClean="0"/>
              <a:t>Progress </a:t>
            </a:r>
            <a:r>
              <a:rPr lang="en-US" sz="2400" dirty="0"/>
              <a:t>is </a:t>
            </a:r>
            <a:r>
              <a:rPr lang="en-US" sz="2400" dirty="0" smtClean="0"/>
              <a:t>continuously monitored </a:t>
            </a:r>
            <a:r>
              <a:rPr lang="en-US" sz="2400" dirty="0"/>
              <a:t>and appropriate adjustments are made and recorded as variances </a:t>
            </a:r>
            <a:r>
              <a:rPr lang="en-US" sz="2400" dirty="0" smtClean="0"/>
              <a:t>from the </a:t>
            </a:r>
            <a:r>
              <a:rPr lang="en-US" sz="2400" dirty="0"/>
              <a:t>original plan. </a:t>
            </a:r>
            <a:endParaRPr lang="en-US" sz="2400" dirty="0" smtClean="0"/>
          </a:p>
          <a:p>
            <a:endParaRPr lang="en-US" sz="2400" dirty="0"/>
          </a:p>
          <a:p>
            <a:r>
              <a:rPr lang="en-US" sz="2400" dirty="0" smtClean="0"/>
              <a:t>In </a:t>
            </a:r>
            <a:r>
              <a:rPr lang="en-US" sz="2400" dirty="0"/>
              <a:t>any project, a project manager spends most of the time in this</a:t>
            </a:r>
          </a:p>
          <a:p>
            <a:r>
              <a:rPr lang="en-US" sz="2400" dirty="0"/>
              <a:t>step. During project implementation, people are carrying out the tasks, </a:t>
            </a:r>
            <a:r>
              <a:rPr lang="en-US" sz="2400" dirty="0" smtClean="0"/>
              <a:t>and progress </a:t>
            </a:r>
            <a:r>
              <a:rPr lang="en-US" sz="2400" dirty="0"/>
              <a:t>information is being reported through regular team meetings. </a:t>
            </a:r>
            <a:endParaRPr lang="en-IN" sz="2400" dirty="0"/>
          </a:p>
        </p:txBody>
      </p:sp>
    </p:spTree>
    <p:extLst>
      <p:ext uri="{BB962C8B-B14F-4D97-AF65-F5344CB8AC3E}">
        <p14:creationId xmlns:p14="http://schemas.microsoft.com/office/powerpoint/2010/main" val="1308108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569" y="120575"/>
            <a:ext cx="8496944" cy="6370975"/>
          </a:xfrm>
          <a:prstGeom prst="rect">
            <a:avLst/>
          </a:prstGeom>
        </p:spPr>
        <p:txBody>
          <a:bodyPr wrap="square">
            <a:spAutoFit/>
          </a:bodyPr>
          <a:lstStyle/>
          <a:p>
            <a:r>
              <a:rPr lang="en-US" sz="2400" dirty="0" smtClean="0"/>
              <a:t>The first course of action should always be to bring the project back on course (i.e., to return it to the original plan). If that cannot happen, the team should record variations from the original plan and record and publish modifications to the plan.</a:t>
            </a:r>
          </a:p>
          <a:p>
            <a:endParaRPr lang="en-US" sz="2400" dirty="0" smtClean="0"/>
          </a:p>
          <a:p>
            <a:r>
              <a:rPr lang="en-US" sz="2400" dirty="0" smtClean="0"/>
              <a:t>Throughout this step, project sponsors and other key stakeholders should be kept informed of the project’s status according to the agreed-on frequency and format of communication. </a:t>
            </a:r>
          </a:p>
          <a:p>
            <a:endParaRPr lang="en-US" sz="2400" dirty="0"/>
          </a:p>
          <a:p>
            <a:r>
              <a:rPr lang="en-US" sz="2400" dirty="0" smtClean="0"/>
              <a:t>The plan should be updated and published on a regular basis.  Status reports should always emphasize the anticipated end point in terms of cost, schedule, and quality of deliverables. </a:t>
            </a:r>
          </a:p>
          <a:p>
            <a:endParaRPr lang="en-US" sz="2400" dirty="0"/>
          </a:p>
          <a:p>
            <a:r>
              <a:rPr lang="en-US" sz="2400" dirty="0" smtClean="0"/>
              <a:t>Each project deliverable produced should be reviewed for quality and measured against the acceptance criteria. Once all of the deliverables have been produced and the customer has accepted the final solution, the project is ready for closure.</a:t>
            </a:r>
            <a:endParaRPr lang="en-IN" sz="2400" dirty="0"/>
          </a:p>
        </p:txBody>
      </p:sp>
    </p:spTree>
    <p:extLst>
      <p:ext uri="{BB962C8B-B14F-4D97-AF65-F5344CB8AC3E}">
        <p14:creationId xmlns:p14="http://schemas.microsoft.com/office/powerpoint/2010/main" val="150714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3512</Words>
  <Application>Microsoft Office PowerPoint</Application>
  <PresentationFormat>On-screen Show (4:3)</PresentationFormat>
  <Paragraphs>256</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FEROZ AMER</dc:creator>
  <cp:lastModifiedBy>FEROZ AMER</cp:lastModifiedBy>
  <cp:revision>50</cp:revision>
  <dcterms:created xsi:type="dcterms:W3CDTF">2021-01-07T04:30:33Z</dcterms:created>
  <dcterms:modified xsi:type="dcterms:W3CDTF">2021-01-22T04:08:05Z</dcterms:modified>
</cp:coreProperties>
</file>