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PT Sans Narrow" panose="020B0604020202020204" charset="0"/>
      <p:regular r:id="rId17"/>
      <p:bold r:id="rId18"/>
    </p:embeddedFont>
    <p:embeddedFont>
      <p:font typeface="Open Sans" panose="020B0606030504020204" pitchFamily="34" charset="0"/>
      <p:regular r:id="rId19"/>
    </p:embeddedFont>
    <p:embeddedFont>
      <p:font typeface="Merriweather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920D55-71E4-4EAE-B750-E1915E2210B0}">
  <a:tblStyle styleId="{1E920D55-71E4-4EAE-B750-E1915E2210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44674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0255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fecf9d7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fecf9d7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570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fecf9d7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fecf9d7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25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fecf9d7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efecf9d7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886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fecf9d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efecf9d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953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fecf9d7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efecf9d7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441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fe2f341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fe2f341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177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fe2f3415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fe2f3415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26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fe2f341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fe2f341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671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fe2f341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fe2f341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0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fe2f341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fe2f341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301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fe2f341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fe2f341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849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fe2f3415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fe2f3415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961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fecf9d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fecf9d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32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in MANET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Communication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There are 3 types of communication,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Unicast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One to One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Multicast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One to Group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Broadcast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One to All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Classifications of Unicast MANET Routing Protocols</a:t>
            </a:r>
            <a:endParaRPr/>
          </a:p>
        </p:txBody>
      </p:sp>
      <p:grpSp>
        <p:nvGrpSpPr>
          <p:cNvPr id="127" name="Google Shape;127;p23"/>
          <p:cNvGrpSpPr/>
          <p:nvPr/>
        </p:nvGrpSpPr>
        <p:grpSpPr>
          <a:xfrm>
            <a:off x="380100" y="1761275"/>
            <a:ext cx="8223600" cy="2324800"/>
            <a:chOff x="380100" y="1227875"/>
            <a:chExt cx="8223600" cy="2324800"/>
          </a:xfrm>
        </p:grpSpPr>
        <p:sp>
          <p:nvSpPr>
            <p:cNvPr id="128" name="Google Shape;128;p23"/>
            <p:cNvSpPr/>
            <p:nvPr/>
          </p:nvSpPr>
          <p:spPr>
            <a:xfrm>
              <a:off x="2970900" y="1227875"/>
              <a:ext cx="3144600" cy="609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erriweather"/>
                  <a:ea typeface="Merriweather"/>
                  <a:cs typeface="Merriweather"/>
                  <a:sym typeface="Merriweather"/>
                </a:rPr>
                <a:t>Unicast MANET Routing Protocols</a:t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380100" y="2943375"/>
              <a:ext cx="2475300" cy="609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erriweather"/>
                  <a:ea typeface="Merriweather"/>
                  <a:cs typeface="Merriweather"/>
                  <a:sym typeface="Merriweather"/>
                </a:rPr>
                <a:t>Proactive (table - driven) protocols</a:t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3258150" y="2943375"/>
              <a:ext cx="2475300" cy="609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erriweather"/>
                  <a:ea typeface="Merriweather"/>
                  <a:cs typeface="Merriweather"/>
                  <a:sym typeface="Merriweather"/>
                </a:rPr>
                <a:t>Reactive (on - demand) protocols</a:t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6128400" y="2943375"/>
              <a:ext cx="2475300" cy="609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erriweather"/>
                  <a:ea typeface="Merriweather"/>
                  <a:cs typeface="Merriweather"/>
                  <a:sym typeface="Merriweather"/>
                </a:rPr>
                <a:t>Hybrid routing protocols</a:t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cxnSp>
          <p:nvCxnSpPr>
            <p:cNvPr id="132" name="Google Shape;132;p23"/>
            <p:cNvCxnSpPr>
              <a:stCxn id="128" idx="2"/>
              <a:endCxn id="129" idx="0"/>
            </p:cNvCxnSpPr>
            <p:nvPr/>
          </p:nvCxnSpPr>
          <p:spPr>
            <a:xfrm flipH="1">
              <a:off x="1617900" y="1837175"/>
              <a:ext cx="2925300" cy="1106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" name="Google Shape;133;p23"/>
            <p:cNvCxnSpPr>
              <a:stCxn id="128" idx="2"/>
              <a:endCxn id="130" idx="0"/>
            </p:cNvCxnSpPr>
            <p:nvPr/>
          </p:nvCxnSpPr>
          <p:spPr>
            <a:xfrm flipH="1">
              <a:off x="4495800" y="1837175"/>
              <a:ext cx="47400" cy="1106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" name="Google Shape;134;p23"/>
            <p:cNvCxnSpPr>
              <a:stCxn id="128" idx="2"/>
              <a:endCxn id="131" idx="0"/>
            </p:cNvCxnSpPr>
            <p:nvPr/>
          </p:nvCxnSpPr>
          <p:spPr>
            <a:xfrm>
              <a:off x="4543200" y="1837175"/>
              <a:ext cx="2823000" cy="1106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Proactive (Table - Driven)</a:t>
            </a:r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This is </a:t>
            </a:r>
            <a:r>
              <a:rPr lang="en" b="1" i="1">
                <a:latin typeface="Merriweather"/>
                <a:ea typeface="Merriweather"/>
                <a:cs typeface="Merriweather"/>
                <a:sym typeface="Merriweather"/>
              </a:rPr>
              <a:t>table driven protocol.</a:t>
            </a:r>
            <a:endParaRPr b="1" i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Each node has the routing table that has the updated information about the routes to all nodes.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 b="1" i="1">
                <a:latin typeface="Merriweather"/>
                <a:ea typeface="Merriweather"/>
                <a:cs typeface="Merriweather"/>
                <a:sym typeface="Merriweather"/>
              </a:rPr>
              <a:t>Small changes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in the network requires routing table updates.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 b="1" i="1">
                <a:latin typeface="Merriweather"/>
                <a:ea typeface="Merriweather"/>
                <a:cs typeface="Merriweather"/>
                <a:sym typeface="Merriweather"/>
              </a:rPr>
              <a:t>Destination Sequenced Distance Vector Routing Protocol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is example of this.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Each nodes knows the complete topology of the networks.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Routing tables needs to be </a:t>
            </a:r>
            <a:r>
              <a:rPr lang="en" b="1" i="1">
                <a:latin typeface="Merriweather"/>
                <a:ea typeface="Merriweather"/>
                <a:cs typeface="Merriweather"/>
                <a:sym typeface="Merriweather"/>
              </a:rPr>
              <a:t>updated periodically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Lot’s of </a:t>
            </a:r>
            <a:r>
              <a:rPr lang="en" b="1" i="1">
                <a:latin typeface="Merriweather"/>
                <a:ea typeface="Merriweather"/>
                <a:cs typeface="Merriweather"/>
                <a:sym typeface="Merriweather"/>
              </a:rPr>
              <a:t>control messages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are sent for route updation.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If </a:t>
            </a:r>
            <a:r>
              <a:rPr lang="en" b="1" i="1">
                <a:latin typeface="Merriweather"/>
                <a:ea typeface="Merriweather"/>
                <a:cs typeface="Merriweather"/>
                <a:sym typeface="Merriweather"/>
              </a:rPr>
              <a:t>mobility of the node is high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then this is not the best choice.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Reactive (On - Demand)</a:t>
            </a:r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It is </a:t>
            </a:r>
            <a:r>
              <a:rPr lang="en" b="1" i="1">
                <a:latin typeface="Merriweather"/>
                <a:ea typeface="Merriweather"/>
                <a:cs typeface="Merriweather"/>
                <a:sym typeface="Merriweather"/>
              </a:rPr>
              <a:t>on-demand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Routing table is </a:t>
            </a:r>
            <a:r>
              <a:rPr lang="en" b="1" i="1">
                <a:latin typeface="Merriweather"/>
                <a:ea typeface="Merriweather"/>
                <a:cs typeface="Merriweather"/>
                <a:sym typeface="Merriweather"/>
              </a:rPr>
              <a:t>not updated always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New routes are discovered and updated only </a:t>
            </a:r>
            <a:r>
              <a:rPr lang="en" b="1" i="1">
                <a:latin typeface="Merriweather"/>
                <a:ea typeface="Merriweather"/>
                <a:cs typeface="Merriweather"/>
                <a:sym typeface="Merriweather"/>
              </a:rPr>
              <a:t>when they actually needed.</a:t>
            </a:r>
            <a:endParaRPr b="1" i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Partial route information only available and it uses the flooding technique to discover the routes.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This is designed to reduce the overhead of larger networks.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Highly efficient when the frequent updates are not needed.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Examples: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Dynamic Source Routing. (DSR)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Ad-hoc on-demand distance vector routing (AODV)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Routing Protocols</a:t>
            </a: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It has the characteristics of both reactive and proactive protocols.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This is designed for achieve scalability and get rid from discovery overheads.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For nearby nodes routes are maintained proactively.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For far nodes routes are maintained reactively.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It is zone based protocol.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Example: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Zone Routing Protocol.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Challenges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Packet Routing is much complex task in ad-hoc networks compare to infrastructure based networks.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Topology is keep on changing (Dynamic).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Battery power constraints.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Purpose of Routing: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To find the best path for destination to deliver the packets from sender.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What we have: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Traditional routing protocol that is not suitable for ad-hoc’s.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Each node must have the routing capability to keep the network operational.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and MANET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MANET Must Concentrate on these: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Forwarding the packet to the next node (hop).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While forwarding: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Ensure that packets moves towards its destination.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Number of hops/nodes minimized.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Delay Minimized.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Packet loss minimized.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Looping avoided.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Essentials of Traditional Routing Protocols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Analysis of Traditional (Infrastructure Based) Routing Protocols.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Specific changes need to be done for adapting these for ad-hoc.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Popular protocols.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Link State Protocols.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Distance Vector Protocols.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Both are need to compute the shortest path towards destination and forward the packets to next node.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Shortest path is computed according to some specific cost metric such as number of hops in the route.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State Protocols (LSP)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Link State states that connection between neighbour nodes and router.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Every routers has their knowledge about their direct neighbor and flood these information in the network with link state advertisements.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Every routers has their Link State Packet Database (LSPDB) and stores the link state advertisements.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Each router creates the connectivity graph using LSPDB and Dijkstra’s algorithm and finds the shortest path.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Downside of Link State Protocols (LSP)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LSP’s exchanges a tiny information from each other.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Each node actually constructs the tree using link information local router act as root for the tree.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Then router itself computes the best path to every node from  itself.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Frequent hello packets are exchanged to check the connectivity.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 b="1" i="1">
                <a:latin typeface="Merriweather"/>
                <a:ea typeface="Merriweather"/>
                <a:cs typeface="Merriweather"/>
                <a:sym typeface="Merriweather"/>
              </a:rPr>
              <a:t>No sharing of routing information with it’s neighbor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LS advertisements are sent whenever the connectivity changes.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LS Advertisement contains only,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 identity of the router originating the message.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 identities of all it’s neighbours.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Vector Protocols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❖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Distance Vectors (DV) stands for routing decisions made based on the distance (number of hops to traverse) to the destination.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❖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Routes are advertised as Vectors (Distance, Direction).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❖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Each node know what is next hop for packet to be forwarded.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❖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DV is based on on the B</a:t>
            </a:r>
            <a:r>
              <a:rPr lang="en" sz="1600" b="1" i="1">
                <a:latin typeface="Merriweather"/>
                <a:ea typeface="Merriweather"/>
                <a:cs typeface="Merriweather"/>
                <a:sym typeface="Merriweather"/>
              </a:rPr>
              <a:t>ellman-Ford algorithm.</a:t>
            </a:r>
            <a:endParaRPr sz="1600" b="1" i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❖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It shares everything with its neighbors and computes the topology.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❖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Each router computes the distance based on their perspective and generates the routing table and the table is broadcasted to the neighbors.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❖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Node updates the routing table form the information sent by neighbor and forwards the changes to its neighbors.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❖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This process  known as </a:t>
            </a:r>
            <a:r>
              <a:rPr lang="en" sz="1600" b="1" i="1">
                <a:latin typeface="Merriweather"/>
                <a:ea typeface="Merriweather"/>
                <a:cs typeface="Merriweather"/>
                <a:sym typeface="Merriweather"/>
              </a:rPr>
              <a:t>“Routing by Rumour”.</a:t>
            </a:r>
            <a:endParaRPr sz="1600" b="1" i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Downside Distance Vector Protocols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Lack of knowledge about entire path to the destination.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Router believes the information are all valid given by the neighbors it causes the instability.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DV Simply Calculates: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Direction in (or the specific network interface over) which a packet should be forwarded.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Its own distance from the destination.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Calculations of Distance done using two protocols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Routing Information Protocol (RIP). (Node Count) (Cross Platform)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Interior Gateway Routing Protocol (IGRP). (Node delay and Available Bandwidth) (Cisco Proprietary).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in MANET vs Traditional Networks</a:t>
            </a:r>
            <a:endParaRPr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952500" y="169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{1E920D55-71E4-4EAE-B750-E1915E2210B0}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Traditional</a:t>
                      </a:r>
                      <a:endParaRPr sz="1600"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MANET</a:t>
                      </a:r>
                      <a:endParaRPr sz="1600"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Nodes does not participate in routing.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Every node acts as a router.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Most of the time topology is static.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More dynamic topology.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Routing is easy task because 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infrequent routing table updates.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Frequent routing table updates required.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Simple IP scheme is enough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Complex schemes takes a part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927</Words>
  <Application>Microsoft Office PowerPoint</Application>
  <PresentationFormat>On-screen Show (16:9)</PresentationFormat>
  <Paragraphs>112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PT Sans Narrow</vt:lpstr>
      <vt:lpstr>Open Sans</vt:lpstr>
      <vt:lpstr>Merriweather</vt:lpstr>
      <vt:lpstr>Arial</vt:lpstr>
      <vt:lpstr>Tropic</vt:lpstr>
      <vt:lpstr>Routing in MANET</vt:lpstr>
      <vt:lpstr>Routing Challenges</vt:lpstr>
      <vt:lpstr>Routing and MANET</vt:lpstr>
      <vt:lpstr>Essentials of Traditional Routing Protocols</vt:lpstr>
      <vt:lpstr>Link State Protocols (LSP)</vt:lpstr>
      <vt:lpstr>Downside of Link State Protocols (LSP)</vt:lpstr>
      <vt:lpstr>Distance Vector Protocols</vt:lpstr>
      <vt:lpstr>Downside Distance Vector Protocols</vt:lpstr>
      <vt:lpstr>Routing in MANET vs Traditional Networks</vt:lpstr>
      <vt:lpstr>Types of Communication</vt:lpstr>
      <vt:lpstr>Classifications of Unicast MANET Routing Protocols</vt:lpstr>
      <vt:lpstr>Proactive (Table - Driven)</vt:lpstr>
      <vt:lpstr>Reactive (On - Demand)</vt:lpstr>
      <vt:lpstr>Hybrid Routing Protocols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in MANET</dc:title>
  <cp:lastModifiedBy>Microsoft account</cp:lastModifiedBy>
  <cp:revision>1</cp:revision>
  <dcterms:modified xsi:type="dcterms:W3CDTF">2022-05-16T12:21:03Z</dcterms:modified>
</cp:coreProperties>
</file>