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99.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115.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100.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7"/>
  </p:notesMasterIdLst>
  <p:sldIdLst>
    <p:sldId id="256" r:id="rId2"/>
    <p:sldId id="257" r:id="rId3"/>
    <p:sldId id="299" r:id="rId4"/>
    <p:sldId id="300" r:id="rId5"/>
    <p:sldId id="302" r:id="rId6"/>
    <p:sldId id="304" r:id="rId7"/>
    <p:sldId id="305" r:id="rId8"/>
    <p:sldId id="306" r:id="rId9"/>
    <p:sldId id="303" r:id="rId10"/>
    <p:sldId id="398" r:id="rId11"/>
    <p:sldId id="400" r:id="rId12"/>
    <p:sldId id="399" r:id="rId13"/>
    <p:sldId id="265" r:id="rId14"/>
    <p:sldId id="307" r:id="rId15"/>
    <p:sldId id="308" r:id="rId16"/>
    <p:sldId id="309" r:id="rId17"/>
    <p:sldId id="310" r:id="rId18"/>
    <p:sldId id="312" r:id="rId19"/>
    <p:sldId id="313" r:id="rId20"/>
    <p:sldId id="311" r:id="rId21"/>
    <p:sldId id="402" r:id="rId22"/>
    <p:sldId id="409" r:id="rId23"/>
    <p:sldId id="401" r:id="rId24"/>
    <p:sldId id="403" r:id="rId25"/>
    <p:sldId id="404" r:id="rId26"/>
    <p:sldId id="405" r:id="rId27"/>
    <p:sldId id="406" r:id="rId28"/>
    <p:sldId id="407" r:id="rId29"/>
    <p:sldId id="413" r:id="rId30"/>
    <p:sldId id="414" r:id="rId31"/>
    <p:sldId id="415" r:id="rId32"/>
    <p:sldId id="317" r:id="rId33"/>
    <p:sldId id="418" r:id="rId34"/>
    <p:sldId id="419" r:id="rId35"/>
    <p:sldId id="420" r:id="rId36"/>
    <p:sldId id="318" r:id="rId37"/>
    <p:sldId id="376" r:id="rId38"/>
    <p:sldId id="427" r:id="rId39"/>
    <p:sldId id="428" r:id="rId40"/>
    <p:sldId id="429" r:id="rId41"/>
    <p:sldId id="430" r:id="rId42"/>
    <p:sldId id="431" r:id="rId43"/>
    <p:sldId id="432" r:id="rId44"/>
    <p:sldId id="392" r:id="rId45"/>
    <p:sldId id="451" r:id="rId46"/>
    <p:sldId id="394" r:id="rId47"/>
    <p:sldId id="452" r:id="rId48"/>
    <p:sldId id="511" r:id="rId49"/>
    <p:sldId id="514" r:id="rId50"/>
    <p:sldId id="515" r:id="rId51"/>
    <p:sldId id="508" r:id="rId52"/>
    <p:sldId id="509" r:id="rId53"/>
    <p:sldId id="507" r:id="rId54"/>
    <p:sldId id="454" r:id="rId55"/>
    <p:sldId id="455" r:id="rId56"/>
    <p:sldId id="456" r:id="rId57"/>
    <p:sldId id="457" r:id="rId58"/>
    <p:sldId id="458" r:id="rId59"/>
    <p:sldId id="516" r:id="rId60"/>
    <p:sldId id="518" r:id="rId61"/>
    <p:sldId id="519" r:id="rId62"/>
    <p:sldId id="520" r:id="rId63"/>
    <p:sldId id="521" r:id="rId64"/>
    <p:sldId id="522" r:id="rId65"/>
    <p:sldId id="523" r:id="rId66"/>
    <p:sldId id="524" r:id="rId67"/>
    <p:sldId id="532" r:id="rId68"/>
    <p:sldId id="533" r:id="rId69"/>
    <p:sldId id="534" r:id="rId70"/>
    <p:sldId id="535" r:id="rId71"/>
    <p:sldId id="536" r:id="rId72"/>
    <p:sldId id="537" r:id="rId73"/>
    <p:sldId id="530" r:id="rId74"/>
    <p:sldId id="531" r:id="rId75"/>
    <p:sldId id="538" r:id="rId76"/>
    <p:sldId id="575" r:id="rId77"/>
    <p:sldId id="576" r:id="rId78"/>
    <p:sldId id="577" r:id="rId79"/>
    <p:sldId id="579" r:id="rId80"/>
    <p:sldId id="580" r:id="rId81"/>
    <p:sldId id="578" r:id="rId82"/>
    <p:sldId id="581" r:id="rId83"/>
    <p:sldId id="582" r:id="rId84"/>
    <p:sldId id="583" r:id="rId85"/>
    <p:sldId id="544" r:id="rId86"/>
    <p:sldId id="545" r:id="rId87"/>
    <p:sldId id="546" r:id="rId88"/>
    <p:sldId id="547" r:id="rId89"/>
    <p:sldId id="548" r:id="rId90"/>
    <p:sldId id="549" r:id="rId91"/>
    <p:sldId id="550" r:id="rId92"/>
    <p:sldId id="551" r:id="rId93"/>
    <p:sldId id="552" r:id="rId94"/>
    <p:sldId id="553" r:id="rId95"/>
    <p:sldId id="554" r:id="rId96"/>
    <p:sldId id="555" r:id="rId97"/>
    <p:sldId id="556" r:id="rId98"/>
    <p:sldId id="557" r:id="rId99"/>
    <p:sldId id="558" r:id="rId100"/>
    <p:sldId id="559" r:id="rId101"/>
    <p:sldId id="560" r:id="rId102"/>
    <p:sldId id="561" r:id="rId103"/>
    <p:sldId id="562" r:id="rId104"/>
    <p:sldId id="563" r:id="rId105"/>
    <p:sldId id="564" r:id="rId106"/>
    <p:sldId id="565" r:id="rId107"/>
    <p:sldId id="566" r:id="rId108"/>
    <p:sldId id="567" r:id="rId109"/>
    <p:sldId id="568" r:id="rId110"/>
    <p:sldId id="569" r:id="rId111"/>
    <p:sldId id="570" r:id="rId112"/>
    <p:sldId id="571" r:id="rId113"/>
    <p:sldId id="572" r:id="rId114"/>
    <p:sldId id="573" r:id="rId115"/>
    <p:sldId id="574" r:id="rId11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1016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rgbClr val="CAFFEC"/>
          </a:solidFill>
        </a:fill>
      </a:tcStyle>
    </a:wholeTbl>
    <a:band2H>
      <a:tcTxStyle/>
      <a:tcStyle>
        <a:tcBdr/>
        <a:fill>
          <a:solidFill>
            <a:srgbClr val="E6FFF6"/>
          </a:solidFill>
        </a:fill>
      </a:tcStyle>
    </a:band2H>
    <a:firstCol>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chemeClr val="accent1"/>
          </a:solidFill>
        </a:fill>
      </a:tcStyle>
    </a:firstCol>
    <a:lastRow>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381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chemeClr val="accent1"/>
          </a:solidFill>
        </a:fill>
      </a:tcStyle>
    </a:lastRow>
    <a:firstRow>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381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rgbClr val="E2ECF4"/>
          </a:solidFill>
        </a:fill>
      </a:tcStyle>
    </a:wholeTbl>
    <a:band2H>
      <a:tcTxStyle/>
      <a:tcStyle>
        <a:tcBdr/>
        <a:fill>
          <a:solidFill>
            <a:srgbClr val="F1F5FA"/>
          </a:solidFill>
        </a:fill>
      </a:tcStyle>
    </a:band2H>
    <a:firstCol>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chemeClr val="accent3"/>
          </a:solidFill>
        </a:fill>
      </a:tcStyle>
    </a:firstCol>
    <a:lastRow>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381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chemeClr val="accent3"/>
          </a:solidFill>
        </a:fill>
      </a:tcStyle>
    </a:lastRow>
    <a:firstRow>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381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rgbClr val="D9D9D9"/>
          </a:solidFill>
        </a:fill>
      </a:tcStyle>
    </a:wholeTbl>
    <a:band2H>
      <a:tcTxStyle/>
      <a:tcStyle>
        <a:tcBdr/>
        <a:fill>
          <a:solidFill>
            <a:schemeClr val="accent4">
              <a:lumOff val="48879"/>
            </a:schemeClr>
          </a:solidFill>
        </a:fill>
      </a:tcStyle>
    </a:band2H>
    <a:firstCol>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chemeClr val="accent6"/>
          </a:solidFill>
        </a:fill>
      </a:tcStyle>
    </a:firstCol>
    <a:lastRow>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381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chemeClr val="accent6"/>
          </a:solidFill>
        </a:fill>
      </a:tcStyle>
    </a:lastRow>
    <a:firstRow>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381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0099CC"/>
          </a:solidFill>
        </a:fill>
      </a:tcStyle>
    </a:band2H>
    <a:firstCol>
      <a:tcTxStyle b="on" i="off">
        <a:fontRef idx="minor">
          <a:srgbClr val="0099CC"/>
        </a:fontRef>
        <a:srgbClr val="0099C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99CC"/>
          </a:solidFill>
        </a:fill>
      </a:tcStyle>
    </a:lastRow>
    <a:firstRow>
      <a:tcTxStyle b="on" i="off">
        <a:fontRef idx="minor">
          <a:srgbClr val="0099CC"/>
        </a:fontRef>
        <a:srgbClr val="0099CC"/>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rgbClr val="000000"/>
          </a:solidFill>
        </a:fill>
      </a:tcStyle>
    </a:firstCol>
    <a:lastRow>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38100" cap="flat">
              <a:solidFill>
                <a:srgbClr val="0099CC"/>
              </a:solidFill>
              <a:prstDash val="solid"/>
              <a:round/>
            </a:ln>
          </a:top>
          <a:bottom>
            <a:ln w="127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rgbClr val="000000"/>
          </a:solidFill>
        </a:fill>
      </a:tcStyle>
    </a:lastRow>
    <a:firstRow>
      <a:tcTxStyle b="on" i="off">
        <a:fontRef idx="minor">
          <a:srgbClr val="0099CC"/>
        </a:fontRef>
        <a:srgbClr val="0099CC"/>
      </a:tcTxStyle>
      <a:tcStyle>
        <a:tcBdr>
          <a:left>
            <a:ln w="12700" cap="flat">
              <a:solidFill>
                <a:srgbClr val="0099CC"/>
              </a:solidFill>
              <a:prstDash val="solid"/>
              <a:round/>
            </a:ln>
          </a:left>
          <a:right>
            <a:ln w="12700" cap="flat">
              <a:solidFill>
                <a:srgbClr val="0099CC"/>
              </a:solidFill>
              <a:prstDash val="solid"/>
              <a:round/>
            </a:ln>
          </a:right>
          <a:top>
            <a:ln w="12700" cap="flat">
              <a:solidFill>
                <a:srgbClr val="0099CC"/>
              </a:solidFill>
              <a:prstDash val="solid"/>
              <a:round/>
            </a:ln>
          </a:top>
          <a:bottom>
            <a:ln w="38100" cap="flat">
              <a:solidFill>
                <a:srgbClr val="0099CC"/>
              </a:solidFill>
              <a:prstDash val="solid"/>
              <a:round/>
            </a:ln>
          </a:bottom>
          <a:insideH>
            <a:ln w="12700" cap="flat">
              <a:solidFill>
                <a:srgbClr val="0099CC"/>
              </a:solidFill>
              <a:prstDash val="solid"/>
              <a:round/>
            </a:ln>
          </a:insideH>
          <a:insideV>
            <a:ln w="12700" cap="flat">
              <a:solidFill>
                <a:srgbClr val="0099CC"/>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310" autoAdjust="0"/>
  </p:normalViewPr>
  <p:slideViewPr>
    <p:cSldViewPr snapToGrid="0">
      <p:cViewPr varScale="1">
        <p:scale>
          <a:sx n="65" d="100"/>
          <a:sy n="65" d="100"/>
        </p:scale>
        <p:origin x="-582" y="-11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ustomXml" Target="../customXml/item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customXml" Target="../customXml/item3.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 name="Shape 1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Verdana"/>
      </a:defRPr>
    </a:lvl1pPr>
    <a:lvl2pPr indent="228600" latinLnBrk="0">
      <a:defRPr sz="1200">
        <a:latin typeface="+mn-lt"/>
        <a:ea typeface="+mn-ea"/>
        <a:cs typeface="+mn-cs"/>
        <a:sym typeface="Verdana"/>
      </a:defRPr>
    </a:lvl2pPr>
    <a:lvl3pPr indent="457200" latinLnBrk="0">
      <a:defRPr sz="1200">
        <a:latin typeface="+mn-lt"/>
        <a:ea typeface="+mn-ea"/>
        <a:cs typeface="+mn-cs"/>
        <a:sym typeface="Verdana"/>
      </a:defRPr>
    </a:lvl3pPr>
    <a:lvl4pPr indent="685800" latinLnBrk="0">
      <a:defRPr sz="1200">
        <a:latin typeface="+mn-lt"/>
        <a:ea typeface="+mn-ea"/>
        <a:cs typeface="+mn-cs"/>
        <a:sym typeface="Verdana"/>
      </a:defRPr>
    </a:lvl4pPr>
    <a:lvl5pPr indent="914400" latinLnBrk="0">
      <a:defRPr sz="1200">
        <a:latin typeface="+mn-lt"/>
        <a:ea typeface="+mn-ea"/>
        <a:cs typeface="+mn-cs"/>
        <a:sym typeface="Verdana"/>
      </a:defRPr>
    </a:lvl5pPr>
    <a:lvl6pPr indent="1143000" latinLnBrk="0">
      <a:defRPr sz="1200">
        <a:latin typeface="+mn-lt"/>
        <a:ea typeface="+mn-ea"/>
        <a:cs typeface="+mn-cs"/>
        <a:sym typeface="Verdana"/>
      </a:defRPr>
    </a:lvl6pPr>
    <a:lvl7pPr indent="1371600" latinLnBrk="0">
      <a:defRPr sz="1200">
        <a:latin typeface="+mn-lt"/>
        <a:ea typeface="+mn-ea"/>
        <a:cs typeface="+mn-cs"/>
        <a:sym typeface="Verdana"/>
      </a:defRPr>
    </a:lvl7pPr>
    <a:lvl8pPr indent="1600200" latinLnBrk="0">
      <a:defRPr sz="1200">
        <a:latin typeface="+mn-lt"/>
        <a:ea typeface="+mn-ea"/>
        <a:cs typeface="+mn-cs"/>
        <a:sym typeface="Verdana"/>
      </a:defRPr>
    </a:lvl8pPr>
    <a:lvl9pPr indent="1828800" latinLnBrk="0">
      <a:defRPr sz="1200">
        <a:latin typeface="+mn-lt"/>
        <a:ea typeface="+mn-ea"/>
        <a:cs typeface="+mn-cs"/>
        <a:sym typeface="Verdan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dirty="0" smtClean="0">
                <a:effectLst/>
                <a:latin typeface="+mn-lt"/>
                <a:ea typeface="+mn-ea"/>
                <a:cs typeface="+mn-cs"/>
                <a:sym typeface="Verdana"/>
              </a:rPr>
              <a:t>Good </a:t>
            </a:r>
            <a:r>
              <a:rPr lang="en-US" sz="1200" b="1" i="0" dirty="0" err="1" smtClean="0">
                <a:effectLst/>
                <a:latin typeface="+mn-lt"/>
                <a:ea typeface="+mn-ea"/>
                <a:cs typeface="+mn-cs"/>
                <a:sym typeface="Verdana"/>
              </a:rPr>
              <a:t>samaritans</a:t>
            </a:r>
            <a:r>
              <a:rPr lang="en-US" sz="1200" b="1" i="0" dirty="0" smtClean="0">
                <a:effectLst/>
                <a:latin typeface="+mn-lt"/>
                <a:ea typeface="+mn-ea"/>
                <a:cs typeface="+mn-cs"/>
                <a:sym typeface="Verdana"/>
              </a:rPr>
              <a:t>: </a:t>
            </a:r>
            <a:r>
              <a:rPr lang="en-US" sz="1200" b="0" i="0" dirty="0" smtClean="0">
                <a:effectLst/>
                <a:latin typeface="+mn-lt"/>
                <a:ea typeface="+mn-ea"/>
                <a:cs typeface="+mn-cs"/>
                <a:sym typeface="Verdana"/>
              </a:rPr>
              <a:t>The Bill defines a good </a:t>
            </a:r>
            <a:r>
              <a:rPr lang="en-US" sz="1200" b="0" i="0" dirty="0" err="1" smtClean="0">
                <a:effectLst/>
                <a:latin typeface="+mn-lt"/>
                <a:ea typeface="+mn-ea"/>
                <a:cs typeface="+mn-cs"/>
                <a:sym typeface="Verdana"/>
              </a:rPr>
              <a:t>samaritan</a:t>
            </a:r>
            <a:r>
              <a:rPr lang="en-US" sz="1200" b="0" i="0" dirty="0" smtClean="0">
                <a:effectLst/>
                <a:latin typeface="+mn-lt"/>
                <a:ea typeface="+mn-ea"/>
                <a:cs typeface="+mn-cs"/>
                <a:sym typeface="Verdana"/>
              </a:rPr>
              <a:t> as a person who renders emergency medical or non-medical assistance to a victim at the scene of an accident.  The assistance must have been (</a:t>
            </a:r>
            <a:r>
              <a:rPr lang="en-US" sz="1200" b="0" i="0" dirty="0" err="1" smtClean="0">
                <a:effectLst/>
                <a:latin typeface="+mn-lt"/>
                <a:ea typeface="+mn-ea"/>
                <a:cs typeface="+mn-cs"/>
                <a:sym typeface="Verdana"/>
              </a:rPr>
              <a:t>i</a:t>
            </a:r>
            <a:r>
              <a:rPr lang="en-US" sz="1200" b="0" i="0" dirty="0" smtClean="0">
                <a:effectLst/>
                <a:latin typeface="+mn-lt"/>
                <a:ea typeface="+mn-ea"/>
                <a:cs typeface="+mn-cs"/>
                <a:sym typeface="Verdana"/>
              </a:rPr>
              <a:t>) in good faith, (ii) voluntary, and (iii) without the expectation of any reward.  Such a person will not be liable for any civil or criminal action for any injury to or death of an accident victim, caused due to their negligence in providing assistance to the victim.</a:t>
            </a:r>
          </a:p>
          <a:p>
            <a:r>
              <a:rPr lang="en-US" sz="1200" b="1" i="0" dirty="0" smtClean="0">
                <a:effectLst/>
                <a:latin typeface="+mn-lt"/>
                <a:ea typeface="+mn-ea"/>
                <a:cs typeface="+mn-cs"/>
                <a:sym typeface="Verdana"/>
              </a:rPr>
              <a:t>Compensation for road accident victims:</a:t>
            </a:r>
            <a:r>
              <a:rPr lang="en-US" sz="1200" b="0" i="0" dirty="0" smtClean="0">
                <a:effectLst/>
                <a:latin typeface="+mn-lt"/>
                <a:ea typeface="+mn-ea"/>
                <a:cs typeface="+mn-cs"/>
                <a:sym typeface="Verdana"/>
              </a:rPr>
              <a:t> The central government will develop a scheme for cashless treatment of road accident victims during golden hour.  The Bill defines golden hour as the time period of up to one hour following a traumatic injury, during which the likelihood of preventing death through prompt medical care is the highest</a:t>
            </a:r>
            <a:endParaRPr lang="en-US" dirty="0"/>
          </a:p>
        </p:txBody>
      </p:sp>
    </p:spTree>
    <p:extLst>
      <p:ext uri="{BB962C8B-B14F-4D97-AF65-F5344CB8AC3E}">
        <p14:creationId xmlns="" xmlns:p14="http://schemas.microsoft.com/office/powerpoint/2010/main" val="2632469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3145636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2741613" y="1370012"/>
            <a:ext cx="5484813" cy="2133601"/>
          </a:xfrm>
          <a:prstGeom prst="rect">
            <a:avLst/>
          </a:prstGeom>
        </p:spPr>
        <p:txBody>
          <a:bodyPr anchor="b">
            <a:normAutofit/>
          </a:bodyPr>
          <a:lstStyle>
            <a:lvl1pPr>
              <a:defRPr sz="4600" b="1"/>
            </a:lvl1pPr>
          </a:lstStyle>
          <a:p>
            <a:r>
              <a:t>Title Text</a:t>
            </a:r>
          </a:p>
        </p:txBody>
      </p:sp>
      <p:sp>
        <p:nvSpPr>
          <p:cNvPr id="14" name="Body Level One…"/>
          <p:cNvSpPr txBox="1">
            <a:spLocks noGrp="1"/>
          </p:cNvSpPr>
          <p:nvPr>
            <p:ph type="body" sz="quarter" idx="1"/>
          </p:nvPr>
        </p:nvSpPr>
        <p:spPr>
          <a:xfrm>
            <a:off x="2741613" y="3581400"/>
            <a:ext cx="5486401" cy="1058863"/>
          </a:xfrm>
          <a:prstGeom prst="rect">
            <a:avLst/>
          </a:prstGeom>
        </p:spPr>
        <p:txBody>
          <a:bodyPr>
            <a:normAutofit/>
          </a:bodyPr>
          <a:lstStyle>
            <a:lvl1pPr marL="0" indent="0">
              <a:spcBef>
                <a:spcPts val="700"/>
              </a:spcBef>
              <a:buClrTx/>
              <a:buSzTx/>
              <a:buNone/>
              <a:defRPr sz="3200"/>
            </a:lvl1pPr>
            <a:lvl2pPr marL="914400" indent="-457200">
              <a:spcBef>
                <a:spcPts val="700"/>
              </a:spcBef>
              <a:buClrTx/>
              <a:defRPr sz="3200"/>
            </a:lvl2pPr>
            <a:lvl3pPr marL="1263650" indent="-406400">
              <a:spcBef>
                <a:spcPts val="700"/>
              </a:spcBef>
              <a:buClrTx/>
              <a:defRPr sz="3200"/>
            </a:lvl3pPr>
            <a:lvl4pPr marL="1657350" indent="-457200">
              <a:spcBef>
                <a:spcPts val="700"/>
              </a:spcBef>
              <a:buClrTx/>
              <a:defRPr sz="3200"/>
            </a:lvl4pPr>
            <a:lvl5pPr marL="2065564" indent="-522514">
              <a:spcBef>
                <a:spcPts val="700"/>
              </a:spcBef>
              <a:buClrTx/>
              <a:defRPr sz="3200"/>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6495479" y="6428459"/>
            <a:ext cx="2208371" cy="224790"/>
          </a:xfrm>
          <a:prstGeom prst="rect">
            <a:avLst/>
          </a:prstGeom>
        </p:spPr>
        <p:txBody>
          <a:bodyPr lIns="0" tIns="0" rIns="0" bIns="0"/>
          <a:lstStyle>
            <a:lvl1pPr>
              <a:defRPr sz="1400" b="0" i="0">
                <a:solidFill>
                  <a:schemeClr val="bg1"/>
                </a:solidFill>
                <a:latin typeface="Arial"/>
                <a:cs typeface="Arial"/>
              </a:defRPr>
            </a:lvl1pPr>
          </a:lstStyle>
          <a:p>
            <a:pPr marL="12700">
              <a:lnSpc>
                <a:spcPts val="1650"/>
              </a:lnSpc>
            </a:pPr>
            <a:r>
              <a:rPr dirty="0"/>
              <a:t>Forensic </a:t>
            </a:r>
            <a:r>
              <a:rPr spc="-5" dirty="0"/>
              <a:t>Analysis </a:t>
            </a:r>
            <a:r>
              <a:rPr dirty="0"/>
              <a:t>of </a:t>
            </a:r>
            <a:r>
              <a:rPr spc="-10" dirty="0"/>
              <a:t>Traffic</a:t>
            </a:r>
            <a:r>
              <a:rPr spc="-305" dirty="0"/>
              <a:t> </a:t>
            </a:r>
            <a:r>
              <a:rPr dirty="0"/>
              <a:t>Accidents</a:t>
            </a:r>
          </a:p>
        </p:txBody>
      </p:sp>
      <p:sp>
        <p:nvSpPr>
          <p:cNvPr id="5" name="Holder 5"/>
          <p:cNvSpPr>
            <a:spLocks noGrp="1"/>
          </p:cNvSpPr>
          <p:nvPr>
            <p:ph type="dt" sz="half" idx="6"/>
          </p:nvPr>
        </p:nvSpPr>
        <p:spPr>
          <a:xfrm>
            <a:off x="424129" y="6446138"/>
            <a:ext cx="3398044" cy="224790"/>
          </a:xfrm>
          <a:prstGeom prst="rect">
            <a:avLst/>
          </a:prstGeom>
        </p:spPr>
        <p:txBody>
          <a:bodyPr lIns="0" tIns="0" rIns="0" bIns="0"/>
          <a:lstStyle>
            <a:lvl1pPr>
              <a:defRPr sz="1400" b="0" i="0">
                <a:solidFill>
                  <a:schemeClr val="bg1"/>
                </a:solidFill>
                <a:latin typeface="Arial"/>
                <a:cs typeface="Arial"/>
              </a:defRPr>
            </a:lvl1pPr>
          </a:lstStyle>
          <a:p>
            <a:pPr marL="12700">
              <a:lnSpc>
                <a:spcPts val="1650"/>
              </a:lnSpc>
            </a:pPr>
            <a:r>
              <a:rPr dirty="0"/>
              <a:t>STTP on Forensic </a:t>
            </a:r>
            <a:r>
              <a:rPr spc="-5" dirty="0"/>
              <a:t>Analysis </a:t>
            </a:r>
            <a:r>
              <a:rPr dirty="0"/>
              <a:t>in </a:t>
            </a:r>
            <a:r>
              <a:rPr spc="-5" dirty="0"/>
              <a:t>Transportation</a:t>
            </a:r>
            <a:r>
              <a:rPr spc="-215" dirty="0"/>
              <a:t> </a:t>
            </a:r>
            <a:r>
              <a:rPr dirty="0"/>
              <a:t>Engineering</a:t>
            </a:r>
          </a:p>
        </p:txBody>
      </p:sp>
      <p:sp>
        <p:nvSpPr>
          <p:cNvPr id="6" name="Holder 6"/>
          <p:cNvSpPr>
            <a:spLocks noGrp="1"/>
          </p:cNvSpPr>
          <p:nvPr>
            <p:ph type="sldNum" sz="quarter" idx="7"/>
          </p:nvPr>
        </p:nvSpPr>
        <p:spPr>
          <a:xfrm>
            <a:off x="8560496" y="6504780"/>
            <a:ext cx="256480" cy="218008"/>
          </a:xfrm>
        </p:spPr>
        <p:txBody>
          <a:bodyPr lIns="0" tIns="0" rIns="0" bIns="0"/>
          <a:lstStyle>
            <a:lvl1pPr>
              <a:defRPr sz="1400" b="0" i="0">
                <a:solidFill>
                  <a:schemeClr val="bg1"/>
                </a:solidFill>
                <a:latin typeface="Arial"/>
                <a:cs typeface="Arial"/>
              </a:defRPr>
            </a:lvl1pPr>
          </a:lstStyle>
          <a:p>
            <a:pPr marL="38100">
              <a:lnSpc>
                <a:spcPts val="1650"/>
              </a:lnSpc>
            </a:pPr>
            <a:fld id="{81D60167-4931-47E6-BA6A-407CBD079E47}" type="slidenum">
              <a:rPr dirty="0"/>
              <a:pPr marL="38100">
                <a:lnSpc>
                  <a:spcPts val="1650"/>
                </a:lnSpc>
              </a:pPr>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310883"/>
            <a:ext cx="4572000" cy="547370"/>
          </a:xfrm>
          <a:custGeom>
            <a:avLst/>
            <a:gdLst/>
            <a:ahLst/>
            <a:cxnLst/>
            <a:rect l="l" t="t" r="r" b="b"/>
            <a:pathLst>
              <a:path w="6096000" h="547370">
                <a:moveTo>
                  <a:pt x="6096000" y="0"/>
                </a:moveTo>
                <a:lnTo>
                  <a:pt x="0" y="0"/>
                </a:lnTo>
                <a:lnTo>
                  <a:pt x="0" y="547115"/>
                </a:lnTo>
                <a:lnTo>
                  <a:pt x="6096000" y="547115"/>
                </a:lnTo>
                <a:lnTo>
                  <a:pt x="6096000" y="0"/>
                </a:lnTo>
                <a:close/>
              </a:path>
            </a:pathLst>
          </a:custGeom>
          <a:solidFill>
            <a:srgbClr val="000000"/>
          </a:solidFill>
        </p:spPr>
        <p:txBody>
          <a:bodyPr wrap="square" lIns="0" tIns="0" rIns="0" bIns="0" rtlCol="0"/>
          <a:lstStyle/>
          <a:p>
            <a:endParaRPr/>
          </a:p>
        </p:txBody>
      </p:sp>
      <p:sp>
        <p:nvSpPr>
          <p:cNvPr id="17" name="bg object 17"/>
          <p:cNvSpPr/>
          <p:nvPr/>
        </p:nvSpPr>
        <p:spPr>
          <a:xfrm>
            <a:off x="0" y="6310883"/>
            <a:ext cx="4572000" cy="547370"/>
          </a:xfrm>
          <a:custGeom>
            <a:avLst/>
            <a:gdLst/>
            <a:ahLst/>
            <a:cxnLst/>
            <a:rect l="l" t="t" r="r" b="b"/>
            <a:pathLst>
              <a:path w="6096000" h="547370">
                <a:moveTo>
                  <a:pt x="0" y="547115"/>
                </a:moveTo>
                <a:lnTo>
                  <a:pt x="6096000" y="547115"/>
                </a:lnTo>
                <a:lnTo>
                  <a:pt x="6096000" y="0"/>
                </a:lnTo>
                <a:lnTo>
                  <a:pt x="0" y="0"/>
                </a:lnTo>
                <a:lnTo>
                  <a:pt x="0" y="547115"/>
                </a:lnTo>
                <a:close/>
              </a:path>
            </a:pathLst>
          </a:custGeom>
          <a:ln w="9144">
            <a:solidFill>
              <a:srgbClr val="000000"/>
            </a:solidFill>
          </a:ln>
        </p:spPr>
        <p:txBody>
          <a:bodyPr wrap="square" lIns="0" tIns="0" rIns="0" bIns="0" rtlCol="0"/>
          <a:lstStyle/>
          <a:p>
            <a:endParaRPr/>
          </a:p>
        </p:txBody>
      </p:sp>
      <p:sp>
        <p:nvSpPr>
          <p:cNvPr id="18" name="bg object 18"/>
          <p:cNvSpPr/>
          <p:nvPr/>
        </p:nvSpPr>
        <p:spPr>
          <a:xfrm>
            <a:off x="4571999" y="6310883"/>
            <a:ext cx="4572000" cy="547370"/>
          </a:xfrm>
          <a:custGeom>
            <a:avLst/>
            <a:gdLst/>
            <a:ahLst/>
            <a:cxnLst/>
            <a:rect l="l" t="t" r="r" b="b"/>
            <a:pathLst>
              <a:path w="6096000" h="547370">
                <a:moveTo>
                  <a:pt x="6096000" y="0"/>
                </a:moveTo>
                <a:lnTo>
                  <a:pt x="0" y="0"/>
                </a:lnTo>
                <a:lnTo>
                  <a:pt x="0" y="547115"/>
                </a:lnTo>
                <a:lnTo>
                  <a:pt x="6096000" y="547115"/>
                </a:lnTo>
                <a:lnTo>
                  <a:pt x="6096000" y="0"/>
                </a:lnTo>
                <a:close/>
              </a:path>
            </a:pathLst>
          </a:custGeom>
          <a:solidFill>
            <a:srgbClr val="3117D1"/>
          </a:solidFill>
        </p:spPr>
        <p:txBody>
          <a:bodyPr wrap="square" lIns="0" tIns="0" rIns="0" bIns="0" rtlCol="0"/>
          <a:lstStyle/>
          <a:p>
            <a:endParaRPr/>
          </a:p>
        </p:txBody>
      </p:sp>
      <p:sp>
        <p:nvSpPr>
          <p:cNvPr id="19" name="bg object 19"/>
          <p:cNvSpPr/>
          <p:nvPr/>
        </p:nvSpPr>
        <p:spPr>
          <a:xfrm>
            <a:off x="4571999" y="6310883"/>
            <a:ext cx="4572000" cy="547370"/>
          </a:xfrm>
          <a:custGeom>
            <a:avLst/>
            <a:gdLst/>
            <a:ahLst/>
            <a:cxnLst/>
            <a:rect l="l" t="t" r="r" b="b"/>
            <a:pathLst>
              <a:path w="6096000" h="547370">
                <a:moveTo>
                  <a:pt x="0" y="547115"/>
                </a:moveTo>
                <a:lnTo>
                  <a:pt x="6096000" y="547115"/>
                </a:lnTo>
                <a:lnTo>
                  <a:pt x="6096000" y="0"/>
                </a:lnTo>
                <a:lnTo>
                  <a:pt x="0" y="0"/>
                </a:lnTo>
                <a:lnTo>
                  <a:pt x="0" y="547115"/>
                </a:lnTo>
                <a:close/>
              </a:path>
            </a:pathLst>
          </a:custGeom>
          <a:ln w="9144">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bg1"/>
                </a:solidFill>
                <a:latin typeface="Arial"/>
                <a:cs typeface="Arial"/>
              </a:defRPr>
            </a:lvl1pPr>
          </a:lstStyle>
          <a:p>
            <a:endParaRPr/>
          </a:p>
        </p:txBody>
      </p:sp>
      <p:sp>
        <p:nvSpPr>
          <p:cNvPr id="3" name="Holder 3"/>
          <p:cNvSpPr>
            <a:spLocks noGrp="1"/>
          </p:cNvSpPr>
          <p:nvPr>
            <p:ph type="ftr" sz="quarter" idx="5"/>
          </p:nvPr>
        </p:nvSpPr>
        <p:spPr>
          <a:xfrm>
            <a:off x="6495479" y="6428459"/>
            <a:ext cx="2208371" cy="224790"/>
          </a:xfrm>
          <a:prstGeom prst="rect">
            <a:avLst/>
          </a:prstGeom>
        </p:spPr>
        <p:txBody>
          <a:bodyPr lIns="0" tIns="0" rIns="0" bIns="0"/>
          <a:lstStyle>
            <a:lvl1pPr>
              <a:defRPr sz="1400" b="0" i="0">
                <a:solidFill>
                  <a:schemeClr val="bg1"/>
                </a:solidFill>
                <a:latin typeface="Arial"/>
                <a:cs typeface="Arial"/>
              </a:defRPr>
            </a:lvl1pPr>
          </a:lstStyle>
          <a:p>
            <a:pPr marL="12700">
              <a:lnSpc>
                <a:spcPts val="1650"/>
              </a:lnSpc>
            </a:pPr>
            <a:r>
              <a:rPr dirty="0"/>
              <a:t>Forensic </a:t>
            </a:r>
            <a:r>
              <a:rPr spc="-5" dirty="0"/>
              <a:t>Analysis </a:t>
            </a:r>
            <a:r>
              <a:rPr dirty="0"/>
              <a:t>of </a:t>
            </a:r>
            <a:r>
              <a:rPr spc="-10" dirty="0"/>
              <a:t>Traffic</a:t>
            </a:r>
            <a:r>
              <a:rPr spc="-305" dirty="0"/>
              <a:t> </a:t>
            </a:r>
            <a:r>
              <a:rPr dirty="0"/>
              <a:t>Accidents</a:t>
            </a:r>
          </a:p>
        </p:txBody>
      </p:sp>
      <p:sp>
        <p:nvSpPr>
          <p:cNvPr id="4" name="Holder 4"/>
          <p:cNvSpPr>
            <a:spLocks noGrp="1"/>
          </p:cNvSpPr>
          <p:nvPr>
            <p:ph type="dt" sz="half" idx="6"/>
          </p:nvPr>
        </p:nvSpPr>
        <p:spPr>
          <a:xfrm>
            <a:off x="424129" y="6446138"/>
            <a:ext cx="3398044" cy="224790"/>
          </a:xfrm>
          <a:prstGeom prst="rect">
            <a:avLst/>
          </a:prstGeom>
        </p:spPr>
        <p:txBody>
          <a:bodyPr lIns="0" tIns="0" rIns="0" bIns="0"/>
          <a:lstStyle>
            <a:lvl1pPr>
              <a:defRPr sz="1400" b="0" i="0">
                <a:solidFill>
                  <a:schemeClr val="bg1"/>
                </a:solidFill>
                <a:latin typeface="Arial"/>
                <a:cs typeface="Arial"/>
              </a:defRPr>
            </a:lvl1pPr>
          </a:lstStyle>
          <a:p>
            <a:pPr marL="12700">
              <a:lnSpc>
                <a:spcPts val="1650"/>
              </a:lnSpc>
            </a:pPr>
            <a:r>
              <a:rPr dirty="0"/>
              <a:t>STTP on Forensic </a:t>
            </a:r>
            <a:r>
              <a:rPr spc="-5" dirty="0"/>
              <a:t>Analysis </a:t>
            </a:r>
            <a:r>
              <a:rPr dirty="0"/>
              <a:t>in </a:t>
            </a:r>
            <a:r>
              <a:rPr spc="-5" dirty="0"/>
              <a:t>Transportation</a:t>
            </a:r>
            <a:r>
              <a:rPr spc="-215" dirty="0"/>
              <a:t> </a:t>
            </a:r>
            <a:r>
              <a:rPr dirty="0"/>
              <a:t>Engineering</a:t>
            </a:r>
          </a:p>
        </p:txBody>
      </p:sp>
      <p:sp>
        <p:nvSpPr>
          <p:cNvPr id="5" name="Holder 5"/>
          <p:cNvSpPr>
            <a:spLocks noGrp="1"/>
          </p:cNvSpPr>
          <p:nvPr>
            <p:ph type="sldNum" sz="quarter" idx="7"/>
          </p:nvPr>
        </p:nvSpPr>
        <p:spPr>
          <a:xfrm>
            <a:off x="8560496" y="6504780"/>
            <a:ext cx="256480" cy="218008"/>
          </a:xfrm>
        </p:spPr>
        <p:txBody>
          <a:bodyPr lIns="0" tIns="0" rIns="0" bIns="0"/>
          <a:lstStyle>
            <a:lvl1pPr>
              <a:defRPr sz="1400" b="0" i="0">
                <a:solidFill>
                  <a:schemeClr val="bg1"/>
                </a:solidFill>
                <a:latin typeface="Arial"/>
                <a:cs typeface="Arial"/>
              </a:defRPr>
            </a:lvl1pPr>
          </a:lstStyle>
          <a:p>
            <a:pPr marL="38100">
              <a:lnSpc>
                <a:spcPts val="1650"/>
              </a:lnSpc>
            </a:pPr>
            <a:fld id="{81D60167-4931-47E6-BA6A-407CBD079E47}" type="slidenum">
              <a:rPr dirty="0"/>
              <a:pPr marL="38100">
                <a:lnSpc>
                  <a:spcPts val="165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722312" y="4406900"/>
            <a:ext cx="7772401" cy="1362075"/>
          </a:xfrm>
          <a:prstGeom prst="rect">
            <a:avLst/>
          </a:prstGeom>
        </p:spPr>
        <p:txBody>
          <a:bodyPr anchor="t">
            <a:normAutofit/>
          </a:bodyPr>
          <a:lstStyle>
            <a:lvl1pPr>
              <a:defRPr sz="4000" b="1" cap="all"/>
            </a:lvl1pPr>
          </a:lstStyle>
          <a:p>
            <a:r>
              <a:t>Title Text</a:t>
            </a:r>
          </a:p>
        </p:txBody>
      </p:sp>
      <p:sp>
        <p:nvSpPr>
          <p:cNvPr id="32" name="Body Level One…"/>
          <p:cNvSpPr txBox="1">
            <a:spLocks noGrp="1"/>
          </p:cNvSpPr>
          <p:nvPr>
            <p:ph type="body" sz="quarter" idx="1"/>
          </p:nvPr>
        </p:nvSpPr>
        <p:spPr>
          <a:xfrm>
            <a:off x="722312" y="2906713"/>
            <a:ext cx="7772401" cy="1500188"/>
          </a:xfrm>
          <a:prstGeom prst="rect">
            <a:avLst/>
          </a:prstGeom>
        </p:spPr>
        <p:txBody>
          <a:bodyPr anchor="b">
            <a:normAutofit/>
          </a:bodyPr>
          <a:lstStyle>
            <a:lvl1pPr marL="0" indent="0">
              <a:spcBef>
                <a:spcPts val="400"/>
              </a:spcBef>
              <a:buClrTx/>
              <a:buSzTx/>
              <a:buNone/>
              <a:defRPr sz="2000"/>
            </a:lvl1pPr>
            <a:lvl2pPr marL="0" indent="457200">
              <a:spcBef>
                <a:spcPts val="400"/>
              </a:spcBef>
              <a:buClrTx/>
              <a:buSzTx/>
              <a:buNone/>
              <a:defRPr sz="2000"/>
            </a:lvl2pPr>
            <a:lvl3pPr marL="0" indent="914400">
              <a:spcBef>
                <a:spcPts val="400"/>
              </a:spcBef>
              <a:buClrTx/>
              <a:buSzTx/>
              <a:buNone/>
              <a:defRPr sz="2000"/>
            </a:lvl3pPr>
            <a:lvl4pPr marL="0" indent="1371600">
              <a:spcBef>
                <a:spcPts val="400"/>
              </a:spcBef>
              <a:buClrTx/>
              <a:buSzTx/>
              <a:buNone/>
              <a:defRPr sz="2000"/>
            </a:lvl4pPr>
            <a:lvl5pPr marL="0" indent="1828800">
              <a:spcBef>
                <a:spcPts val="400"/>
              </a:spcBef>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0" name="Title Text"/>
          <p:cNvSpPr txBox="1">
            <a:spLocks noGrp="1"/>
          </p:cNvSpPr>
          <p:nvPr>
            <p:ph type="title"/>
          </p:nvPr>
        </p:nvSpPr>
        <p:spPr>
          <a:xfrm>
            <a:off x="1905000" y="838200"/>
            <a:ext cx="6324600" cy="685800"/>
          </a:xfrm>
          <a:prstGeom prst="rect">
            <a:avLst/>
          </a:prstGeom>
        </p:spPr>
        <p:txBody>
          <a:bodyPr>
            <a:normAutofit/>
          </a:bodyPr>
          <a:lstStyle/>
          <a:p>
            <a:r>
              <a:t>Title Text</a:t>
            </a:r>
          </a:p>
        </p:txBody>
      </p:sp>
      <p:sp>
        <p:nvSpPr>
          <p:cNvPr id="41" name="Body Level One…"/>
          <p:cNvSpPr txBox="1">
            <a:spLocks noGrp="1"/>
          </p:cNvSpPr>
          <p:nvPr>
            <p:ph type="body" sz="quarter" idx="1"/>
          </p:nvPr>
        </p:nvSpPr>
        <p:spPr>
          <a:xfrm>
            <a:off x="2741613" y="1752600"/>
            <a:ext cx="2665412" cy="4191000"/>
          </a:xfrm>
          <a:prstGeom prst="rect">
            <a:avLst/>
          </a:prstGeom>
        </p:spPr>
        <p:txBody>
          <a:bodyPr>
            <a:normAutofit/>
          </a:bodyPr>
          <a:lstStyle>
            <a:lvl1pPr>
              <a:spcBef>
                <a:spcPts val="600"/>
              </a:spcBef>
              <a:defRPr sz="2800"/>
            </a:lvl1pPr>
            <a:lvl2pPr marL="790575" indent="-333375">
              <a:spcBef>
                <a:spcPts val="600"/>
              </a:spcBef>
              <a:defRPr sz="2800"/>
            </a:lvl2pPr>
            <a:lvl3pPr marL="1177289" indent="-320039">
              <a:spcBef>
                <a:spcPts val="600"/>
              </a:spcBef>
              <a:defRPr sz="2800"/>
            </a:lvl3pPr>
            <a:lvl4pPr marL="1555750" indent="-355600">
              <a:spcBef>
                <a:spcPts val="600"/>
              </a:spcBef>
              <a:defRPr sz="2800"/>
            </a:lvl4pPr>
            <a:lvl5pPr marL="189865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9" name="Title Text"/>
          <p:cNvSpPr txBox="1">
            <a:spLocks noGrp="1"/>
          </p:cNvSpPr>
          <p:nvPr>
            <p:ph type="title"/>
          </p:nvPr>
        </p:nvSpPr>
        <p:spPr>
          <a:xfrm>
            <a:off x="457200" y="274638"/>
            <a:ext cx="8229600" cy="1143001"/>
          </a:xfrm>
          <a:prstGeom prst="rect">
            <a:avLst/>
          </a:prstGeom>
        </p:spPr>
        <p:txBody>
          <a:bodyPr>
            <a:normAutofit/>
          </a:bodyPr>
          <a:lstStyle/>
          <a:p>
            <a:r>
              <a:t>Title Text</a:t>
            </a:r>
          </a:p>
        </p:txBody>
      </p:sp>
      <p:sp>
        <p:nvSpPr>
          <p:cNvPr id="50" name="Body Level One…"/>
          <p:cNvSpPr txBox="1">
            <a:spLocks noGrp="1"/>
          </p:cNvSpPr>
          <p:nvPr>
            <p:ph type="body" sz="quarter" idx="1"/>
          </p:nvPr>
        </p:nvSpPr>
        <p:spPr>
          <a:xfrm>
            <a:off x="457200" y="1535112"/>
            <a:ext cx="4040188" cy="639763"/>
          </a:xfrm>
          <a:prstGeom prst="rect">
            <a:avLst/>
          </a:prstGeom>
        </p:spPr>
        <p:txBody>
          <a:bodyPr anchor="b">
            <a:normAutofit/>
          </a:bodyPr>
          <a:lstStyle>
            <a:lvl1pPr marL="0" indent="0">
              <a:buClrTx/>
              <a:buSzTx/>
              <a:buNone/>
              <a:defRPr sz="2400" b="1"/>
            </a:lvl1pPr>
            <a:lvl2pPr marL="0" indent="457200">
              <a:buClrTx/>
              <a:buSzTx/>
              <a:buNone/>
              <a:defRPr sz="2400" b="1"/>
            </a:lvl2pPr>
            <a:lvl3pPr marL="0" indent="914400">
              <a:buClrTx/>
              <a:buSzTx/>
              <a:buNone/>
              <a:defRPr sz="2400" b="1"/>
            </a:lvl3pPr>
            <a:lvl4pPr marL="0" indent="1371600">
              <a:buClrTx/>
              <a:buSzTx/>
              <a:buNone/>
              <a:defRPr sz="2400" b="1"/>
            </a:lvl4pPr>
            <a:lvl5pPr marL="0" indent="1828800">
              <a:buClrTx/>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1" name="Text Placeholder 4"/>
          <p:cNvSpPr>
            <a:spLocks noGrp="1"/>
          </p:cNvSpPr>
          <p:nvPr>
            <p:ph type="body" sz="quarter" idx="13"/>
          </p:nvPr>
        </p:nvSpPr>
        <p:spPr>
          <a:xfrm>
            <a:off x="4645025" y="1535112"/>
            <a:ext cx="4041775" cy="639763"/>
          </a:xfrm>
          <a:prstGeom prst="rect">
            <a:avLst/>
          </a:prstGeom>
        </p:spPr>
        <p:txBody>
          <a:bodyPr anchor="b">
            <a:normAutofit/>
          </a:bodyPr>
          <a:lstStyle/>
          <a:p>
            <a:pPr marL="0" indent="0">
              <a:buClrTx/>
              <a:buSzTx/>
              <a:buNone/>
              <a:defRPr sz="2400" b="1"/>
            </a:pPr>
            <a:endParaRP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4" name="Title Text"/>
          <p:cNvSpPr txBox="1">
            <a:spLocks noGrp="1"/>
          </p:cNvSpPr>
          <p:nvPr>
            <p:ph type="title"/>
          </p:nvPr>
        </p:nvSpPr>
        <p:spPr>
          <a:xfrm>
            <a:off x="457200" y="273050"/>
            <a:ext cx="3008314" cy="1162050"/>
          </a:xfrm>
          <a:prstGeom prst="rect">
            <a:avLst/>
          </a:prstGeom>
        </p:spPr>
        <p:txBody>
          <a:bodyPr anchor="b">
            <a:normAutofit/>
          </a:bodyPr>
          <a:lstStyle>
            <a:lvl1pPr>
              <a:defRPr sz="2000" b="1"/>
            </a:lvl1pPr>
          </a:lstStyle>
          <a:p>
            <a:r>
              <a:t>Title Text</a:t>
            </a:r>
          </a:p>
        </p:txBody>
      </p:sp>
      <p:sp>
        <p:nvSpPr>
          <p:cNvPr id="75" name="Body Level One…"/>
          <p:cNvSpPr txBox="1">
            <a:spLocks noGrp="1"/>
          </p:cNvSpPr>
          <p:nvPr>
            <p:ph type="body" idx="1"/>
          </p:nvPr>
        </p:nvSpPr>
        <p:spPr>
          <a:xfrm>
            <a:off x="3575050" y="273050"/>
            <a:ext cx="5111750" cy="5853113"/>
          </a:xfrm>
          <a:prstGeom prst="rect">
            <a:avLst/>
          </a:prstGeom>
        </p:spPr>
        <p:txBody>
          <a:bodyPr>
            <a:normAutofit/>
          </a:bodyPr>
          <a:lstStyle>
            <a:lvl1pPr>
              <a:spcBef>
                <a:spcPts val="700"/>
              </a:spcBef>
              <a:defRPr sz="3200"/>
            </a:lvl1pPr>
            <a:lvl2pPr marL="783771" indent="-326571">
              <a:spcBef>
                <a:spcPts val="700"/>
              </a:spcBef>
              <a:defRPr sz="3200"/>
            </a:lvl2pPr>
            <a:lvl3pPr marL="1162050" indent="-304800">
              <a:spcBef>
                <a:spcPts val="700"/>
              </a:spcBef>
              <a:defRPr sz="3200"/>
            </a:lvl3pPr>
            <a:lvl4pPr marL="1565910" indent="-365760">
              <a:spcBef>
                <a:spcPts val="700"/>
              </a:spcBef>
              <a:defRPr sz="3200"/>
            </a:lvl4pPr>
            <a:lvl5pPr marL="190881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6" name="Text Placeholder 3"/>
          <p:cNvSpPr>
            <a:spLocks noGrp="1"/>
          </p:cNvSpPr>
          <p:nvPr>
            <p:ph type="body" sz="half" idx="13"/>
          </p:nvPr>
        </p:nvSpPr>
        <p:spPr>
          <a:xfrm>
            <a:off x="457199" y="1435100"/>
            <a:ext cx="3008315" cy="4691063"/>
          </a:xfrm>
          <a:prstGeom prst="rect">
            <a:avLst/>
          </a:prstGeom>
        </p:spPr>
        <p:txBody>
          <a:bodyPr>
            <a:normAutofit/>
          </a:bodyPr>
          <a:lstStyle/>
          <a:p>
            <a:pPr marL="0" indent="0">
              <a:spcBef>
                <a:spcPts val="300"/>
              </a:spcBef>
              <a:buClrTx/>
              <a:buSzTx/>
              <a:buNone/>
              <a:defRPr sz="1400"/>
            </a:pPr>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4" name="Title Text"/>
          <p:cNvSpPr txBox="1">
            <a:spLocks noGrp="1"/>
          </p:cNvSpPr>
          <p:nvPr>
            <p:ph type="title"/>
          </p:nvPr>
        </p:nvSpPr>
        <p:spPr>
          <a:xfrm>
            <a:off x="1792288" y="4800600"/>
            <a:ext cx="5486401" cy="566738"/>
          </a:xfrm>
          <a:prstGeom prst="rect">
            <a:avLst/>
          </a:prstGeom>
        </p:spPr>
        <p:txBody>
          <a:bodyPr anchor="b">
            <a:normAutofit/>
          </a:bodyPr>
          <a:lstStyle>
            <a:lvl1pPr>
              <a:defRPr sz="2000" b="1"/>
            </a:lvl1pPr>
          </a:lstStyle>
          <a:p>
            <a:r>
              <a:t>Title Text</a:t>
            </a:r>
          </a:p>
        </p:txBody>
      </p:sp>
      <p:sp>
        <p:nvSpPr>
          <p:cNvPr id="85" name="Picture Placeholder 2"/>
          <p:cNvSpPr>
            <a:spLocks noGrp="1"/>
          </p:cNvSpPr>
          <p:nvPr>
            <p:ph type="pic" sz="half" idx="13"/>
          </p:nvPr>
        </p:nvSpPr>
        <p:spPr>
          <a:xfrm>
            <a:off x="1792288" y="612775"/>
            <a:ext cx="5486401" cy="4114800"/>
          </a:xfrm>
          <a:prstGeom prst="rect">
            <a:avLst/>
          </a:prstGeom>
        </p:spPr>
        <p:txBody>
          <a:bodyPr lIns="91439" tIns="45719" rIns="91439" bIns="45719"/>
          <a:lstStyle/>
          <a:p>
            <a:endParaRPr/>
          </a:p>
        </p:txBody>
      </p:sp>
      <p:sp>
        <p:nvSpPr>
          <p:cNvPr id="86" name="Body Level One…"/>
          <p:cNvSpPr txBox="1">
            <a:spLocks noGrp="1"/>
          </p:cNvSpPr>
          <p:nvPr>
            <p:ph type="body" sz="quarter" idx="1"/>
          </p:nvPr>
        </p:nvSpPr>
        <p:spPr>
          <a:xfrm>
            <a:off x="1792288" y="5367337"/>
            <a:ext cx="5486401" cy="804863"/>
          </a:xfrm>
          <a:prstGeom prst="rect">
            <a:avLst/>
          </a:prstGeom>
        </p:spPr>
        <p:txBody>
          <a:bodyPr>
            <a:normAutofit/>
          </a:bodyPr>
          <a:lstStyle>
            <a:lvl1pPr marL="0" indent="0">
              <a:spcBef>
                <a:spcPts val="300"/>
              </a:spcBef>
              <a:buClrTx/>
              <a:buSzTx/>
              <a:buNone/>
              <a:defRPr sz="1400"/>
            </a:lvl1pPr>
            <a:lvl2pPr marL="0" indent="457200">
              <a:spcBef>
                <a:spcPts val="300"/>
              </a:spcBef>
              <a:buClrTx/>
              <a:buSzTx/>
              <a:buNone/>
              <a:defRPr sz="1400"/>
            </a:lvl2pPr>
            <a:lvl3pPr marL="0" indent="914400">
              <a:spcBef>
                <a:spcPts val="300"/>
              </a:spcBef>
              <a:buClrTx/>
              <a:buSzTx/>
              <a:buNone/>
              <a:defRPr sz="1400"/>
            </a:lvl3pPr>
            <a:lvl4pPr marL="0" indent="1371600">
              <a:spcBef>
                <a:spcPts val="300"/>
              </a:spcBef>
              <a:buClrTx/>
              <a:buSzTx/>
              <a:buNone/>
              <a:defRPr sz="1400"/>
            </a:lvl4pPr>
            <a:lvl5pPr marL="0" indent="1828800">
              <a:spcBef>
                <a:spcPts val="300"/>
              </a:spcBef>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4" name="Title Text"/>
          <p:cNvSpPr txBox="1">
            <a:spLocks noGrp="1"/>
          </p:cNvSpPr>
          <p:nvPr>
            <p:ph type="title"/>
          </p:nvPr>
        </p:nvSpPr>
        <p:spPr>
          <a:xfrm>
            <a:off x="1905000" y="838200"/>
            <a:ext cx="6324600" cy="685800"/>
          </a:xfrm>
          <a:prstGeom prst="rect">
            <a:avLst/>
          </a:prstGeom>
        </p:spPr>
        <p:txBody>
          <a:bodyPr>
            <a:normAutofit/>
          </a:bodyPr>
          <a:lstStyle/>
          <a:p>
            <a:r>
              <a:t>Title Text</a:t>
            </a:r>
          </a:p>
        </p:txBody>
      </p:sp>
      <p:sp>
        <p:nvSpPr>
          <p:cNvPr id="95" name="Body Level One…"/>
          <p:cNvSpPr txBox="1">
            <a:spLocks noGrp="1"/>
          </p:cNvSpPr>
          <p:nvPr>
            <p:ph type="body" sz="half" idx="1"/>
          </p:nvPr>
        </p:nvSpPr>
        <p:spPr>
          <a:xfrm>
            <a:off x="2741613" y="1752600"/>
            <a:ext cx="5484813" cy="41910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3" name="Title Text"/>
          <p:cNvSpPr txBox="1">
            <a:spLocks noGrp="1"/>
          </p:cNvSpPr>
          <p:nvPr>
            <p:ph type="title"/>
          </p:nvPr>
        </p:nvSpPr>
        <p:spPr>
          <a:xfrm>
            <a:off x="6648450" y="838200"/>
            <a:ext cx="1581150" cy="5105400"/>
          </a:xfrm>
          <a:prstGeom prst="rect">
            <a:avLst/>
          </a:prstGeom>
        </p:spPr>
        <p:txBody>
          <a:bodyPr>
            <a:normAutofit/>
          </a:bodyPr>
          <a:lstStyle/>
          <a:p>
            <a:r>
              <a:t>Title Text</a:t>
            </a:r>
          </a:p>
        </p:txBody>
      </p:sp>
      <p:sp>
        <p:nvSpPr>
          <p:cNvPr id="104" name="Body Level One…"/>
          <p:cNvSpPr txBox="1">
            <a:spLocks noGrp="1"/>
          </p:cNvSpPr>
          <p:nvPr>
            <p:ph type="body" sz="half" idx="1"/>
          </p:nvPr>
        </p:nvSpPr>
        <p:spPr>
          <a:xfrm>
            <a:off x="1905000" y="838200"/>
            <a:ext cx="4591050" cy="51054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Rectangle 20"/>
          <p:cNvSpPr/>
          <p:nvPr/>
        </p:nvSpPr>
        <p:spPr>
          <a:xfrm>
            <a:off x="304800" y="533400"/>
            <a:ext cx="8458200" cy="5791200"/>
          </a:xfrm>
          <a:prstGeom prst="rect">
            <a:avLst/>
          </a:prstGeom>
          <a:solidFill>
            <a:srgbClr val="FFFFFF">
              <a:alpha val="80000"/>
            </a:srgbClr>
          </a:solidFill>
          <a:ln w="38100" cap="sq">
            <a:solidFill>
              <a:srgbClr val="5C2305"/>
            </a:solidFill>
            <a:miter/>
          </a:ln>
        </p:spPr>
        <p:txBody>
          <a:bodyPr lIns="45719" rIns="45719" anchor="ctr"/>
          <a:lstStyle/>
          <a:p>
            <a:endParaRPr/>
          </a:p>
        </p:txBody>
      </p:sp>
      <p:sp>
        <p:nvSpPr>
          <p:cNvPr id="3" name="Rectangle 21"/>
          <p:cNvSpPr/>
          <p:nvPr/>
        </p:nvSpPr>
        <p:spPr>
          <a:xfrm>
            <a:off x="533400" y="762000"/>
            <a:ext cx="8001000" cy="5334000"/>
          </a:xfrm>
          <a:prstGeom prst="rect">
            <a:avLst/>
          </a:prstGeom>
          <a:ln w="76200" cap="sq">
            <a:solidFill>
              <a:srgbClr val="FFFFFF"/>
            </a:solidFill>
            <a:miter/>
          </a:ln>
        </p:spPr>
        <p:txBody>
          <a:bodyPr lIns="45719" rIns="45719" anchor="ctr"/>
          <a:lstStyle/>
          <a:p>
            <a:endParaRPr/>
          </a:p>
        </p:txBody>
      </p:sp>
      <p:sp>
        <p:nvSpPr>
          <p:cNvPr id="4" name="Title Text"/>
          <p:cNvSpPr txBox="1">
            <a:spLocks noGrp="1"/>
          </p:cNvSpPr>
          <p:nvPr>
            <p:ph type="title"/>
          </p:nvPr>
        </p:nvSpPr>
        <p:spPr>
          <a:xfrm>
            <a:off x="457200" y="92074"/>
            <a:ext cx="82296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6037" tIns="46037" rIns="46037" bIns="46037" anchor="ctr"/>
          <a:lstStyle/>
          <a:p>
            <a:r>
              <a:t>Title Text</a:t>
            </a:r>
          </a:p>
        </p:txBody>
      </p:sp>
      <p:sp>
        <p:nvSpPr>
          <p:cNvPr id="5"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6037" tIns="46037" rIns="46037" bIns="46037"/>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50720" y="6504780"/>
            <a:ext cx="266256" cy="244477"/>
          </a:xfrm>
          <a:prstGeom prst="rect">
            <a:avLst/>
          </a:prstGeom>
          <a:ln w="12700">
            <a:miter lim="400000"/>
          </a:ln>
        </p:spPr>
        <p:txBody>
          <a:bodyPr wrap="none" lIns="46037" tIns="46037" rIns="46037" bIns="46037" anchor="ctr">
            <a:spAutoFit/>
          </a:bodyPr>
          <a:lstStyle>
            <a:lvl1pPr algn="r">
              <a:defRPr sz="10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5C2305"/>
          </a:solidFill>
          <a:uFillTx/>
          <a:latin typeface="+mn-lt"/>
          <a:ea typeface="+mn-ea"/>
          <a:cs typeface="+mn-cs"/>
          <a:sym typeface="Verdana"/>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5C2305"/>
          </a:solidFill>
          <a:uFillTx/>
          <a:latin typeface="+mn-lt"/>
          <a:ea typeface="+mn-ea"/>
          <a:cs typeface="+mn-cs"/>
          <a:sym typeface="Verdana"/>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5C2305"/>
          </a:solidFill>
          <a:uFillTx/>
          <a:latin typeface="+mn-lt"/>
          <a:ea typeface="+mn-ea"/>
          <a:cs typeface="+mn-cs"/>
          <a:sym typeface="Verdana"/>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5C2305"/>
          </a:solidFill>
          <a:uFillTx/>
          <a:latin typeface="+mn-lt"/>
          <a:ea typeface="+mn-ea"/>
          <a:cs typeface="+mn-cs"/>
          <a:sym typeface="Verdana"/>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5C2305"/>
          </a:solidFill>
          <a:uFillTx/>
          <a:latin typeface="+mn-lt"/>
          <a:ea typeface="+mn-ea"/>
          <a:cs typeface="+mn-cs"/>
          <a:sym typeface="Verdana"/>
        </a:defRPr>
      </a:lvl5pPr>
      <a:lvl6pPr marL="0" marR="0" indent="457200" algn="l" defTabSz="914400" rtl="0" latinLnBrk="0">
        <a:lnSpc>
          <a:spcPct val="100000"/>
        </a:lnSpc>
        <a:spcBef>
          <a:spcPts val="0"/>
        </a:spcBef>
        <a:spcAft>
          <a:spcPts val="0"/>
        </a:spcAft>
        <a:buClrTx/>
        <a:buSzTx/>
        <a:buFontTx/>
        <a:buNone/>
        <a:tabLst/>
        <a:defRPr sz="2800" b="0" i="0" u="none" strike="noStrike" cap="none" spc="0" baseline="0">
          <a:ln>
            <a:noFill/>
          </a:ln>
          <a:solidFill>
            <a:srgbClr val="5C2305"/>
          </a:solidFill>
          <a:uFillTx/>
          <a:latin typeface="+mn-lt"/>
          <a:ea typeface="+mn-ea"/>
          <a:cs typeface="+mn-cs"/>
          <a:sym typeface="Verdana"/>
        </a:defRPr>
      </a:lvl6pPr>
      <a:lvl7pPr marL="0" marR="0" indent="914400" algn="l" defTabSz="914400" rtl="0" latinLnBrk="0">
        <a:lnSpc>
          <a:spcPct val="100000"/>
        </a:lnSpc>
        <a:spcBef>
          <a:spcPts val="0"/>
        </a:spcBef>
        <a:spcAft>
          <a:spcPts val="0"/>
        </a:spcAft>
        <a:buClrTx/>
        <a:buSzTx/>
        <a:buFontTx/>
        <a:buNone/>
        <a:tabLst/>
        <a:defRPr sz="2800" b="0" i="0" u="none" strike="noStrike" cap="none" spc="0" baseline="0">
          <a:ln>
            <a:noFill/>
          </a:ln>
          <a:solidFill>
            <a:srgbClr val="5C2305"/>
          </a:solidFill>
          <a:uFillTx/>
          <a:latin typeface="+mn-lt"/>
          <a:ea typeface="+mn-ea"/>
          <a:cs typeface="+mn-cs"/>
          <a:sym typeface="Verdana"/>
        </a:defRPr>
      </a:lvl7pPr>
      <a:lvl8pPr marL="0" marR="0" indent="1371600" algn="l" defTabSz="914400" rtl="0" latinLnBrk="0">
        <a:lnSpc>
          <a:spcPct val="100000"/>
        </a:lnSpc>
        <a:spcBef>
          <a:spcPts val="0"/>
        </a:spcBef>
        <a:spcAft>
          <a:spcPts val="0"/>
        </a:spcAft>
        <a:buClrTx/>
        <a:buSzTx/>
        <a:buFontTx/>
        <a:buNone/>
        <a:tabLst/>
        <a:defRPr sz="2800" b="0" i="0" u="none" strike="noStrike" cap="none" spc="0" baseline="0">
          <a:ln>
            <a:noFill/>
          </a:ln>
          <a:solidFill>
            <a:srgbClr val="5C2305"/>
          </a:solidFill>
          <a:uFillTx/>
          <a:latin typeface="+mn-lt"/>
          <a:ea typeface="+mn-ea"/>
          <a:cs typeface="+mn-cs"/>
          <a:sym typeface="Verdana"/>
        </a:defRPr>
      </a:lvl8pPr>
      <a:lvl9pPr marL="0" marR="0" indent="1828800" algn="l" defTabSz="914400" rtl="0" latinLnBrk="0">
        <a:lnSpc>
          <a:spcPct val="100000"/>
        </a:lnSpc>
        <a:spcBef>
          <a:spcPts val="0"/>
        </a:spcBef>
        <a:spcAft>
          <a:spcPts val="0"/>
        </a:spcAft>
        <a:buClrTx/>
        <a:buSzTx/>
        <a:buFontTx/>
        <a:buNone/>
        <a:tabLst/>
        <a:defRPr sz="2800" b="0" i="0" u="none" strike="noStrike" cap="none" spc="0" baseline="0">
          <a:ln>
            <a:noFill/>
          </a:ln>
          <a:solidFill>
            <a:srgbClr val="5C2305"/>
          </a:solidFill>
          <a:uFillTx/>
          <a:latin typeface="+mn-lt"/>
          <a:ea typeface="+mn-ea"/>
          <a:cs typeface="+mn-cs"/>
          <a:sym typeface="Verdana"/>
        </a:defRPr>
      </a:lvl9pPr>
    </p:titleStyle>
    <p:bodyStyle>
      <a:lvl1pPr marL="342900" marR="0" indent="-342900" algn="l" defTabSz="914400" rtl="0" latinLnBrk="0">
        <a:lnSpc>
          <a:spcPct val="100000"/>
        </a:lnSpc>
        <a:spcBef>
          <a:spcPts val="500"/>
        </a:spcBef>
        <a:spcAft>
          <a:spcPts val="0"/>
        </a:spcAft>
        <a:buClr>
          <a:srgbClr val="5C2305"/>
        </a:buClr>
        <a:buSzPct val="100000"/>
        <a:buFontTx/>
        <a:buChar char="•"/>
        <a:tabLst/>
        <a:defRPr sz="2200" b="0" i="0" u="none" strike="noStrike" cap="none" spc="0" baseline="0">
          <a:ln>
            <a:noFill/>
          </a:ln>
          <a:solidFill>
            <a:srgbClr val="5C2305"/>
          </a:solidFill>
          <a:uFillTx/>
          <a:latin typeface="+mn-lt"/>
          <a:ea typeface="+mn-ea"/>
          <a:cs typeface="+mn-cs"/>
          <a:sym typeface="Verdana"/>
        </a:defRPr>
      </a:lvl1pPr>
      <a:lvl2pPr marL="771525" marR="0" indent="-314325" algn="l" defTabSz="914400" rtl="0" latinLnBrk="0">
        <a:lnSpc>
          <a:spcPct val="100000"/>
        </a:lnSpc>
        <a:spcBef>
          <a:spcPts val="500"/>
        </a:spcBef>
        <a:spcAft>
          <a:spcPts val="0"/>
        </a:spcAft>
        <a:buClr>
          <a:srgbClr val="5C2305"/>
        </a:buClr>
        <a:buSzPct val="100000"/>
        <a:buFontTx/>
        <a:buChar char="•"/>
        <a:tabLst/>
        <a:defRPr sz="2200" b="0" i="0" u="none" strike="noStrike" cap="none" spc="0" baseline="0">
          <a:ln>
            <a:noFill/>
          </a:ln>
          <a:solidFill>
            <a:srgbClr val="5C2305"/>
          </a:solidFill>
          <a:uFillTx/>
          <a:latin typeface="+mn-lt"/>
          <a:ea typeface="+mn-ea"/>
          <a:cs typeface="+mn-cs"/>
          <a:sym typeface="Verdana"/>
        </a:defRPr>
      </a:lvl2pPr>
      <a:lvl3pPr marL="1136650" marR="0" indent="-279400" algn="l" defTabSz="914400" rtl="0" latinLnBrk="0">
        <a:lnSpc>
          <a:spcPct val="100000"/>
        </a:lnSpc>
        <a:spcBef>
          <a:spcPts val="500"/>
        </a:spcBef>
        <a:spcAft>
          <a:spcPts val="0"/>
        </a:spcAft>
        <a:buClr>
          <a:srgbClr val="5C2305"/>
        </a:buClr>
        <a:buSzPct val="100000"/>
        <a:buFontTx/>
        <a:buChar char="•"/>
        <a:tabLst/>
        <a:defRPr sz="2200" b="0" i="0" u="none" strike="noStrike" cap="none" spc="0" baseline="0">
          <a:ln>
            <a:noFill/>
          </a:ln>
          <a:solidFill>
            <a:srgbClr val="5C2305"/>
          </a:solidFill>
          <a:uFillTx/>
          <a:latin typeface="+mn-lt"/>
          <a:ea typeface="+mn-ea"/>
          <a:cs typeface="+mn-cs"/>
          <a:sym typeface="Verdana"/>
        </a:defRPr>
      </a:lvl3pPr>
      <a:lvl4pPr marL="1514475" marR="0" indent="-314325" algn="l" defTabSz="914400" rtl="0" latinLnBrk="0">
        <a:lnSpc>
          <a:spcPct val="100000"/>
        </a:lnSpc>
        <a:spcBef>
          <a:spcPts val="500"/>
        </a:spcBef>
        <a:spcAft>
          <a:spcPts val="0"/>
        </a:spcAft>
        <a:buClr>
          <a:srgbClr val="5C2305"/>
        </a:buClr>
        <a:buSzPct val="100000"/>
        <a:buFontTx/>
        <a:buChar char="•"/>
        <a:tabLst/>
        <a:defRPr sz="2200" b="0" i="0" u="none" strike="noStrike" cap="none" spc="0" baseline="0">
          <a:ln>
            <a:noFill/>
          </a:ln>
          <a:solidFill>
            <a:srgbClr val="5C2305"/>
          </a:solidFill>
          <a:uFillTx/>
          <a:latin typeface="+mn-lt"/>
          <a:ea typeface="+mn-ea"/>
          <a:cs typeface="+mn-cs"/>
          <a:sym typeface="Verdana"/>
        </a:defRPr>
      </a:lvl4pPr>
      <a:lvl5pPr marL="1902278" marR="0" indent="-359228" algn="l" defTabSz="914400" rtl="0" latinLnBrk="0">
        <a:lnSpc>
          <a:spcPct val="100000"/>
        </a:lnSpc>
        <a:spcBef>
          <a:spcPts val="500"/>
        </a:spcBef>
        <a:spcAft>
          <a:spcPts val="0"/>
        </a:spcAft>
        <a:buClr>
          <a:srgbClr val="5C2305"/>
        </a:buClr>
        <a:buSzPct val="100000"/>
        <a:buFontTx/>
        <a:buChar char="•"/>
        <a:tabLst/>
        <a:defRPr sz="2200" b="0" i="0" u="none" strike="noStrike" cap="none" spc="0" baseline="0">
          <a:ln>
            <a:noFill/>
          </a:ln>
          <a:solidFill>
            <a:srgbClr val="5C2305"/>
          </a:solidFill>
          <a:uFillTx/>
          <a:latin typeface="+mn-lt"/>
          <a:ea typeface="+mn-ea"/>
          <a:cs typeface="+mn-cs"/>
          <a:sym typeface="Verdana"/>
        </a:defRPr>
      </a:lvl5pPr>
      <a:lvl6pPr marL="2359478" marR="0" indent="-359228" algn="l" defTabSz="914400" rtl="0" latinLnBrk="0">
        <a:lnSpc>
          <a:spcPct val="100000"/>
        </a:lnSpc>
        <a:spcBef>
          <a:spcPts val="500"/>
        </a:spcBef>
        <a:spcAft>
          <a:spcPts val="0"/>
        </a:spcAft>
        <a:buClr>
          <a:srgbClr val="5C2305"/>
        </a:buClr>
        <a:buSzPct val="100000"/>
        <a:buFontTx/>
        <a:buChar char="•"/>
        <a:tabLst/>
        <a:defRPr sz="2200" b="0" i="0" u="none" strike="noStrike" cap="none" spc="0" baseline="0">
          <a:ln>
            <a:noFill/>
          </a:ln>
          <a:solidFill>
            <a:srgbClr val="5C2305"/>
          </a:solidFill>
          <a:uFillTx/>
          <a:latin typeface="+mn-lt"/>
          <a:ea typeface="+mn-ea"/>
          <a:cs typeface="+mn-cs"/>
          <a:sym typeface="Verdana"/>
        </a:defRPr>
      </a:lvl6pPr>
      <a:lvl7pPr marL="2816678" marR="0" indent="-359228" algn="l" defTabSz="914400" rtl="0" latinLnBrk="0">
        <a:lnSpc>
          <a:spcPct val="100000"/>
        </a:lnSpc>
        <a:spcBef>
          <a:spcPts val="500"/>
        </a:spcBef>
        <a:spcAft>
          <a:spcPts val="0"/>
        </a:spcAft>
        <a:buClr>
          <a:srgbClr val="5C2305"/>
        </a:buClr>
        <a:buSzPct val="100000"/>
        <a:buFontTx/>
        <a:buChar char="•"/>
        <a:tabLst/>
        <a:defRPr sz="2200" b="0" i="0" u="none" strike="noStrike" cap="none" spc="0" baseline="0">
          <a:ln>
            <a:noFill/>
          </a:ln>
          <a:solidFill>
            <a:srgbClr val="5C2305"/>
          </a:solidFill>
          <a:uFillTx/>
          <a:latin typeface="+mn-lt"/>
          <a:ea typeface="+mn-ea"/>
          <a:cs typeface="+mn-cs"/>
          <a:sym typeface="Verdana"/>
        </a:defRPr>
      </a:lvl7pPr>
      <a:lvl8pPr marL="3273878" marR="0" indent="-359228" algn="l" defTabSz="914400" rtl="0" latinLnBrk="0">
        <a:lnSpc>
          <a:spcPct val="100000"/>
        </a:lnSpc>
        <a:spcBef>
          <a:spcPts val="500"/>
        </a:spcBef>
        <a:spcAft>
          <a:spcPts val="0"/>
        </a:spcAft>
        <a:buClr>
          <a:srgbClr val="5C2305"/>
        </a:buClr>
        <a:buSzPct val="100000"/>
        <a:buFontTx/>
        <a:buChar char="•"/>
        <a:tabLst/>
        <a:defRPr sz="2200" b="0" i="0" u="none" strike="noStrike" cap="none" spc="0" baseline="0">
          <a:ln>
            <a:noFill/>
          </a:ln>
          <a:solidFill>
            <a:srgbClr val="5C2305"/>
          </a:solidFill>
          <a:uFillTx/>
          <a:latin typeface="+mn-lt"/>
          <a:ea typeface="+mn-ea"/>
          <a:cs typeface="+mn-cs"/>
          <a:sym typeface="Verdana"/>
        </a:defRPr>
      </a:lvl8pPr>
      <a:lvl9pPr marL="3731078" marR="0" indent="-359228" algn="l" defTabSz="914400" rtl="0" latinLnBrk="0">
        <a:lnSpc>
          <a:spcPct val="100000"/>
        </a:lnSpc>
        <a:spcBef>
          <a:spcPts val="500"/>
        </a:spcBef>
        <a:spcAft>
          <a:spcPts val="0"/>
        </a:spcAft>
        <a:buClr>
          <a:srgbClr val="5C2305"/>
        </a:buClr>
        <a:buSzPct val="100000"/>
        <a:buFontTx/>
        <a:buChar char="•"/>
        <a:tabLst/>
        <a:defRPr sz="2200" b="0" i="0" u="none" strike="noStrike" cap="none" spc="0" baseline="0">
          <a:ln>
            <a:noFill/>
          </a:ln>
          <a:solidFill>
            <a:srgbClr val="5C2305"/>
          </a:solidFill>
          <a:uFillTx/>
          <a:latin typeface="+mn-lt"/>
          <a:ea typeface="+mn-ea"/>
          <a:cs typeface="+mn-cs"/>
          <a:sym typeface="Verdana"/>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hyperlink" Target="https://data.gov.insectors/Transport-9383"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www.socialnews.xyz/2019/07/11/rs-14000-cr-to-be-spent-to-cut-road-accidents/"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 Id="rId4" Type="http://schemas.openxmlformats.org/officeDocument/2006/relationships/image" Target="../media/image29.jpeg"/></Relationships>
</file>

<file path=ppt/slides/_rels/slide6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2.png"/><Relationship Id="rId1" Type="http://schemas.openxmlformats.org/officeDocument/2006/relationships/slideLayout" Target="../slideLayouts/slideLayout5.xml"/><Relationship Id="rId4" Type="http://schemas.openxmlformats.org/officeDocument/2006/relationships/image" Target="../media/image5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xfrm>
            <a:off x="918731" y="957262"/>
            <a:ext cx="7525182" cy="4943476"/>
          </a:xfrm>
          <a:prstGeom prst="rect">
            <a:avLst/>
          </a:prstGeom>
        </p:spPr>
        <p:txBody>
          <a:bodyPr>
            <a:noAutofit/>
          </a:bodyPr>
          <a:lstStyle/>
          <a:p>
            <a:pPr algn="ctr">
              <a:defRPr sz="2200"/>
            </a:pPr>
            <a:r>
              <a:rPr lang="en-US" sz="3000" dirty="0" smtClean="0">
                <a:solidFill>
                  <a:srgbClr val="C00000"/>
                </a:solidFill>
              </a:rPr>
              <a:t>Open Elective III</a:t>
            </a:r>
            <a:r>
              <a:rPr lang="en-US" sz="4000" dirty="0">
                <a:solidFill>
                  <a:srgbClr val="C00000"/>
                </a:solidFill>
              </a:rPr>
              <a:t/>
            </a:r>
            <a:br>
              <a:rPr lang="en-US" sz="4000" dirty="0">
                <a:solidFill>
                  <a:srgbClr val="C00000"/>
                </a:solidFill>
              </a:rPr>
            </a:br>
            <a:r>
              <a:rPr lang="en-US" sz="4000" dirty="0" smtClean="0">
                <a:solidFill>
                  <a:srgbClr val="C00000"/>
                </a:solidFill>
              </a:rPr>
              <a:t>OE 781 CE Road Safety Engineering</a:t>
            </a:r>
            <a:br>
              <a:rPr lang="en-US" sz="4000" dirty="0" smtClean="0">
                <a:solidFill>
                  <a:srgbClr val="C00000"/>
                </a:solidFill>
              </a:rPr>
            </a:br>
            <a:r>
              <a:rPr lang="en-US" sz="4000" dirty="0">
                <a:solidFill>
                  <a:srgbClr val="C00000"/>
                </a:solidFill>
              </a:rPr>
              <a:t/>
            </a:r>
            <a:br>
              <a:rPr lang="en-US" sz="4000" dirty="0">
                <a:solidFill>
                  <a:srgbClr val="C00000"/>
                </a:solidFill>
              </a:rPr>
            </a:br>
            <a:r>
              <a:rPr lang="en-US" sz="4000" dirty="0" smtClean="0">
                <a:solidFill>
                  <a:srgbClr val="002060"/>
                </a:solidFill>
              </a:rPr>
              <a:t>UNIT I </a:t>
            </a:r>
            <a:br>
              <a:rPr lang="en-US" sz="4000" dirty="0" smtClean="0">
                <a:solidFill>
                  <a:srgbClr val="002060"/>
                </a:solidFill>
              </a:rPr>
            </a:br>
            <a:r>
              <a:rPr lang="en-US" sz="4000" dirty="0" smtClean="0">
                <a:solidFill>
                  <a:srgbClr val="002060"/>
                </a:solidFill>
              </a:rPr>
              <a:t>ROAD ACCIDENTS</a:t>
            </a:r>
            <a:br>
              <a:rPr lang="en-US" sz="4000" dirty="0" smtClean="0">
                <a:solidFill>
                  <a:srgbClr val="002060"/>
                </a:solidFill>
              </a:rPr>
            </a:br>
            <a:r>
              <a:rPr lang="en-US" sz="4000" dirty="0">
                <a:solidFill>
                  <a:srgbClr val="002060"/>
                </a:solidFill>
              </a:rPr>
              <a:t/>
            </a:r>
            <a:br>
              <a:rPr lang="en-US" sz="4000" dirty="0">
                <a:solidFill>
                  <a:srgbClr val="002060"/>
                </a:solidFill>
              </a:rPr>
            </a:br>
            <a:endParaRPr sz="4000" dirty="0">
              <a:solidFill>
                <a:srgbClr val="002060"/>
              </a:solidFill>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ubtitle 2"/>
          <p:cNvSpPr txBox="1"/>
          <p:nvPr/>
        </p:nvSpPr>
        <p:spPr>
          <a:xfrm>
            <a:off x="414338" y="555457"/>
            <a:ext cx="8201025" cy="1801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US" sz="3000" b="1" u="sng" dirty="0" smtClean="0">
                <a:solidFill>
                  <a:srgbClr val="FF0000"/>
                </a:solidFill>
              </a:rPr>
              <a:t>Accidents  - </a:t>
            </a:r>
            <a:r>
              <a:rPr lang="en-IN" sz="3000" b="1" u="sng" dirty="0" smtClean="0">
                <a:solidFill>
                  <a:srgbClr val="FF0000"/>
                </a:solidFill>
              </a:rPr>
              <a:t>Facts (India)</a:t>
            </a:r>
          </a:p>
          <a:p>
            <a:pPr marL="630238" lvl="1" indent="-450850">
              <a:buFont typeface="Wingdings" pitchFamily="2" charset="2"/>
              <a:buChar char="Ø"/>
            </a:pPr>
            <a:r>
              <a:rPr lang="en-US" sz="2200" dirty="0">
                <a:solidFill>
                  <a:schemeClr val="tx1"/>
                </a:solidFill>
                <a:latin typeface="Arial"/>
                <a:cs typeface="Arial"/>
              </a:rPr>
              <a:t>The break up of Road accidents in the above categories in the last five years </a:t>
            </a:r>
            <a:r>
              <a:rPr lang="en-US" sz="2200" dirty="0" err="1">
                <a:solidFill>
                  <a:schemeClr val="tx1"/>
                </a:solidFill>
                <a:latin typeface="Arial"/>
                <a:cs typeface="Arial"/>
              </a:rPr>
              <a:t>i.e</a:t>
            </a:r>
            <a:r>
              <a:rPr lang="en-US" sz="2200" dirty="0">
                <a:solidFill>
                  <a:schemeClr val="tx1"/>
                </a:solidFill>
                <a:latin typeface="Arial"/>
                <a:cs typeface="Arial"/>
              </a:rPr>
              <a:t> 2014 to 2018 is presented in </a:t>
            </a:r>
            <a:r>
              <a:rPr lang="en-US" sz="2200" dirty="0" smtClean="0">
                <a:solidFill>
                  <a:schemeClr val="tx1"/>
                </a:solidFill>
                <a:latin typeface="Arial"/>
                <a:cs typeface="Arial"/>
              </a:rPr>
              <a:t>table below.</a:t>
            </a:r>
            <a:endParaRPr lang="en-IN" sz="2200" dirty="0">
              <a:solidFill>
                <a:schemeClr val="tx1"/>
              </a:solidFill>
              <a:latin typeface="Arial"/>
              <a:cs typeface="Arial"/>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57313" y="2373179"/>
            <a:ext cx="6686549" cy="4032218"/>
          </a:xfrm>
          <a:prstGeom prst="rect">
            <a:avLst/>
          </a:prstGeom>
        </p:spPr>
      </p:pic>
      <p:sp>
        <p:nvSpPr>
          <p:cNvPr id="5" name="Rectangle 4"/>
          <p:cNvSpPr/>
          <p:nvPr/>
        </p:nvSpPr>
        <p:spPr>
          <a:xfrm>
            <a:off x="2142284" y="1987258"/>
            <a:ext cx="6473079" cy="369332"/>
          </a:xfrm>
          <a:prstGeom prst="rect">
            <a:avLst/>
          </a:prstGeom>
        </p:spPr>
        <p:txBody>
          <a:bodyPr wrap="square">
            <a:spAutoFit/>
          </a:bodyPr>
          <a:lstStyle/>
          <a:p>
            <a:pPr algn="ctr"/>
            <a:r>
              <a:rPr lang="en-US" b="1" dirty="0">
                <a:latin typeface="Arial" panose="020B0604020202020204" pitchFamily="34" charset="0"/>
                <a:cs typeface="Arial" panose="020B0604020202020204" pitchFamily="34" charset="0"/>
              </a:rPr>
              <a:t>Table </a:t>
            </a:r>
            <a:r>
              <a:rPr lang="en-US" b="1" dirty="0" smtClean="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Trends in the Type of road accidents (2014 to 2018)</a:t>
            </a:r>
          </a:p>
        </p:txBody>
      </p:sp>
    </p:spTree>
    <p:extLst>
      <p:ext uri="{BB962C8B-B14F-4D97-AF65-F5344CB8AC3E}">
        <p14:creationId xmlns="" xmlns:p14="http://schemas.microsoft.com/office/powerpoint/2010/main" val="225174735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6" y="249428"/>
            <a:ext cx="4515326" cy="1120820"/>
          </a:xfrm>
          <a:prstGeom prst="rect">
            <a:avLst/>
          </a:prstGeom>
        </p:spPr>
        <p:txBody>
          <a:bodyPr vert="horz" wrap="square" lIns="0" tIns="12700" rIns="0" bIns="0" rtlCol="0">
            <a:spAutoFit/>
          </a:bodyPr>
          <a:lstStyle/>
          <a:p>
            <a:pPr marL="12700">
              <a:lnSpc>
                <a:spcPct val="100000"/>
              </a:lnSpc>
              <a:spcBef>
                <a:spcPts val="100"/>
              </a:spcBef>
            </a:pPr>
            <a:r>
              <a:rPr spc="-30" dirty="0"/>
              <a:t>Traffic </a:t>
            </a:r>
            <a:r>
              <a:rPr dirty="0"/>
              <a:t>collision</a:t>
            </a:r>
            <a:r>
              <a:rPr spc="-15" dirty="0"/>
              <a:t> </a:t>
            </a:r>
            <a:r>
              <a:rPr spc="-5" dirty="0"/>
              <a:t>reconstruction</a:t>
            </a:r>
          </a:p>
        </p:txBody>
      </p:sp>
      <p:sp>
        <p:nvSpPr>
          <p:cNvPr id="3" name="object 3"/>
          <p:cNvSpPr txBox="1"/>
          <p:nvPr/>
        </p:nvSpPr>
        <p:spPr>
          <a:xfrm>
            <a:off x="773429" y="1316482"/>
            <a:ext cx="4123036" cy="4096634"/>
          </a:xfrm>
          <a:prstGeom prst="rect">
            <a:avLst/>
          </a:prstGeom>
        </p:spPr>
        <p:txBody>
          <a:bodyPr vert="horz" wrap="square" lIns="0" tIns="13335" rIns="0" bIns="0" rtlCol="0">
            <a:spAutoFit/>
          </a:bodyPr>
          <a:lstStyle/>
          <a:p>
            <a:pPr marL="12700" marR="53340" algn="just">
              <a:lnSpc>
                <a:spcPct val="100000"/>
              </a:lnSpc>
              <a:spcBef>
                <a:spcPts val="105"/>
              </a:spcBef>
            </a:pPr>
            <a:r>
              <a:rPr sz="2800" dirty="0">
                <a:latin typeface="Arial" pitchFamily="34" charset="0"/>
                <a:cs typeface="Arial" pitchFamily="34" charset="0"/>
              </a:rPr>
              <a:t>Analyze the </a:t>
            </a:r>
            <a:r>
              <a:rPr sz="2800" spc="-5" dirty="0">
                <a:latin typeface="Arial" pitchFamily="34" charset="0"/>
                <a:cs typeface="Arial" pitchFamily="34" charset="0"/>
              </a:rPr>
              <a:t>collected data  </a:t>
            </a:r>
            <a:r>
              <a:rPr sz="2800" dirty="0">
                <a:latin typeface="Arial" pitchFamily="34" charset="0"/>
                <a:cs typeface="Arial" pitchFamily="34" charset="0"/>
              </a:rPr>
              <a:t>to reconstruct the </a:t>
            </a:r>
            <a:r>
              <a:rPr sz="2800" spc="-5" dirty="0">
                <a:latin typeface="Arial" pitchFamily="34" charset="0"/>
                <a:cs typeface="Arial" pitchFamily="34" charset="0"/>
              </a:rPr>
              <a:t>time</a:t>
            </a:r>
            <a:r>
              <a:rPr sz="2800" spc="-140" dirty="0">
                <a:latin typeface="Arial" pitchFamily="34" charset="0"/>
                <a:cs typeface="Arial" pitchFamily="34" charset="0"/>
              </a:rPr>
              <a:t> </a:t>
            </a:r>
            <a:r>
              <a:rPr sz="2800" spc="-5" dirty="0">
                <a:latin typeface="Arial" pitchFamily="34" charset="0"/>
                <a:cs typeface="Arial" pitchFamily="34" charset="0"/>
              </a:rPr>
              <a:t>line  </a:t>
            </a:r>
            <a:r>
              <a:rPr sz="2800" dirty="0">
                <a:latin typeface="Arial" pitchFamily="34" charset="0"/>
                <a:cs typeface="Arial" pitchFamily="34" charset="0"/>
              </a:rPr>
              <a:t>of</a:t>
            </a:r>
            <a:r>
              <a:rPr sz="2800" spc="-15" dirty="0">
                <a:latin typeface="Arial" pitchFamily="34" charset="0"/>
                <a:cs typeface="Arial" pitchFamily="34" charset="0"/>
              </a:rPr>
              <a:t> </a:t>
            </a:r>
            <a:r>
              <a:rPr sz="2800" dirty="0">
                <a:latin typeface="Arial" pitchFamily="34" charset="0"/>
                <a:cs typeface="Arial" pitchFamily="34" charset="0"/>
              </a:rPr>
              <a:t>events</a:t>
            </a:r>
            <a:endParaRPr sz="2800">
              <a:latin typeface="Arial" pitchFamily="34" charset="0"/>
              <a:cs typeface="Arial" pitchFamily="34" charset="0"/>
            </a:endParaRPr>
          </a:p>
          <a:p>
            <a:pPr marL="12700" marR="5080" algn="just">
              <a:lnSpc>
                <a:spcPct val="100000"/>
              </a:lnSpc>
              <a:spcBef>
                <a:spcPts val="770"/>
              </a:spcBef>
            </a:pPr>
            <a:r>
              <a:rPr sz="2800" spc="-5" dirty="0">
                <a:latin typeface="Arial" pitchFamily="34" charset="0"/>
                <a:cs typeface="Arial" pitchFamily="34" charset="0"/>
              </a:rPr>
              <a:t>Human and</a:t>
            </a:r>
            <a:r>
              <a:rPr sz="2800" spc="-50" dirty="0">
                <a:latin typeface="Arial" pitchFamily="34" charset="0"/>
                <a:cs typeface="Arial" pitchFamily="34" charset="0"/>
              </a:rPr>
              <a:t> </a:t>
            </a:r>
            <a:r>
              <a:rPr sz="2800" spc="-5" dirty="0">
                <a:latin typeface="Arial" pitchFamily="34" charset="0"/>
                <a:cs typeface="Arial" pitchFamily="34" charset="0"/>
              </a:rPr>
              <a:t>Environmental  </a:t>
            </a:r>
            <a:r>
              <a:rPr sz="2800" dirty="0">
                <a:latin typeface="Arial" pitchFamily="34" charset="0"/>
                <a:cs typeface="Arial" pitchFamily="34" charset="0"/>
              </a:rPr>
              <a:t>Factors</a:t>
            </a:r>
            <a:endParaRPr sz="2800">
              <a:latin typeface="Arial" pitchFamily="34" charset="0"/>
              <a:cs typeface="Arial" pitchFamily="34" charset="0"/>
            </a:endParaRPr>
          </a:p>
          <a:p>
            <a:pPr marL="12700" marR="228600">
              <a:lnSpc>
                <a:spcPct val="100000"/>
              </a:lnSpc>
              <a:spcBef>
                <a:spcPts val="770"/>
              </a:spcBef>
            </a:pPr>
            <a:r>
              <a:rPr sz="2800" dirty="0">
                <a:latin typeface="Arial" pitchFamily="34" charset="0"/>
                <a:cs typeface="Arial" pitchFamily="34" charset="0"/>
              </a:rPr>
              <a:t>Physical Factors:</a:t>
            </a:r>
            <a:r>
              <a:rPr sz="2800" spc="-120" dirty="0">
                <a:latin typeface="Arial" pitchFamily="34" charset="0"/>
                <a:cs typeface="Arial" pitchFamily="34" charset="0"/>
              </a:rPr>
              <a:t> </a:t>
            </a:r>
            <a:r>
              <a:rPr sz="2800" dirty="0">
                <a:latin typeface="Arial" pitchFamily="34" charset="0"/>
                <a:cs typeface="Arial" pitchFamily="34" charset="0"/>
              </a:rPr>
              <a:t>Newton  laws, Energy </a:t>
            </a:r>
            <a:r>
              <a:rPr sz="2800" spc="-5" dirty="0">
                <a:latin typeface="Arial" pitchFamily="34" charset="0"/>
                <a:cs typeface="Arial" pitchFamily="34" charset="0"/>
              </a:rPr>
              <a:t>and  Momentum</a:t>
            </a:r>
            <a:r>
              <a:rPr sz="2800" spc="-30" dirty="0">
                <a:latin typeface="Arial" pitchFamily="34" charset="0"/>
                <a:cs typeface="Arial" pitchFamily="34" charset="0"/>
              </a:rPr>
              <a:t> </a:t>
            </a:r>
            <a:r>
              <a:rPr sz="2800" spc="-5" dirty="0">
                <a:latin typeface="Arial" pitchFamily="34" charset="0"/>
                <a:cs typeface="Arial" pitchFamily="34" charset="0"/>
              </a:rPr>
              <a:t>principles</a:t>
            </a:r>
            <a:endParaRPr sz="2800">
              <a:latin typeface="Arial" pitchFamily="34" charset="0"/>
              <a:cs typeface="Arial" pitchFamily="34" charset="0"/>
            </a:endParaRPr>
          </a:p>
        </p:txBody>
      </p:sp>
      <p:sp>
        <p:nvSpPr>
          <p:cNvPr id="4" name="object 4"/>
          <p:cNvSpPr/>
          <p:nvPr/>
        </p:nvSpPr>
        <p:spPr>
          <a:xfrm>
            <a:off x="567614" y="1509369"/>
            <a:ext cx="167335" cy="2279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7614" y="3069945"/>
            <a:ext cx="167335" cy="22799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614" y="4142841"/>
            <a:ext cx="167335" cy="22799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333595" y="1295401"/>
            <a:ext cx="3307583" cy="4355047"/>
          </a:xfrm>
          <a:prstGeom prst="rect">
            <a:avLst/>
          </a:prstGeom>
          <a:blipFill>
            <a:blip r:embed="rId3"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100</a:t>
            </a:fld>
            <a:endParaRPr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2437924" cy="1120820"/>
          </a:xfrm>
          <a:prstGeom prst="rect">
            <a:avLst/>
          </a:prstGeom>
        </p:spPr>
        <p:txBody>
          <a:bodyPr vert="horz" wrap="square" lIns="0" tIns="12700" rIns="0" bIns="0" rtlCol="0">
            <a:spAutoFit/>
          </a:bodyPr>
          <a:lstStyle/>
          <a:p>
            <a:pPr marL="12700">
              <a:lnSpc>
                <a:spcPct val="100000"/>
              </a:lnSpc>
              <a:spcBef>
                <a:spcPts val="100"/>
              </a:spcBef>
            </a:pPr>
            <a:r>
              <a:rPr dirty="0"/>
              <a:t>Newton first</a:t>
            </a:r>
            <a:r>
              <a:rPr spc="-100" dirty="0"/>
              <a:t> </a:t>
            </a:r>
            <a:r>
              <a:rPr spc="-5" dirty="0"/>
              <a:t>law</a:t>
            </a:r>
          </a:p>
        </p:txBody>
      </p:sp>
      <p:sp>
        <p:nvSpPr>
          <p:cNvPr id="3" name="object 3"/>
          <p:cNvSpPr txBox="1"/>
          <p:nvPr/>
        </p:nvSpPr>
        <p:spPr>
          <a:xfrm>
            <a:off x="773430" y="1316482"/>
            <a:ext cx="3555206" cy="3460563"/>
          </a:xfrm>
          <a:prstGeom prst="rect">
            <a:avLst/>
          </a:prstGeom>
        </p:spPr>
        <p:txBody>
          <a:bodyPr vert="horz" wrap="square" lIns="0" tIns="13335" rIns="0" bIns="0" rtlCol="0">
            <a:spAutoFit/>
          </a:bodyPr>
          <a:lstStyle/>
          <a:p>
            <a:pPr marL="12700" marR="5080">
              <a:lnSpc>
                <a:spcPct val="100000"/>
              </a:lnSpc>
              <a:spcBef>
                <a:spcPts val="105"/>
              </a:spcBef>
            </a:pPr>
            <a:r>
              <a:rPr sz="3200" spc="-5" dirty="0">
                <a:latin typeface="Arial"/>
                <a:cs typeface="Arial"/>
              </a:rPr>
              <a:t>Inertia: “An object </a:t>
            </a:r>
            <a:r>
              <a:rPr sz="3200" spc="-10" dirty="0">
                <a:latin typeface="Arial"/>
                <a:cs typeface="Arial"/>
              </a:rPr>
              <a:t>either  </a:t>
            </a:r>
            <a:r>
              <a:rPr sz="3200" spc="-5" dirty="0">
                <a:latin typeface="Arial"/>
                <a:cs typeface="Arial"/>
              </a:rPr>
              <a:t>remain </a:t>
            </a:r>
            <a:r>
              <a:rPr sz="3200" dirty="0">
                <a:latin typeface="Arial"/>
                <a:cs typeface="Arial"/>
              </a:rPr>
              <a:t>at rest or in</a:t>
            </a:r>
            <a:r>
              <a:rPr sz="3200" spc="-125" dirty="0">
                <a:latin typeface="Arial"/>
                <a:cs typeface="Arial"/>
              </a:rPr>
              <a:t> </a:t>
            </a:r>
            <a:r>
              <a:rPr sz="3200" dirty="0">
                <a:latin typeface="Arial"/>
                <a:cs typeface="Arial"/>
              </a:rPr>
              <a:t>motion  with </a:t>
            </a:r>
            <a:r>
              <a:rPr sz="3200" spc="-5" dirty="0">
                <a:latin typeface="Arial"/>
                <a:cs typeface="Arial"/>
              </a:rPr>
              <a:t>constant speed </a:t>
            </a:r>
            <a:r>
              <a:rPr sz="3200" dirty="0">
                <a:latin typeface="Arial"/>
                <a:cs typeface="Arial"/>
              </a:rPr>
              <a:t>in the  same </a:t>
            </a:r>
            <a:r>
              <a:rPr sz="3200" spc="-5" dirty="0">
                <a:latin typeface="Arial"/>
                <a:cs typeface="Arial"/>
              </a:rPr>
              <a:t>direction until </a:t>
            </a:r>
            <a:r>
              <a:rPr sz="3200" dirty="0">
                <a:latin typeface="Arial"/>
                <a:cs typeface="Arial"/>
              </a:rPr>
              <a:t>some  force </a:t>
            </a:r>
            <a:r>
              <a:rPr sz="3200" spc="-5" dirty="0">
                <a:latin typeface="Arial"/>
                <a:cs typeface="Arial"/>
              </a:rPr>
              <a:t>acts upon</a:t>
            </a:r>
            <a:r>
              <a:rPr sz="3200" spc="-65" dirty="0">
                <a:latin typeface="Arial"/>
                <a:cs typeface="Arial"/>
              </a:rPr>
              <a:t> </a:t>
            </a:r>
            <a:r>
              <a:rPr sz="3200" spc="-5" dirty="0">
                <a:latin typeface="Arial"/>
                <a:cs typeface="Arial"/>
              </a:rPr>
              <a:t>it”</a:t>
            </a:r>
            <a:endParaRPr sz="3200">
              <a:latin typeface="Arial"/>
              <a:cs typeface="Arial"/>
            </a:endParaRPr>
          </a:p>
        </p:txBody>
      </p:sp>
      <p:sp>
        <p:nvSpPr>
          <p:cNvPr id="4" name="object 4"/>
          <p:cNvSpPr/>
          <p:nvPr/>
        </p:nvSpPr>
        <p:spPr>
          <a:xfrm>
            <a:off x="567614" y="1509369"/>
            <a:ext cx="167335" cy="2279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072633" y="1456945"/>
            <a:ext cx="3614166" cy="3610355"/>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101</a:t>
            </a:fld>
            <a:endParaRP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6" y="249428"/>
            <a:ext cx="2991326" cy="1120820"/>
          </a:xfrm>
          <a:prstGeom prst="rect">
            <a:avLst/>
          </a:prstGeom>
        </p:spPr>
        <p:txBody>
          <a:bodyPr vert="horz" wrap="square" lIns="0" tIns="12700" rIns="0" bIns="0" rtlCol="0">
            <a:spAutoFit/>
          </a:bodyPr>
          <a:lstStyle/>
          <a:p>
            <a:pPr marL="12700">
              <a:lnSpc>
                <a:spcPct val="100000"/>
              </a:lnSpc>
              <a:spcBef>
                <a:spcPts val="100"/>
              </a:spcBef>
            </a:pPr>
            <a:r>
              <a:rPr dirty="0"/>
              <a:t>Newton </a:t>
            </a:r>
            <a:r>
              <a:rPr spc="-5" dirty="0"/>
              <a:t>second</a:t>
            </a:r>
            <a:r>
              <a:rPr spc="-75" dirty="0"/>
              <a:t> </a:t>
            </a:r>
            <a:r>
              <a:rPr spc="-5" dirty="0"/>
              <a:t>law</a:t>
            </a:r>
          </a:p>
        </p:txBody>
      </p:sp>
      <p:sp>
        <p:nvSpPr>
          <p:cNvPr id="3" name="object 3"/>
          <p:cNvSpPr txBox="1"/>
          <p:nvPr/>
        </p:nvSpPr>
        <p:spPr>
          <a:xfrm>
            <a:off x="773429" y="1316482"/>
            <a:ext cx="3639503" cy="4445448"/>
          </a:xfrm>
          <a:prstGeom prst="rect">
            <a:avLst/>
          </a:prstGeom>
        </p:spPr>
        <p:txBody>
          <a:bodyPr vert="horz" wrap="square" lIns="0" tIns="13335" rIns="0" bIns="0" rtlCol="0">
            <a:spAutoFit/>
          </a:bodyPr>
          <a:lstStyle/>
          <a:p>
            <a:pPr marL="12700" marR="5080">
              <a:lnSpc>
                <a:spcPct val="100000"/>
              </a:lnSpc>
              <a:spcBef>
                <a:spcPts val="105"/>
              </a:spcBef>
            </a:pPr>
            <a:r>
              <a:rPr sz="3200" spc="-5" dirty="0">
                <a:latin typeface="Arial"/>
                <a:cs typeface="Arial"/>
              </a:rPr>
              <a:t>“An acceleration of </a:t>
            </a:r>
            <a:r>
              <a:rPr sz="3200" dirty="0">
                <a:latin typeface="Arial"/>
                <a:cs typeface="Arial"/>
              </a:rPr>
              <a:t>the  </a:t>
            </a:r>
            <a:r>
              <a:rPr sz="3200" spc="-5" dirty="0">
                <a:latin typeface="Arial"/>
                <a:cs typeface="Arial"/>
              </a:rPr>
              <a:t>body </a:t>
            </a:r>
            <a:r>
              <a:rPr sz="3200" dirty="0">
                <a:latin typeface="Arial"/>
                <a:cs typeface="Arial"/>
              </a:rPr>
              <a:t>is </a:t>
            </a:r>
            <a:r>
              <a:rPr sz="3200" spc="-5" dirty="0">
                <a:latin typeface="Arial"/>
                <a:cs typeface="Arial"/>
              </a:rPr>
              <a:t>directly  proportional </a:t>
            </a:r>
            <a:r>
              <a:rPr sz="3200" dirty="0">
                <a:latin typeface="Arial"/>
                <a:cs typeface="Arial"/>
              </a:rPr>
              <a:t>to resulting  force </a:t>
            </a:r>
            <a:r>
              <a:rPr sz="3200" spc="-5" dirty="0">
                <a:latin typeface="Arial"/>
                <a:cs typeface="Arial"/>
              </a:rPr>
              <a:t>acting </a:t>
            </a:r>
            <a:r>
              <a:rPr sz="3200" dirty="0">
                <a:latin typeface="Arial"/>
                <a:cs typeface="Arial"/>
              </a:rPr>
              <a:t>on it </a:t>
            </a:r>
            <a:r>
              <a:rPr sz="3200" spc="-5" dirty="0">
                <a:latin typeface="Arial"/>
                <a:cs typeface="Arial"/>
              </a:rPr>
              <a:t>and  </a:t>
            </a:r>
            <a:r>
              <a:rPr sz="3200" dirty="0">
                <a:latin typeface="Arial"/>
                <a:cs typeface="Arial"/>
              </a:rPr>
              <a:t>inversely </a:t>
            </a:r>
            <a:r>
              <a:rPr sz="3200" spc="-5" dirty="0">
                <a:latin typeface="Arial"/>
                <a:cs typeface="Arial"/>
              </a:rPr>
              <a:t>proportional </a:t>
            </a:r>
            <a:r>
              <a:rPr sz="3200" dirty="0">
                <a:latin typeface="Arial"/>
                <a:cs typeface="Arial"/>
              </a:rPr>
              <a:t>to</a:t>
            </a:r>
            <a:r>
              <a:rPr sz="3200" spc="-100" dirty="0">
                <a:latin typeface="Arial"/>
                <a:cs typeface="Arial"/>
              </a:rPr>
              <a:t> </a:t>
            </a:r>
            <a:r>
              <a:rPr sz="3200" dirty="0">
                <a:latin typeface="Arial"/>
                <a:cs typeface="Arial"/>
              </a:rPr>
              <a:t>its  </a:t>
            </a:r>
            <a:r>
              <a:rPr sz="3200" spc="-5" dirty="0">
                <a:latin typeface="Arial"/>
                <a:cs typeface="Arial"/>
              </a:rPr>
              <a:t>mass” i.e. </a:t>
            </a:r>
            <a:r>
              <a:rPr sz="3200" dirty="0">
                <a:latin typeface="Arial"/>
                <a:cs typeface="Arial"/>
              </a:rPr>
              <a:t>F=ma </a:t>
            </a:r>
            <a:r>
              <a:rPr sz="3200" spc="-5" dirty="0">
                <a:latin typeface="Arial"/>
                <a:cs typeface="Arial"/>
              </a:rPr>
              <a:t>or</a:t>
            </a:r>
            <a:r>
              <a:rPr sz="3200" spc="-95" dirty="0">
                <a:latin typeface="Arial"/>
                <a:cs typeface="Arial"/>
              </a:rPr>
              <a:t> </a:t>
            </a:r>
            <a:r>
              <a:rPr sz="3200" spc="-5" dirty="0">
                <a:latin typeface="Arial"/>
                <a:cs typeface="Arial"/>
              </a:rPr>
              <a:t>a=F/m</a:t>
            </a:r>
            <a:endParaRPr sz="3200">
              <a:latin typeface="Arial"/>
              <a:cs typeface="Arial"/>
            </a:endParaRPr>
          </a:p>
        </p:txBody>
      </p:sp>
      <p:sp>
        <p:nvSpPr>
          <p:cNvPr id="4" name="object 4"/>
          <p:cNvSpPr/>
          <p:nvPr/>
        </p:nvSpPr>
        <p:spPr>
          <a:xfrm>
            <a:off x="567614" y="1509369"/>
            <a:ext cx="167335" cy="2279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72025" y="1295400"/>
            <a:ext cx="3432337" cy="3364194"/>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79298" y="5113401"/>
            <a:ext cx="4504373" cy="566822"/>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Poisson </a:t>
            </a:r>
            <a:r>
              <a:rPr sz="1800" dirty="0">
                <a:latin typeface="Arial"/>
                <a:cs typeface="Arial"/>
              </a:rPr>
              <a:t>Impact Theory </a:t>
            </a:r>
            <a:r>
              <a:rPr sz="1800" spc="-5" dirty="0">
                <a:latin typeface="Arial"/>
                <a:cs typeface="Arial"/>
              </a:rPr>
              <a:t>uses </a:t>
            </a:r>
            <a:r>
              <a:rPr sz="1800" dirty="0">
                <a:latin typeface="Arial"/>
                <a:cs typeface="Arial"/>
              </a:rPr>
              <a:t>the </a:t>
            </a:r>
            <a:r>
              <a:rPr sz="1800" spc="-5" dirty="0">
                <a:latin typeface="Arial"/>
                <a:cs typeface="Arial"/>
              </a:rPr>
              <a:t>principles </a:t>
            </a:r>
            <a:r>
              <a:rPr sz="1800" dirty="0">
                <a:latin typeface="Arial"/>
                <a:cs typeface="Arial"/>
              </a:rPr>
              <a:t>of </a:t>
            </a:r>
            <a:r>
              <a:rPr sz="1800" spc="-10" dirty="0">
                <a:latin typeface="Arial"/>
                <a:cs typeface="Arial"/>
              </a:rPr>
              <a:t>Newton</a:t>
            </a:r>
            <a:r>
              <a:rPr sz="1800" spc="60" dirty="0">
                <a:latin typeface="Arial"/>
                <a:cs typeface="Arial"/>
              </a:rPr>
              <a:t> </a:t>
            </a:r>
            <a:r>
              <a:rPr sz="1800" spc="-15" dirty="0">
                <a:latin typeface="Arial"/>
                <a:cs typeface="Arial"/>
              </a:rPr>
              <a:t>Laws</a:t>
            </a:r>
            <a:endParaRPr sz="18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102</a:t>
            </a:fld>
            <a:endParaRPr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29" y="1"/>
            <a:ext cx="9151144" cy="1076325"/>
            <a:chOff x="-4572" y="0"/>
            <a:chExt cx="12201525" cy="1076325"/>
          </a:xfrm>
        </p:grpSpPr>
        <p:sp>
          <p:nvSpPr>
            <p:cNvPr id="3" name="object 3"/>
            <p:cNvSpPr/>
            <p:nvPr/>
          </p:nvSpPr>
          <p:spPr>
            <a:xfrm>
              <a:off x="0" y="0"/>
              <a:ext cx="12192000" cy="1066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2192000" cy="1066800"/>
            </a:xfrm>
            <a:custGeom>
              <a:avLst/>
              <a:gdLst/>
              <a:ahLst/>
              <a:cxnLst/>
              <a:rect l="l" t="t" r="r" b="b"/>
              <a:pathLst>
                <a:path w="12192000" h="1066800">
                  <a:moveTo>
                    <a:pt x="0" y="1066800"/>
                  </a:moveTo>
                  <a:lnTo>
                    <a:pt x="12192000" y="1066800"/>
                  </a:lnTo>
                  <a:lnTo>
                    <a:pt x="12192000" y="0"/>
                  </a:lnTo>
                  <a:lnTo>
                    <a:pt x="0" y="0"/>
                  </a:lnTo>
                  <a:lnTo>
                    <a:pt x="0" y="1066800"/>
                  </a:lnTo>
                  <a:close/>
                </a:path>
              </a:pathLst>
            </a:custGeom>
            <a:ln w="9144">
              <a:solidFill>
                <a:srgbClr val="000000"/>
              </a:solidFill>
            </a:ln>
          </p:spPr>
          <p:txBody>
            <a:bodyPr wrap="square" lIns="0" tIns="0" rIns="0" bIns="0" rtlCol="0"/>
            <a:lstStyle/>
            <a:p>
              <a:endParaRPr/>
            </a:p>
          </p:txBody>
        </p:sp>
      </p:grpSp>
      <p:sp>
        <p:nvSpPr>
          <p:cNvPr id="5" name="object 5"/>
          <p:cNvSpPr txBox="1"/>
          <p:nvPr/>
        </p:nvSpPr>
        <p:spPr>
          <a:xfrm>
            <a:off x="516255" y="249428"/>
            <a:ext cx="2528888" cy="112082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Arial"/>
                <a:cs typeface="Arial"/>
              </a:rPr>
              <a:t>Energy</a:t>
            </a:r>
            <a:r>
              <a:rPr sz="3600" spc="-135" dirty="0">
                <a:solidFill>
                  <a:srgbClr val="FFFFFF"/>
                </a:solidFill>
                <a:latin typeface="Arial"/>
                <a:cs typeface="Arial"/>
              </a:rPr>
              <a:t> </a:t>
            </a:r>
            <a:r>
              <a:rPr sz="3600" dirty="0">
                <a:solidFill>
                  <a:srgbClr val="FFFFFF"/>
                </a:solidFill>
                <a:latin typeface="Arial"/>
                <a:cs typeface="Arial"/>
              </a:rPr>
              <a:t>Theories</a:t>
            </a:r>
            <a:endParaRPr sz="3600">
              <a:latin typeface="Arial"/>
              <a:cs typeface="Arial"/>
            </a:endParaRPr>
          </a:p>
        </p:txBody>
      </p:sp>
      <p:sp>
        <p:nvSpPr>
          <p:cNvPr id="6" name="object 6"/>
          <p:cNvSpPr txBox="1"/>
          <p:nvPr/>
        </p:nvSpPr>
        <p:spPr>
          <a:xfrm>
            <a:off x="773430" y="1219174"/>
            <a:ext cx="2218849" cy="2967479"/>
          </a:xfrm>
          <a:prstGeom prst="rect">
            <a:avLst/>
          </a:prstGeom>
        </p:spPr>
        <p:txBody>
          <a:bodyPr vert="horz" wrap="square" lIns="0" tIns="12700" rIns="0" bIns="0" rtlCol="0">
            <a:spAutoFit/>
          </a:bodyPr>
          <a:lstStyle/>
          <a:p>
            <a:pPr marL="12700" marR="5080">
              <a:lnSpc>
                <a:spcPct val="120000"/>
              </a:lnSpc>
              <a:spcBef>
                <a:spcPts val="100"/>
              </a:spcBef>
            </a:pPr>
            <a:r>
              <a:rPr sz="3200" spc="-5" dirty="0">
                <a:latin typeface="Arial"/>
                <a:cs typeface="Arial"/>
              </a:rPr>
              <a:t>Potential</a:t>
            </a:r>
            <a:r>
              <a:rPr sz="3200" spc="-65" dirty="0">
                <a:latin typeface="Arial"/>
                <a:cs typeface="Arial"/>
              </a:rPr>
              <a:t> </a:t>
            </a:r>
            <a:r>
              <a:rPr sz="3200" spc="-5" dirty="0">
                <a:latin typeface="Arial"/>
                <a:cs typeface="Arial"/>
              </a:rPr>
              <a:t>energy  Kinetic Energy  </a:t>
            </a:r>
            <a:r>
              <a:rPr sz="3200" spc="-15" dirty="0">
                <a:latin typeface="Arial"/>
                <a:cs typeface="Arial"/>
              </a:rPr>
              <a:t>Work</a:t>
            </a:r>
            <a:r>
              <a:rPr sz="3200" spc="-25" dirty="0">
                <a:latin typeface="Arial"/>
                <a:cs typeface="Arial"/>
              </a:rPr>
              <a:t> </a:t>
            </a:r>
            <a:r>
              <a:rPr sz="3200" spc="-5" dirty="0">
                <a:latin typeface="Arial"/>
                <a:cs typeface="Arial"/>
              </a:rPr>
              <a:t>done</a:t>
            </a:r>
            <a:endParaRPr sz="3200">
              <a:latin typeface="Arial"/>
              <a:cs typeface="Arial"/>
            </a:endParaRPr>
          </a:p>
        </p:txBody>
      </p:sp>
      <p:sp>
        <p:nvSpPr>
          <p:cNvPr id="7" name="object 7"/>
          <p:cNvSpPr/>
          <p:nvPr/>
        </p:nvSpPr>
        <p:spPr>
          <a:xfrm>
            <a:off x="567614" y="1509369"/>
            <a:ext cx="167335" cy="22799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67614" y="2094585"/>
            <a:ext cx="167335" cy="22799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67614" y="2679801"/>
            <a:ext cx="167335" cy="22799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a:spLocks noGrp="1"/>
          </p:cNvSpPr>
          <p:nvPr>
            <p:ph type="ftr" sz="quarter" idx="4294967295"/>
          </p:nvPr>
        </p:nvSpPr>
        <p:spPr>
          <a:xfrm>
            <a:off x="6495479" y="6428459"/>
            <a:ext cx="2208371" cy="436017"/>
          </a:xfrm>
          <a:prstGeom prst="rect">
            <a:avLst/>
          </a:prstGeom>
        </p:spPr>
        <p:txBody>
          <a:bodyPr vert="horz" wrap="square" lIns="0" tIns="0" rIns="0" bIns="0" rtlCol="0">
            <a:spAutoFit/>
          </a:bodyPr>
          <a:lstStyle/>
          <a:p>
            <a:pPr marL="12700">
              <a:lnSpc>
                <a:spcPts val="1650"/>
              </a:lnSpc>
            </a:pPr>
            <a:r>
              <a:rPr dirty="0"/>
              <a:t>Forensic </a:t>
            </a:r>
            <a:r>
              <a:rPr spc="-5" dirty="0"/>
              <a:t>Analysis </a:t>
            </a:r>
            <a:r>
              <a:rPr dirty="0"/>
              <a:t>of </a:t>
            </a:r>
            <a:r>
              <a:rPr spc="-10" dirty="0"/>
              <a:t>Traffic</a:t>
            </a:r>
            <a:r>
              <a:rPr spc="-305" dirty="0"/>
              <a:t> </a:t>
            </a:r>
            <a:r>
              <a:rPr dirty="0"/>
              <a:t>Accidents</a:t>
            </a:r>
          </a:p>
        </p:txBody>
      </p:sp>
      <p:sp>
        <p:nvSpPr>
          <p:cNvPr id="11" name="object 11"/>
          <p:cNvSpPr txBox="1">
            <a:spLocks noGrp="1"/>
          </p:cNvSpPr>
          <p:nvPr>
            <p:ph type="dt" sz="half" idx="4294967295"/>
          </p:nvPr>
        </p:nvSpPr>
        <p:spPr>
          <a:xfrm>
            <a:off x="424129" y="6446138"/>
            <a:ext cx="3398044" cy="436017"/>
          </a:xfrm>
          <a:prstGeom prst="rect">
            <a:avLst/>
          </a:prstGeom>
        </p:spPr>
        <p:txBody>
          <a:bodyPr vert="horz" wrap="square" lIns="0" tIns="0" rIns="0" bIns="0" rtlCol="0">
            <a:spAutoFit/>
          </a:bodyPr>
          <a:lstStyle/>
          <a:p>
            <a:pPr marL="12700">
              <a:lnSpc>
                <a:spcPts val="1650"/>
              </a:lnSpc>
            </a:pPr>
            <a:r>
              <a:rPr dirty="0"/>
              <a:t>STTP on Forensic </a:t>
            </a:r>
            <a:r>
              <a:rPr spc="-5" dirty="0"/>
              <a:t>Analysis </a:t>
            </a:r>
            <a:r>
              <a:rPr dirty="0"/>
              <a:t>in </a:t>
            </a:r>
            <a:r>
              <a:rPr spc="-5" dirty="0"/>
              <a:t>Transportation</a:t>
            </a:r>
            <a:r>
              <a:rPr spc="-215" dirty="0"/>
              <a:t> </a:t>
            </a:r>
            <a:r>
              <a:rPr dirty="0"/>
              <a:t>Engineering</a:t>
            </a:r>
          </a:p>
        </p:txBody>
      </p:sp>
      <p:sp>
        <p:nvSpPr>
          <p:cNvPr id="12" name="object 12"/>
          <p:cNvSpPr txBox="1">
            <a:spLocks noGrp="1"/>
          </p:cNvSpPr>
          <p:nvPr>
            <p:ph type="sldNum" sz="quarter" idx="4294967295"/>
          </p:nvPr>
        </p:nvSpPr>
        <p:spPr>
          <a:xfrm>
            <a:off x="4314634" y="6446138"/>
            <a:ext cx="206216" cy="436017"/>
          </a:xfrm>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103</a:t>
            </a:fld>
            <a:endParaRPr dirty="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6968014" cy="1120820"/>
          </a:xfrm>
          <a:prstGeom prst="rect">
            <a:avLst/>
          </a:prstGeom>
        </p:spPr>
        <p:txBody>
          <a:bodyPr vert="horz" wrap="square" lIns="0" tIns="12700" rIns="0" bIns="0" rtlCol="0">
            <a:spAutoFit/>
          </a:bodyPr>
          <a:lstStyle/>
          <a:p>
            <a:pPr marL="12700">
              <a:lnSpc>
                <a:spcPct val="100000"/>
              </a:lnSpc>
              <a:spcBef>
                <a:spcPts val="100"/>
              </a:spcBef>
            </a:pPr>
            <a:r>
              <a:rPr spc="-30" dirty="0"/>
              <a:t>Traffic </a:t>
            </a:r>
            <a:r>
              <a:rPr dirty="0"/>
              <a:t>collision reconstruction- </a:t>
            </a:r>
            <a:r>
              <a:rPr spc="-5" dirty="0"/>
              <a:t>Energy</a:t>
            </a:r>
            <a:r>
              <a:rPr spc="-125" dirty="0"/>
              <a:t> </a:t>
            </a:r>
            <a:r>
              <a:rPr dirty="0"/>
              <a:t>Theory</a:t>
            </a:r>
          </a:p>
        </p:txBody>
      </p:sp>
      <p:sp>
        <p:nvSpPr>
          <p:cNvPr id="3" name="object 3"/>
          <p:cNvSpPr txBox="1"/>
          <p:nvPr/>
        </p:nvSpPr>
        <p:spPr>
          <a:xfrm>
            <a:off x="773429" y="1319530"/>
            <a:ext cx="7722870" cy="3207929"/>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Arial"/>
                <a:cs typeface="Arial"/>
              </a:rPr>
              <a:t>Principle of </a:t>
            </a:r>
            <a:r>
              <a:rPr sz="2800" u="heavy" dirty="0">
                <a:uFill>
                  <a:solidFill>
                    <a:srgbClr val="000000"/>
                  </a:solidFill>
                </a:uFill>
                <a:latin typeface="Arial"/>
                <a:cs typeface="Arial"/>
              </a:rPr>
              <a:t>conservation </a:t>
            </a:r>
            <a:r>
              <a:rPr sz="2800" u="heavy" spc="-5" dirty="0">
                <a:uFill>
                  <a:solidFill>
                    <a:srgbClr val="000000"/>
                  </a:solidFill>
                </a:uFill>
                <a:latin typeface="Arial"/>
                <a:cs typeface="Arial"/>
              </a:rPr>
              <a:t>of </a:t>
            </a:r>
            <a:r>
              <a:rPr sz="2800" u="heavy" dirty="0">
                <a:uFill>
                  <a:solidFill>
                    <a:srgbClr val="000000"/>
                  </a:solidFill>
                </a:uFill>
                <a:latin typeface="Arial"/>
                <a:cs typeface="Arial"/>
              </a:rPr>
              <a:t>energy </a:t>
            </a:r>
            <a:r>
              <a:rPr sz="2800" dirty="0">
                <a:latin typeface="Arial"/>
                <a:cs typeface="Arial"/>
              </a:rPr>
              <a:t>or </a:t>
            </a:r>
            <a:r>
              <a:rPr sz="2800" u="heavy" dirty="0">
                <a:uFill>
                  <a:solidFill>
                    <a:srgbClr val="000000"/>
                  </a:solidFill>
                </a:uFill>
                <a:latin typeface="Arial"/>
                <a:cs typeface="Arial"/>
              </a:rPr>
              <a:t>conservation of </a:t>
            </a:r>
            <a:r>
              <a:rPr sz="2800" u="heavy" spc="-5" dirty="0">
                <a:uFill>
                  <a:solidFill>
                    <a:srgbClr val="000000"/>
                  </a:solidFill>
                </a:uFill>
                <a:latin typeface="Arial"/>
                <a:cs typeface="Arial"/>
              </a:rPr>
              <a:t>momentum </a:t>
            </a:r>
            <a:r>
              <a:rPr sz="2800" spc="-5" dirty="0">
                <a:latin typeface="Arial"/>
                <a:cs typeface="Arial"/>
              </a:rPr>
              <a:t> is </a:t>
            </a:r>
            <a:r>
              <a:rPr sz="2800" dirty="0">
                <a:latin typeface="Arial"/>
                <a:cs typeface="Arial"/>
              </a:rPr>
              <a:t>used</a:t>
            </a:r>
            <a:endParaRPr sz="2800">
              <a:latin typeface="Arial"/>
              <a:cs typeface="Arial"/>
            </a:endParaRPr>
          </a:p>
          <a:p>
            <a:pPr marL="12700" marR="1038860">
              <a:lnSpc>
                <a:spcPct val="100000"/>
              </a:lnSpc>
              <a:spcBef>
                <a:spcPts val="675"/>
              </a:spcBef>
            </a:pPr>
            <a:r>
              <a:rPr sz="2800" spc="-5" dirty="0">
                <a:latin typeface="Arial"/>
                <a:cs typeface="Arial"/>
              </a:rPr>
              <a:t>Using the </a:t>
            </a:r>
            <a:r>
              <a:rPr sz="2800" dirty="0">
                <a:latin typeface="Arial"/>
                <a:cs typeface="Arial"/>
              </a:rPr>
              <a:t>skid </a:t>
            </a:r>
            <a:r>
              <a:rPr sz="2800" spc="-5" dirty="0">
                <a:latin typeface="Arial"/>
                <a:cs typeface="Arial"/>
              </a:rPr>
              <a:t>marks the </a:t>
            </a:r>
            <a:r>
              <a:rPr sz="2800" dirty="0">
                <a:latin typeface="Arial"/>
                <a:cs typeface="Arial"/>
              </a:rPr>
              <a:t>initial </a:t>
            </a:r>
            <a:r>
              <a:rPr sz="2800" spc="-5" dirty="0">
                <a:latin typeface="Arial"/>
                <a:cs typeface="Arial"/>
              </a:rPr>
              <a:t>speed of the </a:t>
            </a:r>
            <a:r>
              <a:rPr sz="2800" dirty="0">
                <a:latin typeface="Arial"/>
                <a:cs typeface="Arial"/>
              </a:rPr>
              <a:t>vehicle </a:t>
            </a:r>
            <a:r>
              <a:rPr sz="2800" spc="-5" dirty="0">
                <a:latin typeface="Arial"/>
                <a:cs typeface="Arial"/>
              </a:rPr>
              <a:t>can be  computed</a:t>
            </a:r>
            <a:endParaRPr sz="2800">
              <a:latin typeface="Arial"/>
              <a:cs typeface="Arial"/>
            </a:endParaRPr>
          </a:p>
          <a:p>
            <a:pPr marL="12700" marR="25400">
              <a:lnSpc>
                <a:spcPct val="100000"/>
              </a:lnSpc>
              <a:spcBef>
                <a:spcPts val="675"/>
              </a:spcBef>
            </a:pPr>
            <a:r>
              <a:rPr sz="2800" spc="-5" dirty="0">
                <a:latin typeface="Arial"/>
                <a:cs typeface="Arial"/>
              </a:rPr>
              <a:t>It is based </a:t>
            </a:r>
            <a:r>
              <a:rPr sz="2800" dirty="0">
                <a:latin typeface="Arial"/>
                <a:cs typeface="Arial"/>
              </a:rPr>
              <a:t>on </a:t>
            </a:r>
            <a:r>
              <a:rPr sz="2800" spc="-5" dirty="0">
                <a:latin typeface="Arial"/>
                <a:cs typeface="Arial"/>
              </a:rPr>
              <a:t>the </a:t>
            </a:r>
            <a:r>
              <a:rPr sz="2800" dirty="0">
                <a:latin typeface="Arial"/>
                <a:cs typeface="Arial"/>
              </a:rPr>
              <a:t>concept that </a:t>
            </a:r>
            <a:r>
              <a:rPr sz="2800" spc="-5" dirty="0">
                <a:latin typeface="Arial"/>
                <a:cs typeface="Arial"/>
              </a:rPr>
              <a:t>there </a:t>
            </a:r>
            <a:r>
              <a:rPr sz="2800" u="heavy" spc="-5" dirty="0">
                <a:uFill>
                  <a:solidFill>
                    <a:srgbClr val="000000"/>
                  </a:solidFill>
                </a:uFill>
                <a:latin typeface="Arial"/>
                <a:cs typeface="Arial"/>
              </a:rPr>
              <a:t>is </a:t>
            </a:r>
            <a:r>
              <a:rPr sz="2800" u="heavy" dirty="0">
                <a:uFill>
                  <a:solidFill>
                    <a:srgbClr val="000000"/>
                  </a:solidFill>
                </a:uFill>
                <a:latin typeface="Arial"/>
                <a:cs typeface="Arial"/>
              </a:rPr>
              <a:t>reduction in </a:t>
            </a:r>
            <a:r>
              <a:rPr sz="2800" u="heavy" spc="-5" dirty="0">
                <a:uFill>
                  <a:solidFill>
                    <a:srgbClr val="000000"/>
                  </a:solidFill>
                </a:uFill>
                <a:latin typeface="Arial"/>
                <a:cs typeface="Arial"/>
              </a:rPr>
              <a:t>kinetic energy </a:t>
            </a:r>
            <a:r>
              <a:rPr sz="2800" spc="-5" dirty="0">
                <a:latin typeface="Arial"/>
                <a:cs typeface="Arial"/>
              </a:rPr>
              <a:t> </a:t>
            </a:r>
            <a:r>
              <a:rPr sz="2800" u="heavy" spc="-5" dirty="0">
                <a:uFill>
                  <a:solidFill>
                    <a:srgbClr val="000000"/>
                  </a:solidFill>
                </a:uFill>
                <a:latin typeface="Arial"/>
                <a:cs typeface="Arial"/>
              </a:rPr>
              <a:t>with the </a:t>
            </a:r>
            <a:r>
              <a:rPr sz="2800" u="heavy" dirty="0">
                <a:uFill>
                  <a:solidFill>
                    <a:srgbClr val="000000"/>
                  </a:solidFill>
                </a:uFill>
                <a:latin typeface="Arial"/>
                <a:cs typeface="Arial"/>
              </a:rPr>
              <a:t>work </a:t>
            </a:r>
            <a:r>
              <a:rPr sz="2800" u="heavy" spc="-5" dirty="0">
                <a:uFill>
                  <a:solidFill>
                    <a:srgbClr val="000000"/>
                  </a:solidFill>
                </a:uFill>
                <a:latin typeface="Arial"/>
                <a:cs typeface="Arial"/>
              </a:rPr>
              <a:t>done </a:t>
            </a:r>
            <a:r>
              <a:rPr sz="2800" u="heavy" dirty="0">
                <a:uFill>
                  <a:solidFill>
                    <a:srgbClr val="000000"/>
                  </a:solidFill>
                </a:uFill>
                <a:latin typeface="Arial"/>
                <a:cs typeface="Arial"/>
              </a:rPr>
              <a:t>against </a:t>
            </a:r>
            <a:r>
              <a:rPr sz="2800" u="heavy" spc="-5" dirty="0">
                <a:uFill>
                  <a:solidFill>
                    <a:srgbClr val="000000"/>
                  </a:solidFill>
                </a:uFill>
                <a:latin typeface="Arial"/>
                <a:cs typeface="Arial"/>
              </a:rPr>
              <a:t>the skid</a:t>
            </a:r>
            <a:r>
              <a:rPr sz="2800" u="heavy" spc="65" dirty="0">
                <a:uFill>
                  <a:solidFill>
                    <a:srgbClr val="000000"/>
                  </a:solidFill>
                </a:uFill>
                <a:latin typeface="Arial"/>
                <a:cs typeface="Arial"/>
              </a:rPr>
              <a:t> </a:t>
            </a:r>
            <a:r>
              <a:rPr sz="2800" u="heavy" dirty="0">
                <a:uFill>
                  <a:solidFill>
                    <a:srgbClr val="000000"/>
                  </a:solidFill>
                </a:uFill>
                <a:latin typeface="Arial"/>
                <a:cs typeface="Arial"/>
              </a:rPr>
              <a:t>resistance</a:t>
            </a:r>
            <a:endParaRPr sz="2800">
              <a:latin typeface="Arial"/>
              <a:cs typeface="Arial"/>
            </a:endParaRPr>
          </a:p>
        </p:txBody>
      </p:sp>
      <p:sp>
        <p:nvSpPr>
          <p:cNvPr id="4" name="object 4"/>
          <p:cNvSpPr/>
          <p:nvPr/>
        </p:nvSpPr>
        <p:spPr>
          <a:xfrm>
            <a:off x="561899" y="1489863"/>
            <a:ext cx="144475" cy="19872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1899" y="2428647"/>
            <a:ext cx="144475" cy="19872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1899" y="3367431"/>
            <a:ext cx="144475" cy="198729"/>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104</a:t>
            </a:fld>
            <a:endParaRPr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6968014" cy="1120820"/>
          </a:xfrm>
          <a:prstGeom prst="rect">
            <a:avLst/>
          </a:prstGeom>
        </p:spPr>
        <p:txBody>
          <a:bodyPr vert="horz" wrap="square" lIns="0" tIns="12700" rIns="0" bIns="0" rtlCol="0">
            <a:spAutoFit/>
          </a:bodyPr>
          <a:lstStyle/>
          <a:p>
            <a:pPr marL="12700">
              <a:lnSpc>
                <a:spcPct val="100000"/>
              </a:lnSpc>
              <a:spcBef>
                <a:spcPts val="100"/>
              </a:spcBef>
            </a:pPr>
            <a:r>
              <a:rPr spc="-30" dirty="0"/>
              <a:t>Traffic </a:t>
            </a:r>
            <a:r>
              <a:rPr dirty="0"/>
              <a:t>collision reconstruction- </a:t>
            </a:r>
            <a:r>
              <a:rPr spc="-5" dirty="0"/>
              <a:t>Energy</a:t>
            </a:r>
            <a:r>
              <a:rPr spc="-125" dirty="0"/>
              <a:t> </a:t>
            </a:r>
            <a:r>
              <a:rPr dirty="0"/>
              <a:t>Theory</a:t>
            </a:r>
          </a:p>
        </p:txBody>
      </p:sp>
      <p:sp>
        <p:nvSpPr>
          <p:cNvPr id="3" name="object 3"/>
          <p:cNvSpPr txBox="1"/>
          <p:nvPr/>
        </p:nvSpPr>
        <p:spPr>
          <a:xfrm>
            <a:off x="773429" y="1319529"/>
            <a:ext cx="7775258" cy="1735732"/>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Arial"/>
                <a:cs typeface="Arial"/>
              </a:rPr>
              <a:t>So if the </a:t>
            </a:r>
            <a:r>
              <a:rPr sz="2800" dirty="0">
                <a:latin typeface="Arial"/>
                <a:cs typeface="Arial"/>
              </a:rPr>
              <a:t>vehicle </a:t>
            </a:r>
            <a:r>
              <a:rPr sz="2800" spc="-5" dirty="0">
                <a:latin typeface="Arial"/>
                <a:cs typeface="Arial"/>
              </a:rPr>
              <a:t>of weight W slow down </a:t>
            </a:r>
            <a:r>
              <a:rPr sz="2800" dirty="0">
                <a:latin typeface="Arial"/>
                <a:cs typeface="Arial"/>
              </a:rPr>
              <a:t>from </a:t>
            </a:r>
            <a:r>
              <a:rPr sz="2800" spc="-5" dirty="0">
                <a:latin typeface="Arial"/>
                <a:cs typeface="Arial"/>
              </a:rPr>
              <a:t>speed v1 to v2, then  the </a:t>
            </a:r>
            <a:r>
              <a:rPr sz="2800" dirty="0">
                <a:latin typeface="Arial"/>
                <a:cs typeface="Arial"/>
              </a:rPr>
              <a:t>loss </a:t>
            </a:r>
            <a:r>
              <a:rPr sz="2800" spc="-5" dirty="0">
                <a:latin typeface="Arial"/>
                <a:cs typeface="Arial"/>
              </a:rPr>
              <a:t>in </a:t>
            </a:r>
            <a:r>
              <a:rPr sz="2800" dirty="0">
                <a:latin typeface="Arial"/>
                <a:cs typeface="Arial"/>
              </a:rPr>
              <a:t>kinetic </a:t>
            </a:r>
            <a:r>
              <a:rPr sz="2800" spc="-5" dirty="0">
                <a:latin typeface="Arial"/>
                <a:cs typeface="Arial"/>
              </a:rPr>
              <a:t>energy will be equal to the work done </a:t>
            </a:r>
            <a:r>
              <a:rPr sz="2800" dirty="0">
                <a:latin typeface="Arial"/>
                <a:cs typeface="Arial"/>
              </a:rPr>
              <a:t>against  </a:t>
            </a:r>
            <a:r>
              <a:rPr sz="2800" spc="-5" dirty="0">
                <a:latin typeface="Arial"/>
                <a:cs typeface="Arial"/>
              </a:rPr>
              <a:t>skid</a:t>
            </a:r>
            <a:r>
              <a:rPr sz="2800" spc="-10" dirty="0">
                <a:latin typeface="Arial"/>
                <a:cs typeface="Arial"/>
              </a:rPr>
              <a:t> </a:t>
            </a:r>
            <a:r>
              <a:rPr sz="2800" dirty="0">
                <a:latin typeface="Arial"/>
                <a:cs typeface="Arial"/>
              </a:rPr>
              <a:t>resistance</a:t>
            </a:r>
            <a:endParaRPr sz="2800">
              <a:latin typeface="Arial"/>
              <a:cs typeface="Arial"/>
            </a:endParaRPr>
          </a:p>
        </p:txBody>
      </p:sp>
      <p:sp>
        <p:nvSpPr>
          <p:cNvPr id="4" name="object 4"/>
          <p:cNvSpPr/>
          <p:nvPr/>
        </p:nvSpPr>
        <p:spPr>
          <a:xfrm>
            <a:off x="561899" y="1489863"/>
            <a:ext cx="144475" cy="19872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54379" y="3650995"/>
            <a:ext cx="7763828" cy="3336811"/>
          </a:xfrm>
          <a:prstGeom prst="rect">
            <a:avLst/>
          </a:prstGeom>
        </p:spPr>
        <p:txBody>
          <a:bodyPr vert="horz" wrap="square" lIns="0" tIns="12700" rIns="0" bIns="0" rtlCol="0">
            <a:spAutoFit/>
          </a:bodyPr>
          <a:lstStyle/>
          <a:p>
            <a:pPr marL="4112260" marR="407034">
              <a:lnSpc>
                <a:spcPct val="100000"/>
              </a:lnSpc>
              <a:spcBef>
                <a:spcPts val="100"/>
              </a:spcBef>
            </a:pPr>
            <a:r>
              <a:rPr sz="1800" spc="-10" dirty="0">
                <a:latin typeface="Arial"/>
                <a:cs typeface="Arial"/>
              </a:rPr>
              <a:t>where, </a:t>
            </a:r>
            <a:r>
              <a:rPr sz="1800" dirty="0">
                <a:latin typeface="Arial"/>
                <a:cs typeface="Arial"/>
              </a:rPr>
              <a:t>f </a:t>
            </a:r>
            <a:r>
              <a:rPr sz="1800" spc="-10" dirty="0">
                <a:latin typeface="Arial"/>
                <a:cs typeface="Arial"/>
              </a:rPr>
              <a:t>is </a:t>
            </a:r>
            <a:r>
              <a:rPr sz="1800" dirty="0">
                <a:latin typeface="Arial"/>
                <a:cs typeface="Arial"/>
              </a:rPr>
              <a:t>the </a:t>
            </a:r>
            <a:r>
              <a:rPr sz="1800" spc="-5" dirty="0">
                <a:latin typeface="Arial"/>
                <a:cs typeface="Arial"/>
              </a:rPr>
              <a:t>skid resistance </a:t>
            </a:r>
            <a:r>
              <a:rPr sz="1800" spc="-10" dirty="0">
                <a:latin typeface="Arial"/>
                <a:cs typeface="Arial"/>
              </a:rPr>
              <a:t>coefficient </a:t>
            </a:r>
            <a:r>
              <a:rPr sz="1800" spc="-5" dirty="0">
                <a:latin typeface="Arial"/>
                <a:cs typeface="Arial"/>
              </a:rPr>
              <a:t>and </a:t>
            </a:r>
            <a:r>
              <a:rPr sz="1800" dirty="0">
                <a:latin typeface="Arial"/>
                <a:cs typeface="Arial"/>
              </a:rPr>
              <a:t>S </a:t>
            </a:r>
            <a:r>
              <a:rPr sz="1800" spc="-5" dirty="0">
                <a:latin typeface="Arial"/>
                <a:cs typeface="Arial"/>
              </a:rPr>
              <a:t>is </a:t>
            </a:r>
            <a:r>
              <a:rPr sz="1800" dirty="0">
                <a:latin typeface="Arial"/>
                <a:cs typeface="Arial"/>
              </a:rPr>
              <a:t>the </a:t>
            </a:r>
            <a:r>
              <a:rPr sz="1800" spc="-5" dirty="0">
                <a:latin typeface="Arial"/>
                <a:cs typeface="Arial"/>
              </a:rPr>
              <a:t>skid  distance.</a:t>
            </a:r>
            <a:endParaRPr sz="1800">
              <a:latin typeface="Arial"/>
              <a:cs typeface="Arial"/>
            </a:endParaRPr>
          </a:p>
          <a:p>
            <a:pPr marL="38100">
              <a:lnSpc>
                <a:spcPct val="100000"/>
              </a:lnSpc>
              <a:spcBef>
                <a:spcPts val="170"/>
              </a:spcBef>
            </a:pPr>
            <a:r>
              <a:rPr sz="2800" spc="-5" dirty="0">
                <a:latin typeface="Arial"/>
                <a:cs typeface="Arial"/>
              </a:rPr>
              <a:t>It also </a:t>
            </a:r>
            <a:r>
              <a:rPr sz="2800" dirty="0">
                <a:latin typeface="Arial"/>
                <a:cs typeface="Arial"/>
              </a:rPr>
              <a:t>uses </a:t>
            </a:r>
            <a:r>
              <a:rPr sz="2800" spc="-5" dirty="0">
                <a:latin typeface="Arial"/>
                <a:cs typeface="Arial"/>
              </a:rPr>
              <a:t>law of </a:t>
            </a:r>
            <a:r>
              <a:rPr sz="2800" dirty="0">
                <a:latin typeface="Arial"/>
                <a:cs typeface="Arial"/>
              </a:rPr>
              <a:t>conservation </a:t>
            </a:r>
            <a:r>
              <a:rPr sz="2800" spc="-5" dirty="0">
                <a:latin typeface="Arial"/>
                <a:cs typeface="Arial"/>
              </a:rPr>
              <a:t>of</a:t>
            </a:r>
            <a:r>
              <a:rPr sz="2800" spc="10" dirty="0">
                <a:latin typeface="Arial"/>
                <a:cs typeface="Arial"/>
              </a:rPr>
              <a:t> </a:t>
            </a:r>
            <a:r>
              <a:rPr sz="2800" spc="-5" dirty="0">
                <a:latin typeface="Arial"/>
                <a:cs typeface="Arial"/>
              </a:rPr>
              <a:t>momentum</a:t>
            </a:r>
            <a:endParaRPr sz="2800">
              <a:latin typeface="Arial"/>
              <a:cs typeface="Arial"/>
            </a:endParaRPr>
          </a:p>
          <a:p>
            <a:pPr marL="3446779">
              <a:lnSpc>
                <a:spcPct val="100000"/>
              </a:lnSpc>
              <a:spcBef>
                <a:spcPts val="1500"/>
              </a:spcBef>
              <a:tabLst>
                <a:tab pos="4475480" algn="l"/>
              </a:tabLst>
            </a:pPr>
            <a:r>
              <a:rPr sz="3200" spc="-65" dirty="0">
                <a:latin typeface="Tinos"/>
                <a:cs typeface="Tinos"/>
              </a:rPr>
              <a:t>𝑚</a:t>
            </a:r>
            <a:r>
              <a:rPr sz="3525" spc="-97" baseline="-15366" dirty="0">
                <a:latin typeface="Tinos"/>
                <a:cs typeface="Tinos"/>
              </a:rPr>
              <a:t>1</a:t>
            </a:r>
            <a:r>
              <a:rPr sz="3200" spc="-65" dirty="0">
                <a:latin typeface="Tinos"/>
                <a:cs typeface="Tinos"/>
              </a:rPr>
              <a:t>𝑣</a:t>
            </a:r>
            <a:r>
              <a:rPr sz="3525" spc="-97" baseline="-15366" dirty="0">
                <a:latin typeface="Tinos"/>
                <a:cs typeface="Tinos"/>
              </a:rPr>
              <a:t>1	</a:t>
            </a:r>
            <a:r>
              <a:rPr sz="3200" spc="585" dirty="0">
                <a:latin typeface="Tinos"/>
                <a:cs typeface="Tinos"/>
              </a:rPr>
              <a:t>=</a:t>
            </a:r>
            <a:r>
              <a:rPr sz="3200" spc="75" dirty="0">
                <a:latin typeface="Tinos"/>
                <a:cs typeface="Tinos"/>
              </a:rPr>
              <a:t> </a:t>
            </a:r>
            <a:r>
              <a:rPr sz="3200" spc="-30" dirty="0">
                <a:latin typeface="Tinos"/>
                <a:cs typeface="Tinos"/>
              </a:rPr>
              <a:t>𝑚</a:t>
            </a:r>
            <a:r>
              <a:rPr sz="3525" spc="-44" baseline="-15366" dirty="0">
                <a:latin typeface="Tinos"/>
                <a:cs typeface="Tinos"/>
              </a:rPr>
              <a:t>2</a:t>
            </a:r>
            <a:r>
              <a:rPr sz="3200" spc="-30" dirty="0">
                <a:latin typeface="Tinos"/>
                <a:cs typeface="Tinos"/>
              </a:rPr>
              <a:t>𝑣</a:t>
            </a:r>
            <a:r>
              <a:rPr sz="3525" spc="-44" baseline="-15366" dirty="0">
                <a:latin typeface="Tinos"/>
                <a:cs typeface="Tinos"/>
              </a:rPr>
              <a:t>2</a:t>
            </a:r>
            <a:endParaRPr sz="3525" baseline="-15366">
              <a:latin typeface="Tinos"/>
              <a:cs typeface="Tinos"/>
            </a:endParaRPr>
          </a:p>
          <a:p>
            <a:pPr marL="4288790" marR="30480">
              <a:lnSpc>
                <a:spcPct val="100000"/>
              </a:lnSpc>
              <a:spcBef>
                <a:spcPts val="1925"/>
              </a:spcBef>
            </a:pPr>
            <a:r>
              <a:rPr sz="1800" dirty="0">
                <a:latin typeface="Arial"/>
                <a:cs typeface="Arial"/>
              </a:rPr>
              <a:t>m</a:t>
            </a:r>
            <a:r>
              <a:rPr sz="1050" dirty="0">
                <a:latin typeface="Arial"/>
                <a:cs typeface="Arial"/>
              </a:rPr>
              <a:t>1</a:t>
            </a:r>
            <a:r>
              <a:rPr sz="1800" dirty="0">
                <a:latin typeface="Arial"/>
                <a:cs typeface="Arial"/>
              </a:rPr>
              <a:t>, </a:t>
            </a:r>
            <a:r>
              <a:rPr sz="1800" spc="-5" dirty="0">
                <a:latin typeface="Arial"/>
                <a:cs typeface="Arial"/>
              </a:rPr>
              <a:t>v</a:t>
            </a:r>
            <a:r>
              <a:rPr sz="1050" spc="-5" dirty="0">
                <a:latin typeface="Arial"/>
                <a:cs typeface="Arial"/>
              </a:rPr>
              <a:t>1 </a:t>
            </a:r>
            <a:r>
              <a:rPr sz="1800" spc="-5" dirty="0">
                <a:latin typeface="Arial"/>
                <a:cs typeface="Arial"/>
              </a:rPr>
              <a:t>are </a:t>
            </a:r>
            <a:r>
              <a:rPr sz="1800" dirty="0">
                <a:latin typeface="Arial"/>
                <a:cs typeface="Arial"/>
              </a:rPr>
              <a:t>the mass </a:t>
            </a:r>
            <a:r>
              <a:rPr sz="1800" spc="-5" dirty="0">
                <a:latin typeface="Arial"/>
                <a:cs typeface="Arial"/>
              </a:rPr>
              <a:t>and velocity </a:t>
            </a:r>
            <a:r>
              <a:rPr sz="1800" dirty="0">
                <a:latin typeface="Arial"/>
                <a:cs typeface="Arial"/>
              </a:rPr>
              <a:t>of first </a:t>
            </a:r>
            <a:r>
              <a:rPr sz="1800" spc="-5" dirty="0">
                <a:latin typeface="Arial"/>
                <a:cs typeface="Arial"/>
              </a:rPr>
              <a:t>vehicle colliding </a:t>
            </a:r>
            <a:r>
              <a:rPr sz="1800" spc="-15" dirty="0">
                <a:latin typeface="Arial"/>
                <a:cs typeface="Arial"/>
              </a:rPr>
              <a:t>with  </a:t>
            </a:r>
            <a:r>
              <a:rPr sz="1800" spc="-5" dirty="0">
                <a:latin typeface="Arial"/>
                <a:cs typeface="Arial"/>
              </a:rPr>
              <a:t>another vehicle </a:t>
            </a:r>
            <a:r>
              <a:rPr sz="1800" dirty="0">
                <a:latin typeface="Arial"/>
                <a:cs typeface="Arial"/>
              </a:rPr>
              <a:t>of mass </a:t>
            </a:r>
            <a:r>
              <a:rPr sz="1800" spc="-5" dirty="0">
                <a:latin typeface="Arial"/>
                <a:cs typeface="Arial"/>
              </a:rPr>
              <a:t>and velocity </a:t>
            </a:r>
            <a:r>
              <a:rPr sz="1800" dirty="0">
                <a:latin typeface="Arial"/>
                <a:cs typeface="Arial"/>
              </a:rPr>
              <a:t>m</a:t>
            </a:r>
            <a:r>
              <a:rPr sz="1050" dirty="0">
                <a:latin typeface="Arial"/>
                <a:cs typeface="Arial"/>
              </a:rPr>
              <a:t>2</a:t>
            </a:r>
            <a:r>
              <a:rPr sz="1800" dirty="0">
                <a:latin typeface="Arial"/>
                <a:cs typeface="Arial"/>
              </a:rPr>
              <a:t>, v</a:t>
            </a:r>
            <a:r>
              <a:rPr sz="1050" dirty="0">
                <a:latin typeface="Arial"/>
                <a:cs typeface="Arial"/>
              </a:rPr>
              <a:t>2</a:t>
            </a:r>
            <a:r>
              <a:rPr sz="1050" spc="45" dirty="0">
                <a:latin typeface="Arial"/>
                <a:cs typeface="Arial"/>
              </a:rPr>
              <a:t> </a:t>
            </a:r>
            <a:r>
              <a:rPr sz="1800" spc="-5" dirty="0">
                <a:latin typeface="Arial"/>
                <a:cs typeface="Arial"/>
              </a:rPr>
              <a:t>respectively</a:t>
            </a:r>
            <a:endParaRPr sz="1800">
              <a:latin typeface="Arial"/>
              <a:cs typeface="Arial"/>
            </a:endParaRPr>
          </a:p>
        </p:txBody>
      </p:sp>
      <p:sp>
        <p:nvSpPr>
          <p:cNvPr id="6" name="object 6"/>
          <p:cNvSpPr/>
          <p:nvPr/>
        </p:nvSpPr>
        <p:spPr>
          <a:xfrm>
            <a:off x="561899" y="4391559"/>
            <a:ext cx="144475" cy="19872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297946" y="2747309"/>
            <a:ext cx="2185358" cy="780619"/>
          </a:xfrm>
          <a:prstGeom prst="rect">
            <a:avLst/>
          </a:prstGeom>
          <a:blipFill>
            <a:blip r:embed="rId3"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xfrm>
            <a:off x="8560496" y="6504780"/>
            <a:ext cx="256480" cy="204351"/>
          </a:xfrm>
          <a:prstGeom prst="rect">
            <a:avLst/>
          </a:prstGeom>
        </p:spPr>
        <p:txBody>
          <a:bodyPr vert="horz" wrap="square" lIns="0" tIns="0" rIns="0" bIns="0" rtlCol="0">
            <a:spAutoFit/>
          </a:bodyPr>
          <a:lstStyle/>
          <a:p>
            <a:pPr marL="38100">
              <a:lnSpc>
                <a:spcPts val="1650"/>
              </a:lnSpc>
            </a:pPr>
            <a:endParaRPr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2990374" cy="1120820"/>
          </a:xfrm>
          <a:prstGeom prst="rect">
            <a:avLst/>
          </a:prstGeom>
        </p:spPr>
        <p:txBody>
          <a:bodyPr vert="horz" wrap="square" lIns="0" tIns="12700" rIns="0" bIns="0" rtlCol="0">
            <a:spAutoFit/>
          </a:bodyPr>
          <a:lstStyle/>
          <a:p>
            <a:pPr marL="12700">
              <a:lnSpc>
                <a:spcPct val="100000"/>
              </a:lnSpc>
              <a:spcBef>
                <a:spcPts val="100"/>
              </a:spcBef>
            </a:pPr>
            <a:r>
              <a:rPr dirty="0"/>
              <a:t>Numerical</a:t>
            </a:r>
            <a:r>
              <a:rPr spc="-85" dirty="0"/>
              <a:t> </a:t>
            </a:r>
            <a:r>
              <a:rPr spc="-5" dirty="0"/>
              <a:t>Example</a:t>
            </a:r>
          </a:p>
        </p:txBody>
      </p:sp>
      <p:sp>
        <p:nvSpPr>
          <p:cNvPr id="4" name="object 4"/>
          <p:cNvSpPr txBox="1">
            <a:spLocks noGrp="1"/>
          </p:cNvSpPr>
          <p:nvPr>
            <p:ph type="ftr" sz="quarter" idx="5"/>
          </p:nvPr>
        </p:nvSpPr>
        <p:spPr>
          <a:xfrm>
            <a:off x="6495479" y="6428459"/>
            <a:ext cx="2208371" cy="436017"/>
          </a:xfrm>
          <a:prstGeom prst="rect">
            <a:avLst/>
          </a:prstGeom>
        </p:spPr>
        <p:txBody>
          <a:bodyPr vert="horz" wrap="square" lIns="0" tIns="0" rIns="0" bIns="0" rtlCol="0">
            <a:spAutoFit/>
          </a:bodyPr>
          <a:lstStyle/>
          <a:p>
            <a:pPr marL="12700">
              <a:lnSpc>
                <a:spcPts val="1650"/>
              </a:lnSpc>
            </a:pPr>
            <a:r>
              <a:rPr dirty="0"/>
              <a:t>Forensic </a:t>
            </a:r>
            <a:r>
              <a:rPr spc="-5" dirty="0"/>
              <a:t>Analysis </a:t>
            </a:r>
            <a:r>
              <a:rPr dirty="0"/>
              <a:t>of </a:t>
            </a:r>
            <a:r>
              <a:rPr spc="-10" dirty="0"/>
              <a:t>Traffic</a:t>
            </a:r>
            <a:r>
              <a:rPr spc="-305" dirty="0"/>
              <a:t> </a:t>
            </a:r>
            <a:r>
              <a:rPr dirty="0"/>
              <a:t>Accidents</a:t>
            </a:r>
          </a:p>
        </p:txBody>
      </p:sp>
      <p:sp>
        <p:nvSpPr>
          <p:cNvPr id="5" name="object 5"/>
          <p:cNvSpPr txBox="1">
            <a:spLocks noGrp="1"/>
          </p:cNvSpPr>
          <p:nvPr>
            <p:ph type="dt" sz="half" idx="6"/>
          </p:nvPr>
        </p:nvSpPr>
        <p:spPr>
          <a:xfrm>
            <a:off x="424129" y="6446138"/>
            <a:ext cx="3398044" cy="436017"/>
          </a:xfrm>
          <a:prstGeom prst="rect">
            <a:avLst/>
          </a:prstGeom>
        </p:spPr>
        <p:txBody>
          <a:bodyPr vert="horz" wrap="square" lIns="0" tIns="0" rIns="0" bIns="0" rtlCol="0">
            <a:spAutoFit/>
          </a:bodyPr>
          <a:lstStyle/>
          <a:p>
            <a:pPr marL="12700">
              <a:lnSpc>
                <a:spcPts val="1650"/>
              </a:lnSpc>
            </a:pPr>
            <a:r>
              <a:rPr dirty="0"/>
              <a:t>STTP on Forensic </a:t>
            </a:r>
            <a:r>
              <a:rPr spc="-5" dirty="0"/>
              <a:t>Analysis </a:t>
            </a:r>
            <a:r>
              <a:rPr dirty="0"/>
              <a:t>in </a:t>
            </a:r>
            <a:r>
              <a:rPr spc="-5" dirty="0"/>
              <a:t>Transportation</a:t>
            </a:r>
            <a:r>
              <a:rPr spc="-215" dirty="0"/>
              <a:t> </a:t>
            </a:r>
            <a:r>
              <a:rPr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106</a:t>
            </a:fld>
            <a:endParaRPr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40995" marR="344805">
              <a:lnSpc>
                <a:spcPct val="150000"/>
              </a:lnSpc>
              <a:spcBef>
                <a:spcPts val="100"/>
              </a:spcBef>
            </a:pPr>
            <a:r>
              <a:rPr sz="2000" dirty="0"/>
              <a:t>A vehicle of 2000 kg skids a distance of 36 m before colliding with a stationary vehicle of</a:t>
            </a:r>
            <a:r>
              <a:rPr sz="2000" spc="-350" dirty="0"/>
              <a:t> </a:t>
            </a:r>
            <a:r>
              <a:rPr sz="2000" dirty="0"/>
              <a:t>1500  kg weight. </a:t>
            </a:r>
            <a:r>
              <a:rPr sz="2000" spc="-5" dirty="0"/>
              <a:t>After </a:t>
            </a:r>
            <a:r>
              <a:rPr sz="2000" dirty="0"/>
              <a:t>collision both vehicle skid a distance of 14 m. Assuming </a:t>
            </a:r>
            <a:r>
              <a:rPr sz="2000" spc="-5" dirty="0"/>
              <a:t>coefficient </a:t>
            </a:r>
            <a:r>
              <a:rPr sz="2000" dirty="0"/>
              <a:t>of friction  0.5, determine the initial speed of the</a:t>
            </a:r>
            <a:r>
              <a:rPr sz="2000" spc="-145" dirty="0"/>
              <a:t> </a:t>
            </a:r>
            <a:r>
              <a:rPr sz="2000" dirty="0"/>
              <a:t>vehicle.</a:t>
            </a:r>
            <a:endParaRPr sz="2000"/>
          </a:p>
          <a:p>
            <a:pPr marL="290195">
              <a:lnSpc>
                <a:spcPct val="100000"/>
              </a:lnSpc>
              <a:spcBef>
                <a:spcPts val="25"/>
              </a:spcBef>
            </a:pPr>
            <a:endParaRPr sz="3150"/>
          </a:p>
          <a:p>
            <a:pPr marL="340995">
              <a:lnSpc>
                <a:spcPct val="100000"/>
              </a:lnSpc>
            </a:pPr>
            <a:r>
              <a:rPr sz="2000" b="1" dirty="0">
                <a:latin typeface="Arial"/>
                <a:cs typeface="Arial"/>
              </a:rPr>
              <a:t>Solution:</a:t>
            </a:r>
            <a:endParaRPr sz="2000">
              <a:latin typeface="Arial"/>
              <a:cs typeface="Arial"/>
            </a:endParaRPr>
          </a:p>
          <a:p>
            <a:pPr marL="340995" marR="43180">
              <a:lnSpc>
                <a:spcPct val="150000"/>
              </a:lnSpc>
              <a:spcBef>
                <a:spcPts val="1960"/>
              </a:spcBef>
            </a:pPr>
            <a:r>
              <a:rPr sz="2000" dirty="0"/>
              <a:t>Let the weight of the moving vehicle is </a:t>
            </a:r>
            <a:r>
              <a:rPr sz="2000" spc="-20" dirty="0"/>
              <a:t>W</a:t>
            </a:r>
            <a:r>
              <a:rPr sz="1950" spc="-30" baseline="-21367" dirty="0"/>
              <a:t>A</a:t>
            </a:r>
            <a:r>
              <a:rPr sz="2000" spc="-20" dirty="0"/>
              <a:t>, </a:t>
            </a:r>
            <a:r>
              <a:rPr sz="2000" dirty="0"/>
              <a:t>let </a:t>
            </a:r>
            <a:r>
              <a:rPr sz="2000" spc="-5" dirty="0"/>
              <a:t>the </a:t>
            </a:r>
            <a:r>
              <a:rPr sz="2000" dirty="0"/>
              <a:t>weight of the stationary vehicle is </a:t>
            </a:r>
            <a:r>
              <a:rPr sz="2000" spc="5" dirty="0"/>
              <a:t>W</a:t>
            </a:r>
            <a:r>
              <a:rPr sz="1950" spc="7" baseline="-21367" dirty="0"/>
              <a:t>B</a:t>
            </a:r>
            <a:r>
              <a:rPr sz="2000" spc="5" dirty="0"/>
              <a:t>, </a:t>
            </a:r>
            <a:r>
              <a:rPr sz="2000" dirty="0"/>
              <a:t>skid  distance before and </a:t>
            </a:r>
            <a:r>
              <a:rPr sz="2000" spc="-5" dirty="0"/>
              <a:t>after </a:t>
            </a:r>
            <a:r>
              <a:rPr sz="2000" dirty="0"/>
              <a:t>collision is s1 and s2 </a:t>
            </a:r>
            <a:r>
              <a:rPr sz="2000" spc="-15" dirty="0"/>
              <a:t>respectively, </a:t>
            </a:r>
            <a:r>
              <a:rPr sz="2000" dirty="0"/>
              <a:t>initial speed is v1, speed </a:t>
            </a:r>
            <a:r>
              <a:rPr sz="2000" spc="-5" dirty="0"/>
              <a:t>after  </a:t>
            </a:r>
            <a:r>
              <a:rPr sz="2000" dirty="0"/>
              <a:t>applying brakes before collision is v2 and the speed of both the vehicles A and B </a:t>
            </a:r>
            <a:r>
              <a:rPr sz="2000" spc="-5" dirty="0"/>
              <a:t>after</a:t>
            </a:r>
            <a:r>
              <a:rPr sz="2000" spc="-395" dirty="0"/>
              <a:t> </a:t>
            </a:r>
            <a:r>
              <a:rPr sz="2000" dirty="0"/>
              <a:t>collision is  </a:t>
            </a:r>
            <a:r>
              <a:rPr sz="2000" spc="-5" dirty="0"/>
              <a:t>v3, </a:t>
            </a:r>
            <a:r>
              <a:rPr sz="2000" dirty="0"/>
              <a:t>and the final speed </a:t>
            </a:r>
            <a:r>
              <a:rPr sz="2000" spc="-5" dirty="0"/>
              <a:t>v4 is</a:t>
            </a:r>
            <a:r>
              <a:rPr sz="2000" spc="-85" dirty="0"/>
              <a:t> </a:t>
            </a:r>
            <a:r>
              <a:rPr sz="2000" dirty="0"/>
              <a:t>0.</a:t>
            </a:r>
            <a:endParaRPr sz="20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2990374" cy="1120820"/>
          </a:xfrm>
          <a:prstGeom prst="rect">
            <a:avLst/>
          </a:prstGeom>
        </p:spPr>
        <p:txBody>
          <a:bodyPr vert="horz" wrap="square" lIns="0" tIns="12700" rIns="0" bIns="0" rtlCol="0">
            <a:spAutoFit/>
          </a:bodyPr>
          <a:lstStyle/>
          <a:p>
            <a:pPr marL="12700">
              <a:lnSpc>
                <a:spcPct val="100000"/>
              </a:lnSpc>
              <a:spcBef>
                <a:spcPts val="100"/>
              </a:spcBef>
            </a:pPr>
            <a:r>
              <a:rPr dirty="0"/>
              <a:t>Numerical</a:t>
            </a:r>
            <a:r>
              <a:rPr spc="-85" dirty="0"/>
              <a:t> </a:t>
            </a:r>
            <a:r>
              <a:rPr spc="-5" dirty="0"/>
              <a:t>Example</a:t>
            </a:r>
          </a:p>
        </p:txBody>
      </p:sp>
      <p:sp>
        <p:nvSpPr>
          <p:cNvPr id="3" name="object 3"/>
          <p:cNvSpPr txBox="1"/>
          <p:nvPr/>
        </p:nvSpPr>
        <p:spPr>
          <a:xfrm>
            <a:off x="612495" y="1272896"/>
            <a:ext cx="7910513" cy="3267561"/>
          </a:xfrm>
          <a:prstGeom prst="rect">
            <a:avLst/>
          </a:prstGeom>
        </p:spPr>
        <p:txBody>
          <a:bodyPr vert="horz" wrap="square" lIns="0" tIns="12700" rIns="0" bIns="0" rtlCol="0">
            <a:spAutoFit/>
          </a:bodyPr>
          <a:lstStyle/>
          <a:p>
            <a:pPr marL="12700" marR="5080">
              <a:lnSpc>
                <a:spcPct val="150000"/>
              </a:lnSpc>
              <a:spcBef>
                <a:spcPts val="100"/>
              </a:spcBef>
            </a:pPr>
            <a:r>
              <a:rPr sz="2000" dirty="0">
                <a:latin typeface="Arial"/>
                <a:cs typeface="Arial"/>
              </a:rPr>
              <a:t>A vehicle of 2000 kg skids a distance of 36 m before colliding with a stationary vehicle of</a:t>
            </a:r>
            <a:r>
              <a:rPr sz="2000" spc="-350" dirty="0">
                <a:latin typeface="Arial"/>
                <a:cs typeface="Arial"/>
              </a:rPr>
              <a:t> </a:t>
            </a:r>
            <a:r>
              <a:rPr sz="2000" dirty="0">
                <a:latin typeface="Arial"/>
                <a:cs typeface="Arial"/>
              </a:rPr>
              <a:t>1500  kg weight. </a:t>
            </a:r>
            <a:r>
              <a:rPr sz="2000" spc="-5" dirty="0">
                <a:latin typeface="Arial"/>
                <a:cs typeface="Arial"/>
              </a:rPr>
              <a:t>After </a:t>
            </a:r>
            <a:r>
              <a:rPr sz="2000" dirty="0">
                <a:latin typeface="Arial"/>
                <a:cs typeface="Arial"/>
              </a:rPr>
              <a:t>collision both vehicle skid a distance of 14 m. Assuming </a:t>
            </a:r>
            <a:r>
              <a:rPr sz="2000" spc="-5" dirty="0">
                <a:latin typeface="Arial"/>
                <a:cs typeface="Arial"/>
              </a:rPr>
              <a:t>coefficient </a:t>
            </a:r>
            <a:r>
              <a:rPr sz="2000" dirty="0">
                <a:latin typeface="Arial"/>
                <a:cs typeface="Arial"/>
              </a:rPr>
              <a:t>of friction  0.5, determine the initial speed of the</a:t>
            </a:r>
            <a:r>
              <a:rPr sz="2000" spc="-145" dirty="0">
                <a:latin typeface="Arial"/>
                <a:cs typeface="Arial"/>
              </a:rPr>
              <a:t> </a:t>
            </a:r>
            <a:r>
              <a:rPr sz="2000" dirty="0">
                <a:latin typeface="Arial"/>
                <a:cs typeface="Arial"/>
              </a:rPr>
              <a:t>vehicle.</a:t>
            </a:r>
            <a:endParaRPr sz="2000">
              <a:latin typeface="Arial"/>
              <a:cs typeface="Arial"/>
            </a:endParaRPr>
          </a:p>
          <a:p>
            <a:pPr>
              <a:lnSpc>
                <a:spcPct val="100000"/>
              </a:lnSpc>
              <a:spcBef>
                <a:spcPts val="25"/>
              </a:spcBef>
            </a:pPr>
            <a:endParaRPr sz="3150">
              <a:latin typeface="Arial"/>
              <a:cs typeface="Arial"/>
            </a:endParaRPr>
          </a:p>
          <a:p>
            <a:pPr marL="12700">
              <a:lnSpc>
                <a:spcPct val="100000"/>
              </a:lnSpc>
            </a:pPr>
            <a:r>
              <a:rPr sz="2000" b="1" dirty="0">
                <a:latin typeface="Arial"/>
                <a:cs typeface="Arial"/>
              </a:rPr>
              <a:t>Solution:</a:t>
            </a:r>
            <a:endParaRPr sz="2000">
              <a:latin typeface="Arial"/>
              <a:cs typeface="Arial"/>
            </a:endParaRPr>
          </a:p>
          <a:p>
            <a:pPr marL="12700">
              <a:lnSpc>
                <a:spcPct val="100000"/>
              </a:lnSpc>
            </a:pPr>
            <a:r>
              <a:rPr sz="2000" spc="-5" dirty="0">
                <a:latin typeface="Arial"/>
                <a:cs typeface="Arial"/>
              </a:rPr>
              <a:t>After </a:t>
            </a:r>
            <a:r>
              <a:rPr sz="2000" dirty="0">
                <a:latin typeface="Arial"/>
                <a:cs typeface="Arial"/>
              </a:rPr>
              <a:t>Collision: Loss in kinetic energy of both cars = </a:t>
            </a:r>
            <a:r>
              <a:rPr sz="2000" spc="-10" dirty="0">
                <a:latin typeface="Arial"/>
                <a:cs typeface="Arial"/>
              </a:rPr>
              <a:t>Work </a:t>
            </a:r>
            <a:r>
              <a:rPr sz="2000" dirty="0">
                <a:latin typeface="Arial"/>
                <a:cs typeface="Arial"/>
              </a:rPr>
              <a:t>done against skid</a:t>
            </a:r>
            <a:r>
              <a:rPr sz="2000" spc="-215" dirty="0">
                <a:latin typeface="Arial"/>
                <a:cs typeface="Arial"/>
              </a:rPr>
              <a:t> </a:t>
            </a:r>
            <a:r>
              <a:rPr sz="2000" dirty="0">
                <a:latin typeface="Arial"/>
                <a:cs typeface="Arial"/>
              </a:rPr>
              <a:t>resistance</a:t>
            </a:r>
            <a:endParaRPr sz="2000">
              <a:latin typeface="Arial"/>
              <a:cs typeface="Arial"/>
            </a:endParaRPr>
          </a:p>
        </p:txBody>
      </p:sp>
      <p:sp>
        <p:nvSpPr>
          <p:cNvPr id="4" name="object 4"/>
          <p:cNvSpPr/>
          <p:nvPr/>
        </p:nvSpPr>
        <p:spPr>
          <a:xfrm>
            <a:off x="2796673" y="3989777"/>
            <a:ext cx="4001485" cy="17778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6495479" y="6428459"/>
            <a:ext cx="2208371" cy="436017"/>
          </a:xfrm>
          <a:prstGeom prst="rect">
            <a:avLst/>
          </a:prstGeom>
        </p:spPr>
        <p:txBody>
          <a:bodyPr vert="horz" wrap="square" lIns="0" tIns="0" rIns="0" bIns="0" rtlCol="0">
            <a:spAutoFit/>
          </a:bodyPr>
          <a:lstStyle/>
          <a:p>
            <a:pPr marL="12700">
              <a:lnSpc>
                <a:spcPts val="1650"/>
              </a:lnSpc>
            </a:pPr>
            <a:r>
              <a:rPr dirty="0"/>
              <a:t>Forensic </a:t>
            </a:r>
            <a:r>
              <a:rPr spc="-5" dirty="0"/>
              <a:t>Analysis </a:t>
            </a:r>
            <a:r>
              <a:rPr dirty="0"/>
              <a:t>of </a:t>
            </a:r>
            <a:r>
              <a:rPr spc="-10" dirty="0"/>
              <a:t>Traffic</a:t>
            </a:r>
            <a:r>
              <a:rPr spc="-305" dirty="0"/>
              <a:t> </a:t>
            </a:r>
            <a:r>
              <a:rPr dirty="0"/>
              <a:t>Accidents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107</a:t>
            </a:fld>
            <a:endParaRPr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2990374" cy="1120820"/>
          </a:xfrm>
          <a:prstGeom prst="rect">
            <a:avLst/>
          </a:prstGeom>
        </p:spPr>
        <p:txBody>
          <a:bodyPr vert="horz" wrap="square" lIns="0" tIns="12700" rIns="0" bIns="0" rtlCol="0">
            <a:spAutoFit/>
          </a:bodyPr>
          <a:lstStyle/>
          <a:p>
            <a:pPr marL="12700">
              <a:lnSpc>
                <a:spcPct val="100000"/>
              </a:lnSpc>
              <a:spcBef>
                <a:spcPts val="100"/>
              </a:spcBef>
            </a:pPr>
            <a:r>
              <a:rPr dirty="0"/>
              <a:t>Numerical</a:t>
            </a:r>
            <a:r>
              <a:rPr spc="-85" dirty="0"/>
              <a:t> </a:t>
            </a:r>
            <a:r>
              <a:rPr spc="-5" dirty="0"/>
              <a:t>Example</a:t>
            </a:r>
          </a:p>
        </p:txBody>
      </p:sp>
      <p:sp>
        <p:nvSpPr>
          <p:cNvPr id="3" name="object 3"/>
          <p:cNvSpPr txBox="1"/>
          <p:nvPr/>
        </p:nvSpPr>
        <p:spPr>
          <a:xfrm>
            <a:off x="612495" y="1272896"/>
            <a:ext cx="7910513" cy="3275256"/>
          </a:xfrm>
          <a:prstGeom prst="rect">
            <a:avLst/>
          </a:prstGeom>
        </p:spPr>
        <p:txBody>
          <a:bodyPr vert="horz" wrap="square" lIns="0" tIns="12700" rIns="0" bIns="0" rtlCol="0">
            <a:spAutoFit/>
          </a:bodyPr>
          <a:lstStyle/>
          <a:p>
            <a:pPr marL="12700" marR="5080">
              <a:lnSpc>
                <a:spcPct val="150000"/>
              </a:lnSpc>
              <a:spcBef>
                <a:spcPts val="100"/>
              </a:spcBef>
            </a:pPr>
            <a:r>
              <a:rPr sz="2000" dirty="0">
                <a:latin typeface="Arial"/>
                <a:cs typeface="Arial"/>
              </a:rPr>
              <a:t>A vehicle of 2000 kg skids a distance of 36 m before colliding with a stationary vehicle of</a:t>
            </a:r>
            <a:r>
              <a:rPr sz="2000" spc="-350" dirty="0">
                <a:latin typeface="Arial"/>
                <a:cs typeface="Arial"/>
              </a:rPr>
              <a:t> </a:t>
            </a:r>
            <a:r>
              <a:rPr sz="2000" dirty="0">
                <a:latin typeface="Arial"/>
                <a:cs typeface="Arial"/>
              </a:rPr>
              <a:t>1500  kg weight. </a:t>
            </a:r>
            <a:r>
              <a:rPr sz="2000" spc="-5" dirty="0">
                <a:latin typeface="Arial"/>
                <a:cs typeface="Arial"/>
              </a:rPr>
              <a:t>After </a:t>
            </a:r>
            <a:r>
              <a:rPr sz="2000" dirty="0">
                <a:latin typeface="Arial"/>
                <a:cs typeface="Arial"/>
              </a:rPr>
              <a:t>collision both vehicle skid a distance of 14 m. Assuming </a:t>
            </a:r>
            <a:r>
              <a:rPr sz="2000" spc="-5" dirty="0">
                <a:latin typeface="Arial"/>
                <a:cs typeface="Arial"/>
              </a:rPr>
              <a:t>coefficient </a:t>
            </a:r>
            <a:r>
              <a:rPr sz="2000" dirty="0">
                <a:latin typeface="Arial"/>
                <a:cs typeface="Arial"/>
              </a:rPr>
              <a:t>of friction  0.5, determine the initial speed of the</a:t>
            </a:r>
            <a:r>
              <a:rPr sz="2000" spc="-145" dirty="0">
                <a:latin typeface="Arial"/>
                <a:cs typeface="Arial"/>
              </a:rPr>
              <a:t> </a:t>
            </a:r>
            <a:r>
              <a:rPr sz="2000" dirty="0">
                <a:latin typeface="Arial"/>
                <a:cs typeface="Arial"/>
              </a:rPr>
              <a:t>vehicle.</a:t>
            </a:r>
            <a:endParaRPr sz="2000">
              <a:latin typeface="Arial"/>
              <a:cs typeface="Arial"/>
            </a:endParaRPr>
          </a:p>
          <a:p>
            <a:pPr>
              <a:lnSpc>
                <a:spcPct val="100000"/>
              </a:lnSpc>
              <a:spcBef>
                <a:spcPts val="25"/>
              </a:spcBef>
            </a:pPr>
            <a:endParaRPr sz="3150">
              <a:latin typeface="Arial"/>
              <a:cs typeface="Arial"/>
            </a:endParaRPr>
          </a:p>
          <a:p>
            <a:pPr marL="12700">
              <a:lnSpc>
                <a:spcPct val="100000"/>
              </a:lnSpc>
            </a:pPr>
            <a:r>
              <a:rPr sz="2000" b="1" dirty="0">
                <a:latin typeface="Arial"/>
                <a:cs typeface="Arial"/>
              </a:rPr>
              <a:t>Solution:</a:t>
            </a:r>
            <a:endParaRPr sz="2000">
              <a:latin typeface="Arial"/>
              <a:cs typeface="Arial"/>
            </a:endParaRPr>
          </a:p>
          <a:p>
            <a:pPr>
              <a:lnSpc>
                <a:spcPct val="100000"/>
              </a:lnSpc>
              <a:spcBef>
                <a:spcPts val="45"/>
              </a:spcBef>
            </a:pPr>
            <a:endParaRPr sz="2050">
              <a:latin typeface="Arial"/>
              <a:cs typeface="Arial"/>
            </a:endParaRPr>
          </a:p>
          <a:p>
            <a:pPr marL="12700">
              <a:lnSpc>
                <a:spcPct val="100000"/>
              </a:lnSpc>
            </a:pPr>
            <a:r>
              <a:rPr sz="2000" spc="-5" dirty="0">
                <a:latin typeface="Arial"/>
                <a:cs typeface="Arial"/>
              </a:rPr>
              <a:t>At </a:t>
            </a:r>
            <a:r>
              <a:rPr sz="2000" dirty="0">
                <a:latin typeface="Arial"/>
                <a:cs typeface="Arial"/>
              </a:rPr>
              <a:t>collision: Momentum before impact = momentum </a:t>
            </a:r>
            <a:r>
              <a:rPr sz="2000" spc="-5" dirty="0">
                <a:latin typeface="Arial"/>
                <a:cs typeface="Arial"/>
              </a:rPr>
              <a:t>after</a:t>
            </a:r>
            <a:r>
              <a:rPr sz="2000" spc="-204" dirty="0">
                <a:latin typeface="Arial"/>
                <a:cs typeface="Arial"/>
              </a:rPr>
              <a:t> </a:t>
            </a:r>
            <a:r>
              <a:rPr sz="2000" dirty="0">
                <a:latin typeface="Arial"/>
                <a:cs typeface="Arial"/>
              </a:rPr>
              <a:t>impact</a:t>
            </a:r>
            <a:endParaRPr sz="2000">
              <a:latin typeface="Arial"/>
              <a:cs typeface="Arial"/>
            </a:endParaRPr>
          </a:p>
        </p:txBody>
      </p:sp>
      <p:sp>
        <p:nvSpPr>
          <p:cNvPr id="4" name="object 4"/>
          <p:cNvSpPr/>
          <p:nvPr/>
        </p:nvSpPr>
        <p:spPr>
          <a:xfrm>
            <a:off x="3229984" y="4276685"/>
            <a:ext cx="2081201" cy="156751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108</a:t>
            </a:fld>
            <a:endParaRPr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2990374" cy="1120820"/>
          </a:xfrm>
          <a:prstGeom prst="rect">
            <a:avLst/>
          </a:prstGeom>
        </p:spPr>
        <p:txBody>
          <a:bodyPr vert="horz" wrap="square" lIns="0" tIns="12700" rIns="0" bIns="0" rtlCol="0">
            <a:spAutoFit/>
          </a:bodyPr>
          <a:lstStyle/>
          <a:p>
            <a:pPr marL="12700">
              <a:lnSpc>
                <a:spcPct val="100000"/>
              </a:lnSpc>
              <a:spcBef>
                <a:spcPts val="100"/>
              </a:spcBef>
            </a:pPr>
            <a:r>
              <a:rPr dirty="0"/>
              <a:t>Numerical</a:t>
            </a:r>
            <a:r>
              <a:rPr spc="-85" dirty="0"/>
              <a:t> </a:t>
            </a:r>
            <a:r>
              <a:rPr spc="-5" dirty="0"/>
              <a:t>Example</a:t>
            </a:r>
          </a:p>
        </p:txBody>
      </p:sp>
      <p:sp>
        <p:nvSpPr>
          <p:cNvPr id="3" name="object 3"/>
          <p:cNvSpPr txBox="1"/>
          <p:nvPr/>
        </p:nvSpPr>
        <p:spPr>
          <a:xfrm>
            <a:off x="516255" y="1272896"/>
            <a:ext cx="8006715" cy="3706143"/>
          </a:xfrm>
          <a:prstGeom prst="rect">
            <a:avLst/>
          </a:prstGeom>
        </p:spPr>
        <p:txBody>
          <a:bodyPr vert="horz" wrap="square" lIns="0" tIns="12700" rIns="0" bIns="0" rtlCol="0">
            <a:spAutoFit/>
          </a:bodyPr>
          <a:lstStyle/>
          <a:p>
            <a:pPr marL="140970" marR="5080">
              <a:lnSpc>
                <a:spcPct val="150000"/>
              </a:lnSpc>
              <a:spcBef>
                <a:spcPts val="100"/>
              </a:spcBef>
            </a:pPr>
            <a:r>
              <a:rPr sz="2000" dirty="0">
                <a:latin typeface="Arial"/>
                <a:cs typeface="Arial"/>
              </a:rPr>
              <a:t>A vehicle of 2000 kg skids a distance of 36 m before colliding with a stationary vehicle of</a:t>
            </a:r>
            <a:r>
              <a:rPr sz="2000" spc="-350" dirty="0">
                <a:latin typeface="Arial"/>
                <a:cs typeface="Arial"/>
              </a:rPr>
              <a:t> </a:t>
            </a:r>
            <a:r>
              <a:rPr sz="2000" dirty="0">
                <a:latin typeface="Arial"/>
                <a:cs typeface="Arial"/>
              </a:rPr>
              <a:t>1500  kg weight. </a:t>
            </a:r>
            <a:r>
              <a:rPr sz="2000" spc="-5" dirty="0">
                <a:latin typeface="Arial"/>
                <a:cs typeface="Arial"/>
              </a:rPr>
              <a:t>After </a:t>
            </a:r>
            <a:r>
              <a:rPr sz="2000" dirty="0">
                <a:latin typeface="Arial"/>
                <a:cs typeface="Arial"/>
              </a:rPr>
              <a:t>collision both vehicle skid a distance of 14 m. Assuming </a:t>
            </a:r>
            <a:r>
              <a:rPr sz="2000" spc="-5" dirty="0">
                <a:latin typeface="Arial"/>
                <a:cs typeface="Arial"/>
              </a:rPr>
              <a:t>coefficient </a:t>
            </a:r>
            <a:r>
              <a:rPr sz="2000" dirty="0">
                <a:latin typeface="Arial"/>
                <a:cs typeface="Arial"/>
              </a:rPr>
              <a:t>of friction  0.5, determine the initial speed of the</a:t>
            </a:r>
            <a:r>
              <a:rPr sz="2000" spc="-145" dirty="0">
                <a:latin typeface="Arial"/>
                <a:cs typeface="Arial"/>
              </a:rPr>
              <a:t> </a:t>
            </a:r>
            <a:r>
              <a:rPr sz="2000" dirty="0">
                <a:latin typeface="Arial"/>
                <a:cs typeface="Arial"/>
              </a:rPr>
              <a:t>vehicle.</a:t>
            </a:r>
            <a:endParaRPr sz="2000">
              <a:latin typeface="Arial"/>
              <a:cs typeface="Arial"/>
            </a:endParaRPr>
          </a:p>
          <a:p>
            <a:pPr>
              <a:lnSpc>
                <a:spcPct val="100000"/>
              </a:lnSpc>
              <a:spcBef>
                <a:spcPts val="15"/>
              </a:spcBef>
            </a:pPr>
            <a:endParaRPr sz="1950">
              <a:latin typeface="Arial"/>
              <a:cs typeface="Arial"/>
            </a:endParaRPr>
          </a:p>
          <a:p>
            <a:pPr marL="12700">
              <a:lnSpc>
                <a:spcPct val="100000"/>
              </a:lnSpc>
            </a:pPr>
            <a:r>
              <a:rPr sz="2000" b="1" dirty="0">
                <a:latin typeface="Arial"/>
                <a:cs typeface="Arial"/>
              </a:rPr>
              <a:t>Solution:</a:t>
            </a:r>
            <a:endParaRPr sz="2000">
              <a:latin typeface="Arial"/>
              <a:cs typeface="Arial"/>
            </a:endParaRPr>
          </a:p>
          <a:p>
            <a:pPr>
              <a:lnSpc>
                <a:spcPct val="100000"/>
              </a:lnSpc>
              <a:spcBef>
                <a:spcPts val="45"/>
              </a:spcBef>
            </a:pPr>
            <a:endParaRPr sz="2050">
              <a:latin typeface="Arial"/>
              <a:cs typeface="Arial"/>
            </a:endParaRPr>
          </a:p>
          <a:p>
            <a:pPr marL="12700">
              <a:lnSpc>
                <a:spcPct val="100000"/>
              </a:lnSpc>
            </a:pPr>
            <a:r>
              <a:rPr sz="2000" dirty="0">
                <a:latin typeface="Arial"/>
                <a:cs typeface="Arial"/>
              </a:rPr>
              <a:t>Before collision : Loss in kinetic energy of moving vehicle = work done against braking force</a:t>
            </a:r>
            <a:r>
              <a:rPr sz="2000" spc="-220" dirty="0">
                <a:latin typeface="Arial"/>
                <a:cs typeface="Arial"/>
              </a:rPr>
              <a:t> </a:t>
            </a:r>
            <a:r>
              <a:rPr sz="2000" dirty="0">
                <a:latin typeface="Arial"/>
                <a:cs typeface="Arial"/>
              </a:rPr>
              <a:t>in</a:t>
            </a:r>
            <a:endParaRPr sz="2000">
              <a:latin typeface="Arial"/>
              <a:cs typeface="Arial"/>
            </a:endParaRPr>
          </a:p>
          <a:p>
            <a:pPr marL="12700">
              <a:lnSpc>
                <a:spcPct val="100000"/>
              </a:lnSpc>
            </a:pPr>
            <a:r>
              <a:rPr sz="2000" dirty="0">
                <a:latin typeface="Arial"/>
                <a:cs typeface="Arial"/>
              </a:rPr>
              <a:t>reducing the</a:t>
            </a:r>
            <a:r>
              <a:rPr sz="2000" spc="-65" dirty="0">
                <a:latin typeface="Arial"/>
                <a:cs typeface="Arial"/>
              </a:rPr>
              <a:t> </a:t>
            </a:r>
            <a:r>
              <a:rPr sz="2000" dirty="0">
                <a:latin typeface="Arial"/>
                <a:cs typeface="Arial"/>
              </a:rPr>
              <a:t>speed</a:t>
            </a:r>
            <a:endParaRPr sz="2000">
              <a:latin typeface="Arial"/>
              <a:cs typeface="Arial"/>
            </a:endParaRPr>
          </a:p>
        </p:txBody>
      </p:sp>
      <p:sp>
        <p:nvSpPr>
          <p:cNvPr id="4" name="object 4"/>
          <p:cNvSpPr/>
          <p:nvPr/>
        </p:nvSpPr>
        <p:spPr>
          <a:xfrm>
            <a:off x="2862838" y="4356802"/>
            <a:ext cx="3805559" cy="162364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6495479" y="6428459"/>
            <a:ext cx="2208371" cy="436017"/>
          </a:xfrm>
          <a:prstGeom prst="rect">
            <a:avLst/>
          </a:prstGeom>
        </p:spPr>
        <p:txBody>
          <a:bodyPr vert="horz" wrap="square" lIns="0" tIns="0" rIns="0" bIns="0" rtlCol="0">
            <a:spAutoFit/>
          </a:bodyPr>
          <a:lstStyle/>
          <a:p>
            <a:pPr marL="12700">
              <a:lnSpc>
                <a:spcPts val="1650"/>
              </a:lnSpc>
            </a:pPr>
            <a:r>
              <a:rPr dirty="0"/>
              <a:t>Forensic </a:t>
            </a:r>
            <a:r>
              <a:rPr spc="-5" dirty="0"/>
              <a:t>Analysis </a:t>
            </a:r>
            <a:r>
              <a:rPr dirty="0"/>
              <a:t>of </a:t>
            </a:r>
            <a:r>
              <a:rPr spc="-10" dirty="0"/>
              <a:t>Traffic</a:t>
            </a:r>
            <a:r>
              <a:rPr spc="-305" dirty="0"/>
              <a:t> </a:t>
            </a:r>
            <a:r>
              <a:rPr dirty="0"/>
              <a:t>Accidents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109</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ubtitle 2"/>
          <p:cNvSpPr txBox="1"/>
          <p:nvPr/>
        </p:nvSpPr>
        <p:spPr>
          <a:xfrm>
            <a:off x="414338" y="0"/>
            <a:ext cx="8201025" cy="554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US" sz="3000" b="1" u="sng" dirty="0" smtClean="0">
                <a:solidFill>
                  <a:srgbClr val="FF0000"/>
                </a:solidFill>
              </a:rPr>
              <a:t>Accidents  - </a:t>
            </a:r>
            <a:r>
              <a:rPr lang="en-IN" sz="3000" b="1" u="sng" dirty="0" smtClean="0">
                <a:solidFill>
                  <a:srgbClr val="FF0000"/>
                </a:solidFill>
              </a:rPr>
              <a:t>Facts (India)</a:t>
            </a:r>
          </a:p>
        </p:txBody>
      </p:sp>
      <p:sp>
        <p:nvSpPr>
          <p:cNvPr id="5" name="Rectangle 4"/>
          <p:cNvSpPr/>
          <p:nvPr/>
        </p:nvSpPr>
        <p:spPr>
          <a:xfrm>
            <a:off x="1063997" y="642363"/>
            <a:ext cx="6473079" cy="369332"/>
          </a:xfrm>
          <a:prstGeom prst="rect">
            <a:avLst/>
          </a:prstGeom>
        </p:spPr>
        <p:txBody>
          <a:bodyPr wrap="square">
            <a:spAutoFit/>
          </a:bodyPr>
          <a:lstStyle/>
          <a:p>
            <a:pPr algn="ctr"/>
            <a:r>
              <a:rPr lang="en-US" b="1" dirty="0" smtClean="0">
                <a:latin typeface="Arial" panose="020B0604020202020204" pitchFamily="34" charset="0"/>
                <a:cs typeface="Arial" panose="020B0604020202020204" pitchFamily="34" charset="0"/>
              </a:rPr>
              <a:t>Map 1: </a:t>
            </a:r>
            <a:r>
              <a:rPr lang="en-US" dirty="0" smtClean="0">
                <a:latin typeface="Arial" panose="020B0604020202020204" pitchFamily="34" charset="0"/>
                <a:cs typeface="Arial" panose="020B0604020202020204" pitchFamily="34" charset="0"/>
              </a:rPr>
              <a:t>Road Accidents in 2018 – State-wise</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42962" y="1016428"/>
            <a:ext cx="7458076" cy="5114392"/>
          </a:xfrm>
          <a:prstGeom prst="rect">
            <a:avLst/>
          </a:prstGeom>
        </p:spPr>
      </p:pic>
    </p:spTree>
    <p:extLst>
      <p:ext uri="{BB962C8B-B14F-4D97-AF65-F5344CB8AC3E}">
        <p14:creationId xmlns="" xmlns:p14="http://schemas.microsoft.com/office/powerpoint/2010/main" val="155839625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2516505" cy="1120820"/>
          </a:xfrm>
          <a:prstGeom prst="rect">
            <a:avLst/>
          </a:prstGeom>
        </p:spPr>
        <p:txBody>
          <a:bodyPr vert="horz" wrap="square" lIns="0" tIns="12700" rIns="0" bIns="0" rtlCol="0">
            <a:spAutoFit/>
          </a:bodyPr>
          <a:lstStyle/>
          <a:p>
            <a:pPr marL="12700">
              <a:lnSpc>
                <a:spcPct val="100000"/>
              </a:lnSpc>
              <a:spcBef>
                <a:spcPts val="100"/>
              </a:spcBef>
            </a:pPr>
            <a:r>
              <a:rPr dirty="0"/>
              <a:t>Angular</a:t>
            </a:r>
            <a:r>
              <a:rPr spc="-95" dirty="0"/>
              <a:t> </a:t>
            </a:r>
            <a:r>
              <a:rPr dirty="0"/>
              <a:t>collision</a:t>
            </a:r>
          </a:p>
        </p:txBody>
      </p:sp>
      <p:sp>
        <p:nvSpPr>
          <p:cNvPr id="3" name="object 3"/>
          <p:cNvSpPr txBox="1">
            <a:spLocks noGrp="1"/>
          </p:cNvSpPr>
          <p:nvPr>
            <p:ph type="body" idx="1"/>
          </p:nvPr>
        </p:nvSpPr>
        <p:spPr>
          <a:xfrm>
            <a:off x="457200" y="1600200"/>
            <a:ext cx="8229600" cy="3114724"/>
          </a:xfrm>
          <a:prstGeom prst="rect">
            <a:avLst/>
          </a:prstGeom>
        </p:spPr>
        <p:txBody>
          <a:bodyPr vert="horz" wrap="square" lIns="0" tIns="56921" rIns="0" bIns="0" rtlCol="0">
            <a:spAutoFit/>
          </a:bodyPr>
          <a:lstStyle/>
          <a:p>
            <a:pPr marL="555625" marR="5080">
              <a:lnSpc>
                <a:spcPct val="100000"/>
              </a:lnSpc>
              <a:spcBef>
                <a:spcPts val="105"/>
              </a:spcBef>
            </a:pPr>
            <a:r>
              <a:rPr spc="-5" dirty="0"/>
              <a:t>Angular collision </a:t>
            </a:r>
            <a:r>
              <a:rPr dirty="0"/>
              <a:t>occurs when two vehicles coming </a:t>
            </a:r>
            <a:r>
              <a:rPr spc="-10" dirty="0"/>
              <a:t>at</a:t>
            </a:r>
            <a:r>
              <a:rPr spc="-100" dirty="0"/>
              <a:t> </a:t>
            </a:r>
            <a:r>
              <a:rPr spc="-5" dirty="0"/>
              <a:t>right  angles collies </a:t>
            </a:r>
            <a:r>
              <a:rPr dirty="0"/>
              <a:t>with </a:t>
            </a:r>
            <a:r>
              <a:rPr spc="-5" dirty="0"/>
              <a:t>each other and bifurcates </a:t>
            </a:r>
            <a:r>
              <a:rPr dirty="0"/>
              <a:t>in </a:t>
            </a:r>
            <a:r>
              <a:rPr spc="-10" dirty="0"/>
              <a:t>different  </a:t>
            </a:r>
            <a:r>
              <a:rPr spc="-5" dirty="0"/>
              <a:t>direction</a:t>
            </a:r>
          </a:p>
          <a:p>
            <a:pPr marL="555625" marR="52705">
              <a:lnSpc>
                <a:spcPct val="100000"/>
              </a:lnSpc>
              <a:spcBef>
                <a:spcPts val="770"/>
              </a:spcBef>
            </a:pPr>
            <a:r>
              <a:rPr dirty="0"/>
              <a:t>The </a:t>
            </a:r>
            <a:r>
              <a:rPr spc="-5" dirty="0"/>
              <a:t>direction </a:t>
            </a:r>
            <a:r>
              <a:rPr dirty="0"/>
              <a:t>of </a:t>
            </a:r>
            <a:r>
              <a:rPr spc="-5" dirty="0"/>
              <a:t>the </a:t>
            </a:r>
            <a:r>
              <a:rPr dirty="0"/>
              <a:t>vehicles </a:t>
            </a:r>
            <a:r>
              <a:rPr spc="-5" dirty="0"/>
              <a:t>after </a:t>
            </a:r>
            <a:r>
              <a:rPr dirty="0"/>
              <a:t>collision in </a:t>
            </a:r>
            <a:r>
              <a:rPr spc="-5" dirty="0"/>
              <a:t>this </a:t>
            </a:r>
            <a:r>
              <a:rPr dirty="0"/>
              <a:t>case  </a:t>
            </a:r>
            <a:r>
              <a:rPr spc="-5" dirty="0"/>
              <a:t>depends </a:t>
            </a:r>
            <a:r>
              <a:rPr spc="-10" dirty="0"/>
              <a:t>on </a:t>
            </a:r>
            <a:r>
              <a:rPr dirty="0"/>
              <a:t>the </a:t>
            </a:r>
            <a:r>
              <a:rPr spc="-5" dirty="0"/>
              <a:t>initial </a:t>
            </a:r>
            <a:r>
              <a:rPr dirty="0"/>
              <a:t>speeds of the two </a:t>
            </a:r>
            <a:r>
              <a:rPr spc="-5" dirty="0"/>
              <a:t>vehicles and</a:t>
            </a:r>
            <a:r>
              <a:rPr spc="-75" dirty="0"/>
              <a:t> </a:t>
            </a:r>
            <a:r>
              <a:rPr spc="-5" dirty="0"/>
              <a:t>their  weights</a:t>
            </a:r>
          </a:p>
        </p:txBody>
      </p:sp>
      <p:sp>
        <p:nvSpPr>
          <p:cNvPr id="4" name="object 4"/>
          <p:cNvSpPr/>
          <p:nvPr/>
        </p:nvSpPr>
        <p:spPr>
          <a:xfrm>
            <a:off x="567614" y="1509369"/>
            <a:ext cx="167335" cy="2279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7614" y="3069945"/>
            <a:ext cx="167335" cy="22799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110</a:t>
            </a:fld>
            <a:endParaRPr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6" y="249428"/>
            <a:ext cx="3452336" cy="1120820"/>
          </a:xfrm>
          <a:prstGeom prst="rect">
            <a:avLst/>
          </a:prstGeom>
        </p:spPr>
        <p:txBody>
          <a:bodyPr vert="horz" wrap="square" lIns="0" tIns="12700" rIns="0" bIns="0" rtlCol="0">
            <a:spAutoFit/>
          </a:bodyPr>
          <a:lstStyle/>
          <a:p>
            <a:pPr marL="12700">
              <a:lnSpc>
                <a:spcPct val="100000"/>
              </a:lnSpc>
              <a:spcBef>
                <a:spcPts val="100"/>
              </a:spcBef>
            </a:pPr>
            <a:r>
              <a:rPr dirty="0"/>
              <a:t>Angular</a:t>
            </a:r>
            <a:r>
              <a:rPr spc="-80" dirty="0"/>
              <a:t> </a:t>
            </a:r>
            <a:r>
              <a:rPr dirty="0"/>
              <a:t>collision-types</a:t>
            </a:r>
          </a:p>
        </p:txBody>
      </p:sp>
      <p:sp>
        <p:nvSpPr>
          <p:cNvPr id="3" name="object 3"/>
          <p:cNvSpPr/>
          <p:nvPr/>
        </p:nvSpPr>
        <p:spPr>
          <a:xfrm>
            <a:off x="1164748" y="1724559"/>
            <a:ext cx="2782929" cy="302625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47115" y="5445353"/>
            <a:ext cx="3859530" cy="750847"/>
          </a:xfrm>
          <a:prstGeom prst="rect">
            <a:avLst/>
          </a:prstGeom>
        </p:spPr>
        <p:txBody>
          <a:bodyPr vert="horz" wrap="square" lIns="0" tIns="12065" rIns="0" bIns="0" rtlCol="0">
            <a:spAutoFit/>
          </a:bodyPr>
          <a:lstStyle/>
          <a:p>
            <a:pPr algn="ctr">
              <a:lnSpc>
                <a:spcPct val="100000"/>
              </a:lnSpc>
              <a:spcBef>
                <a:spcPts val="95"/>
              </a:spcBef>
            </a:pPr>
            <a:r>
              <a:rPr sz="1600" spc="-5" dirty="0">
                <a:latin typeface="Arial"/>
                <a:cs typeface="Arial"/>
              </a:rPr>
              <a:t>Angular collision of </a:t>
            </a:r>
            <a:r>
              <a:rPr sz="1600" spc="-10" dirty="0">
                <a:latin typeface="Arial"/>
                <a:cs typeface="Arial"/>
              </a:rPr>
              <a:t>two </a:t>
            </a:r>
            <a:r>
              <a:rPr sz="1600" spc="-5" dirty="0">
                <a:latin typeface="Arial"/>
                <a:cs typeface="Arial"/>
              </a:rPr>
              <a:t>vehicles resulting in movement</a:t>
            </a:r>
            <a:r>
              <a:rPr sz="1600" spc="85" dirty="0">
                <a:latin typeface="Arial"/>
                <a:cs typeface="Arial"/>
              </a:rPr>
              <a:t> </a:t>
            </a:r>
            <a:r>
              <a:rPr sz="1600" spc="-5" dirty="0">
                <a:latin typeface="Arial"/>
                <a:cs typeface="Arial"/>
              </a:rPr>
              <a:t>in</a:t>
            </a:r>
            <a:endParaRPr sz="1600">
              <a:latin typeface="Arial"/>
              <a:cs typeface="Arial"/>
            </a:endParaRPr>
          </a:p>
          <a:p>
            <a:pPr marL="5080" algn="ctr">
              <a:lnSpc>
                <a:spcPct val="100000"/>
              </a:lnSpc>
              <a:spcBef>
                <a:spcPts val="5"/>
              </a:spcBef>
            </a:pPr>
            <a:r>
              <a:rPr sz="1600" spc="-5" dirty="0">
                <a:latin typeface="Arial"/>
                <a:cs typeface="Arial"/>
              </a:rPr>
              <a:t>resultant</a:t>
            </a:r>
            <a:r>
              <a:rPr sz="1600" spc="5" dirty="0">
                <a:latin typeface="Arial"/>
                <a:cs typeface="Arial"/>
              </a:rPr>
              <a:t> </a:t>
            </a:r>
            <a:r>
              <a:rPr sz="1600" spc="-5" dirty="0">
                <a:latin typeface="Arial"/>
                <a:cs typeface="Arial"/>
              </a:rPr>
              <a:t>direction</a:t>
            </a:r>
            <a:endParaRPr sz="1600">
              <a:latin typeface="Arial"/>
              <a:cs typeface="Arial"/>
            </a:endParaRPr>
          </a:p>
        </p:txBody>
      </p:sp>
      <p:sp>
        <p:nvSpPr>
          <p:cNvPr id="5" name="object 5"/>
          <p:cNvSpPr/>
          <p:nvPr/>
        </p:nvSpPr>
        <p:spPr>
          <a:xfrm>
            <a:off x="5219882" y="1709482"/>
            <a:ext cx="3095034" cy="335795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231797" y="5507227"/>
            <a:ext cx="3442335" cy="750847"/>
          </a:xfrm>
          <a:prstGeom prst="rect">
            <a:avLst/>
          </a:prstGeom>
        </p:spPr>
        <p:txBody>
          <a:bodyPr vert="horz" wrap="square" lIns="0" tIns="12065" rIns="0" bIns="0" rtlCol="0">
            <a:spAutoFit/>
          </a:bodyPr>
          <a:lstStyle/>
          <a:p>
            <a:pPr marL="1369060" marR="5080" indent="-1356995">
              <a:lnSpc>
                <a:spcPct val="100000"/>
              </a:lnSpc>
              <a:spcBef>
                <a:spcPts val="95"/>
              </a:spcBef>
            </a:pPr>
            <a:r>
              <a:rPr sz="1600" spc="-5" dirty="0">
                <a:latin typeface="Arial"/>
                <a:cs typeface="Arial"/>
              </a:rPr>
              <a:t>After collision movement of car 1 north of </a:t>
            </a:r>
            <a:r>
              <a:rPr sz="1600" spc="-10" dirty="0">
                <a:latin typeface="Arial"/>
                <a:cs typeface="Arial"/>
              </a:rPr>
              <a:t>west </a:t>
            </a:r>
            <a:r>
              <a:rPr sz="1600" spc="-5" dirty="0">
                <a:latin typeface="Arial"/>
                <a:cs typeface="Arial"/>
              </a:rPr>
              <a:t>and  car 2 in east of</a:t>
            </a:r>
            <a:r>
              <a:rPr sz="1600" spc="25" dirty="0">
                <a:latin typeface="Arial"/>
                <a:cs typeface="Arial"/>
              </a:rPr>
              <a:t> </a:t>
            </a:r>
            <a:r>
              <a:rPr sz="1600" spc="-5" dirty="0">
                <a:latin typeface="Arial"/>
                <a:cs typeface="Arial"/>
              </a:rPr>
              <a:t>north</a:t>
            </a:r>
            <a:endParaRPr sz="1600">
              <a:latin typeface="Arial"/>
              <a:cs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6" y="249428"/>
            <a:ext cx="3452336" cy="1120820"/>
          </a:xfrm>
          <a:prstGeom prst="rect">
            <a:avLst/>
          </a:prstGeom>
        </p:spPr>
        <p:txBody>
          <a:bodyPr vert="horz" wrap="square" lIns="0" tIns="12700" rIns="0" bIns="0" rtlCol="0">
            <a:spAutoFit/>
          </a:bodyPr>
          <a:lstStyle/>
          <a:p>
            <a:pPr marL="12700">
              <a:lnSpc>
                <a:spcPct val="100000"/>
              </a:lnSpc>
              <a:spcBef>
                <a:spcPts val="100"/>
              </a:spcBef>
            </a:pPr>
            <a:r>
              <a:rPr dirty="0"/>
              <a:t>Angular</a:t>
            </a:r>
            <a:r>
              <a:rPr spc="-80" dirty="0"/>
              <a:t> </a:t>
            </a:r>
            <a:r>
              <a:rPr dirty="0"/>
              <a:t>collision-types</a:t>
            </a:r>
          </a:p>
        </p:txBody>
      </p:sp>
      <p:sp>
        <p:nvSpPr>
          <p:cNvPr id="3" name="object 3"/>
          <p:cNvSpPr txBox="1"/>
          <p:nvPr/>
        </p:nvSpPr>
        <p:spPr>
          <a:xfrm>
            <a:off x="496824" y="5445353"/>
            <a:ext cx="3960019" cy="504625"/>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After collision movement of car 1 and car 2 in north of</a:t>
            </a:r>
            <a:r>
              <a:rPr sz="1600" spc="150" dirty="0">
                <a:latin typeface="Arial"/>
                <a:cs typeface="Arial"/>
              </a:rPr>
              <a:t> </a:t>
            </a:r>
            <a:r>
              <a:rPr sz="1600" spc="-5" dirty="0">
                <a:latin typeface="Arial"/>
                <a:cs typeface="Arial"/>
              </a:rPr>
              <a:t>east</a:t>
            </a:r>
            <a:endParaRPr sz="1600">
              <a:latin typeface="Arial"/>
              <a:cs typeface="Arial"/>
            </a:endParaRPr>
          </a:p>
        </p:txBody>
      </p:sp>
      <p:sp>
        <p:nvSpPr>
          <p:cNvPr id="4" name="object 4"/>
          <p:cNvSpPr txBox="1"/>
          <p:nvPr/>
        </p:nvSpPr>
        <p:spPr>
          <a:xfrm>
            <a:off x="5231797" y="5507227"/>
            <a:ext cx="3442335" cy="750847"/>
          </a:xfrm>
          <a:prstGeom prst="rect">
            <a:avLst/>
          </a:prstGeom>
        </p:spPr>
        <p:txBody>
          <a:bodyPr vert="horz" wrap="square" lIns="0" tIns="12065" rIns="0" bIns="0" rtlCol="0">
            <a:spAutoFit/>
          </a:bodyPr>
          <a:lstStyle/>
          <a:p>
            <a:pPr marL="1369060" marR="5080" indent="-1356995">
              <a:lnSpc>
                <a:spcPct val="100000"/>
              </a:lnSpc>
              <a:spcBef>
                <a:spcPts val="95"/>
              </a:spcBef>
            </a:pPr>
            <a:r>
              <a:rPr sz="1600" spc="-5" dirty="0">
                <a:latin typeface="Arial"/>
                <a:cs typeface="Arial"/>
              </a:rPr>
              <a:t>After collision movement of car 1 north of </a:t>
            </a:r>
            <a:r>
              <a:rPr sz="1600" spc="-10" dirty="0">
                <a:latin typeface="Arial"/>
                <a:cs typeface="Arial"/>
              </a:rPr>
              <a:t>west </a:t>
            </a:r>
            <a:r>
              <a:rPr sz="1600" spc="-5" dirty="0">
                <a:latin typeface="Arial"/>
                <a:cs typeface="Arial"/>
              </a:rPr>
              <a:t>and  car 2 in east of</a:t>
            </a:r>
            <a:r>
              <a:rPr sz="1600" spc="25" dirty="0">
                <a:latin typeface="Arial"/>
                <a:cs typeface="Arial"/>
              </a:rPr>
              <a:t> </a:t>
            </a:r>
            <a:r>
              <a:rPr sz="1600" spc="-5" dirty="0">
                <a:latin typeface="Arial"/>
                <a:cs typeface="Arial"/>
              </a:rPr>
              <a:t>north</a:t>
            </a:r>
            <a:endParaRPr sz="1600">
              <a:latin typeface="Arial"/>
              <a:cs typeface="Arial"/>
            </a:endParaRPr>
          </a:p>
        </p:txBody>
      </p:sp>
      <p:sp>
        <p:nvSpPr>
          <p:cNvPr id="5" name="object 5"/>
          <p:cNvSpPr/>
          <p:nvPr/>
        </p:nvSpPr>
        <p:spPr>
          <a:xfrm>
            <a:off x="979305" y="1666695"/>
            <a:ext cx="2861908" cy="33718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253235" y="1933287"/>
            <a:ext cx="2716222" cy="317196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4210050" cy="1120820"/>
          </a:xfrm>
          <a:prstGeom prst="rect">
            <a:avLst/>
          </a:prstGeom>
        </p:spPr>
        <p:txBody>
          <a:bodyPr vert="horz" wrap="square" lIns="0" tIns="12700" rIns="0" bIns="0" rtlCol="0">
            <a:spAutoFit/>
          </a:bodyPr>
          <a:lstStyle/>
          <a:p>
            <a:pPr marL="12700">
              <a:lnSpc>
                <a:spcPct val="100000"/>
              </a:lnSpc>
              <a:spcBef>
                <a:spcPts val="100"/>
              </a:spcBef>
            </a:pPr>
            <a:r>
              <a:rPr spc="-5" dirty="0"/>
              <a:t>Speed </a:t>
            </a:r>
            <a:r>
              <a:rPr dirty="0"/>
              <a:t>vs </a:t>
            </a:r>
            <a:r>
              <a:rPr spc="-5" dirty="0"/>
              <a:t>stopping</a:t>
            </a:r>
            <a:r>
              <a:rPr spc="-30" dirty="0"/>
              <a:t> </a:t>
            </a:r>
            <a:r>
              <a:rPr spc="-5" dirty="0"/>
              <a:t>distance</a:t>
            </a:r>
          </a:p>
        </p:txBody>
      </p:sp>
      <p:sp>
        <p:nvSpPr>
          <p:cNvPr id="3" name="object 3"/>
          <p:cNvSpPr/>
          <p:nvPr/>
        </p:nvSpPr>
        <p:spPr>
          <a:xfrm>
            <a:off x="2117528" y="1196638"/>
            <a:ext cx="5073339" cy="404325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06043" y="5306059"/>
            <a:ext cx="7677150" cy="112082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Arial"/>
                <a:cs typeface="Arial"/>
              </a:rPr>
              <a:t>Figure Relationship </a:t>
            </a:r>
            <a:r>
              <a:rPr sz="1800" dirty="0">
                <a:latin typeface="Arial"/>
                <a:cs typeface="Arial"/>
              </a:rPr>
              <a:t>of </a:t>
            </a:r>
            <a:r>
              <a:rPr sz="1800" spc="-5" dirty="0">
                <a:latin typeface="Arial"/>
                <a:cs typeface="Arial"/>
              </a:rPr>
              <a:t>speed </a:t>
            </a:r>
            <a:r>
              <a:rPr sz="1800" spc="-15" dirty="0">
                <a:latin typeface="Arial"/>
                <a:cs typeface="Arial"/>
              </a:rPr>
              <a:t>with </a:t>
            </a:r>
            <a:r>
              <a:rPr sz="1800" spc="-5" dirty="0">
                <a:latin typeface="Arial"/>
                <a:cs typeface="Arial"/>
              </a:rPr>
              <a:t>breaking distance </a:t>
            </a:r>
            <a:r>
              <a:rPr sz="1800" dirty="0">
                <a:latin typeface="Arial"/>
                <a:cs typeface="Arial"/>
              </a:rPr>
              <a:t>for </a:t>
            </a:r>
            <a:r>
              <a:rPr sz="1800" spc="-5" dirty="0">
                <a:latin typeface="Arial"/>
                <a:cs typeface="Arial"/>
              </a:rPr>
              <a:t>a car on a dry road. Horizontal part </a:t>
            </a:r>
            <a:r>
              <a:rPr sz="1800" dirty="0">
                <a:latin typeface="Arial"/>
                <a:cs typeface="Arial"/>
              </a:rPr>
              <a:t>of </a:t>
            </a:r>
            <a:r>
              <a:rPr sz="1800" spc="-5" dirty="0">
                <a:latin typeface="Arial"/>
                <a:cs typeface="Arial"/>
              </a:rPr>
              <a:t>the line  show </a:t>
            </a:r>
            <a:r>
              <a:rPr sz="1800" dirty="0">
                <a:latin typeface="Arial"/>
                <a:cs typeface="Arial"/>
              </a:rPr>
              <a:t>the </a:t>
            </a:r>
            <a:r>
              <a:rPr sz="1800" spc="-5" dirty="0">
                <a:latin typeface="Arial"/>
                <a:cs typeface="Arial"/>
              </a:rPr>
              <a:t>original cruising speed </a:t>
            </a:r>
            <a:r>
              <a:rPr sz="1800" dirty="0">
                <a:latin typeface="Arial"/>
                <a:cs typeface="Arial"/>
              </a:rPr>
              <a:t>of </a:t>
            </a:r>
            <a:r>
              <a:rPr sz="1800" spc="-5" dirty="0">
                <a:latin typeface="Arial"/>
                <a:cs typeface="Arial"/>
              </a:rPr>
              <a:t>the car and </a:t>
            </a:r>
            <a:r>
              <a:rPr sz="1800" dirty="0">
                <a:latin typeface="Arial"/>
                <a:cs typeface="Arial"/>
              </a:rPr>
              <a:t>the </a:t>
            </a:r>
            <a:r>
              <a:rPr sz="1800" spc="-5" dirty="0">
                <a:latin typeface="Arial"/>
                <a:cs typeface="Arial"/>
              </a:rPr>
              <a:t>curved part </a:t>
            </a:r>
            <a:r>
              <a:rPr sz="1800" spc="-15" dirty="0">
                <a:latin typeface="Arial"/>
                <a:cs typeface="Arial"/>
              </a:rPr>
              <a:t>shows </a:t>
            </a:r>
            <a:r>
              <a:rPr sz="1800" dirty="0">
                <a:latin typeface="Arial"/>
                <a:cs typeface="Arial"/>
              </a:rPr>
              <a:t>the </a:t>
            </a:r>
            <a:r>
              <a:rPr sz="1800" spc="-5" dirty="0">
                <a:latin typeface="Arial"/>
                <a:cs typeface="Arial"/>
              </a:rPr>
              <a:t>breaking section. </a:t>
            </a:r>
            <a:r>
              <a:rPr sz="1800" dirty="0">
                <a:latin typeface="Arial"/>
                <a:cs typeface="Arial"/>
              </a:rPr>
              <a:t>(Assume  </a:t>
            </a:r>
            <a:r>
              <a:rPr sz="1800" spc="-5" dirty="0">
                <a:latin typeface="Arial"/>
                <a:cs typeface="Arial"/>
              </a:rPr>
              <a:t>driver reaction </a:t>
            </a:r>
            <a:r>
              <a:rPr sz="1800" dirty="0">
                <a:latin typeface="Arial"/>
                <a:cs typeface="Arial"/>
              </a:rPr>
              <a:t>time </a:t>
            </a:r>
            <a:r>
              <a:rPr sz="1800" spc="-5" dirty="0">
                <a:latin typeface="Arial"/>
                <a:cs typeface="Arial"/>
              </a:rPr>
              <a:t>1.8 </a:t>
            </a:r>
            <a:r>
              <a:rPr sz="1800" dirty="0">
                <a:latin typeface="Arial"/>
                <a:cs typeface="Arial"/>
              </a:rPr>
              <a:t>s </a:t>
            </a:r>
            <a:r>
              <a:rPr sz="1800" spc="-5" dirty="0">
                <a:latin typeface="Arial"/>
                <a:cs typeface="Arial"/>
              </a:rPr>
              <a:t>and average braking deceleration </a:t>
            </a:r>
            <a:r>
              <a:rPr sz="1800" dirty="0">
                <a:latin typeface="Arial"/>
                <a:cs typeface="Arial"/>
              </a:rPr>
              <a:t>5.8</a:t>
            </a:r>
            <a:r>
              <a:rPr sz="1800" spc="80" dirty="0">
                <a:latin typeface="Arial"/>
                <a:cs typeface="Arial"/>
              </a:rPr>
              <a:t> </a:t>
            </a:r>
            <a:r>
              <a:rPr sz="1800" dirty="0">
                <a:latin typeface="Arial"/>
                <a:cs typeface="Arial"/>
              </a:rPr>
              <a:t>m/s2)</a:t>
            </a:r>
            <a:endParaRPr sz="1800">
              <a:latin typeface="Arial"/>
              <a:cs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29" y="1"/>
            <a:ext cx="9151144" cy="1076325"/>
            <a:chOff x="-4572" y="0"/>
            <a:chExt cx="12201525" cy="1076325"/>
          </a:xfrm>
        </p:grpSpPr>
        <p:sp>
          <p:nvSpPr>
            <p:cNvPr id="3" name="object 3"/>
            <p:cNvSpPr/>
            <p:nvPr/>
          </p:nvSpPr>
          <p:spPr>
            <a:xfrm>
              <a:off x="0" y="0"/>
              <a:ext cx="12192000" cy="1066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2192000" cy="1066800"/>
            </a:xfrm>
            <a:custGeom>
              <a:avLst/>
              <a:gdLst/>
              <a:ahLst/>
              <a:cxnLst/>
              <a:rect l="l" t="t" r="r" b="b"/>
              <a:pathLst>
                <a:path w="12192000" h="1066800">
                  <a:moveTo>
                    <a:pt x="0" y="1066800"/>
                  </a:moveTo>
                  <a:lnTo>
                    <a:pt x="12192000" y="1066800"/>
                  </a:lnTo>
                  <a:lnTo>
                    <a:pt x="12192000" y="0"/>
                  </a:lnTo>
                  <a:lnTo>
                    <a:pt x="0" y="0"/>
                  </a:lnTo>
                  <a:lnTo>
                    <a:pt x="0" y="1066800"/>
                  </a:lnTo>
                  <a:close/>
                </a:path>
              </a:pathLst>
            </a:custGeom>
            <a:ln w="9144">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516255" y="249428"/>
            <a:ext cx="2934653" cy="1120820"/>
          </a:xfrm>
          <a:prstGeom prst="rect">
            <a:avLst/>
          </a:prstGeom>
        </p:spPr>
        <p:txBody>
          <a:bodyPr vert="horz" wrap="square" lIns="0" tIns="12700" rIns="0" bIns="0" rtlCol="0">
            <a:spAutoFit/>
          </a:bodyPr>
          <a:lstStyle/>
          <a:p>
            <a:pPr marL="12700">
              <a:lnSpc>
                <a:spcPct val="100000"/>
              </a:lnSpc>
              <a:spcBef>
                <a:spcPts val="100"/>
              </a:spcBef>
            </a:pPr>
            <a:r>
              <a:rPr spc="-5" dirty="0"/>
              <a:t>Severity vs</a:t>
            </a:r>
            <a:r>
              <a:rPr spc="-10" dirty="0"/>
              <a:t> </a:t>
            </a:r>
            <a:r>
              <a:rPr spc="-5" dirty="0"/>
              <a:t>velocity</a:t>
            </a:r>
          </a:p>
        </p:txBody>
      </p:sp>
      <p:sp>
        <p:nvSpPr>
          <p:cNvPr id="6" name="object 6"/>
          <p:cNvSpPr/>
          <p:nvPr/>
        </p:nvSpPr>
        <p:spPr>
          <a:xfrm>
            <a:off x="1125855" y="1059903"/>
            <a:ext cx="5878532" cy="455346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2592228" cy="1120820"/>
          </a:xfrm>
          <a:prstGeom prst="rect">
            <a:avLst/>
          </a:prstGeom>
        </p:spPr>
        <p:txBody>
          <a:bodyPr vert="horz" wrap="square" lIns="0" tIns="12700" rIns="0" bIns="0" rtlCol="0">
            <a:spAutoFit/>
          </a:bodyPr>
          <a:lstStyle/>
          <a:p>
            <a:pPr marL="12700">
              <a:lnSpc>
                <a:spcPct val="100000"/>
              </a:lnSpc>
              <a:spcBef>
                <a:spcPts val="100"/>
              </a:spcBef>
            </a:pPr>
            <a:r>
              <a:rPr spc="-70" dirty="0"/>
              <a:t>Topics </a:t>
            </a:r>
            <a:r>
              <a:rPr dirty="0"/>
              <a:t>of</a:t>
            </a:r>
            <a:r>
              <a:rPr spc="-10" dirty="0"/>
              <a:t> </a:t>
            </a:r>
            <a:r>
              <a:rPr dirty="0"/>
              <a:t>interest</a:t>
            </a:r>
          </a:p>
        </p:txBody>
      </p:sp>
      <p:sp>
        <p:nvSpPr>
          <p:cNvPr id="3" name="object 3"/>
          <p:cNvSpPr txBox="1"/>
          <p:nvPr/>
        </p:nvSpPr>
        <p:spPr>
          <a:xfrm>
            <a:off x="773430" y="1219174"/>
            <a:ext cx="7364254" cy="5532539"/>
          </a:xfrm>
          <a:prstGeom prst="rect">
            <a:avLst/>
          </a:prstGeom>
        </p:spPr>
        <p:txBody>
          <a:bodyPr vert="horz" wrap="square" lIns="0" tIns="110489" rIns="0" bIns="0" rtlCol="0">
            <a:spAutoFit/>
          </a:bodyPr>
          <a:lstStyle/>
          <a:p>
            <a:pPr marL="12700">
              <a:lnSpc>
                <a:spcPct val="100000"/>
              </a:lnSpc>
              <a:spcBef>
                <a:spcPts val="869"/>
              </a:spcBef>
            </a:pPr>
            <a:r>
              <a:rPr sz="3200" dirty="0">
                <a:latin typeface="Arial"/>
                <a:cs typeface="Arial"/>
              </a:rPr>
              <a:t>Road safety</a:t>
            </a:r>
            <a:r>
              <a:rPr sz="3200" spc="-30" dirty="0">
                <a:latin typeface="Arial"/>
                <a:cs typeface="Arial"/>
              </a:rPr>
              <a:t> </a:t>
            </a:r>
            <a:r>
              <a:rPr sz="3200" spc="-5" dirty="0">
                <a:latin typeface="Arial"/>
                <a:cs typeface="Arial"/>
              </a:rPr>
              <a:t>audit</a:t>
            </a:r>
            <a:endParaRPr sz="3200">
              <a:latin typeface="Arial"/>
              <a:cs typeface="Arial"/>
            </a:endParaRPr>
          </a:p>
          <a:p>
            <a:pPr marL="12700" marR="2579370">
              <a:lnSpc>
                <a:spcPct val="120000"/>
              </a:lnSpc>
            </a:pPr>
            <a:r>
              <a:rPr sz="3200" spc="-30" dirty="0">
                <a:latin typeface="Arial"/>
                <a:cs typeface="Arial"/>
              </a:rPr>
              <a:t>Traffic </a:t>
            </a:r>
            <a:r>
              <a:rPr sz="3200" spc="-5" dirty="0">
                <a:latin typeface="Arial"/>
                <a:cs typeface="Arial"/>
              </a:rPr>
              <a:t>calming </a:t>
            </a:r>
            <a:r>
              <a:rPr sz="3200" dirty="0">
                <a:latin typeface="Arial"/>
                <a:cs typeface="Arial"/>
              </a:rPr>
              <a:t>measures in </a:t>
            </a:r>
            <a:r>
              <a:rPr sz="3200" spc="-5" dirty="0">
                <a:latin typeface="Arial"/>
                <a:cs typeface="Arial"/>
              </a:rPr>
              <a:t>urban</a:t>
            </a:r>
            <a:r>
              <a:rPr sz="3200" spc="-50" dirty="0">
                <a:latin typeface="Arial"/>
                <a:cs typeface="Arial"/>
              </a:rPr>
              <a:t> </a:t>
            </a:r>
            <a:r>
              <a:rPr sz="3200" spc="-5" dirty="0">
                <a:latin typeface="Arial"/>
                <a:cs typeface="Arial"/>
              </a:rPr>
              <a:t>areas  </a:t>
            </a:r>
            <a:r>
              <a:rPr sz="3200" dirty="0">
                <a:latin typeface="Arial"/>
                <a:cs typeface="Arial"/>
              </a:rPr>
              <a:t>Road safety </a:t>
            </a:r>
            <a:r>
              <a:rPr sz="3200" spc="-5" dirty="0">
                <a:latin typeface="Arial"/>
                <a:cs typeface="Arial"/>
              </a:rPr>
              <a:t>improvement</a:t>
            </a:r>
            <a:r>
              <a:rPr sz="3200" spc="-60" dirty="0">
                <a:latin typeface="Arial"/>
                <a:cs typeface="Arial"/>
              </a:rPr>
              <a:t> </a:t>
            </a:r>
            <a:r>
              <a:rPr sz="3200" spc="-5" dirty="0">
                <a:latin typeface="Arial"/>
                <a:cs typeface="Arial"/>
              </a:rPr>
              <a:t>strategies</a:t>
            </a:r>
            <a:endParaRPr sz="3200">
              <a:latin typeface="Arial"/>
              <a:cs typeface="Arial"/>
            </a:endParaRPr>
          </a:p>
          <a:p>
            <a:pPr marL="12700" marR="5080">
              <a:lnSpc>
                <a:spcPct val="100000"/>
              </a:lnSpc>
              <a:spcBef>
                <a:spcPts val="770"/>
              </a:spcBef>
            </a:pPr>
            <a:r>
              <a:rPr sz="3200" dirty="0">
                <a:latin typeface="Arial"/>
                <a:cs typeface="Arial"/>
              </a:rPr>
              <a:t>Accident prediction </a:t>
            </a:r>
            <a:r>
              <a:rPr sz="3200" spc="-5" dirty="0">
                <a:latin typeface="Arial"/>
                <a:cs typeface="Arial"/>
              </a:rPr>
              <a:t>models: </a:t>
            </a:r>
            <a:r>
              <a:rPr sz="3200" dirty="0">
                <a:latin typeface="Arial"/>
                <a:cs typeface="Arial"/>
              </a:rPr>
              <a:t>Zero </a:t>
            </a:r>
            <a:r>
              <a:rPr sz="3200" spc="-5" dirty="0">
                <a:latin typeface="Arial"/>
                <a:cs typeface="Arial"/>
              </a:rPr>
              <a:t>inflated </a:t>
            </a:r>
            <a:r>
              <a:rPr sz="3200" dirty="0">
                <a:latin typeface="Arial"/>
                <a:cs typeface="Arial"/>
              </a:rPr>
              <a:t>Poisson  regression, Negative </a:t>
            </a:r>
            <a:r>
              <a:rPr sz="3200" spc="-5" dirty="0">
                <a:latin typeface="Arial"/>
                <a:cs typeface="Arial"/>
              </a:rPr>
              <a:t>binomial, Safety performance  functions </a:t>
            </a:r>
            <a:r>
              <a:rPr sz="3200" dirty="0">
                <a:latin typeface="Arial"/>
                <a:cs typeface="Arial"/>
              </a:rPr>
              <a:t>(SPF) </a:t>
            </a:r>
            <a:r>
              <a:rPr sz="3200" spc="-5" dirty="0">
                <a:latin typeface="Arial"/>
                <a:cs typeface="Arial"/>
              </a:rPr>
              <a:t>and </a:t>
            </a:r>
            <a:r>
              <a:rPr sz="3200" dirty="0">
                <a:latin typeface="Arial"/>
                <a:cs typeface="Arial"/>
              </a:rPr>
              <a:t>Crash </a:t>
            </a:r>
            <a:r>
              <a:rPr sz="3200" spc="-5" dirty="0">
                <a:latin typeface="Arial"/>
                <a:cs typeface="Arial"/>
              </a:rPr>
              <a:t>Modification </a:t>
            </a:r>
            <a:r>
              <a:rPr sz="3200" dirty="0">
                <a:latin typeface="Arial"/>
                <a:cs typeface="Arial"/>
              </a:rPr>
              <a:t>Factors</a:t>
            </a:r>
            <a:r>
              <a:rPr sz="3200" spc="-60" dirty="0">
                <a:latin typeface="Arial"/>
                <a:cs typeface="Arial"/>
              </a:rPr>
              <a:t> </a:t>
            </a:r>
            <a:r>
              <a:rPr sz="3200" dirty="0">
                <a:latin typeface="Arial"/>
                <a:cs typeface="Arial"/>
              </a:rPr>
              <a:t>(CMF)  </a:t>
            </a:r>
            <a:r>
              <a:rPr sz="3200" spc="-5" dirty="0">
                <a:latin typeface="Arial"/>
                <a:cs typeface="Arial"/>
              </a:rPr>
              <a:t>and</a:t>
            </a:r>
            <a:r>
              <a:rPr sz="3200" spc="-15" dirty="0">
                <a:latin typeface="Arial"/>
                <a:cs typeface="Arial"/>
              </a:rPr>
              <a:t> </a:t>
            </a:r>
            <a:r>
              <a:rPr sz="3200" spc="-5" dirty="0">
                <a:latin typeface="Arial"/>
                <a:cs typeface="Arial"/>
              </a:rPr>
              <a:t>others</a:t>
            </a:r>
            <a:endParaRPr sz="3200">
              <a:latin typeface="Arial"/>
              <a:cs typeface="Arial"/>
            </a:endParaRPr>
          </a:p>
        </p:txBody>
      </p:sp>
      <p:sp>
        <p:nvSpPr>
          <p:cNvPr id="4" name="object 4"/>
          <p:cNvSpPr/>
          <p:nvPr/>
        </p:nvSpPr>
        <p:spPr>
          <a:xfrm>
            <a:off x="567614" y="1509369"/>
            <a:ext cx="167335" cy="2279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7614" y="2094585"/>
            <a:ext cx="167335" cy="22799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614" y="2679801"/>
            <a:ext cx="167335" cy="22799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67614" y="3265017"/>
            <a:ext cx="167335" cy="227990"/>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115</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ubtitle 2"/>
          <p:cNvSpPr txBox="1"/>
          <p:nvPr/>
        </p:nvSpPr>
        <p:spPr>
          <a:xfrm>
            <a:off x="271463" y="384007"/>
            <a:ext cx="8529637" cy="26321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US" sz="3000" b="1" u="sng" dirty="0" smtClean="0">
                <a:solidFill>
                  <a:srgbClr val="FF0000"/>
                </a:solidFill>
              </a:rPr>
              <a:t>Accidents  - </a:t>
            </a:r>
            <a:r>
              <a:rPr lang="en-IN" sz="3000" b="1" u="sng" dirty="0" smtClean="0">
                <a:solidFill>
                  <a:srgbClr val="FF0000"/>
                </a:solidFill>
              </a:rPr>
              <a:t>Facts (India)</a:t>
            </a:r>
          </a:p>
          <a:p>
            <a:pPr marL="630238" lvl="1" indent="-450850">
              <a:buFont typeface="Wingdings" pitchFamily="2" charset="2"/>
              <a:buChar char="Ø"/>
            </a:pPr>
            <a:r>
              <a:rPr lang="en-US" sz="2000" dirty="0" smtClean="0">
                <a:solidFill>
                  <a:schemeClr val="tx1"/>
                </a:solidFill>
                <a:latin typeface="Arial"/>
                <a:cs typeface="Arial"/>
              </a:rPr>
              <a:t>NHs which </a:t>
            </a:r>
            <a:r>
              <a:rPr lang="en-US" sz="2000" dirty="0">
                <a:solidFill>
                  <a:schemeClr val="tx1"/>
                </a:solidFill>
                <a:latin typeface="Arial"/>
                <a:cs typeface="Arial"/>
              </a:rPr>
              <a:t>comprises of </a:t>
            </a:r>
            <a:r>
              <a:rPr lang="en-US" sz="2000" b="1" dirty="0" smtClean="0">
                <a:solidFill>
                  <a:schemeClr val="tx1"/>
                </a:solidFill>
                <a:latin typeface="Arial"/>
                <a:cs typeface="Arial"/>
              </a:rPr>
              <a:t>1.94% </a:t>
            </a:r>
            <a:r>
              <a:rPr lang="en-US" sz="2000" dirty="0" smtClean="0">
                <a:solidFill>
                  <a:schemeClr val="tx1"/>
                </a:solidFill>
                <a:latin typeface="Arial"/>
                <a:cs typeface="Arial"/>
              </a:rPr>
              <a:t>of </a:t>
            </a:r>
            <a:r>
              <a:rPr lang="en-US" sz="2000" dirty="0">
                <a:solidFill>
                  <a:schemeClr val="tx1"/>
                </a:solidFill>
                <a:latin typeface="Arial"/>
                <a:cs typeface="Arial"/>
              </a:rPr>
              <a:t>total road network accounted for </a:t>
            </a:r>
            <a:r>
              <a:rPr lang="en-US" sz="2000" dirty="0" smtClean="0">
                <a:solidFill>
                  <a:schemeClr val="tx1"/>
                </a:solidFill>
                <a:latin typeface="Arial"/>
                <a:cs typeface="Arial"/>
              </a:rPr>
              <a:t>30.2% of </a:t>
            </a:r>
            <a:r>
              <a:rPr lang="en-US" sz="2000" dirty="0">
                <a:solidFill>
                  <a:schemeClr val="tx1"/>
                </a:solidFill>
                <a:latin typeface="Arial"/>
                <a:cs typeface="Arial"/>
              </a:rPr>
              <a:t>total road accidents and </a:t>
            </a:r>
            <a:r>
              <a:rPr lang="en-US" sz="2000" dirty="0" smtClean="0">
                <a:solidFill>
                  <a:schemeClr val="tx1"/>
                </a:solidFill>
                <a:latin typeface="Arial"/>
                <a:cs typeface="Arial"/>
              </a:rPr>
              <a:t>35.7% of </a:t>
            </a:r>
            <a:r>
              <a:rPr lang="en-US" sz="2000" dirty="0">
                <a:solidFill>
                  <a:schemeClr val="tx1"/>
                </a:solidFill>
                <a:latin typeface="Arial"/>
                <a:cs typeface="Arial"/>
              </a:rPr>
              <a:t>deaths in 2018. </a:t>
            </a:r>
            <a:r>
              <a:rPr lang="en-US" sz="2000" dirty="0" smtClean="0">
                <a:solidFill>
                  <a:schemeClr val="tx1"/>
                </a:solidFill>
                <a:latin typeface="Arial"/>
                <a:cs typeface="Arial"/>
              </a:rPr>
              <a:t>SHs </a:t>
            </a:r>
            <a:r>
              <a:rPr lang="en-US" sz="2000" dirty="0">
                <a:solidFill>
                  <a:schemeClr val="tx1"/>
                </a:solidFill>
                <a:latin typeface="Arial"/>
                <a:cs typeface="Arial"/>
              </a:rPr>
              <a:t>which account for 2.97% of the total road length accounted for </a:t>
            </a:r>
            <a:r>
              <a:rPr lang="en-US" sz="2000" dirty="0" smtClean="0">
                <a:solidFill>
                  <a:schemeClr val="tx1"/>
                </a:solidFill>
                <a:latin typeface="Arial"/>
                <a:cs typeface="Arial"/>
              </a:rPr>
              <a:t>25.2% and 26.8% of </a:t>
            </a:r>
            <a:r>
              <a:rPr lang="en-US" sz="2000" dirty="0">
                <a:solidFill>
                  <a:schemeClr val="tx1"/>
                </a:solidFill>
                <a:latin typeface="Arial"/>
                <a:cs typeface="Arial"/>
              </a:rPr>
              <a:t>accidents and deaths respectively. </a:t>
            </a:r>
            <a:r>
              <a:rPr lang="en-US" sz="2000" b="1" dirty="0">
                <a:solidFill>
                  <a:schemeClr val="tx1"/>
                </a:solidFill>
                <a:latin typeface="Arial"/>
                <a:cs typeface="Arial"/>
              </a:rPr>
              <a:t>Other Roads </a:t>
            </a:r>
            <a:r>
              <a:rPr lang="en-US" sz="2000" dirty="0">
                <a:solidFill>
                  <a:schemeClr val="tx1"/>
                </a:solidFill>
                <a:latin typeface="Arial"/>
                <a:cs typeface="Arial"/>
              </a:rPr>
              <a:t>which constitute about 95.1% of the total roads were responsible for the balance 45 % of accidents and 38% deaths </a:t>
            </a:r>
            <a:r>
              <a:rPr lang="en-US" sz="2000" dirty="0" smtClean="0">
                <a:solidFill>
                  <a:schemeClr val="tx1"/>
                </a:solidFill>
                <a:latin typeface="Arial"/>
                <a:cs typeface="Arial"/>
              </a:rPr>
              <a:t>respectively.</a:t>
            </a:r>
            <a:endParaRPr lang="en-IN" sz="2000" dirty="0">
              <a:solidFill>
                <a:schemeClr val="tx1"/>
              </a:solidFill>
              <a:latin typeface="Arial"/>
              <a:cs typeface="Arial"/>
            </a:endParaRP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66693" y="3816356"/>
            <a:ext cx="7339176" cy="2541582"/>
          </a:xfrm>
          <a:prstGeom prst="rect">
            <a:avLst/>
          </a:prstGeom>
        </p:spPr>
      </p:pic>
      <p:sp>
        <p:nvSpPr>
          <p:cNvPr id="3" name="Rectangle 2"/>
          <p:cNvSpPr/>
          <p:nvPr/>
        </p:nvSpPr>
        <p:spPr>
          <a:xfrm>
            <a:off x="1100137" y="3170025"/>
            <a:ext cx="7200899" cy="646331"/>
          </a:xfrm>
          <a:prstGeom prst="rect">
            <a:avLst/>
          </a:prstGeom>
        </p:spPr>
        <p:txBody>
          <a:bodyPr wrap="square">
            <a:spAutoFit/>
          </a:bodyPr>
          <a:lstStyle/>
          <a:p>
            <a:r>
              <a:rPr lang="en-US" b="1" dirty="0"/>
              <a:t>Table </a:t>
            </a:r>
            <a:r>
              <a:rPr lang="en-US" b="1" dirty="0" smtClean="0"/>
              <a:t>2 </a:t>
            </a:r>
            <a:r>
              <a:rPr lang="en-US" dirty="0"/>
              <a:t>: Number of accidents, Number of persons killed and those injured by the category of Roads in 2018</a:t>
            </a:r>
          </a:p>
        </p:txBody>
      </p:sp>
    </p:spTree>
    <p:extLst>
      <p:ext uri="{BB962C8B-B14F-4D97-AF65-F5344CB8AC3E}">
        <p14:creationId xmlns="" xmlns:p14="http://schemas.microsoft.com/office/powerpoint/2010/main" val="2749886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13</a:t>
            </a:fld>
            <a:endParaRPr lang="en-US"/>
          </a:p>
        </p:txBody>
      </p:sp>
      <p:sp>
        <p:nvSpPr>
          <p:cNvPr id="5" name="Subtitle 2"/>
          <p:cNvSpPr txBox="1"/>
          <p:nvPr/>
        </p:nvSpPr>
        <p:spPr>
          <a:xfrm>
            <a:off x="544964" y="726907"/>
            <a:ext cx="8044400" cy="4755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Accidents &amp; it’s cost in Indian Scenario</a:t>
            </a:r>
          </a:p>
          <a:p>
            <a:pPr marL="630238" lvl="1" indent="-450850">
              <a:lnSpc>
                <a:spcPct val="150000"/>
              </a:lnSpc>
              <a:buFont typeface="Wingdings" pitchFamily="2" charset="2"/>
              <a:buChar char="Ø"/>
            </a:pPr>
            <a:r>
              <a:rPr lang="en-IN" sz="2200" dirty="0" smtClean="0">
                <a:solidFill>
                  <a:schemeClr val="tx1"/>
                </a:solidFill>
                <a:latin typeface="Arial"/>
                <a:cs typeface="Arial"/>
              </a:rPr>
              <a:t>Road construction and maintenance  consume a large proportion of the national  budget, while the costs borne by the road-users are often neglected.</a:t>
            </a:r>
          </a:p>
          <a:p>
            <a:pPr marL="630238" lvl="1" indent="-450850">
              <a:lnSpc>
                <a:spcPct val="150000"/>
              </a:lnSpc>
              <a:buFont typeface="Wingdings" pitchFamily="2" charset="2"/>
              <a:buChar char="Ø"/>
            </a:pPr>
            <a:r>
              <a:rPr lang="en-IN" sz="2200" dirty="0" smtClean="0">
                <a:solidFill>
                  <a:schemeClr val="tx1"/>
                </a:solidFill>
                <a:latin typeface="Arial"/>
                <a:cs typeface="Arial"/>
              </a:rPr>
              <a:t>According to the study sponsored by the  MoRTH, road accident costs alone  accounted for at least 0.69% of the GDP of  India.</a:t>
            </a:r>
          </a:p>
          <a:p>
            <a:pPr marL="630238" lvl="1" indent="-450850">
              <a:lnSpc>
                <a:spcPct val="150000"/>
              </a:lnSpc>
              <a:buFont typeface="Wingdings" pitchFamily="2" charset="2"/>
              <a:buChar char="Ø"/>
            </a:pPr>
            <a:r>
              <a:rPr lang="en-IN" sz="2200" dirty="0" smtClean="0">
                <a:solidFill>
                  <a:schemeClr val="tx1"/>
                </a:solidFill>
                <a:latin typeface="Arial"/>
                <a:cs typeface="Arial"/>
              </a:rPr>
              <a:t>Estimated costs of traffic crashes was  revised later to 2–3% of GDP (Mohan 2009).</a:t>
            </a:r>
            <a:endParaRPr lang="en-IN" sz="2200" dirty="0" smtClean="0">
              <a:solidFill>
                <a:schemeClr val="tx1"/>
              </a:solidFill>
            </a:endParaRPr>
          </a:p>
        </p:txBody>
      </p:sp>
    </p:spTree>
    <p:extLst>
      <p:ext uri="{BB962C8B-B14F-4D97-AF65-F5344CB8AC3E}">
        <p14:creationId xmlns="" xmlns:p14="http://schemas.microsoft.com/office/powerpoint/2010/main" val="27246456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14</a:t>
            </a:fld>
            <a:endParaRPr lang="en-US"/>
          </a:p>
        </p:txBody>
      </p:sp>
      <p:sp>
        <p:nvSpPr>
          <p:cNvPr id="6" name="object 15"/>
          <p:cNvSpPr/>
          <p:nvPr/>
        </p:nvSpPr>
        <p:spPr>
          <a:xfrm>
            <a:off x="557409" y="810593"/>
            <a:ext cx="8001975" cy="5320384"/>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442209" y="0"/>
            <a:ext cx="8386997" cy="611578"/>
          </a:xfrm>
          <a:prstGeom prst="rect">
            <a:avLst/>
          </a:prstGeom>
        </p:spPr>
        <p:txBody>
          <a:bodyPr wrap="square">
            <a:spAutoFit/>
          </a:bodyPr>
          <a:lstStyle/>
          <a:p>
            <a:pPr lvl="1" indent="0" algn="ctr">
              <a:lnSpc>
                <a:spcPct val="150000"/>
              </a:lnSpc>
            </a:pPr>
            <a:r>
              <a:rPr lang="en-IN" sz="2600" b="1" u="sng" dirty="0" smtClean="0">
                <a:solidFill>
                  <a:srgbClr val="FF0000"/>
                </a:solidFill>
              </a:rPr>
              <a:t>Accidents &amp; it’s cost in Indian Scenario</a:t>
            </a:r>
          </a:p>
        </p:txBody>
      </p:sp>
    </p:spTree>
    <p:extLst>
      <p:ext uri="{BB962C8B-B14F-4D97-AF65-F5344CB8AC3E}">
        <p14:creationId xmlns="" xmlns:p14="http://schemas.microsoft.com/office/powerpoint/2010/main" val="27246456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15</a:t>
            </a:fld>
            <a:endParaRPr lang="en-US"/>
          </a:p>
        </p:txBody>
      </p:sp>
      <p:sp>
        <p:nvSpPr>
          <p:cNvPr id="7" name="Rectangle 6"/>
          <p:cNvSpPr/>
          <p:nvPr/>
        </p:nvSpPr>
        <p:spPr>
          <a:xfrm>
            <a:off x="442209" y="0"/>
            <a:ext cx="8386997" cy="611578"/>
          </a:xfrm>
          <a:prstGeom prst="rect">
            <a:avLst/>
          </a:prstGeom>
        </p:spPr>
        <p:txBody>
          <a:bodyPr wrap="square">
            <a:spAutoFit/>
          </a:bodyPr>
          <a:lstStyle/>
          <a:p>
            <a:pPr lvl="1" indent="0" algn="ctr">
              <a:lnSpc>
                <a:spcPct val="150000"/>
              </a:lnSpc>
            </a:pPr>
            <a:r>
              <a:rPr lang="en-IN" sz="2600" b="1" u="sng" dirty="0" smtClean="0">
                <a:solidFill>
                  <a:srgbClr val="FF0000"/>
                </a:solidFill>
              </a:rPr>
              <a:t>Accidents &amp; it’s cost in Indian Scenario</a:t>
            </a:r>
          </a:p>
        </p:txBody>
      </p:sp>
      <p:grpSp>
        <p:nvGrpSpPr>
          <p:cNvPr id="5" name="object 6"/>
          <p:cNvGrpSpPr/>
          <p:nvPr/>
        </p:nvGrpSpPr>
        <p:grpSpPr>
          <a:xfrm>
            <a:off x="350396" y="642752"/>
            <a:ext cx="8373880" cy="5638127"/>
            <a:chOff x="800100" y="1077467"/>
            <a:chExt cx="10137775" cy="5270500"/>
          </a:xfrm>
        </p:grpSpPr>
        <p:sp>
          <p:nvSpPr>
            <p:cNvPr id="8" name="object 7"/>
            <p:cNvSpPr/>
            <p:nvPr/>
          </p:nvSpPr>
          <p:spPr>
            <a:xfrm>
              <a:off x="800100" y="1077467"/>
              <a:ext cx="4823460" cy="5269992"/>
            </a:xfrm>
            <a:prstGeom prst="rect">
              <a:avLst/>
            </a:prstGeom>
            <a:blipFill>
              <a:blip r:embed="rId3" cstate="print"/>
              <a:stretch>
                <a:fillRect/>
              </a:stretch>
            </a:blipFill>
          </p:spPr>
          <p:txBody>
            <a:bodyPr wrap="square" lIns="0" tIns="0" rIns="0" bIns="0" rtlCol="0"/>
            <a:lstStyle/>
            <a:p>
              <a:endParaRPr/>
            </a:p>
          </p:txBody>
        </p:sp>
        <p:sp>
          <p:nvSpPr>
            <p:cNvPr id="9" name="object 8"/>
            <p:cNvSpPr/>
            <p:nvPr/>
          </p:nvSpPr>
          <p:spPr>
            <a:xfrm>
              <a:off x="6625982" y="1757812"/>
              <a:ext cx="4154990" cy="3730550"/>
            </a:xfrm>
            <a:prstGeom prst="rect">
              <a:avLst/>
            </a:prstGeom>
            <a:blipFill>
              <a:blip r:embed="rId4" cstate="print"/>
              <a:stretch>
                <a:fillRect/>
              </a:stretch>
            </a:blipFill>
          </p:spPr>
          <p:txBody>
            <a:bodyPr wrap="square" lIns="0" tIns="0" rIns="0" bIns="0" rtlCol="0"/>
            <a:lstStyle/>
            <a:p>
              <a:endParaRPr/>
            </a:p>
          </p:txBody>
        </p:sp>
        <p:sp>
          <p:nvSpPr>
            <p:cNvPr id="10" name="object 9"/>
            <p:cNvSpPr/>
            <p:nvPr/>
          </p:nvSpPr>
          <p:spPr>
            <a:xfrm>
              <a:off x="1296923" y="1991867"/>
              <a:ext cx="9634855" cy="1297305"/>
            </a:xfrm>
            <a:custGeom>
              <a:avLst/>
              <a:gdLst/>
              <a:ahLst/>
              <a:cxnLst/>
              <a:rect l="l" t="t" r="r" b="b"/>
              <a:pathLst>
                <a:path w="9634855" h="1297304">
                  <a:moveTo>
                    <a:pt x="0" y="423672"/>
                  </a:moveTo>
                  <a:lnTo>
                    <a:pt x="4927092" y="423672"/>
                  </a:lnTo>
                  <a:lnTo>
                    <a:pt x="4927092" y="0"/>
                  </a:lnTo>
                  <a:lnTo>
                    <a:pt x="0" y="0"/>
                  </a:lnTo>
                  <a:lnTo>
                    <a:pt x="0" y="423672"/>
                  </a:lnTo>
                  <a:close/>
                </a:path>
                <a:path w="9634855" h="1297304">
                  <a:moveTo>
                    <a:pt x="5663183" y="1296924"/>
                  </a:moveTo>
                  <a:lnTo>
                    <a:pt x="9634728" y="1296924"/>
                  </a:lnTo>
                  <a:lnTo>
                    <a:pt x="9634728" y="874776"/>
                  </a:lnTo>
                  <a:lnTo>
                    <a:pt x="5663183" y="874776"/>
                  </a:lnTo>
                  <a:lnTo>
                    <a:pt x="5663183" y="1296924"/>
                  </a:lnTo>
                  <a:close/>
                </a:path>
              </a:pathLst>
            </a:custGeom>
            <a:ln w="12192">
              <a:solidFill>
                <a:srgbClr val="333399"/>
              </a:solidFill>
            </a:ln>
          </p:spPr>
          <p:txBody>
            <a:bodyPr wrap="square" lIns="0" tIns="0" rIns="0" bIns="0" rtlCol="0"/>
            <a:lstStyle/>
            <a:p>
              <a:endParaRPr/>
            </a:p>
          </p:txBody>
        </p:sp>
      </p:grpSp>
    </p:spTree>
    <p:extLst>
      <p:ext uri="{BB962C8B-B14F-4D97-AF65-F5344CB8AC3E}">
        <p14:creationId xmlns="" xmlns:p14="http://schemas.microsoft.com/office/powerpoint/2010/main" val="27246456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16</a:t>
            </a:fld>
            <a:endParaRPr lang="en-US"/>
          </a:p>
        </p:txBody>
      </p:sp>
      <p:sp>
        <p:nvSpPr>
          <p:cNvPr id="5" name="Subtitle 2"/>
          <p:cNvSpPr txBox="1"/>
          <p:nvPr/>
        </p:nvSpPr>
        <p:spPr>
          <a:xfrm>
            <a:off x="470013" y="0"/>
            <a:ext cx="8044400" cy="4930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IN" sz="2600" b="1" u="sng" dirty="0" smtClean="0">
                <a:solidFill>
                  <a:srgbClr val="FF0000"/>
                </a:solidFill>
              </a:rPr>
              <a:t>Collision type</a:t>
            </a:r>
          </a:p>
        </p:txBody>
      </p:sp>
      <p:sp>
        <p:nvSpPr>
          <p:cNvPr id="4" name="object 6"/>
          <p:cNvSpPr/>
          <p:nvPr/>
        </p:nvSpPr>
        <p:spPr>
          <a:xfrm>
            <a:off x="354767" y="631036"/>
            <a:ext cx="3901440" cy="2321052"/>
          </a:xfrm>
          <a:prstGeom prst="rect">
            <a:avLst/>
          </a:prstGeom>
          <a:blipFill>
            <a:blip r:embed="rId2" cstate="print"/>
            <a:stretch>
              <a:fillRect/>
            </a:stretch>
          </a:blipFill>
        </p:spPr>
        <p:txBody>
          <a:bodyPr wrap="square" lIns="0" tIns="0" rIns="0" bIns="0" rtlCol="0"/>
          <a:lstStyle/>
          <a:p>
            <a:endParaRPr/>
          </a:p>
        </p:txBody>
      </p:sp>
      <p:sp>
        <p:nvSpPr>
          <p:cNvPr id="6" name="object 12"/>
          <p:cNvSpPr/>
          <p:nvPr/>
        </p:nvSpPr>
        <p:spPr>
          <a:xfrm>
            <a:off x="331133" y="3858017"/>
            <a:ext cx="3860291" cy="2420112"/>
          </a:xfrm>
          <a:prstGeom prst="rect">
            <a:avLst/>
          </a:prstGeom>
          <a:blipFill>
            <a:blip r:embed="rId3" cstate="print"/>
            <a:stretch>
              <a:fillRect/>
            </a:stretch>
          </a:blipFill>
        </p:spPr>
        <p:txBody>
          <a:bodyPr wrap="square" lIns="0" tIns="0" rIns="0" bIns="0" rtlCol="0"/>
          <a:lstStyle/>
          <a:p>
            <a:endParaRPr/>
          </a:p>
        </p:txBody>
      </p:sp>
      <p:grpSp>
        <p:nvGrpSpPr>
          <p:cNvPr id="7" name="object 7"/>
          <p:cNvGrpSpPr/>
          <p:nvPr/>
        </p:nvGrpSpPr>
        <p:grpSpPr>
          <a:xfrm>
            <a:off x="4535001" y="1590405"/>
            <a:ext cx="4024290" cy="4540359"/>
            <a:chOff x="5149596" y="1185672"/>
            <a:chExt cx="5504687" cy="5446775"/>
          </a:xfrm>
        </p:grpSpPr>
        <p:sp>
          <p:nvSpPr>
            <p:cNvPr id="8" name="object 8"/>
            <p:cNvSpPr/>
            <p:nvPr/>
          </p:nvSpPr>
          <p:spPr>
            <a:xfrm>
              <a:off x="5917692" y="1185672"/>
              <a:ext cx="4235196" cy="228447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149596" y="3506723"/>
              <a:ext cx="2657855" cy="17145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8034528" y="3493007"/>
              <a:ext cx="2619755" cy="1743456"/>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6382512" y="5023104"/>
              <a:ext cx="2848357" cy="1609343"/>
            </a:xfrm>
            <a:prstGeom prst="rect">
              <a:avLst/>
            </a:prstGeom>
            <a:blipFill>
              <a:blip r:embed="rId7" cstate="print"/>
              <a:stretch>
                <a:fillRect/>
              </a:stretch>
            </a:blipFill>
          </p:spPr>
          <p:txBody>
            <a:bodyPr wrap="square" lIns="0" tIns="0" rIns="0" bIns="0" rtlCol="0"/>
            <a:lstStyle/>
            <a:p>
              <a:endParaRPr/>
            </a:p>
          </p:txBody>
        </p:sp>
      </p:grpSp>
    </p:spTree>
    <p:extLst>
      <p:ext uri="{BB962C8B-B14F-4D97-AF65-F5344CB8AC3E}">
        <p14:creationId xmlns="" xmlns:p14="http://schemas.microsoft.com/office/powerpoint/2010/main" val="27246456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17</a:t>
            </a:fld>
            <a:endParaRPr lang="en-US"/>
          </a:p>
        </p:txBody>
      </p:sp>
      <p:sp>
        <p:nvSpPr>
          <p:cNvPr id="5" name="Subtitle 2"/>
          <p:cNvSpPr txBox="1"/>
          <p:nvPr/>
        </p:nvSpPr>
        <p:spPr>
          <a:xfrm>
            <a:off x="544964" y="726907"/>
            <a:ext cx="8044400" cy="612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Crash types on Highways</a:t>
            </a:r>
          </a:p>
        </p:txBody>
      </p:sp>
      <p:sp>
        <p:nvSpPr>
          <p:cNvPr id="4" name="object 6"/>
          <p:cNvSpPr/>
          <p:nvPr/>
        </p:nvSpPr>
        <p:spPr>
          <a:xfrm>
            <a:off x="362375" y="2768975"/>
            <a:ext cx="8361900" cy="3077188"/>
          </a:xfrm>
          <a:prstGeom prst="rect">
            <a:avLst/>
          </a:prstGeom>
          <a:blipFill>
            <a:blip r:embed="rId2" cstate="print"/>
            <a:stretch>
              <a:fillRect/>
            </a:stretch>
          </a:blipFill>
        </p:spPr>
        <p:txBody>
          <a:bodyPr wrap="square" lIns="0" tIns="0" rIns="0" bIns="0" rtlCol="0"/>
          <a:lstStyle/>
          <a:p>
            <a:endParaRPr/>
          </a:p>
        </p:txBody>
      </p:sp>
      <p:sp>
        <p:nvSpPr>
          <p:cNvPr id="6" name="object 7"/>
          <p:cNvSpPr txBox="1"/>
          <p:nvPr/>
        </p:nvSpPr>
        <p:spPr>
          <a:xfrm>
            <a:off x="1139228" y="2096162"/>
            <a:ext cx="6745598" cy="289823"/>
          </a:xfrm>
          <a:prstGeom prst="rect">
            <a:avLst/>
          </a:prstGeom>
        </p:spPr>
        <p:txBody>
          <a:bodyPr vert="horz" wrap="square" lIns="0" tIns="12700" rIns="0" bIns="0" rtlCol="0">
            <a:spAutoFit/>
          </a:bodyPr>
          <a:lstStyle/>
          <a:p>
            <a:pPr marL="12700">
              <a:lnSpc>
                <a:spcPct val="100000"/>
              </a:lnSpc>
              <a:spcBef>
                <a:spcPts val="100"/>
              </a:spcBef>
            </a:pPr>
            <a:r>
              <a:rPr sz="1800" b="1" spc="-45" dirty="0">
                <a:latin typeface="Arial"/>
                <a:cs typeface="Arial"/>
              </a:rPr>
              <a:t>Table </a:t>
            </a:r>
            <a:r>
              <a:rPr sz="1800" b="1" dirty="0">
                <a:latin typeface="Arial"/>
                <a:cs typeface="Arial"/>
              </a:rPr>
              <a:t>1: </a:t>
            </a:r>
            <a:r>
              <a:rPr sz="1800" spc="-5" dirty="0">
                <a:latin typeface="Arial"/>
                <a:cs typeface="Arial"/>
              </a:rPr>
              <a:t>Crash </a:t>
            </a:r>
            <a:r>
              <a:rPr sz="1800" spc="-30" dirty="0">
                <a:latin typeface="Arial"/>
                <a:cs typeface="Arial"/>
              </a:rPr>
              <a:t>Type </a:t>
            </a:r>
            <a:r>
              <a:rPr sz="1800" spc="-5" dirty="0">
                <a:latin typeface="Arial"/>
                <a:cs typeface="Arial"/>
              </a:rPr>
              <a:t>on </a:t>
            </a:r>
            <a:r>
              <a:rPr sz="1800" spc="-10" dirty="0">
                <a:latin typeface="Arial"/>
                <a:cs typeface="Arial"/>
              </a:rPr>
              <a:t>Highways </a:t>
            </a:r>
            <a:r>
              <a:rPr sz="1800" spc="-5" dirty="0">
                <a:latin typeface="Arial"/>
                <a:cs typeface="Arial"/>
              </a:rPr>
              <a:t>(Data </a:t>
            </a:r>
            <a:r>
              <a:rPr sz="1800" dirty="0">
                <a:latin typeface="Arial"/>
                <a:cs typeface="Arial"/>
              </a:rPr>
              <a:t>from</a:t>
            </a:r>
            <a:r>
              <a:rPr sz="1800" spc="100" dirty="0">
                <a:latin typeface="Arial"/>
                <a:cs typeface="Arial"/>
              </a:rPr>
              <a:t> </a:t>
            </a:r>
            <a:r>
              <a:rPr sz="1800" spc="-5" dirty="0">
                <a:latin typeface="Arial"/>
                <a:cs typeface="Arial"/>
              </a:rPr>
              <a:t>2010-2014)</a:t>
            </a:r>
            <a:endParaRPr sz="1800">
              <a:latin typeface="Arial"/>
              <a:cs typeface="Arial"/>
            </a:endParaRPr>
          </a:p>
        </p:txBody>
      </p:sp>
    </p:spTree>
    <p:extLst>
      <p:ext uri="{BB962C8B-B14F-4D97-AF65-F5344CB8AC3E}">
        <p14:creationId xmlns="" xmlns:p14="http://schemas.microsoft.com/office/powerpoint/2010/main" val="27246456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18</a:t>
            </a:fld>
            <a:endParaRPr lang="en-US"/>
          </a:p>
        </p:txBody>
      </p:sp>
      <p:sp>
        <p:nvSpPr>
          <p:cNvPr id="5" name="Subtitle 2"/>
          <p:cNvSpPr txBox="1"/>
          <p:nvPr/>
        </p:nvSpPr>
        <p:spPr>
          <a:xfrm>
            <a:off x="544964" y="726907"/>
            <a:ext cx="8044400" cy="6931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Risk by Pedestrians</a:t>
            </a:r>
          </a:p>
        </p:txBody>
      </p:sp>
      <p:sp>
        <p:nvSpPr>
          <p:cNvPr id="7" name="object 11"/>
          <p:cNvSpPr/>
          <p:nvPr/>
        </p:nvSpPr>
        <p:spPr>
          <a:xfrm>
            <a:off x="840449" y="1578614"/>
            <a:ext cx="3281847" cy="2378789"/>
          </a:xfrm>
          <a:prstGeom prst="rect">
            <a:avLst/>
          </a:prstGeom>
          <a:blipFill>
            <a:blip r:embed="rId2" cstate="print"/>
            <a:stretch>
              <a:fillRect/>
            </a:stretch>
          </a:blipFill>
        </p:spPr>
        <p:txBody>
          <a:bodyPr wrap="square" lIns="0" tIns="0" rIns="0" bIns="0" rtlCol="0"/>
          <a:lstStyle/>
          <a:p>
            <a:endParaRPr/>
          </a:p>
        </p:txBody>
      </p:sp>
      <p:sp>
        <p:nvSpPr>
          <p:cNvPr id="8" name="object 12"/>
          <p:cNvSpPr/>
          <p:nvPr/>
        </p:nvSpPr>
        <p:spPr>
          <a:xfrm>
            <a:off x="4406407" y="1563624"/>
            <a:ext cx="3643311" cy="2408769"/>
          </a:xfrm>
          <a:prstGeom prst="rect">
            <a:avLst/>
          </a:prstGeom>
          <a:blipFill>
            <a:blip r:embed="rId3" cstate="print"/>
            <a:stretch>
              <a:fillRect/>
            </a:stretch>
          </a:blipFill>
        </p:spPr>
        <p:txBody>
          <a:bodyPr wrap="square" lIns="0" tIns="0" rIns="0" bIns="0" rtlCol="0"/>
          <a:lstStyle/>
          <a:p>
            <a:endParaRPr/>
          </a:p>
        </p:txBody>
      </p:sp>
      <p:graphicFrame>
        <p:nvGraphicFramePr>
          <p:cNvPr id="9" name="object 13"/>
          <p:cNvGraphicFramePr>
            <a:graphicFrameLocks noGrp="1"/>
          </p:cNvGraphicFramePr>
          <p:nvPr/>
        </p:nvGraphicFramePr>
        <p:xfrm>
          <a:off x="633321" y="4272134"/>
          <a:ext cx="7899400" cy="977287"/>
        </p:xfrm>
        <a:graphic>
          <a:graphicData uri="http://schemas.openxmlformats.org/drawingml/2006/table">
            <a:tbl>
              <a:tblPr firstRow="1" bandRow="1">
                <a:tableStyleId>{2D5ABB26-0587-4C30-8999-92F81FD0307C}</a:tableStyleId>
              </a:tblPr>
              <a:tblGrid>
                <a:gridCol w="3928110">
                  <a:extLst>
                    <a:ext uri="{9D8B030D-6E8A-4147-A177-3AD203B41FA5}">
                      <a16:colId xmlns="" xmlns:a16="http://schemas.microsoft.com/office/drawing/2014/main" val="20000"/>
                    </a:ext>
                  </a:extLst>
                </a:gridCol>
                <a:gridCol w="3971290">
                  <a:extLst>
                    <a:ext uri="{9D8B030D-6E8A-4147-A177-3AD203B41FA5}">
                      <a16:colId xmlns="" xmlns:a16="http://schemas.microsoft.com/office/drawing/2014/main" val="20001"/>
                    </a:ext>
                  </a:extLst>
                </a:gridCol>
              </a:tblGrid>
              <a:tr h="276247">
                <a:tc>
                  <a:txBody>
                    <a:bodyPr/>
                    <a:lstStyle/>
                    <a:p>
                      <a:pPr marR="198120" algn="ctr">
                        <a:lnSpc>
                          <a:spcPts val="1550"/>
                        </a:lnSpc>
                      </a:pPr>
                      <a:r>
                        <a:rPr sz="1400" b="1" dirty="0">
                          <a:latin typeface="Arial"/>
                          <a:cs typeface="Arial"/>
                        </a:rPr>
                        <a:t>(a)</a:t>
                      </a:r>
                      <a:endParaRPr sz="1400">
                        <a:latin typeface="Arial"/>
                        <a:cs typeface="Arial"/>
                      </a:endParaRPr>
                    </a:p>
                  </a:txBody>
                  <a:tcPr marL="0" marR="0" marT="0" marB="0"/>
                </a:tc>
                <a:tc>
                  <a:txBody>
                    <a:bodyPr/>
                    <a:lstStyle/>
                    <a:p>
                      <a:pPr marL="171450" algn="ctr">
                        <a:lnSpc>
                          <a:spcPts val="1550"/>
                        </a:lnSpc>
                      </a:pPr>
                      <a:r>
                        <a:rPr sz="1400" b="1" spc="-5" dirty="0">
                          <a:latin typeface="Arial"/>
                          <a:cs typeface="Arial"/>
                        </a:rPr>
                        <a:t>(b)</a:t>
                      </a:r>
                      <a:endParaRPr sz="1400">
                        <a:latin typeface="Arial"/>
                        <a:cs typeface="Arial"/>
                      </a:endParaRPr>
                    </a:p>
                  </a:txBody>
                  <a:tcPr marL="0" marR="0" marT="0" marB="0"/>
                </a:tc>
                <a:extLst>
                  <a:ext uri="{0D108BD9-81ED-4DB2-BD59-A6C34878D82A}">
                    <a16:rowId xmlns="" xmlns:a16="http://schemas.microsoft.com/office/drawing/2014/main" val="10000"/>
                  </a:ext>
                </a:extLst>
              </a:tr>
              <a:tr h="429177">
                <a:tc gridSpan="2">
                  <a:txBody>
                    <a:bodyPr/>
                    <a:lstStyle/>
                    <a:p>
                      <a:pPr algn="ctr">
                        <a:lnSpc>
                          <a:spcPct val="150000"/>
                        </a:lnSpc>
                        <a:spcBef>
                          <a:spcPts val="480"/>
                        </a:spcBef>
                      </a:pPr>
                      <a:r>
                        <a:rPr sz="1400" b="1" dirty="0">
                          <a:latin typeface="Arial" pitchFamily="34" charset="0"/>
                          <a:cs typeface="Arial" pitchFamily="34" charset="0"/>
                        </a:rPr>
                        <a:t>Snapshots</a:t>
                      </a:r>
                      <a:r>
                        <a:rPr sz="1400" b="1" spc="-50" dirty="0">
                          <a:latin typeface="Arial" pitchFamily="34" charset="0"/>
                          <a:cs typeface="Arial" pitchFamily="34" charset="0"/>
                        </a:rPr>
                        <a:t> </a:t>
                      </a:r>
                      <a:r>
                        <a:rPr sz="1400" b="1" dirty="0">
                          <a:latin typeface="Arial" pitchFamily="34" charset="0"/>
                          <a:cs typeface="Arial" pitchFamily="34" charset="0"/>
                        </a:rPr>
                        <a:t>showing</a:t>
                      </a:r>
                      <a:r>
                        <a:rPr sz="1400" b="1" spc="-45" dirty="0">
                          <a:latin typeface="Arial" pitchFamily="34" charset="0"/>
                          <a:cs typeface="Arial" pitchFamily="34" charset="0"/>
                        </a:rPr>
                        <a:t> </a:t>
                      </a:r>
                      <a:r>
                        <a:rPr sz="1400" b="1" dirty="0">
                          <a:latin typeface="Arial" pitchFamily="34" charset="0"/>
                          <a:cs typeface="Arial" pitchFamily="34" charset="0"/>
                        </a:rPr>
                        <a:t>(a)</a:t>
                      </a:r>
                      <a:r>
                        <a:rPr sz="1400" b="1" spc="-10" dirty="0">
                          <a:latin typeface="Arial" pitchFamily="34" charset="0"/>
                          <a:cs typeface="Arial" pitchFamily="34" charset="0"/>
                        </a:rPr>
                        <a:t> </a:t>
                      </a:r>
                      <a:r>
                        <a:rPr sz="1400" b="1" spc="-5" dirty="0">
                          <a:latin typeface="Arial" pitchFamily="34" charset="0"/>
                          <a:cs typeface="Arial" pitchFamily="34" charset="0"/>
                        </a:rPr>
                        <a:t>students</a:t>
                      </a:r>
                      <a:r>
                        <a:rPr sz="1400" b="1" spc="-30" dirty="0">
                          <a:latin typeface="Arial" pitchFamily="34" charset="0"/>
                          <a:cs typeface="Arial" pitchFamily="34" charset="0"/>
                        </a:rPr>
                        <a:t> </a:t>
                      </a:r>
                      <a:r>
                        <a:rPr sz="1400" b="1" dirty="0">
                          <a:latin typeface="Arial" pitchFamily="34" charset="0"/>
                          <a:cs typeface="Arial" pitchFamily="34" charset="0"/>
                        </a:rPr>
                        <a:t>crossing</a:t>
                      </a:r>
                      <a:r>
                        <a:rPr sz="1400" b="1" spc="-35" dirty="0">
                          <a:latin typeface="Arial" pitchFamily="34" charset="0"/>
                          <a:cs typeface="Arial" pitchFamily="34" charset="0"/>
                        </a:rPr>
                        <a:t> </a:t>
                      </a:r>
                      <a:r>
                        <a:rPr sz="1400" b="1" spc="-5" dirty="0">
                          <a:latin typeface="Arial" pitchFamily="34" charset="0"/>
                          <a:cs typeface="Arial" pitchFamily="34" charset="0"/>
                        </a:rPr>
                        <a:t>the</a:t>
                      </a:r>
                      <a:r>
                        <a:rPr sz="1400" b="1" spc="-15" dirty="0">
                          <a:latin typeface="Arial" pitchFamily="34" charset="0"/>
                          <a:cs typeface="Arial" pitchFamily="34" charset="0"/>
                        </a:rPr>
                        <a:t> </a:t>
                      </a:r>
                      <a:r>
                        <a:rPr sz="1400" b="1" dirty="0">
                          <a:latin typeface="Arial" pitchFamily="34" charset="0"/>
                          <a:cs typeface="Arial" pitchFamily="34" charset="0"/>
                        </a:rPr>
                        <a:t>road</a:t>
                      </a:r>
                      <a:r>
                        <a:rPr sz="1400" b="1" spc="-25" dirty="0">
                          <a:latin typeface="Arial" pitchFamily="34" charset="0"/>
                          <a:cs typeface="Arial" pitchFamily="34" charset="0"/>
                        </a:rPr>
                        <a:t> </a:t>
                      </a:r>
                      <a:r>
                        <a:rPr sz="1400" b="1" spc="-5" dirty="0">
                          <a:latin typeface="Arial" pitchFamily="34" charset="0"/>
                          <a:cs typeface="Arial" pitchFamily="34" charset="0"/>
                        </a:rPr>
                        <a:t>over</a:t>
                      </a:r>
                      <a:r>
                        <a:rPr sz="1400" b="1" spc="5" dirty="0">
                          <a:latin typeface="Arial" pitchFamily="34" charset="0"/>
                          <a:cs typeface="Arial" pitchFamily="34" charset="0"/>
                        </a:rPr>
                        <a:t> </a:t>
                      </a:r>
                      <a:r>
                        <a:rPr sz="1400" b="1" spc="-5" dirty="0">
                          <a:latin typeface="Arial" pitchFamily="34" charset="0"/>
                          <a:cs typeface="Arial" pitchFamily="34" charset="0"/>
                        </a:rPr>
                        <a:t>the </a:t>
                      </a:r>
                      <a:r>
                        <a:rPr sz="1400" b="1" dirty="0">
                          <a:latin typeface="Arial" pitchFamily="34" charset="0"/>
                          <a:cs typeface="Arial" pitchFamily="34" charset="0"/>
                        </a:rPr>
                        <a:t>barrier</a:t>
                      </a:r>
                      <a:r>
                        <a:rPr sz="1400" b="1" spc="-25" dirty="0">
                          <a:latin typeface="Arial" pitchFamily="34" charset="0"/>
                          <a:cs typeface="Arial" pitchFamily="34" charset="0"/>
                        </a:rPr>
                        <a:t> </a:t>
                      </a:r>
                      <a:r>
                        <a:rPr sz="1400" b="1" spc="-5" dirty="0">
                          <a:latin typeface="Arial" pitchFamily="34" charset="0"/>
                          <a:cs typeface="Arial" pitchFamily="34" charset="0"/>
                        </a:rPr>
                        <a:t>(b)</a:t>
                      </a:r>
                      <a:r>
                        <a:rPr sz="1400" b="1" spc="-15" dirty="0">
                          <a:latin typeface="Arial" pitchFamily="34" charset="0"/>
                          <a:cs typeface="Arial" pitchFamily="34" charset="0"/>
                        </a:rPr>
                        <a:t> </a:t>
                      </a:r>
                      <a:r>
                        <a:rPr sz="1400" b="1" spc="-5" dirty="0">
                          <a:latin typeface="Arial" pitchFamily="34" charset="0"/>
                          <a:cs typeface="Arial" pitchFamily="34" charset="0"/>
                        </a:rPr>
                        <a:t>the</a:t>
                      </a:r>
                      <a:r>
                        <a:rPr sz="1400" b="1" spc="-15" dirty="0">
                          <a:latin typeface="Arial" pitchFamily="34" charset="0"/>
                          <a:cs typeface="Arial" pitchFamily="34" charset="0"/>
                        </a:rPr>
                        <a:t> </a:t>
                      </a:r>
                      <a:r>
                        <a:rPr sz="1400" b="1" dirty="0">
                          <a:latin typeface="Arial" pitchFamily="34" charset="0"/>
                          <a:cs typeface="Arial" pitchFamily="34" charset="0"/>
                        </a:rPr>
                        <a:t>risk</a:t>
                      </a:r>
                      <a:r>
                        <a:rPr sz="1400" b="1" spc="-20" dirty="0">
                          <a:latin typeface="Arial" pitchFamily="34" charset="0"/>
                          <a:cs typeface="Arial" pitchFamily="34" charset="0"/>
                        </a:rPr>
                        <a:t> </a:t>
                      </a:r>
                      <a:r>
                        <a:rPr sz="1400" b="1" dirty="0">
                          <a:latin typeface="Arial" pitchFamily="34" charset="0"/>
                          <a:cs typeface="Arial" pitchFamily="34" charset="0"/>
                        </a:rPr>
                        <a:t>faced</a:t>
                      </a:r>
                      <a:r>
                        <a:rPr sz="1400" b="1" spc="-35" dirty="0">
                          <a:latin typeface="Arial" pitchFamily="34" charset="0"/>
                          <a:cs typeface="Arial" pitchFamily="34" charset="0"/>
                        </a:rPr>
                        <a:t> </a:t>
                      </a:r>
                      <a:r>
                        <a:rPr sz="1400" b="1" spc="-5" dirty="0">
                          <a:latin typeface="Arial" pitchFamily="34" charset="0"/>
                          <a:cs typeface="Arial" pitchFamily="34" charset="0"/>
                        </a:rPr>
                        <a:t>by the</a:t>
                      </a:r>
                      <a:endParaRPr sz="1400">
                        <a:latin typeface="Arial" pitchFamily="34" charset="0"/>
                        <a:cs typeface="Arial" pitchFamily="34" charset="0"/>
                      </a:endParaRPr>
                    </a:p>
                    <a:p>
                      <a:pPr marR="43180" algn="ctr">
                        <a:lnSpc>
                          <a:spcPct val="150000"/>
                        </a:lnSpc>
                      </a:pPr>
                      <a:r>
                        <a:rPr sz="1400" b="1" spc="-5" dirty="0">
                          <a:latin typeface="Arial" pitchFamily="34" charset="0"/>
                          <a:cs typeface="Arial" pitchFamily="34" charset="0"/>
                        </a:rPr>
                        <a:t>pedestrians </a:t>
                      </a:r>
                      <a:r>
                        <a:rPr sz="1400" b="1" dirty="0">
                          <a:latin typeface="Arial" pitchFamily="34" charset="0"/>
                          <a:cs typeface="Arial" pitchFamily="34" charset="0"/>
                        </a:rPr>
                        <a:t>while </a:t>
                      </a:r>
                      <a:r>
                        <a:rPr sz="1400" b="1" spc="-5" dirty="0">
                          <a:latin typeface="Arial" pitchFamily="34" charset="0"/>
                          <a:cs typeface="Arial" pitchFamily="34" charset="0"/>
                        </a:rPr>
                        <a:t>crossing the road </a:t>
                      </a:r>
                      <a:r>
                        <a:rPr sz="1400" b="1" dirty="0">
                          <a:latin typeface="Arial" pitchFamily="34" charset="0"/>
                          <a:cs typeface="Arial" pitchFamily="34" charset="0"/>
                        </a:rPr>
                        <a:t>while </a:t>
                      </a:r>
                      <a:r>
                        <a:rPr sz="1400" b="1" spc="-5" dirty="0">
                          <a:latin typeface="Arial" pitchFamily="34" charset="0"/>
                          <a:cs typeface="Arial" pitchFamily="34" charset="0"/>
                        </a:rPr>
                        <a:t>mounting over the</a:t>
                      </a:r>
                      <a:r>
                        <a:rPr sz="1400" b="1" spc="-225" dirty="0">
                          <a:latin typeface="Arial" pitchFamily="34" charset="0"/>
                          <a:cs typeface="Arial" pitchFamily="34" charset="0"/>
                        </a:rPr>
                        <a:t> </a:t>
                      </a:r>
                      <a:r>
                        <a:rPr sz="1400" b="1" dirty="0">
                          <a:latin typeface="Arial" pitchFamily="34" charset="0"/>
                          <a:cs typeface="Arial" pitchFamily="34" charset="0"/>
                        </a:rPr>
                        <a:t>barriers</a:t>
                      </a:r>
                      <a:endParaRPr sz="1400">
                        <a:latin typeface="Arial" pitchFamily="34" charset="0"/>
                        <a:cs typeface="Arial" pitchFamily="34" charset="0"/>
                      </a:endParaRPr>
                    </a:p>
                  </a:txBody>
                  <a:tcPr marL="0" marR="0" marT="60960" marB="0"/>
                </a:tc>
                <a:tc hMerge="1">
                  <a:txBody>
                    <a:bodyPr/>
                    <a:lstStyle/>
                    <a:p>
                      <a:endParaRPr/>
                    </a:p>
                  </a:txBody>
                  <a:tcPr marL="0" marR="0" marT="0" marB="0"/>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27246456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19</a:t>
            </a:fld>
            <a:endParaRPr lang="en-US"/>
          </a:p>
        </p:txBody>
      </p:sp>
      <p:sp>
        <p:nvSpPr>
          <p:cNvPr id="5" name="Subtitle 2"/>
          <p:cNvSpPr txBox="1"/>
          <p:nvPr/>
        </p:nvSpPr>
        <p:spPr>
          <a:xfrm>
            <a:off x="544964" y="726907"/>
            <a:ext cx="8044400" cy="6931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Risk by Pedestrians - MTWs</a:t>
            </a:r>
          </a:p>
        </p:txBody>
      </p:sp>
      <p:sp>
        <p:nvSpPr>
          <p:cNvPr id="10" name="object 11"/>
          <p:cNvSpPr/>
          <p:nvPr/>
        </p:nvSpPr>
        <p:spPr>
          <a:xfrm>
            <a:off x="800798" y="1466088"/>
            <a:ext cx="3741222" cy="2491315"/>
          </a:xfrm>
          <a:prstGeom prst="rect">
            <a:avLst/>
          </a:prstGeom>
          <a:blipFill>
            <a:blip r:embed="rId2" cstate="print"/>
            <a:stretch>
              <a:fillRect/>
            </a:stretch>
          </a:blipFill>
        </p:spPr>
        <p:txBody>
          <a:bodyPr wrap="square" lIns="0" tIns="0" rIns="0" bIns="0" rtlCol="0"/>
          <a:lstStyle/>
          <a:p>
            <a:endParaRPr/>
          </a:p>
        </p:txBody>
      </p:sp>
      <p:sp>
        <p:nvSpPr>
          <p:cNvPr id="11" name="object 12"/>
          <p:cNvSpPr/>
          <p:nvPr/>
        </p:nvSpPr>
        <p:spPr>
          <a:xfrm>
            <a:off x="4695543" y="1421118"/>
            <a:ext cx="3713939" cy="2491315"/>
          </a:xfrm>
          <a:prstGeom prst="rect">
            <a:avLst/>
          </a:prstGeom>
          <a:blipFill>
            <a:blip r:embed="rId3" cstate="print"/>
            <a:stretch>
              <a:fillRect/>
            </a:stretch>
          </a:blipFill>
        </p:spPr>
        <p:txBody>
          <a:bodyPr wrap="square" lIns="0" tIns="0" rIns="0" bIns="0" rtlCol="0"/>
          <a:lstStyle/>
          <a:p>
            <a:endParaRPr/>
          </a:p>
        </p:txBody>
      </p:sp>
      <p:sp>
        <p:nvSpPr>
          <p:cNvPr id="12" name="object 13"/>
          <p:cNvSpPr txBox="1"/>
          <p:nvPr/>
        </p:nvSpPr>
        <p:spPr>
          <a:xfrm>
            <a:off x="635813" y="4125639"/>
            <a:ext cx="7848620" cy="1345240"/>
          </a:xfrm>
          <a:prstGeom prst="rect">
            <a:avLst/>
          </a:prstGeom>
        </p:spPr>
        <p:txBody>
          <a:bodyPr vert="horz" wrap="square" lIns="0" tIns="120650" rIns="0" bIns="0" rtlCol="0">
            <a:spAutoFit/>
          </a:bodyPr>
          <a:lstStyle/>
          <a:p>
            <a:pPr marL="6221730" indent="-4302760">
              <a:lnSpc>
                <a:spcPct val="100000"/>
              </a:lnSpc>
              <a:spcBef>
                <a:spcPts val="950"/>
              </a:spcBef>
              <a:buAutoNum type="alphaLcParenBoth"/>
              <a:tabLst>
                <a:tab pos="6221730" algn="l"/>
                <a:tab pos="6222365" algn="l"/>
              </a:tabLst>
            </a:pPr>
            <a:r>
              <a:rPr sz="1800" spc="-5" dirty="0">
                <a:latin typeface="Arial" pitchFamily="34" charset="0"/>
                <a:cs typeface="Arial" pitchFamily="34" charset="0"/>
              </a:rPr>
              <a:t>(b)</a:t>
            </a:r>
            <a:endParaRPr sz="1800">
              <a:latin typeface="Arial" pitchFamily="34" charset="0"/>
              <a:cs typeface="Arial" pitchFamily="34" charset="0"/>
            </a:endParaRPr>
          </a:p>
          <a:p>
            <a:pPr marL="12700">
              <a:lnSpc>
                <a:spcPct val="150000"/>
              </a:lnSpc>
              <a:spcBef>
                <a:spcPts val="850"/>
              </a:spcBef>
            </a:pPr>
            <a:r>
              <a:rPr sz="1800" spc="-5" dirty="0">
                <a:latin typeface="Arial" pitchFamily="34" charset="0"/>
                <a:cs typeface="Arial" pitchFamily="34" charset="0"/>
              </a:rPr>
              <a:t>Snapshots </a:t>
            </a:r>
            <a:r>
              <a:rPr sz="1800" spc="-10" dirty="0">
                <a:latin typeface="Arial" pitchFamily="34" charset="0"/>
                <a:cs typeface="Arial" pitchFamily="34" charset="0"/>
              </a:rPr>
              <a:t>showing </a:t>
            </a:r>
            <a:r>
              <a:rPr sz="1800" spc="-5" dirty="0">
                <a:latin typeface="Arial" pitchFamily="34" charset="0"/>
                <a:cs typeface="Arial" pitchFamily="34" charset="0"/>
              </a:rPr>
              <a:t>(a) pedestrain crossing </a:t>
            </a:r>
            <a:r>
              <a:rPr sz="1800" dirty="0">
                <a:latin typeface="Arial" pitchFamily="34" charset="0"/>
                <a:cs typeface="Arial" pitchFamily="34" charset="0"/>
              </a:rPr>
              <a:t>at </a:t>
            </a:r>
            <a:r>
              <a:rPr sz="1800" spc="-5" dirty="0">
                <a:latin typeface="Arial" pitchFamily="34" charset="0"/>
                <a:cs typeface="Arial" pitchFamily="34" charset="0"/>
              </a:rPr>
              <a:t>grade and motorbikes crossing </a:t>
            </a:r>
            <a:r>
              <a:rPr sz="1800" spc="-5">
                <a:latin typeface="Arial" pitchFamily="34" charset="0"/>
                <a:cs typeface="Arial" pitchFamily="34" charset="0"/>
              </a:rPr>
              <a:t>on</a:t>
            </a:r>
            <a:r>
              <a:rPr sz="1800" spc="220">
                <a:latin typeface="Arial" pitchFamily="34" charset="0"/>
                <a:cs typeface="Arial" pitchFamily="34" charset="0"/>
              </a:rPr>
              <a:t> </a:t>
            </a:r>
            <a:r>
              <a:rPr sz="1800" smtClean="0">
                <a:latin typeface="Arial" pitchFamily="34" charset="0"/>
                <a:cs typeface="Arial" pitchFamily="34" charset="0"/>
              </a:rPr>
              <a:t>FOB</a:t>
            </a:r>
            <a:r>
              <a:rPr lang="en-US" sz="1800" dirty="0" smtClean="0">
                <a:latin typeface="Arial" pitchFamily="34" charset="0"/>
                <a:cs typeface="Arial" pitchFamily="34" charset="0"/>
              </a:rPr>
              <a:t>                   (b) </a:t>
            </a:r>
            <a:r>
              <a:rPr sz="1800" spc="-5" smtClean="0">
                <a:latin typeface="Arial" pitchFamily="34" charset="0"/>
                <a:cs typeface="Arial" pitchFamily="34" charset="0"/>
              </a:rPr>
              <a:t>pedestrain </a:t>
            </a:r>
            <a:r>
              <a:rPr sz="1800" spc="-5" dirty="0">
                <a:latin typeface="Arial" pitchFamily="34" charset="0"/>
                <a:cs typeface="Arial" pitchFamily="34" charset="0"/>
              </a:rPr>
              <a:t>crossing </a:t>
            </a:r>
            <a:r>
              <a:rPr sz="1800" dirty="0">
                <a:latin typeface="Arial" pitchFamily="34" charset="0"/>
                <a:cs typeface="Arial" pitchFamily="34" charset="0"/>
              </a:rPr>
              <a:t>the</a:t>
            </a:r>
            <a:r>
              <a:rPr sz="1800" spc="10" dirty="0">
                <a:latin typeface="Arial" pitchFamily="34" charset="0"/>
                <a:cs typeface="Arial" pitchFamily="34" charset="0"/>
              </a:rPr>
              <a:t> </a:t>
            </a:r>
            <a:r>
              <a:rPr sz="1800" spc="-5" dirty="0">
                <a:latin typeface="Arial" pitchFamily="34" charset="0"/>
                <a:cs typeface="Arial" pitchFamily="34" charset="0"/>
              </a:rPr>
              <a:t>road</a:t>
            </a:r>
            <a:endParaRPr sz="1800">
              <a:latin typeface="Arial" pitchFamily="34" charset="0"/>
              <a:cs typeface="Arial" pitchFamily="34" charset="0"/>
            </a:endParaRPr>
          </a:p>
        </p:txBody>
      </p:sp>
    </p:spTree>
    <p:extLst>
      <p:ext uri="{BB962C8B-B14F-4D97-AF65-F5344CB8AC3E}">
        <p14:creationId xmlns="" xmlns:p14="http://schemas.microsoft.com/office/powerpoint/2010/main" val="27246456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ubtitle 2"/>
          <p:cNvSpPr txBox="1"/>
          <p:nvPr/>
        </p:nvSpPr>
        <p:spPr>
          <a:xfrm>
            <a:off x="589935" y="801858"/>
            <a:ext cx="7991357" cy="4917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algn="ctr">
              <a:lnSpc>
                <a:spcPct val="150000"/>
              </a:lnSpc>
              <a:spcBef>
                <a:spcPts val="400"/>
              </a:spcBef>
              <a:defRPr b="1">
                <a:solidFill>
                  <a:srgbClr val="5C2305"/>
                </a:solidFill>
              </a:defRPr>
            </a:pPr>
            <a:r>
              <a:rPr lang="en-US" sz="3500" u="sng" dirty="0" smtClean="0"/>
              <a:t>Unit I: Overview</a:t>
            </a:r>
          </a:p>
          <a:p>
            <a:pPr lvl="1" indent="0"/>
            <a:r>
              <a:rPr lang="en-US" sz="3000" b="1" u="sng" dirty="0" smtClean="0">
                <a:solidFill>
                  <a:srgbClr val="FF0000"/>
                </a:solidFill>
              </a:rPr>
              <a:t>Road </a:t>
            </a:r>
            <a:r>
              <a:rPr lang="en-US" sz="3000" b="1" u="sng" dirty="0">
                <a:solidFill>
                  <a:srgbClr val="FF0000"/>
                </a:solidFill>
              </a:rPr>
              <a:t>Accidents</a:t>
            </a:r>
          </a:p>
          <a:p>
            <a:pPr marL="457200" lvl="1" indent="0">
              <a:lnSpc>
                <a:spcPct val="150000"/>
              </a:lnSpc>
            </a:pPr>
            <a:r>
              <a:rPr lang="en-US" sz="2200" dirty="0">
                <a:solidFill>
                  <a:schemeClr val="tx1"/>
                </a:solidFill>
                <a:latin typeface="Arial" panose="020B0604020202020204" pitchFamily="34" charset="0"/>
                <a:cs typeface="Arial" panose="020B0604020202020204" pitchFamily="34" charset="0"/>
              </a:rPr>
              <a:t>Causes, scientific investigations and data collection, Analysis of individual accidents to arrive at real </a:t>
            </a:r>
            <a:r>
              <a:rPr lang="en-US" sz="2200" dirty="0" smtClean="0">
                <a:solidFill>
                  <a:schemeClr val="tx1"/>
                </a:solidFill>
                <a:latin typeface="Arial" panose="020B0604020202020204" pitchFamily="34" charset="0"/>
                <a:cs typeface="Arial" panose="020B0604020202020204" pitchFamily="34" charset="0"/>
              </a:rPr>
              <a:t>causes, Statistical </a:t>
            </a:r>
            <a:r>
              <a:rPr lang="en-US" sz="2200" dirty="0">
                <a:solidFill>
                  <a:schemeClr val="tx1"/>
                </a:solidFill>
                <a:latin typeface="Arial" panose="020B0604020202020204" pitchFamily="34" charset="0"/>
                <a:cs typeface="Arial" panose="020B0604020202020204" pitchFamily="34" charset="0"/>
              </a:rPr>
              <a:t>methods of analysis of accident data, </a:t>
            </a:r>
            <a:r>
              <a:rPr lang="en-US" sz="2200" dirty="0" smtClean="0">
                <a:solidFill>
                  <a:schemeClr val="tx1"/>
                </a:solidFill>
                <a:latin typeface="Arial" panose="020B0604020202020204" pitchFamily="34" charset="0"/>
                <a:cs typeface="Arial" panose="020B0604020202020204" pitchFamily="34" charset="0"/>
              </a:rPr>
              <a:t>Safety </a:t>
            </a:r>
            <a:r>
              <a:rPr lang="en-US" sz="2200" dirty="0">
                <a:solidFill>
                  <a:schemeClr val="tx1"/>
                </a:solidFill>
                <a:latin typeface="Arial" panose="020B0604020202020204" pitchFamily="34" charset="0"/>
                <a:cs typeface="Arial" panose="020B0604020202020204" pitchFamily="34" charset="0"/>
              </a:rPr>
              <a:t>performance function: The empirical Bayes method </a:t>
            </a:r>
            <a:r>
              <a:rPr lang="en-US" sz="2200" dirty="0" smtClean="0">
                <a:solidFill>
                  <a:schemeClr val="tx1"/>
                </a:solidFill>
                <a:latin typeface="Arial" panose="020B0604020202020204" pitchFamily="34" charset="0"/>
                <a:cs typeface="Arial" panose="020B0604020202020204" pitchFamily="34" charset="0"/>
              </a:rPr>
              <a:t>Identification </a:t>
            </a:r>
            <a:r>
              <a:rPr lang="en-US" sz="2200" dirty="0">
                <a:solidFill>
                  <a:schemeClr val="tx1"/>
                </a:solidFill>
                <a:latin typeface="Arial" panose="020B0604020202020204" pitchFamily="34" charset="0"/>
                <a:cs typeface="Arial" panose="020B0604020202020204" pitchFamily="34" charset="0"/>
              </a:rPr>
              <a:t>of Hazards road </a:t>
            </a:r>
            <a:r>
              <a:rPr lang="en-US" sz="2200" dirty="0" smtClean="0">
                <a:solidFill>
                  <a:schemeClr val="tx1"/>
                </a:solidFill>
                <a:latin typeface="Arial" panose="020B0604020202020204" pitchFamily="34" charset="0"/>
                <a:cs typeface="Arial" panose="020B0604020202020204" pitchFamily="34" charset="0"/>
              </a:rPr>
              <a:t>location. Application </a:t>
            </a:r>
            <a:r>
              <a:rPr lang="en-US" sz="2200" dirty="0">
                <a:solidFill>
                  <a:schemeClr val="tx1"/>
                </a:solidFill>
                <a:latin typeface="Arial" panose="020B0604020202020204" pitchFamily="34" charset="0"/>
                <a:cs typeface="Arial" panose="020B0604020202020204" pitchFamily="34" charset="0"/>
              </a:rPr>
              <a:t>of computer analysis of accident </a:t>
            </a:r>
            <a:r>
              <a:rPr lang="en-US" sz="2200" dirty="0" smtClean="0">
                <a:solidFill>
                  <a:schemeClr val="tx1"/>
                </a:solidFill>
                <a:latin typeface="Arial" panose="020B0604020202020204" pitchFamily="34" charset="0"/>
                <a:cs typeface="Arial" panose="020B0604020202020204" pitchFamily="34" charset="0"/>
              </a:rPr>
              <a:t>data. </a:t>
            </a:r>
            <a:r>
              <a:rPr lang="en-IN" sz="2200" dirty="0" smtClean="0">
                <a:solidFill>
                  <a:schemeClr val="tx1"/>
                </a:solidFill>
                <a:latin typeface="Arial" panose="020B0604020202020204" pitchFamily="34" charset="0"/>
                <a:cs typeface="Arial" panose="020B0604020202020204" pitchFamily="34" charset="0"/>
              </a:rPr>
              <a:t>Approaches </a:t>
            </a:r>
            <a:r>
              <a:rPr lang="en-IN" sz="2200" dirty="0">
                <a:solidFill>
                  <a:schemeClr val="tx1"/>
                </a:solidFill>
                <a:latin typeface="Arial" panose="020B0604020202020204" pitchFamily="34" charset="0"/>
                <a:cs typeface="Arial" panose="020B0604020202020204" pitchFamily="34" charset="0"/>
              </a:rPr>
              <a:t>to Highway </a:t>
            </a:r>
            <a:r>
              <a:rPr lang="en-IN" sz="2200" dirty="0" smtClean="0">
                <a:solidFill>
                  <a:schemeClr val="tx1"/>
                </a:solidFill>
                <a:latin typeface="Arial" panose="020B0604020202020204" pitchFamily="34" charset="0"/>
                <a:cs typeface="Arial" panose="020B0604020202020204" pitchFamily="34" charset="0"/>
              </a:rPr>
              <a:t>Safety</a:t>
            </a:r>
            <a:endParaRPr sz="2600"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20</a:t>
            </a:fld>
            <a:endParaRPr lang="en-US"/>
          </a:p>
        </p:txBody>
      </p:sp>
      <p:sp>
        <p:nvSpPr>
          <p:cNvPr id="5" name="Subtitle 2"/>
          <p:cNvSpPr txBox="1"/>
          <p:nvPr/>
        </p:nvSpPr>
        <p:spPr>
          <a:xfrm>
            <a:off x="544964" y="726907"/>
            <a:ext cx="8044400" cy="612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Who is contributing ? </a:t>
            </a:r>
          </a:p>
        </p:txBody>
      </p:sp>
      <p:sp>
        <p:nvSpPr>
          <p:cNvPr id="4" name="object 6"/>
          <p:cNvSpPr/>
          <p:nvPr/>
        </p:nvSpPr>
        <p:spPr>
          <a:xfrm>
            <a:off x="849365" y="1379259"/>
            <a:ext cx="7170373" cy="457183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27246456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21</a:t>
            </a:fld>
            <a:endParaRPr lang="en-US"/>
          </a:p>
        </p:txBody>
      </p:sp>
      <p:sp>
        <p:nvSpPr>
          <p:cNvPr id="5" name="Subtitle 2"/>
          <p:cNvSpPr txBox="1"/>
          <p:nvPr/>
        </p:nvSpPr>
        <p:spPr>
          <a:xfrm>
            <a:off x="506320" y="441157"/>
            <a:ext cx="8044400" cy="61100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IN" sz="2600" b="1" u="sng" dirty="0" smtClean="0">
                <a:solidFill>
                  <a:srgbClr val="FF0000"/>
                </a:solidFill>
              </a:rPr>
              <a:t>Causes of Road Accident</a:t>
            </a:r>
          </a:p>
          <a:p>
            <a:pPr>
              <a:lnSpc>
                <a:spcPct val="150000"/>
              </a:lnSpc>
            </a:pPr>
            <a:r>
              <a:rPr lang="en-IN" sz="2200" b="1" dirty="0" smtClean="0">
                <a:latin typeface="Arial" panose="020B0604020202020204" pitchFamily="34" charset="0"/>
                <a:cs typeface="Arial" panose="020B0604020202020204" pitchFamily="34" charset="0"/>
              </a:rPr>
              <a:t>Driver </a:t>
            </a:r>
            <a:r>
              <a:rPr lang="en-IN" sz="2200" b="1" dirty="0">
                <a:latin typeface="Arial" panose="020B0604020202020204" pitchFamily="34" charset="0"/>
                <a:cs typeface="Arial" panose="020B0604020202020204" pitchFamily="34" charset="0"/>
              </a:rPr>
              <a:t>or Operator Action:</a:t>
            </a:r>
          </a:p>
          <a:p>
            <a:pPr lvl="1"/>
            <a:r>
              <a:rPr lang="en-IN" sz="2200" dirty="0">
                <a:latin typeface="Arial" panose="020B0604020202020204" pitchFamily="34" charset="0"/>
                <a:cs typeface="Arial" panose="020B0604020202020204" pitchFamily="34" charset="0"/>
              </a:rPr>
              <a:t>Major contributing cause of many crash situations is the performance of the driver of one or both</a:t>
            </a:r>
          </a:p>
          <a:p>
            <a:pPr>
              <a:lnSpc>
                <a:spcPct val="150000"/>
              </a:lnSpc>
            </a:pPr>
            <a:r>
              <a:rPr lang="en-IN" sz="2200" b="1" dirty="0">
                <a:latin typeface="Arial" panose="020B0604020202020204" pitchFamily="34" charset="0"/>
                <a:cs typeface="Arial" panose="020B0604020202020204" pitchFamily="34" charset="0"/>
              </a:rPr>
              <a:t>Vehicle Condition:</a:t>
            </a:r>
          </a:p>
          <a:p>
            <a:pPr lvl="1"/>
            <a:r>
              <a:rPr lang="en-IN" sz="2200" dirty="0">
                <a:latin typeface="Arial" panose="020B0604020202020204" pitchFamily="34" charset="0"/>
                <a:cs typeface="Arial" panose="020B0604020202020204" pitchFamily="34" charset="0"/>
              </a:rPr>
              <a:t>Mechanical condition of a vehicle can be the cause of transportation crashes</a:t>
            </a:r>
          </a:p>
          <a:p>
            <a:pPr>
              <a:lnSpc>
                <a:spcPct val="150000"/>
              </a:lnSpc>
            </a:pPr>
            <a:r>
              <a:rPr lang="en-IN" sz="2200" b="1" dirty="0">
                <a:latin typeface="Arial" panose="020B0604020202020204" pitchFamily="34" charset="0"/>
                <a:cs typeface="Arial" panose="020B0604020202020204" pitchFamily="34" charset="0"/>
              </a:rPr>
              <a:t>Roadway Condition:</a:t>
            </a:r>
          </a:p>
          <a:p>
            <a:pPr lvl="1"/>
            <a:r>
              <a:rPr lang="en-IN" sz="2200" dirty="0">
                <a:latin typeface="Arial" panose="020B0604020202020204" pitchFamily="34" charset="0"/>
                <a:cs typeface="Arial" panose="020B0604020202020204" pitchFamily="34" charset="0"/>
              </a:rPr>
              <a:t>The condition and quality of the roadway, which includes the pavement, shoulders, intersections, and the traffic control system, can be a factor in a crash</a:t>
            </a:r>
          </a:p>
          <a:p>
            <a:pPr>
              <a:lnSpc>
                <a:spcPct val="150000"/>
              </a:lnSpc>
            </a:pPr>
            <a:r>
              <a:rPr lang="en-IN" sz="2200" b="1" dirty="0">
                <a:latin typeface="Arial" panose="020B0604020202020204" pitchFamily="34" charset="0"/>
                <a:cs typeface="Arial" panose="020B0604020202020204" pitchFamily="34" charset="0"/>
              </a:rPr>
              <a:t>Environment:</a:t>
            </a:r>
          </a:p>
          <a:p>
            <a:pPr lvl="1"/>
            <a:r>
              <a:rPr lang="en-IN" sz="2200" dirty="0">
                <a:latin typeface="Arial" panose="020B0604020202020204" pitchFamily="34" charset="0"/>
                <a:cs typeface="Arial" panose="020B0604020202020204" pitchFamily="34" charset="0"/>
              </a:rPr>
              <a:t>The physical and climatic environment surrounding a transportation vehicle can also be a factor in the occurrence of transportation </a:t>
            </a:r>
            <a:r>
              <a:rPr lang="en-IN" sz="2200" dirty="0" smtClean="0">
                <a:latin typeface="Arial" panose="020B0604020202020204" pitchFamily="34" charset="0"/>
                <a:cs typeface="Arial" panose="020B0604020202020204" pitchFamily="34" charset="0"/>
              </a:rPr>
              <a:t>crashes.</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0415449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22</a:t>
            </a:fld>
            <a:endParaRPr lang="en-US"/>
          </a:p>
        </p:txBody>
      </p:sp>
      <p:sp>
        <p:nvSpPr>
          <p:cNvPr id="5" name="Subtitle 2"/>
          <p:cNvSpPr txBox="1"/>
          <p:nvPr/>
        </p:nvSpPr>
        <p:spPr>
          <a:xfrm>
            <a:off x="544964" y="726907"/>
            <a:ext cx="8044400" cy="42479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Causes of Road Accident</a:t>
            </a:r>
          </a:p>
          <a:p>
            <a:pPr marL="630238" lvl="1" indent="-450850">
              <a:lnSpc>
                <a:spcPct val="150000"/>
              </a:lnSpc>
              <a:buFont typeface="Wingdings" pitchFamily="2" charset="2"/>
              <a:buChar char="Ø"/>
            </a:pPr>
            <a:r>
              <a:rPr lang="en-US" sz="2200" dirty="0" smtClean="0">
                <a:solidFill>
                  <a:schemeClr val="tx1"/>
                </a:solidFill>
                <a:latin typeface="Arial"/>
                <a:cs typeface="Arial"/>
              </a:rPr>
              <a:t>Road </a:t>
            </a:r>
            <a:r>
              <a:rPr lang="en-US" sz="2200" dirty="0">
                <a:solidFill>
                  <a:schemeClr val="tx1"/>
                </a:solidFill>
                <a:latin typeface="Arial"/>
                <a:cs typeface="Arial"/>
              </a:rPr>
              <a:t>accidents are multi-causal and are the result of an interplay of various factors. </a:t>
            </a:r>
            <a:endParaRPr lang="en-US" sz="2200" dirty="0" smtClean="0">
              <a:solidFill>
                <a:schemeClr val="tx1"/>
              </a:solidFill>
              <a:latin typeface="Arial"/>
              <a:cs typeface="Arial"/>
            </a:endParaRPr>
          </a:p>
          <a:p>
            <a:pPr marL="630238" lvl="1" indent="-450850">
              <a:lnSpc>
                <a:spcPct val="150000"/>
              </a:lnSpc>
              <a:buFont typeface="Wingdings" pitchFamily="2" charset="2"/>
              <a:buChar char="Ø"/>
            </a:pPr>
            <a:r>
              <a:rPr lang="en-US" sz="2200" dirty="0" smtClean="0">
                <a:solidFill>
                  <a:schemeClr val="tx1"/>
                </a:solidFill>
                <a:latin typeface="Arial"/>
                <a:cs typeface="Arial"/>
              </a:rPr>
              <a:t>These </a:t>
            </a:r>
            <a:r>
              <a:rPr lang="en-US" sz="2200" dirty="0">
                <a:solidFill>
                  <a:schemeClr val="tx1"/>
                </a:solidFill>
                <a:latin typeface="Arial"/>
                <a:cs typeface="Arial"/>
              </a:rPr>
              <a:t>can broadly be categorized into those relating to </a:t>
            </a:r>
            <a:endParaRPr lang="en-US" sz="2200" dirty="0" smtClean="0">
              <a:solidFill>
                <a:schemeClr val="tx1"/>
              </a:solidFill>
              <a:latin typeface="Arial"/>
              <a:cs typeface="Arial"/>
            </a:endParaRPr>
          </a:p>
          <a:p>
            <a:pPr marL="1257300" lvl="1" indent="571500">
              <a:lnSpc>
                <a:spcPct val="150000"/>
              </a:lnSpc>
              <a:buFont typeface="Wingdings" panose="05000000000000000000" pitchFamily="2" charset="2"/>
              <a:buChar char="v"/>
            </a:pPr>
            <a:r>
              <a:rPr lang="en-US" sz="2200" dirty="0" smtClean="0">
                <a:solidFill>
                  <a:schemeClr val="tx1"/>
                </a:solidFill>
                <a:latin typeface="Arial"/>
                <a:cs typeface="Arial"/>
              </a:rPr>
              <a:t>Human error</a:t>
            </a:r>
            <a:endParaRPr lang="en-US" sz="2200" dirty="0">
              <a:solidFill>
                <a:schemeClr val="tx1"/>
              </a:solidFill>
              <a:latin typeface="Arial"/>
              <a:cs typeface="Arial"/>
            </a:endParaRPr>
          </a:p>
          <a:p>
            <a:pPr marL="1257300" lvl="1" indent="571500">
              <a:lnSpc>
                <a:spcPct val="150000"/>
              </a:lnSpc>
              <a:buFont typeface="Wingdings" panose="05000000000000000000" pitchFamily="2" charset="2"/>
              <a:buChar char="v"/>
            </a:pPr>
            <a:r>
              <a:rPr lang="en-US" sz="2200" dirty="0" smtClean="0">
                <a:solidFill>
                  <a:schemeClr val="tx1"/>
                </a:solidFill>
                <a:latin typeface="Arial"/>
                <a:cs typeface="Arial"/>
              </a:rPr>
              <a:t>Road condition</a:t>
            </a:r>
          </a:p>
          <a:p>
            <a:pPr marL="1257300" lvl="1" indent="571500">
              <a:lnSpc>
                <a:spcPct val="150000"/>
              </a:lnSpc>
              <a:buFont typeface="Wingdings" panose="05000000000000000000" pitchFamily="2" charset="2"/>
              <a:buChar char="v"/>
            </a:pPr>
            <a:r>
              <a:rPr lang="en-US" sz="2200" dirty="0">
                <a:solidFill>
                  <a:schemeClr val="tx1"/>
                </a:solidFill>
                <a:latin typeface="Arial"/>
                <a:cs typeface="Arial"/>
              </a:rPr>
              <a:t>E</a:t>
            </a:r>
            <a:r>
              <a:rPr lang="en-US" sz="2200" dirty="0" smtClean="0">
                <a:solidFill>
                  <a:schemeClr val="tx1"/>
                </a:solidFill>
                <a:latin typeface="Arial"/>
                <a:cs typeface="Arial"/>
              </a:rPr>
              <a:t>nvironment </a:t>
            </a:r>
            <a:endParaRPr lang="en-US" sz="2200" dirty="0">
              <a:solidFill>
                <a:schemeClr val="tx1"/>
              </a:solidFill>
              <a:latin typeface="Arial"/>
              <a:cs typeface="Arial"/>
            </a:endParaRPr>
          </a:p>
          <a:p>
            <a:pPr marL="1257300" lvl="1" indent="571500">
              <a:lnSpc>
                <a:spcPct val="150000"/>
              </a:lnSpc>
              <a:buFont typeface="Wingdings" panose="05000000000000000000" pitchFamily="2" charset="2"/>
              <a:buChar char="v"/>
            </a:pPr>
            <a:r>
              <a:rPr lang="en-US" sz="2200" dirty="0" smtClean="0">
                <a:solidFill>
                  <a:schemeClr val="tx1"/>
                </a:solidFill>
                <a:latin typeface="Arial"/>
                <a:cs typeface="Arial"/>
              </a:rPr>
              <a:t>Vehicular </a:t>
            </a:r>
            <a:r>
              <a:rPr lang="en-US" sz="2200" dirty="0">
                <a:solidFill>
                  <a:schemeClr val="tx1"/>
                </a:solidFill>
                <a:latin typeface="Arial"/>
                <a:cs typeface="Arial"/>
              </a:rPr>
              <a:t>condition. </a:t>
            </a:r>
            <a:endParaRPr lang="en-IN" sz="2200" dirty="0">
              <a:solidFill>
                <a:schemeClr val="tx1"/>
              </a:solidFill>
              <a:latin typeface="Arial"/>
              <a:cs typeface="Arial"/>
            </a:endParaRPr>
          </a:p>
        </p:txBody>
      </p:sp>
    </p:spTree>
    <p:extLst>
      <p:ext uri="{BB962C8B-B14F-4D97-AF65-F5344CB8AC3E}">
        <p14:creationId xmlns="" xmlns:p14="http://schemas.microsoft.com/office/powerpoint/2010/main" val="273583729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23</a:t>
            </a:fld>
            <a:endParaRPr lang="en-US"/>
          </a:p>
        </p:txBody>
      </p:sp>
      <p:sp>
        <p:nvSpPr>
          <p:cNvPr id="5" name="Subtitle 2"/>
          <p:cNvSpPr txBox="1"/>
          <p:nvPr/>
        </p:nvSpPr>
        <p:spPr>
          <a:xfrm>
            <a:off x="328613" y="512595"/>
            <a:ext cx="8358187" cy="58176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Causes of Road Accident – Human Error</a:t>
            </a:r>
          </a:p>
          <a:p>
            <a:pPr marL="630238" lvl="1" indent="-450850" algn="just">
              <a:lnSpc>
                <a:spcPct val="150000"/>
              </a:lnSpc>
              <a:buFont typeface="Wingdings" pitchFamily="2" charset="2"/>
              <a:buChar char="Ø"/>
            </a:pPr>
            <a:r>
              <a:rPr lang="en-US" sz="2200" dirty="0" smtClean="0">
                <a:solidFill>
                  <a:schemeClr val="tx1"/>
                </a:solidFill>
                <a:latin typeface="Arial"/>
                <a:cs typeface="Arial"/>
              </a:rPr>
              <a:t>Accidents </a:t>
            </a:r>
            <a:r>
              <a:rPr lang="en-US" sz="2200" dirty="0">
                <a:solidFill>
                  <a:schemeClr val="tx1"/>
                </a:solidFill>
                <a:latin typeface="Arial"/>
                <a:cs typeface="Arial"/>
              </a:rPr>
              <a:t>caused by human error </a:t>
            </a:r>
            <a:r>
              <a:rPr lang="en-US" sz="2200" dirty="0" smtClean="0">
                <a:solidFill>
                  <a:schemeClr val="tx1"/>
                </a:solidFill>
                <a:latin typeface="Arial"/>
                <a:cs typeface="Arial"/>
              </a:rPr>
              <a:t>include </a:t>
            </a:r>
          </a:p>
          <a:p>
            <a:pPr marL="1371600" lvl="1" indent="-342900" algn="just">
              <a:lnSpc>
                <a:spcPct val="150000"/>
              </a:lnSpc>
              <a:buFont typeface="Wingdings" panose="05000000000000000000" pitchFamily="2" charset="2"/>
              <a:buChar char="v"/>
            </a:pPr>
            <a:r>
              <a:rPr lang="en-US" sz="2200" dirty="0" smtClean="0">
                <a:solidFill>
                  <a:schemeClr val="tx1"/>
                </a:solidFill>
                <a:latin typeface="Arial"/>
                <a:cs typeface="Arial"/>
              </a:rPr>
              <a:t>Cases </a:t>
            </a:r>
            <a:r>
              <a:rPr lang="en-US" sz="2200" dirty="0">
                <a:solidFill>
                  <a:schemeClr val="tx1"/>
                </a:solidFill>
                <a:latin typeface="Arial"/>
                <a:cs typeface="Arial"/>
              </a:rPr>
              <a:t>of accidents caused by traffic rule </a:t>
            </a:r>
            <a:r>
              <a:rPr lang="en-US" sz="2200" dirty="0" smtClean="0">
                <a:solidFill>
                  <a:schemeClr val="tx1"/>
                </a:solidFill>
                <a:latin typeface="Arial"/>
                <a:cs typeface="Arial"/>
              </a:rPr>
              <a:t>violations</a:t>
            </a:r>
          </a:p>
          <a:p>
            <a:pPr marL="1371600" lvl="1" indent="-342900" algn="just">
              <a:lnSpc>
                <a:spcPct val="150000"/>
              </a:lnSpc>
              <a:buFont typeface="Wingdings" panose="05000000000000000000" pitchFamily="2" charset="2"/>
              <a:buChar char="v"/>
            </a:pPr>
            <a:r>
              <a:rPr lang="en-US" sz="2200" dirty="0" smtClean="0">
                <a:solidFill>
                  <a:schemeClr val="tx1"/>
                </a:solidFill>
                <a:latin typeface="Arial"/>
                <a:cs typeface="Arial"/>
              </a:rPr>
              <a:t>Driving </a:t>
            </a:r>
            <a:r>
              <a:rPr lang="en-US" sz="2200" dirty="0">
                <a:solidFill>
                  <a:schemeClr val="tx1"/>
                </a:solidFill>
                <a:latin typeface="Arial"/>
                <a:cs typeface="Arial"/>
              </a:rPr>
              <a:t>without valid driver </a:t>
            </a:r>
            <a:r>
              <a:rPr lang="en-US" sz="2200" dirty="0" smtClean="0">
                <a:solidFill>
                  <a:schemeClr val="tx1"/>
                </a:solidFill>
                <a:latin typeface="Arial"/>
                <a:cs typeface="Arial"/>
              </a:rPr>
              <a:t>license</a:t>
            </a:r>
          </a:p>
          <a:p>
            <a:pPr marL="1371600" lvl="1" indent="-342900" algn="just">
              <a:lnSpc>
                <a:spcPct val="150000"/>
              </a:lnSpc>
              <a:buFont typeface="Wingdings" panose="05000000000000000000" pitchFamily="2" charset="2"/>
              <a:buChar char="v"/>
            </a:pPr>
            <a:r>
              <a:rPr lang="en-US" sz="2200" dirty="0" smtClean="0">
                <a:solidFill>
                  <a:schemeClr val="tx1"/>
                </a:solidFill>
                <a:latin typeface="Arial"/>
                <a:cs typeface="Arial"/>
              </a:rPr>
              <a:t>Non-use </a:t>
            </a:r>
            <a:r>
              <a:rPr lang="en-US" sz="2200" dirty="0">
                <a:solidFill>
                  <a:schemeClr val="tx1"/>
                </a:solidFill>
                <a:latin typeface="Arial"/>
                <a:cs typeface="Arial"/>
              </a:rPr>
              <a:t>of safety </a:t>
            </a:r>
            <a:r>
              <a:rPr lang="en-US" sz="2200" dirty="0" smtClean="0">
                <a:solidFill>
                  <a:schemeClr val="tx1"/>
                </a:solidFill>
                <a:latin typeface="Arial"/>
                <a:cs typeface="Arial"/>
              </a:rPr>
              <a:t>devices</a:t>
            </a:r>
          </a:p>
          <a:p>
            <a:pPr marL="630238" lvl="1" indent="-450850" algn="just">
              <a:lnSpc>
                <a:spcPct val="150000"/>
              </a:lnSpc>
              <a:buFont typeface="Wingdings" pitchFamily="2" charset="2"/>
              <a:buChar char="Ø"/>
            </a:pPr>
            <a:r>
              <a:rPr lang="en-US" sz="2200" dirty="0" smtClean="0">
                <a:solidFill>
                  <a:schemeClr val="tx1"/>
                </a:solidFill>
                <a:latin typeface="Arial"/>
                <a:cs typeface="Arial"/>
              </a:rPr>
              <a:t>Accident related deaths and injuries in 2018 with </a:t>
            </a:r>
            <a:r>
              <a:rPr lang="en-US" sz="2200" b="1" dirty="0" smtClean="0">
                <a:solidFill>
                  <a:schemeClr val="tx1"/>
                </a:solidFill>
                <a:latin typeface="Arial"/>
                <a:cs typeface="Arial"/>
              </a:rPr>
              <a:t>Over Speeding</a:t>
            </a:r>
            <a:r>
              <a:rPr lang="en-US" sz="2200" dirty="0" smtClean="0">
                <a:solidFill>
                  <a:schemeClr val="tx1"/>
                </a:solidFill>
                <a:latin typeface="Arial"/>
                <a:cs typeface="Arial"/>
              </a:rPr>
              <a:t> accounting for 66.5% of the road accidents , 64.4% of total deaths and 67.7% of total injuries. </a:t>
            </a:r>
          </a:p>
          <a:p>
            <a:pPr marL="630238" lvl="1" indent="-450850" algn="just">
              <a:lnSpc>
                <a:spcPct val="150000"/>
              </a:lnSpc>
              <a:buFont typeface="Wingdings" pitchFamily="2" charset="2"/>
              <a:buChar char="Ø"/>
            </a:pPr>
            <a:r>
              <a:rPr lang="en-US" sz="2200" b="1" dirty="0" smtClean="0">
                <a:solidFill>
                  <a:schemeClr val="tx1"/>
                </a:solidFill>
                <a:latin typeface="Arial"/>
                <a:cs typeface="Arial"/>
              </a:rPr>
              <a:t>Driving </a:t>
            </a:r>
            <a:r>
              <a:rPr lang="en-US" sz="2200" b="1" dirty="0">
                <a:solidFill>
                  <a:schemeClr val="tx1"/>
                </a:solidFill>
                <a:latin typeface="Arial"/>
                <a:cs typeface="Arial"/>
              </a:rPr>
              <a:t>on the wrong </a:t>
            </a:r>
            <a:r>
              <a:rPr lang="en-US" sz="2200" b="1" dirty="0" smtClean="0">
                <a:solidFill>
                  <a:schemeClr val="tx1"/>
                </a:solidFill>
                <a:latin typeface="Arial"/>
                <a:cs typeface="Arial"/>
              </a:rPr>
              <a:t>side/lane </a:t>
            </a:r>
            <a:r>
              <a:rPr lang="en-US" sz="2200" b="1" dirty="0">
                <a:solidFill>
                  <a:schemeClr val="tx1"/>
                </a:solidFill>
                <a:latin typeface="Arial"/>
                <a:cs typeface="Arial"/>
              </a:rPr>
              <a:t>indiscipline </a:t>
            </a:r>
            <a:r>
              <a:rPr lang="en-US" sz="2200" dirty="0">
                <a:solidFill>
                  <a:schemeClr val="tx1"/>
                </a:solidFill>
                <a:latin typeface="Arial"/>
                <a:cs typeface="Arial"/>
              </a:rPr>
              <a:t>is the second most important cause accounting for </a:t>
            </a:r>
            <a:r>
              <a:rPr lang="en-US" sz="2200" dirty="0" smtClean="0">
                <a:solidFill>
                  <a:schemeClr val="tx1"/>
                </a:solidFill>
                <a:latin typeface="Arial"/>
                <a:cs typeface="Arial"/>
              </a:rPr>
              <a:t>5.3% of </a:t>
            </a:r>
            <a:r>
              <a:rPr lang="en-US" sz="2200" dirty="0">
                <a:solidFill>
                  <a:schemeClr val="tx1"/>
                </a:solidFill>
                <a:latin typeface="Arial"/>
                <a:cs typeface="Arial"/>
              </a:rPr>
              <a:t>the road accidents , </a:t>
            </a:r>
            <a:r>
              <a:rPr lang="en-US" sz="2200" dirty="0" smtClean="0">
                <a:solidFill>
                  <a:schemeClr val="tx1"/>
                </a:solidFill>
                <a:latin typeface="Arial"/>
                <a:cs typeface="Arial"/>
              </a:rPr>
              <a:t>5.8% of </a:t>
            </a:r>
            <a:r>
              <a:rPr lang="en-US" sz="2200" dirty="0">
                <a:solidFill>
                  <a:schemeClr val="tx1"/>
                </a:solidFill>
                <a:latin typeface="Arial"/>
                <a:cs typeface="Arial"/>
              </a:rPr>
              <a:t>total deaths </a:t>
            </a:r>
            <a:r>
              <a:rPr lang="en-US" sz="2200" dirty="0" smtClean="0">
                <a:solidFill>
                  <a:schemeClr val="tx1"/>
                </a:solidFill>
                <a:latin typeface="Arial"/>
                <a:cs typeface="Arial"/>
              </a:rPr>
              <a:t>&amp; 5.1% of </a:t>
            </a:r>
            <a:r>
              <a:rPr lang="en-US" sz="2200" dirty="0">
                <a:solidFill>
                  <a:schemeClr val="tx1"/>
                </a:solidFill>
                <a:latin typeface="Arial"/>
                <a:cs typeface="Arial"/>
              </a:rPr>
              <a:t>total injuries</a:t>
            </a:r>
            <a:r>
              <a:rPr lang="en-US" sz="2200" dirty="0" smtClean="0">
                <a:solidFill>
                  <a:schemeClr val="tx1"/>
                </a:solidFill>
                <a:latin typeface="Arial"/>
                <a:cs typeface="Arial"/>
              </a:rPr>
              <a:t>.</a:t>
            </a:r>
          </a:p>
        </p:txBody>
      </p:sp>
    </p:spTree>
    <p:extLst>
      <p:ext uri="{BB962C8B-B14F-4D97-AF65-F5344CB8AC3E}">
        <p14:creationId xmlns="" xmlns:p14="http://schemas.microsoft.com/office/powerpoint/2010/main" val="327769101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24</a:t>
            </a:fld>
            <a:endParaRPr lang="en-US"/>
          </a:p>
        </p:txBody>
      </p:sp>
      <p:sp>
        <p:nvSpPr>
          <p:cNvPr id="5" name="Subtitle 2"/>
          <p:cNvSpPr txBox="1"/>
          <p:nvPr/>
        </p:nvSpPr>
        <p:spPr>
          <a:xfrm>
            <a:off x="544964" y="726907"/>
            <a:ext cx="8044400" cy="4755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Causes of </a:t>
            </a:r>
            <a:r>
              <a:rPr lang="en-IN" sz="2600" b="1" u="sng" dirty="0">
                <a:solidFill>
                  <a:srgbClr val="FF0000"/>
                </a:solidFill>
              </a:rPr>
              <a:t>Road Accident – Human </a:t>
            </a:r>
            <a:r>
              <a:rPr lang="en-IN" sz="2600" b="1" u="sng" dirty="0" smtClean="0">
                <a:solidFill>
                  <a:srgbClr val="FF0000"/>
                </a:solidFill>
              </a:rPr>
              <a:t>Error</a:t>
            </a:r>
          </a:p>
          <a:p>
            <a:pPr marL="630238" lvl="1" indent="-450850">
              <a:lnSpc>
                <a:spcPct val="150000"/>
              </a:lnSpc>
              <a:buFont typeface="Wingdings" pitchFamily="2" charset="2"/>
              <a:buChar char="Ø"/>
            </a:pPr>
            <a:r>
              <a:rPr lang="en-US" sz="2200" dirty="0" smtClean="0">
                <a:solidFill>
                  <a:schemeClr val="tx1"/>
                </a:solidFill>
                <a:latin typeface="Arial"/>
                <a:cs typeface="Arial"/>
              </a:rPr>
              <a:t>Drunken </a:t>
            </a:r>
            <a:r>
              <a:rPr lang="en-US" sz="2200" dirty="0">
                <a:solidFill>
                  <a:schemeClr val="tx1"/>
                </a:solidFill>
                <a:latin typeface="Arial"/>
                <a:cs typeface="Arial"/>
              </a:rPr>
              <a:t>driving/ consumption of alcohol &amp; drug, jumping of red light and use of mobile phones taken together accounted for </a:t>
            </a:r>
            <a:r>
              <a:rPr lang="en-US" sz="2200" dirty="0" smtClean="0">
                <a:solidFill>
                  <a:schemeClr val="tx1"/>
                </a:solidFill>
                <a:latin typeface="Arial"/>
                <a:cs typeface="Arial"/>
              </a:rPr>
              <a:t>6.5% of </a:t>
            </a:r>
            <a:r>
              <a:rPr lang="en-US" sz="2200" dirty="0">
                <a:solidFill>
                  <a:schemeClr val="tx1"/>
                </a:solidFill>
                <a:latin typeface="Arial"/>
                <a:cs typeface="Arial"/>
              </a:rPr>
              <a:t>total accidents and </a:t>
            </a:r>
            <a:r>
              <a:rPr lang="en-US" sz="2200" dirty="0" smtClean="0">
                <a:solidFill>
                  <a:schemeClr val="tx1"/>
                </a:solidFill>
                <a:latin typeface="Arial"/>
                <a:cs typeface="Arial"/>
              </a:rPr>
              <a:t>6.2% of </a:t>
            </a:r>
            <a:r>
              <a:rPr lang="en-US" sz="2200" dirty="0">
                <a:solidFill>
                  <a:schemeClr val="tx1"/>
                </a:solidFill>
                <a:latin typeface="Arial"/>
                <a:cs typeface="Arial"/>
              </a:rPr>
              <a:t>total deaths. </a:t>
            </a:r>
            <a:endParaRPr lang="en-US" sz="2200" dirty="0" smtClean="0">
              <a:solidFill>
                <a:schemeClr val="tx1"/>
              </a:solidFill>
              <a:latin typeface="Arial"/>
              <a:cs typeface="Arial"/>
            </a:endParaRPr>
          </a:p>
          <a:p>
            <a:pPr marL="630238" lvl="1" indent="-450850">
              <a:lnSpc>
                <a:spcPct val="150000"/>
              </a:lnSpc>
              <a:buFont typeface="Wingdings" pitchFamily="2" charset="2"/>
              <a:buChar char="Ø"/>
            </a:pPr>
            <a:r>
              <a:rPr lang="en-US" sz="2200" dirty="0" smtClean="0">
                <a:solidFill>
                  <a:schemeClr val="tx1"/>
                </a:solidFill>
                <a:latin typeface="Arial"/>
                <a:cs typeface="Arial"/>
              </a:rPr>
              <a:t>The </a:t>
            </a:r>
            <a:r>
              <a:rPr lang="en-US" sz="2200" dirty="0">
                <a:solidFill>
                  <a:schemeClr val="tx1"/>
                </a:solidFill>
                <a:latin typeface="Arial"/>
                <a:cs typeface="Arial"/>
              </a:rPr>
              <a:t>others category which would include reasons like road environment, vehicular condition </a:t>
            </a:r>
            <a:r>
              <a:rPr lang="en-US" sz="2200" dirty="0" err="1" smtClean="0">
                <a:solidFill>
                  <a:schemeClr val="tx1"/>
                </a:solidFill>
                <a:latin typeface="Arial"/>
                <a:cs typeface="Arial"/>
              </a:rPr>
              <a:t>etc</a:t>
            </a:r>
            <a:r>
              <a:rPr lang="en-US" sz="2200" dirty="0" smtClean="0">
                <a:solidFill>
                  <a:schemeClr val="tx1"/>
                </a:solidFill>
                <a:latin typeface="Arial"/>
                <a:cs typeface="Arial"/>
              </a:rPr>
              <a:t> </a:t>
            </a:r>
            <a:r>
              <a:rPr lang="en-US" sz="2200" dirty="0">
                <a:solidFill>
                  <a:schemeClr val="tx1"/>
                </a:solidFill>
                <a:latin typeface="Arial"/>
                <a:cs typeface="Arial"/>
              </a:rPr>
              <a:t>accounted for almost 23-24% of the accidents, accident related deaths and injuries. </a:t>
            </a:r>
            <a:endParaRPr lang="en-US" sz="2200" dirty="0" smtClean="0">
              <a:solidFill>
                <a:schemeClr val="tx1"/>
              </a:solidFill>
              <a:latin typeface="Arial"/>
              <a:cs typeface="Arial"/>
            </a:endParaRPr>
          </a:p>
        </p:txBody>
      </p:sp>
    </p:spTree>
    <p:extLst>
      <p:ext uri="{BB962C8B-B14F-4D97-AF65-F5344CB8AC3E}">
        <p14:creationId xmlns="" xmlns:p14="http://schemas.microsoft.com/office/powerpoint/2010/main" val="102225565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25</a:t>
            </a:fld>
            <a:endParaRPr lang="en-US"/>
          </a:p>
        </p:txBody>
      </p:sp>
      <p:sp>
        <p:nvSpPr>
          <p:cNvPr id="5" name="Subtitle 2"/>
          <p:cNvSpPr txBox="1"/>
          <p:nvPr/>
        </p:nvSpPr>
        <p:spPr>
          <a:xfrm>
            <a:off x="544964" y="726907"/>
            <a:ext cx="8044400" cy="5656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Causes of </a:t>
            </a:r>
            <a:r>
              <a:rPr lang="en-IN" sz="2600" b="1" u="sng" dirty="0">
                <a:solidFill>
                  <a:srgbClr val="FF0000"/>
                </a:solidFill>
              </a:rPr>
              <a:t>Road Accident – Human </a:t>
            </a:r>
            <a:r>
              <a:rPr lang="en-IN" sz="2600" b="1" u="sng" dirty="0" smtClean="0">
                <a:solidFill>
                  <a:srgbClr val="FF0000"/>
                </a:solidFill>
              </a:rPr>
              <a:t>Error</a:t>
            </a:r>
          </a:p>
          <a:p>
            <a:pPr marL="630238" lvl="1" indent="-450850">
              <a:lnSpc>
                <a:spcPct val="150000"/>
              </a:lnSpc>
              <a:buFont typeface="Wingdings" pitchFamily="2" charset="2"/>
              <a:buChar char="Ø"/>
            </a:pPr>
            <a:r>
              <a:rPr lang="en-US" sz="2100" dirty="0" smtClean="0">
                <a:solidFill>
                  <a:schemeClr val="tx1"/>
                </a:solidFill>
                <a:latin typeface="Arial"/>
                <a:cs typeface="Arial"/>
              </a:rPr>
              <a:t>Vehicles </a:t>
            </a:r>
            <a:r>
              <a:rPr lang="en-US" sz="2100" dirty="0">
                <a:solidFill>
                  <a:schemeClr val="tx1"/>
                </a:solidFill>
                <a:latin typeface="Arial"/>
                <a:cs typeface="Arial"/>
              </a:rPr>
              <a:t>driven by </a:t>
            </a:r>
            <a:r>
              <a:rPr lang="en-US" sz="2100" b="1" dirty="0">
                <a:solidFill>
                  <a:schemeClr val="tx1"/>
                </a:solidFill>
                <a:latin typeface="Arial"/>
                <a:cs typeface="Arial"/>
              </a:rPr>
              <a:t>untrained and unqualified drivers </a:t>
            </a:r>
            <a:r>
              <a:rPr lang="en-US" sz="2100" dirty="0">
                <a:solidFill>
                  <a:schemeClr val="tx1"/>
                </a:solidFill>
                <a:latin typeface="Arial"/>
                <a:cs typeface="Arial"/>
              </a:rPr>
              <a:t>are a serious traffic hazard and can cause accidents, death and injuries. Though the problem is basically an enforcement issue, it must also be addressed with better facilities and opportunities for training/skilling and </a:t>
            </a:r>
            <a:r>
              <a:rPr lang="en-US" sz="2100" dirty="0" smtClean="0">
                <a:solidFill>
                  <a:schemeClr val="tx1"/>
                </a:solidFill>
                <a:latin typeface="Arial"/>
                <a:cs typeface="Arial"/>
              </a:rPr>
              <a:t>evaluation/testing</a:t>
            </a:r>
            <a:r>
              <a:rPr lang="en-US" sz="2100" dirty="0">
                <a:solidFill>
                  <a:schemeClr val="tx1"/>
                </a:solidFill>
                <a:latin typeface="Arial"/>
                <a:cs typeface="Arial"/>
              </a:rPr>
              <a:t>. </a:t>
            </a:r>
            <a:endParaRPr lang="en-US" sz="2100" dirty="0" smtClean="0">
              <a:solidFill>
                <a:schemeClr val="tx1"/>
              </a:solidFill>
              <a:latin typeface="Arial"/>
              <a:cs typeface="Arial"/>
            </a:endParaRPr>
          </a:p>
          <a:p>
            <a:pPr marL="630238" lvl="1" indent="-450850">
              <a:lnSpc>
                <a:spcPct val="150000"/>
              </a:lnSpc>
              <a:buFont typeface="Wingdings" pitchFamily="2" charset="2"/>
              <a:buChar char="Ø"/>
            </a:pPr>
            <a:r>
              <a:rPr lang="en-US" sz="2100" dirty="0" smtClean="0">
                <a:solidFill>
                  <a:schemeClr val="tx1"/>
                </a:solidFill>
                <a:latin typeface="Arial"/>
                <a:cs typeface="Arial"/>
              </a:rPr>
              <a:t>About 74% </a:t>
            </a:r>
            <a:r>
              <a:rPr lang="en-US" sz="2100" dirty="0">
                <a:solidFill>
                  <a:schemeClr val="tx1"/>
                </a:solidFill>
                <a:latin typeface="Arial"/>
                <a:cs typeface="Arial"/>
              </a:rPr>
              <a:t>of road accidents involved drivers holding a valid driver </a:t>
            </a:r>
            <a:r>
              <a:rPr lang="en-US" sz="2100" dirty="0" smtClean="0">
                <a:solidFill>
                  <a:schemeClr val="tx1"/>
                </a:solidFill>
                <a:latin typeface="Arial"/>
                <a:cs typeface="Arial"/>
              </a:rPr>
              <a:t>license. </a:t>
            </a:r>
            <a:r>
              <a:rPr lang="en-US" sz="2100" dirty="0">
                <a:solidFill>
                  <a:schemeClr val="tx1"/>
                </a:solidFill>
                <a:latin typeface="Arial"/>
                <a:cs typeface="Arial"/>
              </a:rPr>
              <a:t>Road accidents involving </a:t>
            </a:r>
            <a:r>
              <a:rPr lang="en-US" sz="2100" b="1" dirty="0">
                <a:solidFill>
                  <a:schemeClr val="tx1"/>
                </a:solidFill>
                <a:latin typeface="Arial"/>
                <a:cs typeface="Arial"/>
              </a:rPr>
              <a:t>drivers without valid driving license </a:t>
            </a:r>
            <a:r>
              <a:rPr lang="en-US" sz="2100" dirty="0">
                <a:solidFill>
                  <a:schemeClr val="tx1"/>
                </a:solidFill>
                <a:latin typeface="Arial"/>
                <a:cs typeface="Arial"/>
              </a:rPr>
              <a:t>decreased from 48,503 in 2017 to 37, 585 in 2018 registering a decline of 22.5% and accounted for 8.0% of the total accidents</a:t>
            </a:r>
            <a:r>
              <a:rPr lang="en-US" sz="2100" dirty="0" smtClean="0">
                <a:solidFill>
                  <a:schemeClr val="tx1"/>
                </a:solidFill>
                <a:latin typeface="Arial"/>
                <a:cs typeface="Arial"/>
              </a:rPr>
              <a:t>.</a:t>
            </a:r>
          </a:p>
        </p:txBody>
      </p:sp>
    </p:spTree>
    <p:extLst>
      <p:ext uri="{BB962C8B-B14F-4D97-AF65-F5344CB8AC3E}">
        <p14:creationId xmlns="" xmlns:p14="http://schemas.microsoft.com/office/powerpoint/2010/main" val="30139155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26</a:t>
            </a:fld>
            <a:endParaRPr lang="en-US"/>
          </a:p>
        </p:txBody>
      </p:sp>
      <p:sp>
        <p:nvSpPr>
          <p:cNvPr id="5" name="Subtitle 2"/>
          <p:cNvSpPr txBox="1"/>
          <p:nvPr/>
        </p:nvSpPr>
        <p:spPr>
          <a:xfrm>
            <a:off x="544964" y="726907"/>
            <a:ext cx="8044400" cy="3740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Causes of </a:t>
            </a:r>
            <a:r>
              <a:rPr lang="en-IN" sz="2600" b="1" u="sng" dirty="0">
                <a:solidFill>
                  <a:srgbClr val="FF0000"/>
                </a:solidFill>
              </a:rPr>
              <a:t>Road Accident – Human </a:t>
            </a:r>
            <a:r>
              <a:rPr lang="en-IN" sz="2600" b="1" u="sng" dirty="0" smtClean="0">
                <a:solidFill>
                  <a:srgbClr val="FF0000"/>
                </a:solidFill>
              </a:rPr>
              <a:t>Error</a:t>
            </a:r>
          </a:p>
          <a:p>
            <a:pPr marL="630238" lvl="1" indent="-450850">
              <a:lnSpc>
                <a:spcPct val="150000"/>
              </a:lnSpc>
              <a:buFont typeface="Wingdings" pitchFamily="2" charset="2"/>
              <a:buChar char="Ø"/>
            </a:pPr>
            <a:r>
              <a:rPr lang="en-US" sz="2200" b="1" dirty="0" smtClean="0">
                <a:solidFill>
                  <a:schemeClr val="tx1"/>
                </a:solidFill>
                <a:latin typeface="Arial"/>
                <a:cs typeface="Arial"/>
              </a:rPr>
              <a:t>Accidents </a:t>
            </a:r>
            <a:r>
              <a:rPr lang="en-US" sz="2200" b="1" dirty="0">
                <a:solidFill>
                  <a:schemeClr val="tx1"/>
                </a:solidFill>
                <a:latin typeface="Arial"/>
                <a:cs typeface="Arial"/>
              </a:rPr>
              <a:t>involving learners license </a:t>
            </a:r>
            <a:r>
              <a:rPr lang="en-US" sz="2200" dirty="0">
                <a:solidFill>
                  <a:schemeClr val="tx1"/>
                </a:solidFill>
                <a:latin typeface="Arial"/>
                <a:cs typeface="Arial"/>
              </a:rPr>
              <a:t>also declined from 33,128 in 2017 to 23,593 in 2018 by about 28.8% and accounted for about 5.1% of the total accidents. </a:t>
            </a:r>
            <a:endParaRPr lang="en-US" sz="2200" dirty="0" smtClean="0">
              <a:solidFill>
                <a:schemeClr val="tx1"/>
              </a:solidFill>
              <a:latin typeface="Arial"/>
              <a:cs typeface="Arial"/>
            </a:endParaRPr>
          </a:p>
          <a:p>
            <a:pPr marL="630238" lvl="1" indent="-450850">
              <a:lnSpc>
                <a:spcPct val="150000"/>
              </a:lnSpc>
              <a:buFont typeface="Wingdings" pitchFamily="2" charset="2"/>
              <a:buChar char="Ø"/>
            </a:pPr>
            <a:endParaRPr lang="en-US" sz="2200" b="1" dirty="0">
              <a:solidFill>
                <a:schemeClr val="tx1"/>
              </a:solidFill>
              <a:latin typeface="Arial"/>
              <a:cs typeface="Arial"/>
            </a:endParaRPr>
          </a:p>
          <a:p>
            <a:pPr marL="179388" lvl="1" indent="0">
              <a:lnSpc>
                <a:spcPct val="150000"/>
              </a:lnSpc>
            </a:pPr>
            <a:r>
              <a:rPr lang="en-US" sz="2200" b="1" dirty="0" smtClean="0">
                <a:solidFill>
                  <a:schemeClr val="tx1"/>
                </a:solidFill>
                <a:latin typeface="Arial"/>
                <a:cs typeface="Arial"/>
              </a:rPr>
              <a:t>Together </a:t>
            </a:r>
            <a:r>
              <a:rPr lang="en-US" sz="2200" b="1" dirty="0">
                <a:solidFill>
                  <a:schemeClr val="tx1"/>
                </a:solidFill>
                <a:latin typeface="Arial"/>
                <a:cs typeface="Arial"/>
              </a:rPr>
              <a:t>accidents without valid driving license and with learners license account for 13.1% of accidents. </a:t>
            </a:r>
            <a:endParaRPr lang="en-US" sz="2200" b="1" dirty="0" smtClean="0">
              <a:solidFill>
                <a:schemeClr val="tx1"/>
              </a:solidFill>
              <a:latin typeface="Arial"/>
              <a:cs typeface="Arial"/>
            </a:endParaRPr>
          </a:p>
        </p:txBody>
      </p:sp>
    </p:spTree>
    <p:extLst>
      <p:ext uri="{BB962C8B-B14F-4D97-AF65-F5344CB8AC3E}">
        <p14:creationId xmlns="" xmlns:p14="http://schemas.microsoft.com/office/powerpoint/2010/main" val="33564062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27</a:t>
            </a:fld>
            <a:endParaRPr lang="en-US"/>
          </a:p>
        </p:txBody>
      </p:sp>
      <p:sp>
        <p:nvSpPr>
          <p:cNvPr id="5" name="Subtitle 2"/>
          <p:cNvSpPr txBox="1"/>
          <p:nvPr/>
        </p:nvSpPr>
        <p:spPr>
          <a:xfrm>
            <a:off x="544964" y="726907"/>
            <a:ext cx="8044400" cy="52636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Causes of </a:t>
            </a:r>
            <a:r>
              <a:rPr lang="en-IN" sz="2600" b="1" u="sng" dirty="0">
                <a:solidFill>
                  <a:srgbClr val="FF0000"/>
                </a:solidFill>
              </a:rPr>
              <a:t>Road Accident – Human </a:t>
            </a:r>
            <a:r>
              <a:rPr lang="en-IN" sz="2600" b="1" u="sng" dirty="0" smtClean="0">
                <a:solidFill>
                  <a:srgbClr val="FF0000"/>
                </a:solidFill>
              </a:rPr>
              <a:t>Error</a:t>
            </a:r>
          </a:p>
          <a:p>
            <a:pPr marL="630238" lvl="1" indent="-450850">
              <a:lnSpc>
                <a:spcPct val="150000"/>
              </a:lnSpc>
              <a:buFont typeface="Wingdings" pitchFamily="2" charset="2"/>
              <a:buChar char="Ø"/>
            </a:pPr>
            <a:r>
              <a:rPr lang="en-US" sz="2200" dirty="0" smtClean="0">
                <a:solidFill>
                  <a:schemeClr val="tx1"/>
                </a:solidFill>
                <a:latin typeface="Arial"/>
                <a:cs typeface="Arial"/>
              </a:rPr>
              <a:t>Non </a:t>
            </a:r>
            <a:r>
              <a:rPr lang="en-US" sz="2200" dirty="0">
                <a:solidFill>
                  <a:schemeClr val="tx1"/>
                </a:solidFill>
                <a:latin typeface="Arial"/>
                <a:cs typeface="Arial"/>
              </a:rPr>
              <a:t>usage of safety devices such as </a:t>
            </a:r>
            <a:r>
              <a:rPr lang="en-US" sz="2200" b="1" dirty="0">
                <a:solidFill>
                  <a:schemeClr val="tx1"/>
                </a:solidFill>
                <a:latin typeface="Arial"/>
                <a:cs typeface="Arial"/>
              </a:rPr>
              <a:t>helmets and </a:t>
            </a:r>
            <a:r>
              <a:rPr lang="en-US" sz="2200" b="1" dirty="0" smtClean="0">
                <a:solidFill>
                  <a:schemeClr val="tx1"/>
                </a:solidFill>
                <a:latin typeface="Arial"/>
                <a:cs typeface="Arial"/>
              </a:rPr>
              <a:t>seat belts </a:t>
            </a:r>
            <a:r>
              <a:rPr lang="en-US" sz="2200" b="1" dirty="0">
                <a:solidFill>
                  <a:schemeClr val="tx1"/>
                </a:solidFill>
                <a:latin typeface="Arial"/>
                <a:cs typeface="Arial"/>
              </a:rPr>
              <a:t>do not cause accidents </a:t>
            </a:r>
            <a:r>
              <a:rPr lang="en-US" sz="2200" dirty="0">
                <a:solidFill>
                  <a:schemeClr val="tx1"/>
                </a:solidFill>
                <a:latin typeface="Arial"/>
                <a:cs typeface="Arial"/>
              </a:rPr>
              <a:t>but are critical for averting </a:t>
            </a:r>
            <a:r>
              <a:rPr lang="en-US" sz="2200" b="1" dirty="0">
                <a:solidFill>
                  <a:schemeClr val="tx1"/>
                </a:solidFill>
                <a:latin typeface="Arial"/>
                <a:cs typeface="Arial"/>
              </a:rPr>
              <a:t>fatal and grievous injuries </a:t>
            </a:r>
            <a:r>
              <a:rPr lang="en-US" sz="2200" dirty="0">
                <a:solidFill>
                  <a:schemeClr val="tx1"/>
                </a:solidFill>
                <a:latin typeface="Arial"/>
                <a:cs typeface="Arial"/>
              </a:rPr>
              <a:t>in an event road accident </a:t>
            </a:r>
            <a:r>
              <a:rPr lang="en-US" sz="2200" dirty="0" smtClean="0">
                <a:solidFill>
                  <a:schemeClr val="tx1"/>
                </a:solidFill>
                <a:latin typeface="Arial"/>
                <a:cs typeface="Arial"/>
              </a:rPr>
              <a:t>occurs.</a:t>
            </a:r>
          </a:p>
          <a:p>
            <a:pPr marL="630238" lvl="1" indent="-450850">
              <a:lnSpc>
                <a:spcPct val="150000"/>
              </a:lnSpc>
              <a:buFont typeface="Wingdings" pitchFamily="2" charset="2"/>
              <a:buChar char="Ø"/>
            </a:pPr>
            <a:r>
              <a:rPr lang="en-US" sz="2200" b="1" dirty="0">
                <a:solidFill>
                  <a:schemeClr val="tx1"/>
                </a:solidFill>
                <a:latin typeface="Arial"/>
                <a:cs typeface="Arial"/>
              </a:rPr>
              <a:t>Non-wearing of helmets </a:t>
            </a:r>
            <a:r>
              <a:rPr lang="en-US" sz="2200" dirty="0">
                <a:solidFill>
                  <a:schemeClr val="tx1"/>
                </a:solidFill>
                <a:latin typeface="Arial"/>
                <a:cs typeface="Arial"/>
              </a:rPr>
              <a:t>by two wheeler riders caused 43,614 deaths and accounted for </a:t>
            </a:r>
            <a:r>
              <a:rPr lang="en-US" sz="2200" dirty="0" smtClean="0">
                <a:solidFill>
                  <a:schemeClr val="tx1"/>
                </a:solidFill>
                <a:latin typeface="Arial"/>
                <a:cs typeface="Arial"/>
              </a:rPr>
              <a:t>28.8% </a:t>
            </a:r>
            <a:r>
              <a:rPr lang="en-US" sz="2200" dirty="0">
                <a:solidFill>
                  <a:schemeClr val="tx1"/>
                </a:solidFill>
                <a:latin typeface="Arial"/>
                <a:cs typeface="Arial"/>
              </a:rPr>
              <a:t>of total road accident deaths in the country during 2018. The number of drivers killed were 28,250 and the passengers killed were 15,364</a:t>
            </a:r>
            <a:r>
              <a:rPr lang="en-US" sz="2200" dirty="0" smtClean="0">
                <a:solidFill>
                  <a:schemeClr val="tx1"/>
                </a:solidFill>
                <a:latin typeface="Arial"/>
                <a:cs typeface="Arial"/>
              </a:rPr>
              <a:t>.</a:t>
            </a:r>
            <a:endParaRPr lang="en-US" sz="2200" dirty="0">
              <a:solidFill>
                <a:schemeClr val="tx1"/>
              </a:solidFill>
              <a:latin typeface="Arial"/>
              <a:cs typeface="Arial"/>
            </a:endParaRPr>
          </a:p>
        </p:txBody>
      </p:sp>
    </p:spTree>
    <p:extLst>
      <p:ext uri="{BB962C8B-B14F-4D97-AF65-F5344CB8AC3E}">
        <p14:creationId xmlns="" xmlns:p14="http://schemas.microsoft.com/office/powerpoint/2010/main" val="135805119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28</a:t>
            </a:fld>
            <a:endParaRPr lang="en-US"/>
          </a:p>
        </p:txBody>
      </p:sp>
      <p:sp>
        <p:nvSpPr>
          <p:cNvPr id="5" name="Subtitle 2"/>
          <p:cNvSpPr txBox="1"/>
          <p:nvPr/>
        </p:nvSpPr>
        <p:spPr>
          <a:xfrm>
            <a:off x="544964" y="726907"/>
            <a:ext cx="8044400" cy="52636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Causes of </a:t>
            </a:r>
            <a:r>
              <a:rPr lang="en-IN" sz="2600" b="1" u="sng" dirty="0">
                <a:solidFill>
                  <a:srgbClr val="FF0000"/>
                </a:solidFill>
              </a:rPr>
              <a:t>Road Accident – Human </a:t>
            </a:r>
            <a:r>
              <a:rPr lang="en-IN" sz="2600" b="1" u="sng" dirty="0" smtClean="0">
                <a:solidFill>
                  <a:srgbClr val="FF0000"/>
                </a:solidFill>
              </a:rPr>
              <a:t>Error</a:t>
            </a:r>
          </a:p>
          <a:p>
            <a:pPr marL="630238" lvl="1" indent="-450850">
              <a:lnSpc>
                <a:spcPct val="150000"/>
              </a:lnSpc>
              <a:buFont typeface="Wingdings" pitchFamily="2" charset="2"/>
              <a:buChar char="Ø"/>
            </a:pPr>
            <a:r>
              <a:rPr lang="en-US" sz="2200" b="1" dirty="0" smtClean="0">
                <a:solidFill>
                  <a:schemeClr val="tx1"/>
                </a:solidFill>
                <a:latin typeface="Arial"/>
                <a:cs typeface="Arial"/>
              </a:rPr>
              <a:t>Seat belts </a:t>
            </a:r>
            <a:r>
              <a:rPr lang="en-US" sz="2200" dirty="0">
                <a:solidFill>
                  <a:schemeClr val="tx1"/>
                </a:solidFill>
                <a:latin typeface="Arial"/>
                <a:cs typeface="Arial"/>
              </a:rPr>
              <a:t>are another safety device which is mandatory for both the driver and the persons in vehicles other than two-wheelers and three-wheelers. </a:t>
            </a:r>
            <a:endParaRPr lang="en-US" sz="2200" dirty="0" smtClean="0">
              <a:solidFill>
                <a:schemeClr val="tx1"/>
              </a:solidFill>
              <a:latin typeface="Arial"/>
              <a:cs typeface="Arial"/>
            </a:endParaRPr>
          </a:p>
          <a:p>
            <a:pPr marL="630238" lvl="1" indent="-450850">
              <a:lnSpc>
                <a:spcPct val="150000"/>
              </a:lnSpc>
              <a:buFont typeface="Wingdings" pitchFamily="2" charset="2"/>
              <a:buChar char="Ø"/>
            </a:pPr>
            <a:r>
              <a:rPr lang="en-US" sz="2200" dirty="0" smtClean="0">
                <a:solidFill>
                  <a:schemeClr val="tx1"/>
                </a:solidFill>
                <a:latin typeface="Arial"/>
                <a:cs typeface="Arial"/>
              </a:rPr>
              <a:t>In </a:t>
            </a:r>
            <a:r>
              <a:rPr lang="en-US" sz="2200" dirty="0">
                <a:solidFill>
                  <a:schemeClr val="tx1"/>
                </a:solidFill>
                <a:latin typeface="Arial"/>
                <a:cs typeface="Arial"/>
              </a:rPr>
              <a:t>2018, Non-wearing of </a:t>
            </a:r>
            <a:r>
              <a:rPr lang="en-US" sz="2200" b="1" dirty="0">
                <a:solidFill>
                  <a:schemeClr val="tx1"/>
                </a:solidFill>
                <a:latin typeface="Arial"/>
                <a:cs typeface="Arial"/>
              </a:rPr>
              <a:t>seat belts </a:t>
            </a:r>
            <a:r>
              <a:rPr lang="en-US" sz="2200" dirty="0">
                <a:solidFill>
                  <a:schemeClr val="tx1"/>
                </a:solidFill>
                <a:latin typeface="Arial"/>
                <a:cs typeface="Arial"/>
              </a:rPr>
              <a:t>was found to be associated with 24,435 deaths and accounted for </a:t>
            </a:r>
            <a:r>
              <a:rPr lang="en-US" sz="2200" dirty="0" smtClean="0">
                <a:solidFill>
                  <a:schemeClr val="tx1"/>
                </a:solidFill>
                <a:latin typeface="Arial"/>
                <a:cs typeface="Arial"/>
              </a:rPr>
              <a:t>16.1% </a:t>
            </a:r>
            <a:r>
              <a:rPr lang="en-US" sz="2200" dirty="0">
                <a:solidFill>
                  <a:schemeClr val="tx1"/>
                </a:solidFill>
                <a:latin typeface="Arial"/>
                <a:cs typeface="Arial"/>
              </a:rPr>
              <a:t>of total road accident deaths in the country during 2018 involving 9,349 drivers and 15,086 passengers</a:t>
            </a:r>
            <a:r>
              <a:rPr lang="en-US" sz="2200" dirty="0" smtClean="0">
                <a:solidFill>
                  <a:schemeClr val="tx1"/>
                </a:solidFill>
                <a:latin typeface="Arial"/>
                <a:cs typeface="Arial"/>
              </a:rPr>
              <a:t>.</a:t>
            </a:r>
          </a:p>
          <a:p>
            <a:pPr marL="630238" lvl="1" indent="-450850">
              <a:lnSpc>
                <a:spcPct val="150000"/>
              </a:lnSpc>
              <a:buFont typeface="Wingdings" pitchFamily="2" charset="2"/>
              <a:buChar char="Ø"/>
            </a:pPr>
            <a:endParaRPr lang="en-US" sz="2200" dirty="0">
              <a:solidFill>
                <a:schemeClr val="tx1"/>
              </a:solidFill>
              <a:latin typeface="Arial"/>
              <a:cs typeface="Arial"/>
            </a:endParaRPr>
          </a:p>
          <a:p>
            <a:pPr marL="179388" lvl="1" indent="0">
              <a:lnSpc>
                <a:spcPct val="150000"/>
              </a:lnSpc>
            </a:pPr>
            <a:endParaRPr lang="en-US" sz="2200" dirty="0">
              <a:solidFill>
                <a:schemeClr val="tx1"/>
              </a:solidFill>
              <a:latin typeface="Arial"/>
              <a:cs typeface="Arial"/>
            </a:endParaRPr>
          </a:p>
        </p:txBody>
      </p:sp>
    </p:spTree>
    <p:extLst>
      <p:ext uri="{BB962C8B-B14F-4D97-AF65-F5344CB8AC3E}">
        <p14:creationId xmlns="" xmlns:p14="http://schemas.microsoft.com/office/powerpoint/2010/main" val="277484480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29</a:t>
            </a:fld>
            <a:endParaRPr lang="en-US"/>
          </a:p>
        </p:txBody>
      </p:sp>
      <p:sp>
        <p:nvSpPr>
          <p:cNvPr id="5" name="Subtitle 2"/>
          <p:cNvSpPr txBox="1"/>
          <p:nvPr/>
        </p:nvSpPr>
        <p:spPr>
          <a:xfrm>
            <a:off x="544964" y="726907"/>
            <a:ext cx="8044400" cy="612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Types </a:t>
            </a:r>
            <a:r>
              <a:rPr lang="en-IN" sz="2600" b="1" u="sng" dirty="0">
                <a:solidFill>
                  <a:srgbClr val="FF0000"/>
                </a:solidFill>
              </a:rPr>
              <a:t>of Crashes- Probable </a:t>
            </a:r>
            <a:r>
              <a:rPr lang="en-IN" sz="2600" b="1" u="sng" dirty="0" smtClean="0">
                <a:solidFill>
                  <a:srgbClr val="FF0000"/>
                </a:solidFill>
              </a:rPr>
              <a:t>Causes</a:t>
            </a:r>
            <a:endParaRPr lang="en-IN" sz="2600" b="1" u="sng" dirty="0">
              <a:solidFill>
                <a:srgbClr val="FF0000"/>
              </a:solidFill>
            </a:endParaRPr>
          </a:p>
        </p:txBody>
      </p:sp>
      <p:pic>
        <p:nvPicPr>
          <p:cNvPr id="4" name="Picture 2"/>
          <p:cNvPicPr>
            <a:picLocks noChangeAspect="1" noChangeArrowheads="1"/>
          </p:cNvPicPr>
          <p:nvPr/>
        </p:nvPicPr>
        <p:blipFill>
          <a:blip r:embed="rId2"/>
          <a:srcRect/>
          <a:stretch>
            <a:fillRect/>
          </a:stretch>
        </p:blipFill>
        <p:spPr bwMode="auto">
          <a:xfrm>
            <a:off x="544964" y="1528763"/>
            <a:ext cx="7898950" cy="4557712"/>
          </a:xfrm>
          <a:prstGeom prst="rect">
            <a:avLst/>
          </a:prstGeom>
          <a:noFill/>
          <a:ln w="9525">
            <a:noFill/>
            <a:miter lim="800000"/>
            <a:headEnd/>
            <a:tailEnd/>
          </a:ln>
          <a:effectLst/>
        </p:spPr>
      </p:pic>
    </p:spTree>
    <p:extLst>
      <p:ext uri="{BB962C8B-B14F-4D97-AF65-F5344CB8AC3E}">
        <p14:creationId xmlns="" xmlns:p14="http://schemas.microsoft.com/office/powerpoint/2010/main" val="28993227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ubtitle 2"/>
          <p:cNvSpPr txBox="1"/>
          <p:nvPr/>
        </p:nvSpPr>
        <p:spPr>
          <a:xfrm>
            <a:off x="589935" y="636966"/>
            <a:ext cx="7991357" cy="55406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r>
              <a:rPr lang="en-US" sz="3000" b="1" u="sng" dirty="0" smtClean="0">
                <a:solidFill>
                  <a:srgbClr val="FF0000"/>
                </a:solidFill>
              </a:rPr>
              <a:t>Road traffic safety</a:t>
            </a:r>
            <a:endParaRPr lang="en-US" sz="3000" b="1" u="sng" dirty="0">
              <a:solidFill>
                <a:srgbClr val="FF0000"/>
              </a:solidFill>
            </a:endParaRPr>
          </a:p>
          <a:p>
            <a:pPr marL="630238" lvl="1" indent="-450850">
              <a:lnSpc>
                <a:spcPct val="150000"/>
              </a:lnSpc>
              <a:buFont typeface="Wingdings" pitchFamily="2" charset="2"/>
              <a:buChar char="Ø"/>
            </a:pPr>
            <a:r>
              <a:rPr lang="en-IN" sz="2400" dirty="0" smtClean="0">
                <a:latin typeface="Arial" panose="020B0604020202020204" pitchFamily="34" charset="0"/>
                <a:cs typeface="Arial" panose="020B0604020202020204" pitchFamily="34" charset="0"/>
              </a:rPr>
              <a:t>Road traffic safety refers to the </a:t>
            </a:r>
            <a:r>
              <a:rPr lang="en-IN" sz="2400" u="sng" dirty="0" smtClean="0">
                <a:latin typeface="Arial" panose="020B0604020202020204" pitchFamily="34" charset="0"/>
                <a:cs typeface="Arial" panose="020B0604020202020204" pitchFamily="34" charset="0"/>
              </a:rPr>
              <a:t>methods and measures</a:t>
            </a:r>
            <a:r>
              <a:rPr lang="en-IN" sz="2400" dirty="0" smtClean="0">
                <a:latin typeface="Arial" panose="020B0604020202020204" pitchFamily="34" charset="0"/>
                <a:cs typeface="Arial" panose="020B0604020202020204" pitchFamily="34" charset="0"/>
              </a:rPr>
              <a:t> used to prevent road users from being killed or seriously injured.</a:t>
            </a:r>
          </a:p>
          <a:p>
            <a:pPr marL="630238" lvl="1" indent="-450850">
              <a:lnSpc>
                <a:spcPct val="150000"/>
              </a:lnSpc>
              <a:buFont typeface="Wingdings" pitchFamily="2" charset="2"/>
              <a:buChar char="Ø"/>
            </a:pPr>
            <a:r>
              <a:rPr lang="en-IN" sz="2400" dirty="0" smtClean="0">
                <a:latin typeface="Arial" panose="020B0604020202020204" pitchFamily="34" charset="0"/>
                <a:cs typeface="Arial" panose="020B0604020202020204" pitchFamily="34" charset="0"/>
              </a:rPr>
              <a:t>Typical road users include: </a:t>
            </a:r>
          </a:p>
          <a:p>
            <a:pPr marL="623888" lvl="1" indent="581025">
              <a:lnSpc>
                <a:spcPct val="150000"/>
              </a:lnSpc>
              <a:buFont typeface="Wingdings" pitchFamily="2" charset="2"/>
              <a:buChar char="v"/>
              <a:tabLst>
                <a:tab pos="1438275" algn="l"/>
              </a:tabLst>
            </a:pPr>
            <a:r>
              <a:rPr lang="en-IN" sz="2400" dirty="0" smtClean="0">
                <a:latin typeface="Arial" panose="020B0604020202020204" pitchFamily="34" charset="0"/>
                <a:cs typeface="Arial" panose="020B0604020202020204" pitchFamily="34" charset="0"/>
              </a:rPr>
              <a:t>Pedestrians, </a:t>
            </a:r>
          </a:p>
          <a:p>
            <a:pPr marL="623888" lvl="1" indent="581025">
              <a:lnSpc>
                <a:spcPct val="150000"/>
              </a:lnSpc>
              <a:buFont typeface="Wingdings" pitchFamily="2" charset="2"/>
              <a:buChar char="v"/>
              <a:tabLst>
                <a:tab pos="1438275" algn="l"/>
              </a:tabLst>
            </a:pPr>
            <a:r>
              <a:rPr lang="en-IN" sz="2400" dirty="0" smtClean="0">
                <a:latin typeface="Arial" panose="020B0604020202020204" pitchFamily="34" charset="0"/>
                <a:cs typeface="Arial" panose="020B0604020202020204" pitchFamily="34" charset="0"/>
              </a:rPr>
              <a:t>Cyclists,  </a:t>
            </a:r>
          </a:p>
          <a:p>
            <a:pPr marL="623888" lvl="1" indent="581025">
              <a:lnSpc>
                <a:spcPct val="150000"/>
              </a:lnSpc>
              <a:buFont typeface="Wingdings" pitchFamily="2" charset="2"/>
              <a:buChar char="v"/>
              <a:tabLst>
                <a:tab pos="1438275" algn="l"/>
              </a:tabLst>
            </a:pPr>
            <a:r>
              <a:rPr lang="en-IN" sz="2400" dirty="0" smtClean="0">
                <a:latin typeface="Arial" panose="020B0604020202020204" pitchFamily="34" charset="0"/>
                <a:cs typeface="Arial" panose="020B0604020202020204" pitchFamily="34" charset="0"/>
              </a:rPr>
              <a:t>Motorists,</a:t>
            </a:r>
          </a:p>
          <a:p>
            <a:pPr marL="623888" lvl="1" indent="581025">
              <a:lnSpc>
                <a:spcPct val="150000"/>
              </a:lnSpc>
              <a:buFont typeface="Wingdings" pitchFamily="2" charset="2"/>
              <a:buChar char="v"/>
              <a:tabLst>
                <a:tab pos="1438275" algn="l"/>
              </a:tabLst>
            </a:pPr>
            <a:r>
              <a:rPr lang="en-IN" sz="2400" dirty="0" smtClean="0">
                <a:latin typeface="Arial" panose="020B0604020202020204" pitchFamily="34" charset="0"/>
                <a:cs typeface="Arial" panose="020B0604020202020204" pitchFamily="34" charset="0"/>
              </a:rPr>
              <a:t>vehicle passengers,</a:t>
            </a:r>
          </a:p>
          <a:p>
            <a:pPr marL="623888" lvl="1" indent="581025">
              <a:lnSpc>
                <a:spcPct val="150000"/>
              </a:lnSpc>
              <a:buFont typeface="Wingdings" pitchFamily="2" charset="2"/>
              <a:buChar char="v"/>
              <a:tabLst>
                <a:tab pos="1438275" algn="l"/>
              </a:tabLst>
            </a:pPr>
            <a:r>
              <a:rPr lang="en-IN" sz="2400" dirty="0" smtClean="0">
                <a:latin typeface="Arial" panose="020B0604020202020204" pitchFamily="34" charset="0"/>
                <a:cs typeface="Arial" panose="020B0604020202020204" pitchFamily="34" charset="0"/>
              </a:rPr>
              <a:t>Passengers of on-road public transport.</a:t>
            </a:r>
            <a:endParaRPr sz="26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30</a:t>
            </a:fld>
            <a:endParaRPr lang="en-US"/>
          </a:p>
        </p:txBody>
      </p:sp>
      <p:sp>
        <p:nvSpPr>
          <p:cNvPr id="5" name="Subtitle 2"/>
          <p:cNvSpPr txBox="1"/>
          <p:nvPr/>
        </p:nvSpPr>
        <p:spPr>
          <a:xfrm>
            <a:off x="544964" y="726907"/>
            <a:ext cx="8044400" cy="612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Types </a:t>
            </a:r>
            <a:r>
              <a:rPr lang="en-IN" sz="2600" b="1" u="sng" dirty="0">
                <a:solidFill>
                  <a:srgbClr val="FF0000"/>
                </a:solidFill>
              </a:rPr>
              <a:t>of Crashes- Probable </a:t>
            </a:r>
            <a:r>
              <a:rPr lang="en-IN" sz="2600" b="1" u="sng" dirty="0" smtClean="0">
                <a:solidFill>
                  <a:srgbClr val="FF0000"/>
                </a:solidFill>
              </a:rPr>
              <a:t>Causes</a:t>
            </a:r>
            <a:endParaRPr lang="en-IN" sz="2600" b="1" u="sng" dirty="0">
              <a:solidFill>
                <a:srgbClr val="FF0000"/>
              </a:solidFill>
            </a:endParaRPr>
          </a:p>
        </p:txBody>
      </p:sp>
      <p:pic>
        <p:nvPicPr>
          <p:cNvPr id="6" name="Picture 2"/>
          <p:cNvPicPr>
            <a:picLocks noChangeAspect="1" noChangeArrowheads="1"/>
          </p:cNvPicPr>
          <p:nvPr/>
        </p:nvPicPr>
        <p:blipFill>
          <a:blip r:embed="rId2"/>
          <a:srcRect/>
          <a:stretch>
            <a:fillRect/>
          </a:stretch>
        </p:blipFill>
        <p:spPr bwMode="auto">
          <a:xfrm>
            <a:off x="544964" y="1928813"/>
            <a:ext cx="8005756" cy="417195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544964" y="1464731"/>
            <a:ext cx="8153400" cy="524147"/>
          </a:xfrm>
          <a:prstGeom prst="rect">
            <a:avLst/>
          </a:prstGeom>
          <a:noFill/>
          <a:ln w="9525">
            <a:noFill/>
            <a:miter lim="800000"/>
            <a:headEnd/>
            <a:tailEnd/>
          </a:ln>
          <a:effectLst/>
        </p:spPr>
      </p:pic>
    </p:spTree>
    <p:extLst>
      <p:ext uri="{BB962C8B-B14F-4D97-AF65-F5344CB8AC3E}">
        <p14:creationId xmlns="" xmlns:p14="http://schemas.microsoft.com/office/powerpoint/2010/main" val="29220820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31</a:t>
            </a:fld>
            <a:endParaRPr lang="en-US"/>
          </a:p>
        </p:txBody>
      </p:sp>
      <p:sp>
        <p:nvSpPr>
          <p:cNvPr id="5" name="Subtitle 2"/>
          <p:cNvSpPr txBox="1"/>
          <p:nvPr/>
        </p:nvSpPr>
        <p:spPr>
          <a:xfrm>
            <a:off x="544964" y="726907"/>
            <a:ext cx="8044400" cy="612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Types </a:t>
            </a:r>
            <a:r>
              <a:rPr lang="en-IN" sz="2600" b="1" u="sng" dirty="0">
                <a:solidFill>
                  <a:srgbClr val="FF0000"/>
                </a:solidFill>
              </a:rPr>
              <a:t>of Crashes- Probable </a:t>
            </a:r>
            <a:r>
              <a:rPr lang="en-IN" sz="2600" b="1" u="sng" dirty="0" smtClean="0">
                <a:solidFill>
                  <a:srgbClr val="FF0000"/>
                </a:solidFill>
              </a:rPr>
              <a:t>Causes</a:t>
            </a:r>
            <a:endParaRPr lang="en-IN" sz="2600" b="1" u="sng" dirty="0">
              <a:solidFill>
                <a:srgbClr val="FF0000"/>
              </a:solidFill>
            </a:endParaRPr>
          </a:p>
        </p:txBody>
      </p:sp>
      <p:pic>
        <p:nvPicPr>
          <p:cNvPr id="10" name="Picture 2"/>
          <p:cNvPicPr>
            <a:picLocks noChangeAspect="1" noChangeArrowheads="1"/>
          </p:cNvPicPr>
          <p:nvPr/>
        </p:nvPicPr>
        <p:blipFill>
          <a:blip r:embed="rId2"/>
          <a:srcRect/>
          <a:stretch>
            <a:fillRect/>
          </a:stretch>
        </p:blipFill>
        <p:spPr bwMode="auto">
          <a:xfrm>
            <a:off x="544963" y="1863272"/>
            <a:ext cx="8005757" cy="3200400"/>
          </a:xfrm>
          <a:prstGeom prst="rect">
            <a:avLst/>
          </a:prstGeom>
          <a:noFill/>
          <a:ln w="9525">
            <a:noFill/>
            <a:miter lim="800000"/>
            <a:headEnd/>
            <a:tailEnd/>
          </a:ln>
          <a:effectLst/>
        </p:spPr>
      </p:pic>
      <p:pic>
        <p:nvPicPr>
          <p:cNvPr id="11" name="Picture 3"/>
          <p:cNvPicPr>
            <a:picLocks noChangeAspect="1" noChangeArrowheads="1"/>
          </p:cNvPicPr>
          <p:nvPr/>
        </p:nvPicPr>
        <p:blipFill>
          <a:blip r:embed="rId3"/>
          <a:srcRect/>
          <a:stretch>
            <a:fillRect/>
          </a:stretch>
        </p:blipFill>
        <p:spPr bwMode="auto">
          <a:xfrm>
            <a:off x="544963" y="1339125"/>
            <a:ext cx="8005757" cy="524147"/>
          </a:xfrm>
          <a:prstGeom prst="rect">
            <a:avLst/>
          </a:prstGeom>
          <a:noFill/>
          <a:ln w="9525">
            <a:noFill/>
            <a:miter lim="800000"/>
            <a:headEnd/>
            <a:tailEnd/>
          </a:ln>
          <a:effectLst/>
        </p:spPr>
      </p:pic>
      <p:sp>
        <p:nvSpPr>
          <p:cNvPr id="12" name="Rectangle 11"/>
          <p:cNvSpPr/>
          <p:nvPr/>
        </p:nvSpPr>
        <p:spPr>
          <a:xfrm>
            <a:off x="544963" y="5211192"/>
            <a:ext cx="7856087" cy="769441"/>
          </a:xfrm>
          <a:prstGeom prst="rect">
            <a:avLst/>
          </a:prstGeom>
        </p:spPr>
        <p:txBody>
          <a:bodyPr wrap="square">
            <a:spAutoFit/>
          </a:bodyPr>
          <a:lstStyle/>
          <a:p>
            <a:r>
              <a:rPr lang="en-US" sz="2200" dirty="0" smtClean="0">
                <a:latin typeface="Arial" panose="020B0604020202020204" pitchFamily="34" charset="0"/>
                <a:cs typeface="Arial" panose="020B0604020202020204" pitchFamily="34" charset="0"/>
              </a:rPr>
              <a:t>Considerable proportion of accidents occur on relatively short sections called  </a:t>
            </a:r>
            <a:r>
              <a:rPr lang="en-US" sz="2200" b="1" dirty="0" smtClean="0">
                <a:latin typeface="Arial" panose="020B0604020202020204" pitchFamily="34" charset="0"/>
                <a:cs typeface="Arial" panose="020B0604020202020204" pitchFamily="34" charset="0"/>
              </a:rPr>
              <a:t>Black Spots </a:t>
            </a:r>
            <a:r>
              <a:rPr lang="en-US" sz="2200" dirty="0" smtClean="0">
                <a:latin typeface="Arial" panose="020B0604020202020204" pitchFamily="34" charset="0"/>
                <a:cs typeface="Arial" panose="020B0604020202020204" pitchFamily="34" charset="0"/>
              </a:rPr>
              <a:t>or</a:t>
            </a:r>
            <a:r>
              <a:rPr lang="en-US" sz="2200" b="1" dirty="0" smtClean="0">
                <a:latin typeface="Arial" panose="020B0604020202020204" pitchFamily="34" charset="0"/>
                <a:cs typeface="Arial" panose="020B0604020202020204" pitchFamily="34" charset="0"/>
              </a:rPr>
              <a:t> Black sites</a:t>
            </a:r>
          </a:p>
        </p:txBody>
      </p:sp>
    </p:spTree>
    <p:extLst>
      <p:ext uri="{BB962C8B-B14F-4D97-AF65-F5344CB8AC3E}">
        <p14:creationId xmlns="" xmlns:p14="http://schemas.microsoft.com/office/powerpoint/2010/main" val="10506586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65" y="0"/>
            <a:ext cx="7323601" cy="412934"/>
          </a:xfrm>
          <a:prstGeom prst="rect">
            <a:avLst/>
          </a:prstGeom>
        </p:spPr>
        <p:txBody>
          <a:bodyPr vert="horz" wrap="square" lIns="0" tIns="12700" rIns="0" bIns="0" rtlCol="0">
            <a:spAutoFit/>
          </a:bodyPr>
          <a:lstStyle/>
          <a:p>
            <a:pPr lvl="1" algn="ctr" hangingPunct="0"/>
            <a:r>
              <a:rPr lang="en-IN" sz="2600" b="1" u="sng" dirty="0" smtClean="0">
                <a:solidFill>
                  <a:srgbClr val="FF0000"/>
                </a:solidFill>
              </a:rPr>
              <a:t>Road Accident Investigation</a:t>
            </a:r>
            <a:endParaRPr lang="en-IN" sz="2600" b="1" u="sng" dirty="0">
              <a:solidFill>
                <a:srgbClr val="FF0000"/>
              </a:solidFill>
            </a:endParaRPr>
          </a:p>
        </p:txBody>
      </p:sp>
      <p:grpSp>
        <p:nvGrpSpPr>
          <p:cNvPr id="14" name="Group 13"/>
          <p:cNvGrpSpPr/>
          <p:nvPr/>
        </p:nvGrpSpPr>
        <p:grpSpPr>
          <a:xfrm>
            <a:off x="2589059" y="922241"/>
            <a:ext cx="4084457" cy="4941311"/>
            <a:chOff x="2589059" y="922241"/>
            <a:chExt cx="4084457" cy="4941311"/>
          </a:xfrm>
        </p:grpSpPr>
        <p:sp>
          <p:nvSpPr>
            <p:cNvPr id="3" name="object 3"/>
            <p:cNvSpPr/>
            <p:nvPr/>
          </p:nvSpPr>
          <p:spPr>
            <a:xfrm>
              <a:off x="3730085" y="1051212"/>
              <a:ext cx="1573054" cy="2097405"/>
            </a:xfrm>
            <a:custGeom>
              <a:avLst/>
              <a:gdLst/>
              <a:ahLst/>
              <a:cxnLst/>
              <a:rect l="l" t="t" r="r" b="b"/>
              <a:pathLst>
                <a:path w="2097404" h="2097404">
                  <a:moveTo>
                    <a:pt x="1048512" y="0"/>
                  </a:moveTo>
                  <a:lnTo>
                    <a:pt x="1000513" y="1078"/>
                  </a:lnTo>
                  <a:lnTo>
                    <a:pt x="953069" y="4284"/>
                  </a:lnTo>
                  <a:lnTo>
                    <a:pt x="906226" y="9570"/>
                  </a:lnTo>
                  <a:lnTo>
                    <a:pt x="860029" y="16891"/>
                  </a:lnTo>
                  <a:lnTo>
                    <a:pt x="814525" y="26200"/>
                  </a:lnTo>
                  <a:lnTo>
                    <a:pt x="769761" y="37450"/>
                  </a:lnTo>
                  <a:lnTo>
                    <a:pt x="725782" y="50597"/>
                  </a:lnTo>
                  <a:lnTo>
                    <a:pt x="682634" y="65592"/>
                  </a:lnTo>
                  <a:lnTo>
                    <a:pt x="640365" y="82391"/>
                  </a:lnTo>
                  <a:lnTo>
                    <a:pt x="599020" y="100946"/>
                  </a:lnTo>
                  <a:lnTo>
                    <a:pt x="558646" y="121212"/>
                  </a:lnTo>
                  <a:lnTo>
                    <a:pt x="519288" y="143143"/>
                  </a:lnTo>
                  <a:lnTo>
                    <a:pt x="480994" y="166691"/>
                  </a:lnTo>
                  <a:lnTo>
                    <a:pt x="443809" y="191811"/>
                  </a:lnTo>
                  <a:lnTo>
                    <a:pt x="407779" y="218457"/>
                  </a:lnTo>
                  <a:lnTo>
                    <a:pt x="372951" y="246582"/>
                  </a:lnTo>
                  <a:lnTo>
                    <a:pt x="339371" y="276140"/>
                  </a:lnTo>
                  <a:lnTo>
                    <a:pt x="307085" y="307086"/>
                  </a:lnTo>
                  <a:lnTo>
                    <a:pt x="276140" y="339371"/>
                  </a:lnTo>
                  <a:lnTo>
                    <a:pt x="246582" y="372951"/>
                  </a:lnTo>
                  <a:lnTo>
                    <a:pt x="218457" y="407779"/>
                  </a:lnTo>
                  <a:lnTo>
                    <a:pt x="191811" y="443809"/>
                  </a:lnTo>
                  <a:lnTo>
                    <a:pt x="166691" y="480994"/>
                  </a:lnTo>
                  <a:lnTo>
                    <a:pt x="143143" y="519288"/>
                  </a:lnTo>
                  <a:lnTo>
                    <a:pt x="121212" y="558646"/>
                  </a:lnTo>
                  <a:lnTo>
                    <a:pt x="100946" y="599020"/>
                  </a:lnTo>
                  <a:lnTo>
                    <a:pt x="82391" y="640365"/>
                  </a:lnTo>
                  <a:lnTo>
                    <a:pt x="65592" y="682634"/>
                  </a:lnTo>
                  <a:lnTo>
                    <a:pt x="50597" y="725782"/>
                  </a:lnTo>
                  <a:lnTo>
                    <a:pt x="37450" y="769761"/>
                  </a:lnTo>
                  <a:lnTo>
                    <a:pt x="26200" y="814525"/>
                  </a:lnTo>
                  <a:lnTo>
                    <a:pt x="16891" y="860029"/>
                  </a:lnTo>
                  <a:lnTo>
                    <a:pt x="9570" y="906226"/>
                  </a:lnTo>
                  <a:lnTo>
                    <a:pt x="4284" y="953069"/>
                  </a:lnTo>
                  <a:lnTo>
                    <a:pt x="1078" y="1000513"/>
                  </a:lnTo>
                  <a:lnTo>
                    <a:pt x="0" y="1048512"/>
                  </a:lnTo>
                  <a:lnTo>
                    <a:pt x="1078" y="1096510"/>
                  </a:lnTo>
                  <a:lnTo>
                    <a:pt x="4284" y="1143954"/>
                  </a:lnTo>
                  <a:lnTo>
                    <a:pt x="9570" y="1190797"/>
                  </a:lnTo>
                  <a:lnTo>
                    <a:pt x="16891" y="1236994"/>
                  </a:lnTo>
                  <a:lnTo>
                    <a:pt x="26200" y="1282498"/>
                  </a:lnTo>
                  <a:lnTo>
                    <a:pt x="37450" y="1327262"/>
                  </a:lnTo>
                  <a:lnTo>
                    <a:pt x="50597" y="1371241"/>
                  </a:lnTo>
                  <a:lnTo>
                    <a:pt x="65592" y="1414389"/>
                  </a:lnTo>
                  <a:lnTo>
                    <a:pt x="82391" y="1456658"/>
                  </a:lnTo>
                  <a:lnTo>
                    <a:pt x="100946" y="1498003"/>
                  </a:lnTo>
                  <a:lnTo>
                    <a:pt x="121212" y="1538377"/>
                  </a:lnTo>
                  <a:lnTo>
                    <a:pt x="143143" y="1577735"/>
                  </a:lnTo>
                  <a:lnTo>
                    <a:pt x="166691" y="1616029"/>
                  </a:lnTo>
                  <a:lnTo>
                    <a:pt x="191811" y="1653214"/>
                  </a:lnTo>
                  <a:lnTo>
                    <a:pt x="218457" y="1689244"/>
                  </a:lnTo>
                  <a:lnTo>
                    <a:pt x="246582" y="1724072"/>
                  </a:lnTo>
                  <a:lnTo>
                    <a:pt x="276140" y="1757652"/>
                  </a:lnTo>
                  <a:lnTo>
                    <a:pt x="307086" y="1789938"/>
                  </a:lnTo>
                  <a:lnTo>
                    <a:pt x="339371" y="1820883"/>
                  </a:lnTo>
                  <a:lnTo>
                    <a:pt x="372951" y="1850441"/>
                  </a:lnTo>
                  <a:lnTo>
                    <a:pt x="407779" y="1878566"/>
                  </a:lnTo>
                  <a:lnTo>
                    <a:pt x="443809" y="1905212"/>
                  </a:lnTo>
                  <a:lnTo>
                    <a:pt x="480994" y="1930332"/>
                  </a:lnTo>
                  <a:lnTo>
                    <a:pt x="519288" y="1953880"/>
                  </a:lnTo>
                  <a:lnTo>
                    <a:pt x="558646" y="1975811"/>
                  </a:lnTo>
                  <a:lnTo>
                    <a:pt x="599020" y="1996077"/>
                  </a:lnTo>
                  <a:lnTo>
                    <a:pt x="640365" y="2014632"/>
                  </a:lnTo>
                  <a:lnTo>
                    <a:pt x="682634" y="2031431"/>
                  </a:lnTo>
                  <a:lnTo>
                    <a:pt x="725782" y="2046426"/>
                  </a:lnTo>
                  <a:lnTo>
                    <a:pt x="769761" y="2059573"/>
                  </a:lnTo>
                  <a:lnTo>
                    <a:pt x="814525" y="2070823"/>
                  </a:lnTo>
                  <a:lnTo>
                    <a:pt x="860029" y="2080132"/>
                  </a:lnTo>
                  <a:lnTo>
                    <a:pt x="906226" y="2087453"/>
                  </a:lnTo>
                  <a:lnTo>
                    <a:pt x="953069" y="2092739"/>
                  </a:lnTo>
                  <a:lnTo>
                    <a:pt x="1000513" y="2095945"/>
                  </a:lnTo>
                  <a:lnTo>
                    <a:pt x="1048512" y="2097024"/>
                  </a:lnTo>
                  <a:lnTo>
                    <a:pt x="1096510" y="2095945"/>
                  </a:lnTo>
                  <a:lnTo>
                    <a:pt x="1143954" y="2092739"/>
                  </a:lnTo>
                  <a:lnTo>
                    <a:pt x="1190797" y="2087453"/>
                  </a:lnTo>
                  <a:lnTo>
                    <a:pt x="1236994" y="2080132"/>
                  </a:lnTo>
                  <a:lnTo>
                    <a:pt x="1282498" y="2070823"/>
                  </a:lnTo>
                  <a:lnTo>
                    <a:pt x="1327262" y="2059573"/>
                  </a:lnTo>
                  <a:lnTo>
                    <a:pt x="1371241" y="2046426"/>
                  </a:lnTo>
                  <a:lnTo>
                    <a:pt x="1414389" y="2031431"/>
                  </a:lnTo>
                  <a:lnTo>
                    <a:pt x="1456658" y="2014632"/>
                  </a:lnTo>
                  <a:lnTo>
                    <a:pt x="1498003" y="1996077"/>
                  </a:lnTo>
                  <a:lnTo>
                    <a:pt x="1538377" y="1975811"/>
                  </a:lnTo>
                  <a:lnTo>
                    <a:pt x="1577735" y="1953880"/>
                  </a:lnTo>
                  <a:lnTo>
                    <a:pt x="1616029" y="1930332"/>
                  </a:lnTo>
                  <a:lnTo>
                    <a:pt x="1653214" y="1905212"/>
                  </a:lnTo>
                  <a:lnTo>
                    <a:pt x="1689244" y="1878566"/>
                  </a:lnTo>
                  <a:lnTo>
                    <a:pt x="1724072" y="1850441"/>
                  </a:lnTo>
                  <a:lnTo>
                    <a:pt x="1757652" y="1820883"/>
                  </a:lnTo>
                  <a:lnTo>
                    <a:pt x="1789937" y="1789938"/>
                  </a:lnTo>
                  <a:lnTo>
                    <a:pt x="1820883" y="1757652"/>
                  </a:lnTo>
                  <a:lnTo>
                    <a:pt x="1850441" y="1724072"/>
                  </a:lnTo>
                  <a:lnTo>
                    <a:pt x="1878566" y="1689244"/>
                  </a:lnTo>
                  <a:lnTo>
                    <a:pt x="1905212" y="1653214"/>
                  </a:lnTo>
                  <a:lnTo>
                    <a:pt x="1930332" y="1616029"/>
                  </a:lnTo>
                  <a:lnTo>
                    <a:pt x="1953880" y="1577735"/>
                  </a:lnTo>
                  <a:lnTo>
                    <a:pt x="1975811" y="1538377"/>
                  </a:lnTo>
                  <a:lnTo>
                    <a:pt x="1996077" y="1498003"/>
                  </a:lnTo>
                  <a:lnTo>
                    <a:pt x="2014632" y="1456658"/>
                  </a:lnTo>
                  <a:lnTo>
                    <a:pt x="2031431" y="1414389"/>
                  </a:lnTo>
                  <a:lnTo>
                    <a:pt x="2046426" y="1371241"/>
                  </a:lnTo>
                  <a:lnTo>
                    <a:pt x="2059573" y="1327262"/>
                  </a:lnTo>
                  <a:lnTo>
                    <a:pt x="2070823" y="1282498"/>
                  </a:lnTo>
                  <a:lnTo>
                    <a:pt x="2080132" y="1236994"/>
                  </a:lnTo>
                  <a:lnTo>
                    <a:pt x="2087453" y="1190797"/>
                  </a:lnTo>
                  <a:lnTo>
                    <a:pt x="2092739" y="1143954"/>
                  </a:lnTo>
                  <a:lnTo>
                    <a:pt x="2095945" y="1096510"/>
                  </a:lnTo>
                  <a:lnTo>
                    <a:pt x="2097024" y="1048512"/>
                  </a:lnTo>
                  <a:lnTo>
                    <a:pt x="2095945" y="1000513"/>
                  </a:lnTo>
                  <a:lnTo>
                    <a:pt x="2092739" y="953069"/>
                  </a:lnTo>
                  <a:lnTo>
                    <a:pt x="2087453" y="906226"/>
                  </a:lnTo>
                  <a:lnTo>
                    <a:pt x="2080132" y="860029"/>
                  </a:lnTo>
                  <a:lnTo>
                    <a:pt x="2070823" y="814525"/>
                  </a:lnTo>
                  <a:lnTo>
                    <a:pt x="2059573" y="769761"/>
                  </a:lnTo>
                  <a:lnTo>
                    <a:pt x="2046426" y="725782"/>
                  </a:lnTo>
                  <a:lnTo>
                    <a:pt x="2031431" y="682634"/>
                  </a:lnTo>
                  <a:lnTo>
                    <a:pt x="2014632" y="640365"/>
                  </a:lnTo>
                  <a:lnTo>
                    <a:pt x="1996077" y="599020"/>
                  </a:lnTo>
                  <a:lnTo>
                    <a:pt x="1975811" y="558646"/>
                  </a:lnTo>
                  <a:lnTo>
                    <a:pt x="1953880" y="519288"/>
                  </a:lnTo>
                  <a:lnTo>
                    <a:pt x="1930332" y="480994"/>
                  </a:lnTo>
                  <a:lnTo>
                    <a:pt x="1905212" y="443809"/>
                  </a:lnTo>
                  <a:lnTo>
                    <a:pt x="1878566" y="407779"/>
                  </a:lnTo>
                  <a:lnTo>
                    <a:pt x="1850441" y="372951"/>
                  </a:lnTo>
                  <a:lnTo>
                    <a:pt x="1820883" y="339371"/>
                  </a:lnTo>
                  <a:lnTo>
                    <a:pt x="1789938" y="307085"/>
                  </a:lnTo>
                  <a:lnTo>
                    <a:pt x="1757652" y="276140"/>
                  </a:lnTo>
                  <a:lnTo>
                    <a:pt x="1724072" y="246582"/>
                  </a:lnTo>
                  <a:lnTo>
                    <a:pt x="1689244" y="218457"/>
                  </a:lnTo>
                  <a:lnTo>
                    <a:pt x="1653214" y="191811"/>
                  </a:lnTo>
                  <a:lnTo>
                    <a:pt x="1616029" y="166691"/>
                  </a:lnTo>
                  <a:lnTo>
                    <a:pt x="1577735" y="143143"/>
                  </a:lnTo>
                  <a:lnTo>
                    <a:pt x="1538377" y="121212"/>
                  </a:lnTo>
                  <a:lnTo>
                    <a:pt x="1498003" y="100946"/>
                  </a:lnTo>
                  <a:lnTo>
                    <a:pt x="1456658" y="82391"/>
                  </a:lnTo>
                  <a:lnTo>
                    <a:pt x="1414389" y="65592"/>
                  </a:lnTo>
                  <a:lnTo>
                    <a:pt x="1371241" y="50597"/>
                  </a:lnTo>
                  <a:lnTo>
                    <a:pt x="1327262" y="37450"/>
                  </a:lnTo>
                  <a:lnTo>
                    <a:pt x="1282498" y="26200"/>
                  </a:lnTo>
                  <a:lnTo>
                    <a:pt x="1236994" y="16891"/>
                  </a:lnTo>
                  <a:lnTo>
                    <a:pt x="1190797" y="9570"/>
                  </a:lnTo>
                  <a:lnTo>
                    <a:pt x="1143954" y="4284"/>
                  </a:lnTo>
                  <a:lnTo>
                    <a:pt x="1096510" y="1078"/>
                  </a:lnTo>
                  <a:lnTo>
                    <a:pt x="1048512" y="0"/>
                  </a:lnTo>
                  <a:close/>
                </a:path>
              </a:pathLst>
            </a:custGeom>
            <a:solidFill>
              <a:srgbClr val="333399"/>
            </a:solidFill>
          </p:spPr>
          <p:txBody>
            <a:bodyPr wrap="square" lIns="0" tIns="0" rIns="0" bIns="0" rtlCol="0"/>
            <a:lstStyle/>
            <a:p>
              <a:endParaRPr/>
            </a:p>
          </p:txBody>
        </p:sp>
        <p:sp>
          <p:nvSpPr>
            <p:cNvPr id="4" name="object 4"/>
            <p:cNvSpPr txBox="1"/>
            <p:nvPr/>
          </p:nvSpPr>
          <p:spPr>
            <a:xfrm>
              <a:off x="3725647" y="1524002"/>
              <a:ext cx="1577492" cy="849207"/>
            </a:xfrm>
            <a:prstGeom prst="rect">
              <a:avLst/>
            </a:prstGeom>
          </p:spPr>
          <p:txBody>
            <a:bodyPr vert="horz" wrap="square" lIns="0" tIns="54610" rIns="0" bIns="0" rtlCol="0">
              <a:spAutoFit/>
            </a:bodyPr>
            <a:lstStyle/>
            <a:p>
              <a:pPr marL="12700" marR="5080" indent="1270" algn="ctr">
                <a:lnSpc>
                  <a:spcPct val="86300"/>
                </a:lnSpc>
                <a:spcBef>
                  <a:spcPts val="430"/>
                </a:spcBef>
              </a:pPr>
              <a:r>
                <a:rPr sz="2000" dirty="0">
                  <a:solidFill>
                    <a:srgbClr val="FFFFFF"/>
                  </a:solidFill>
                  <a:latin typeface="Arial"/>
                  <a:cs typeface="Arial"/>
                </a:rPr>
                <a:t>Road  Accident  In</a:t>
              </a:r>
              <a:r>
                <a:rPr sz="2000" spc="-10" dirty="0">
                  <a:solidFill>
                    <a:srgbClr val="FFFFFF"/>
                  </a:solidFill>
                  <a:latin typeface="Arial"/>
                  <a:cs typeface="Arial"/>
                </a:rPr>
                <a:t>v</a:t>
              </a:r>
              <a:r>
                <a:rPr sz="2000" dirty="0">
                  <a:solidFill>
                    <a:srgbClr val="FFFFFF"/>
                  </a:solidFill>
                  <a:latin typeface="Arial"/>
                  <a:cs typeface="Arial"/>
                </a:rPr>
                <a:t>e</a:t>
              </a:r>
              <a:r>
                <a:rPr sz="2000" spc="5" dirty="0">
                  <a:solidFill>
                    <a:srgbClr val="FFFFFF"/>
                  </a:solidFill>
                  <a:latin typeface="Arial"/>
                  <a:cs typeface="Arial"/>
                </a:rPr>
                <a:t>s</a:t>
              </a:r>
              <a:r>
                <a:rPr sz="2000" dirty="0">
                  <a:solidFill>
                    <a:srgbClr val="FFFFFF"/>
                  </a:solidFill>
                  <a:latin typeface="Arial"/>
                  <a:cs typeface="Arial"/>
                </a:rPr>
                <a:t>tiga</a:t>
              </a:r>
              <a:r>
                <a:rPr sz="2000" spc="-10" dirty="0">
                  <a:solidFill>
                    <a:srgbClr val="FFFFFF"/>
                  </a:solidFill>
                  <a:latin typeface="Arial"/>
                  <a:cs typeface="Arial"/>
                </a:rPr>
                <a:t>t</a:t>
              </a:r>
              <a:r>
                <a:rPr sz="2000" dirty="0">
                  <a:solidFill>
                    <a:srgbClr val="FFFFFF"/>
                  </a:solidFill>
                  <a:latin typeface="Arial"/>
                  <a:cs typeface="Arial"/>
                </a:rPr>
                <a:t>ion</a:t>
              </a:r>
              <a:endParaRPr sz="2000" dirty="0">
                <a:latin typeface="Arial"/>
                <a:cs typeface="Arial"/>
              </a:endParaRPr>
            </a:p>
          </p:txBody>
        </p:sp>
        <p:sp>
          <p:nvSpPr>
            <p:cNvPr id="5" name="object 5"/>
            <p:cNvSpPr/>
            <p:nvPr/>
          </p:nvSpPr>
          <p:spPr>
            <a:xfrm>
              <a:off x="5002586" y="3110687"/>
              <a:ext cx="469583" cy="575945"/>
            </a:xfrm>
            <a:custGeom>
              <a:avLst/>
              <a:gdLst/>
              <a:ahLst/>
              <a:cxnLst/>
              <a:rect l="l" t="t" r="r" b="b"/>
              <a:pathLst>
                <a:path w="626109" h="575945">
                  <a:moveTo>
                    <a:pt x="367918" y="0"/>
                  </a:moveTo>
                  <a:lnTo>
                    <a:pt x="0" y="212343"/>
                  </a:lnTo>
                  <a:lnTo>
                    <a:pt x="135508" y="447039"/>
                  </a:lnTo>
                  <a:lnTo>
                    <a:pt x="12826" y="517778"/>
                  </a:lnTo>
                  <a:lnTo>
                    <a:pt x="454913" y="575563"/>
                  </a:lnTo>
                  <a:lnTo>
                    <a:pt x="625982" y="163829"/>
                  </a:lnTo>
                  <a:lnTo>
                    <a:pt x="503300" y="234696"/>
                  </a:lnTo>
                  <a:lnTo>
                    <a:pt x="367918" y="0"/>
                  </a:lnTo>
                  <a:close/>
                </a:path>
              </a:pathLst>
            </a:custGeom>
            <a:solidFill>
              <a:srgbClr val="ACACC9"/>
            </a:solidFill>
          </p:spPr>
          <p:txBody>
            <a:bodyPr wrap="square" lIns="0" tIns="0" rIns="0" bIns="0" rtlCol="0"/>
            <a:lstStyle/>
            <a:p>
              <a:endParaRPr/>
            </a:p>
          </p:txBody>
        </p:sp>
        <p:sp>
          <p:nvSpPr>
            <p:cNvPr id="6" name="object 6"/>
            <p:cNvSpPr/>
            <p:nvPr/>
          </p:nvSpPr>
          <p:spPr>
            <a:xfrm>
              <a:off x="4968065" y="3731222"/>
              <a:ext cx="1705451" cy="2132330"/>
            </a:xfrm>
            <a:custGeom>
              <a:avLst/>
              <a:gdLst/>
              <a:ahLst/>
              <a:cxnLst/>
              <a:rect l="l" t="t" r="r" b="b"/>
              <a:pathLst>
                <a:path w="2273934" h="2132329">
                  <a:moveTo>
                    <a:pt x="1136904" y="0"/>
                  </a:moveTo>
                  <a:lnTo>
                    <a:pt x="1087587" y="984"/>
                  </a:lnTo>
                  <a:lnTo>
                    <a:pt x="1038808" y="3912"/>
                  </a:lnTo>
                  <a:lnTo>
                    <a:pt x="990608" y="8743"/>
                  </a:lnTo>
                  <a:lnTo>
                    <a:pt x="943030" y="15438"/>
                  </a:lnTo>
                  <a:lnTo>
                    <a:pt x="896116" y="23955"/>
                  </a:lnTo>
                  <a:lnTo>
                    <a:pt x="849909" y="34256"/>
                  </a:lnTo>
                  <a:lnTo>
                    <a:pt x="804453" y="46299"/>
                  </a:lnTo>
                  <a:lnTo>
                    <a:pt x="759789" y="60046"/>
                  </a:lnTo>
                  <a:lnTo>
                    <a:pt x="715960" y="75456"/>
                  </a:lnTo>
                  <a:lnTo>
                    <a:pt x="673009" y="92489"/>
                  </a:lnTo>
                  <a:lnTo>
                    <a:pt x="630978" y="111105"/>
                  </a:lnTo>
                  <a:lnTo>
                    <a:pt x="589911" y="131264"/>
                  </a:lnTo>
                  <a:lnTo>
                    <a:pt x="549850" y="152927"/>
                  </a:lnTo>
                  <a:lnTo>
                    <a:pt x="510837" y="176053"/>
                  </a:lnTo>
                  <a:lnTo>
                    <a:pt x="472915" y="200601"/>
                  </a:lnTo>
                  <a:lnTo>
                    <a:pt x="436127" y="226534"/>
                  </a:lnTo>
                  <a:lnTo>
                    <a:pt x="400516" y="253809"/>
                  </a:lnTo>
                  <a:lnTo>
                    <a:pt x="366124" y="282387"/>
                  </a:lnTo>
                  <a:lnTo>
                    <a:pt x="332994" y="312229"/>
                  </a:lnTo>
                  <a:lnTo>
                    <a:pt x="301168" y="343294"/>
                  </a:lnTo>
                  <a:lnTo>
                    <a:pt x="270689" y="375542"/>
                  </a:lnTo>
                  <a:lnTo>
                    <a:pt x="241600" y="408933"/>
                  </a:lnTo>
                  <a:lnTo>
                    <a:pt x="213943" y="443428"/>
                  </a:lnTo>
                  <a:lnTo>
                    <a:pt x="187762" y="478986"/>
                  </a:lnTo>
                  <a:lnTo>
                    <a:pt x="163098" y="515567"/>
                  </a:lnTo>
                  <a:lnTo>
                    <a:pt x="139995" y="553131"/>
                  </a:lnTo>
                  <a:lnTo>
                    <a:pt x="118495" y="591638"/>
                  </a:lnTo>
                  <a:lnTo>
                    <a:pt x="98641" y="631049"/>
                  </a:lnTo>
                  <a:lnTo>
                    <a:pt x="80475" y="671323"/>
                  </a:lnTo>
                  <a:lnTo>
                    <a:pt x="64040" y="712421"/>
                  </a:lnTo>
                  <a:lnTo>
                    <a:pt x="49379" y="754301"/>
                  </a:lnTo>
                  <a:lnTo>
                    <a:pt x="36534" y="796925"/>
                  </a:lnTo>
                  <a:lnTo>
                    <a:pt x="25549" y="840252"/>
                  </a:lnTo>
                  <a:lnTo>
                    <a:pt x="16465" y="884243"/>
                  </a:lnTo>
                  <a:lnTo>
                    <a:pt x="9325" y="928856"/>
                  </a:lnTo>
                  <a:lnTo>
                    <a:pt x="4173" y="974053"/>
                  </a:lnTo>
                  <a:lnTo>
                    <a:pt x="1050" y="1019794"/>
                  </a:lnTo>
                  <a:lnTo>
                    <a:pt x="0" y="1066038"/>
                  </a:lnTo>
                  <a:lnTo>
                    <a:pt x="1050" y="1112280"/>
                  </a:lnTo>
                  <a:lnTo>
                    <a:pt x="4173" y="1158020"/>
                  </a:lnTo>
                  <a:lnTo>
                    <a:pt x="9325" y="1203216"/>
                  </a:lnTo>
                  <a:lnTo>
                    <a:pt x="16465" y="1247829"/>
                  </a:lnTo>
                  <a:lnTo>
                    <a:pt x="25549" y="1291819"/>
                  </a:lnTo>
                  <a:lnTo>
                    <a:pt x="36534" y="1335146"/>
                  </a:lnTo>
                  <a:lnTo>
                    <a:pt x="49379" y="1377769"/>
                  </a:lnTo>
                  <a:lnTo>
                    <a:pt x="64040" y="1419649"/>
                  </a:lnTo>
                  <a:lnTo>
                    <a:pt x="80475" y="1460746"/>
                  </a:lnTo>
                  <a:lnTo>
                    <a:pt x="98641" y="1501020"/>
                  </a:lnTo>
                  <a:lnTo>
                    <a:pt x="118495" y="1540431"/>
                  </a:lnTo>
                  <a:lnTo>
                    <a:pt x="139995" y="1578938"/>
                  </a:lnTo>
                  <a:lnTo>
                    <a:pt x="163098" y="1616503"/>
                  </a:lnTo>
                  <a:lnTo>
                    <a:pt x="187762" y="1653084"/>
                  </a:lnTo>
                  <a:lnTo>
                    <a:pt x="213943" y="1688642"/>
                  </a:lnTo>
                  <a:lnTo>
                    <a:pt x="241600" y="1723136"/>
                  </a:lnTo>
                  <a:lnTo>
                    <a:pt x="270689" y="1756528"/>
                  </a:lnTo>
                  <a:lnTo>
                    <a:pt x="301168" y="1788776"/>
                  </a:lnTo>
                  <a:lnTo>
                    <a:pt x="332994" y="1819841"/>
                  </a:lnTo>
                  <a:lnTo>
                    <a:pt x="366124" y="1849683"/>
                  </a:lnTo>
                  <a:lnTo>
                    <a:pt x="400516" y="1878262"/>
                  </a:lnTo>
                  <a:lnTo>
                    <a:pt x="436127" y="1905538"/>
                  </a:lnTo>
                  <a:lnTo>
                    <a:pt x="472915" y="1931470"/>
                  </a:lnTo>
                  <a:lnTo>
                    <a:pt x="510837" y="1956019"/>
                  </a:lnTo>
                  <a:lnTo>
                    <a:pt x="549850" y="1979145"/>
                  </a:lnTo>
                  <a:lnTo>
                    <a:pt x="589911" y="2000808"/>
                  </a:lnTo>
                  <a:lnTo>
                    <a:pt x="630978" y="2020968"/>
                  </a:lnTo>
                  <a:lnTo>
                    <a:pt x="673009" y="2039584"/>
                  </a:lnTo>
                  <a:lnTo>
                    <a:pt x="715960" y="2056618"/>
                  </a:lnTo>
                  <a:lnTo>
                    <a:pt x="759789" y="2072028"/>
                  </a:lnTo>
                  <a:lnTo>
                    <a:pt x="804453" y="2085775"/>
                  </a:lnTo>
                  <a:lnTo>
                    <a:pt x="849909" y="2097819"/>
                  </a:lnTo>
                  <a:lnTo>
                    <a:pt x="896116" y="2108119"/>
                  </a:lnTo>
                  <a:lnTo>
                    <a:pt x="943030" y="2116637"/>
                  </a:lnTo>
                  <a:lnTo>
                    <a:pt x="990608" y="2123331"/>
                  </a:lnTo>
                  <a:lnTo>
                    <a:pt x="1038808" y="2128163"/>
                  </a:lnTo>
                  <a:lnTo>
                    <a:pt x="1087587" y="2131091"/>
                  </a:lnTo>
                  <a:lnTo>
                    <a:pt x="1136904" y="2132076"/>
                  </a:lnTo>
                  <a:lnTo>
                    <a:pt x="1186220" y="2131091"/>
                  </a:lnTo>
                  <a:lnTo>
                    <a:pt x="1234999" y="2128163"/>
                  </a:lnTo>
                  <a:lnTo>
                    <a:pt x="1283199" y="2123331"/>
                  </a:lnTo>
                  <a:lnTo>
                    <a:pt x="1330777" y="2116637"/>
                  </a:lnTo>
                  <a:lnTo>
                    <a:pt x="1377691" y="2108119"/>
                  </a:lnTo>
                  <a:lnTo>
                    <a:pt x="1423898" y="2097819"/>
                  </a:lnTo>
                  <a:lnTo>
                    <a:pt x="1469354" y="2085775"/>
                  </a:lnTo>
                  <a:lnTo>
                    <a:pt x="1514018" y="2072028"/>
                  </a:lnTo>
                  <a:lnTo>
                    <a:pt x="1557847" y="2056618"/>
                  </a:lnTo>
                  <a:lnTo>
                    <a:pt x="1600798" y="2039584"/>
                  </a:lnTo>
                  <a:lnTo>
                    <a:pt x="1642829" y="2020968"/>
                  </a:lnTo>
                  <a:lnTo>
                    <a:pt x="1683896" y="2000808"/>
                  </a:lnTo>
                  <a:lnTo>
                    <a:pt x="1723957" y="1979145"/>
                  </a:lnTo>
                  <a:lnTo>
                    <a:pt x="1762970" y="1956019"/>
                  </a:lnTo>
                  <a:lnTo>
                    <a:pt x="1800892" y="1931470"/>
                  </a:lnTo>
                  <a:lnTo>
                    <a:pt x="1837680" y="1905538"/>
                  </a:lnTo>
                  <a:lnTo>
                    <a:pt x="1873291" y="1878262"/>
                  </a:lnTo>
                  <a:lnTo>
                    <a:pt x="1907683" y="1849683"/>
                  </a:lnTo>
                  <a:lnTo>
                    <a:pt x="1940813" y="1819841"/>
                  </a:lnTo>
                  <a:lnTo>
                    <a:pt x="1972639" y="1788776"/>
                  </a:lnTo>
                  <a:lnTo>
                    <a:pt x="2003118" y="1756528"/>
                  </a:lnTo>
                  <a:lnTo>
                    <a:pt x="2032207" y="1723136"/>
                  </a:lnTo>
                  <a:lnTo>
                    <a:pt x="2059864" y="1688642"/>
                  </a:lnTo>
                  <a:lnTo>
                    <a:pt x="2086045" y="1653084"/>
                  </a:lnTo>
                  <a:lnTo>
                    <a:pt x="2110709" y="1616503"/>
                  </a:lnTo>
                  <a:lnTo>
                    <a:pt x="2133812" y="1578938"/>
                  </a:lnTo>
                  <a:lnTo>
                    <a:pt x="2155312" y="1540431"/>
                  </a:lnTo>
                  <a:lnTo>
                    <a:pt x="2175166" y="1501020"/>
                  </a:lnTo>
                  <a:lnTo>
                    <a:pt x="2193332" y="1460746"/>
                  </a:lnTo>
                  <a:lnTo>
                    <a:pt x="2209767" y="1419649"/>
                  </a:lnTo>
                  <a:lnTo>
                    <a:pt x="2224428" y="1377769"/>
                  </a:lnTo>
                  <a:lnTo>
                    <a:pt x="2237273" y="1335146"/>
                  </a:lnTo>
                  <a:lnTo>
                    <a:pt x="2248258" y="1291819"/>
                  </a:lnTo>
                  <a:lnTo>
                    <a:pt x="2257342" y="1247829"/>
                  </a:lnTo>
                  <a:lnTo>
                    <a:pt x="2264482" y="1203216"/>
                  </a:lnTo>
                  <a:lnTo>
                    <a:pt x="2269634" y="1158020"/>
                  </a:lnTo>
                  <a:lnTo>
                    <a:pt x="2272757" y="1112280"/>
                  </a:lnTo>
                  <a:lnTo>
                    <a:pt x="2273808" y="1066038"/>
                  </a:lnTo>
                  <a:lnTo>
                    <a:pt x="2272757" y="1019794"/>
                  </a:lnTo>
                  <a:lnTo>
                    <a:pt x="2269634" y="974053"/>
                  </a:lnTo>
                  <a:lnTo>
                    <a:pt x="2264482" y="928856"/>
                  </a:lnTo>
                  <a:lnTo>
                    <a:pt x="2257342" y="884243"/>
                  </a:lnTo>
                  <a:lnTo>
                    <a:pt x="2248258" y="840252"/>
                  </a:lnTo>
                  <a:lnTo>
                    <a:pt x="2237273" y="796925"/>
                  </a:lnTo>
                  <a:lnTo>
                    <a:pt x="2224428" y="754301"/>
                  </a:lnTo>
                  <a:lnTo>
                    <a:pt x="2209767" y="712421"/>
                  </a:lnTo>
                  <a:lnTo>
                    <a:pt x="2193332" y="671323"/>
                  </a:lnTo>
                  <a:lnTo>
                    <a:pt x="2175166" y="631049"/>
                  </a:lnTo>
                  <a:lnTo>
                    <a:pt x="2155312" y="591638"/>
                  </a:lnTo>
                  <a:lnTo>
                    <a:pt x="2133812" y="553131"/>
                  </a:lnTo>
                  <a:lnTo>
                    <a:pt x="2110709" y="515567"/>
                  </a:lnTo>
                  <a:lnTo>
                    <a:pt x="2086045" y="478986"/>
                  </a:lnTo>
                  <a:lnTo>
                    <a:pt x="2059864" y="443428"/>
                  </a:lnTo>
                  <a:lnTo>
                    <a:pt x="2032207" y="408933"/>
                  </a:lnTo>
                  <a:lnTo>
                    <a:pt x="2003118" y="375542"/>
                  </a:lnTo>
                  <a:lnTo>
                    <a:pt x="1972639" y="343294"/>
                  </a:lnTo>
                  <a:lnTo>
                    <a:pt x="1940813" y="312229"/>
                  </a:lnTo>
                  <a:lnTo>
                    <a:pt x="1907683" y="282387"/>
                  </a:lnTo>
                  <a:lnTo>
                    <a:pt x="1873291" y="253809"/>
                  </a:lnTo>
                  <a:lnTo>
                    <a:pt x="1837680" y="226534"/>
                  </a:lnTo>
                  <a:lnTo>
                    <a:pt x="1800892" y="200601"/>
                  </a:lnTo>
                  <a:lnTo>
                    <a:pt x="1762970" y="176053"/>
                  </a:lnTo>
                  <a:lnTo>
                    <a:pt x="1723957" y="152927"/>
                  </a:lnTo>
                  <a:lnTo>
                    <a:pt x="1683896" y="131264"/>
                  </a:lnTo>
                  <a:lnTo>
                    <a:pt x="1642829" y="111105"/>
                  </a:lnTo>
                  <a:lnTo>
                    <a:pt x="1600798" y="92489"/>
                  </a:lnTo>
                  <a:lnTo>
                    <a:pt x="1557847" y="75456"/>
                  </a:lnTo>
                  <a:lnTo>
                    <a:pt x="1514018" y="60046"/>
                  </a:lnTo>
                  <a:lnTo>
                    <a:pt x="1469354" y="46299"/>
                  </a:lnTo>
                  <a:lnTo>
                    <a:pt x="1423898" y="34256"/>
                  </a:lnTo>
                  <a:lnTo>
                    <a:pt x="1377691" y="23955"/>
                  </a:lnTo>
                  <a:lnTo>
                    <a:pt x="1330777" y="15438"/>
                  </a:lnTo>
                  <a:lnTo>
                    <a:pt x="1283199" y="8743"/>
                  </a:lnTo>
                  <a:lnTo>
                    <a:pt x="1234999" y="3912"/>
                  </a:lnTo>
                  <a:lnTo>
                    <a:pt x="1186220" y="984"/>
                  </a:lnTo>
                  <a:lnTo>
                    <a:pt x="1136904" y="0"/>
                  </a:lnTo>
                  <a:close/>
                </a:path>
              </a:pathLst>
            </a:custGeom>
            <a:solidFill>
              <a:srgbClr val="333399"/>
            </a:solidFill>
          </p:spPr>
          <p:txBody>
            <a:bodyPr wrap="square" lIns="0" tIns="0" rIns="0" bIns="0" rtlCol="0"/>
            <a:lstStyle/>
            <a:p>
              <a:endParaRPr/>
            </a:p>
          </p:txBody>
        </p:sp>
        <p:sp>
          <p:nvSpPr>
            <p:cNvPr id="7" name="object 7"/>
            <p:cNvSpPr txBox="1"/>
            <p:nvPr/>
          </p:nvSpPr>
          <p:spPr>
            <a:xfrm>
              <a:off x="5061442" y="4240119"/>
              <a:ext cx="1505613" cy="849847"/>
            </a:xfrm>
            <a:prstGeom prst="rect">
              <a:avLst/>
            </a:prstGeom>
          </p:spPr>
          <p:txBody>
            <a:bodyPr vert="horz" wrap="square" lIns="0" tIns="55244" rIns="0" bIns="0" rtlCol="0">
              <a:spAutoFit/>
            </a:bodyPr>
            <a:lstStyle/>
            <a:p>
              <a:pPr marL="12065" marR="5080" indent="-1270" algn="ctr">
                <a:lnSpc>
                  <a:spcPct val="86300"/>
                </a:lnSpc>
                <a:spcBef>
                  <a:spcPts val="434"/>
                </a:spcBef>
              </a:pPr>
              <a:r>
                <a:rPr sz="2000" dirty="0">
                  <a:solidFill>
                    <a:srgbClr val="FFFFFF"/>
                  </a:solidFill>
                  <a:latin typeface="Arial"/>
                  <a:cs typeface="Arial"/>
                </a:rPr>
                <a:t>Suggestion  for      I</a:t>
              </a:r>
              <a:r>
                <a:rPr sz="2000" spc="-10" dirty="0">
                  <a:solidFill>
                    <a:srgbClr val="FFFFFF"/>
                  </a:solidFill>
                  <a:latin typeface="Arial"/>
                  <a:cs typeface="Arial"/>
                </a:rPr>
                <a:t>m</a:t>
              </a:r>
              <a:r>
                <a:rPr sz="2000" dirty="0">
                  <a:solidFill>
                    <a:srgbClr val="FFFFFF"/>
                  </a:solidFill>
                  <a:latin typeface="Arial"/>
                  <a:cs typeface="Arial"/>
                </a:rPr>
                <a:t>provement</a:t>
              </a:r>
              <a:endParaRPr sz="2000" dirty="0">
                <a:latin typeface="Arial"/>
                <a:cs typeface="Arial"/>
              </a:endParaRPr>
            </a:p>
          </p:txBody>
        </p:sp>
        <p:sp>
          <p:nvSpPr>
            <p:cNvPr id="8" name="object 8"/>
            <p:cNvSpPr/>
            <p:nvPr/>
          </p:nvSpPr>
          <p:spPr>
            <a:xfrm>
              <a:off x="4323969" y="4713732"/>
              <a:ext cx="385286" cy="708660"/>
            </a:xfrm>
            <a:custGeom>
              <a:avLst/>
              <a:gdLst/>
              <a:ahLst/>
              <a:cxnLst/>
              <a:rect l="l" t="t" r="r" b="b"/>
              <a:pathLst>
                <a:path w="513714" h="708660">
                  <a:moveTo>
                    <a:pt x="256794" y="0"/>
                  </a:moveTo>
                  <a:lnTo>
                    <a:pt x="0" y="354330"/>
                  </a:lnTo>
                  <a:lnTo>
                    <a:pt x="256794" y="708660"/>
                  </a:lnTo>
                  <a:lnTo>
                    <a:pt x="256794" y="566928"/>
                  </a:lnTo>
                  <a:lnTo>
                    <a:pt x="513588" y="566928"/>
                  </a:lnTo>
                  <a:lnTo>
                    <a:pt x="513588" y="141732"/>
                  </a:lnTo>
                  <a:lnTo>
                    <a:pt x="256794" y="141732"/>
                  </a:lnTo>
                  <a:lnTo>
                    <a:pt x="256794" y="0"/>
                  </a:lnTo>
                  <a:close/>
                </a:path>
              </a:pathLst>
            </a:custGeom>
            <a:solidFill>
              <a:srgbClr val="ACACC9"/>
            </a:solidFill>
          </p:spPr>
          <p:txBody>
            <a:bodyPr wrap="square" lIns="0" tIns="0" rIns="0" bIns="0" rtlCol="0"/>
            <a:lstStyle/>
            <a:p>
              <a:endParaRPr/>
            </a:p>
          </p:txBody>
        </p:sp>
        <p:sp>
          <p:nvSpPr>
            <p:cNvPr id="9" name="object 9"/>
            <p:cNvSpPr/>
            <p:nvPr/>
          </p:nvSpPr>
          <p:spPr>
            <a:xfrm>
              <a:off x="2589059" y="3731222"/>
              <a:ext cx="1574006" cy="2098675"/>
            </a:xfrm>
            <a:custGeom>
              <a:avLst/>
              <a:gdLst/>
              <a:ahLst/>
              <a:cxnLst/>
              <a:rect l="l" t="t" r="r" b="b"/>
              <a:pathLst>
                <a:path w="2098675" h="2098675">
                  <a:moveTo>
                    <a:pt x="1049274" y="0"/>
                  </a:moveTo>
                  <a:lnTo>
                    <a:pt x="1001243" y="1079"/>
                  </a:lnTo>
                  <a:lnTo>
                    <a:pt x="953768" y="4288"/>
                  </a:lnTo>
                  <a:lnTo>
                    <a:pt x="906893" y="9578"/>
                  </a:lnTo>
                  <a:lnTo>
                    <a:pt x="860664" y="16905"/>
                  </a:lnTo>
                  <a:lnTo>
                    <a:pt x="815129" y="26221"/>
                  </a:lnTo>
                  <a:lnTo>
                    <a:pt x="770334" y="37480"/>
                  </a:lnTo>
                  <a:lnTo>
                    <a:pt x="726324" y="50637"/>
                  </a:lnTo>
                  <a:lnTo>
                    <a:pt x="683147" y="65644"/>
                  </a:lnTo>
                  <a:lnTo>
                    <a:pt x="640847" y="82456"/>
                  </a:lnTo>
                  <a:lnTo>
                    <a:pt x="599473" y="101026"/>
                  </a:lnTo>
                  <a:lnTo>
                    <a:pt x="559070" y="121308"/>
                  </a:lnTo>
                  <a:lnTo>
                    <a:pt x="519684" y="143256"/>
                  </a:lnTo>
                  <a:lnTo>
                    <a:pt x="481361" y="166822"/>
                  </a:lnTo>
                  <a:lnTo>
                    <a:pt x="444148" y="191962"/>
                  </a:lnTo>
                  <a:lnTo>
                    <a:pt x="408092" y="218628"/>
                  </a:lnTo>
                  <a:lnTo>
                    <a:pt x="373238" y="246775"/>
                  </a:lnTo>
                  <a:lnTo>
                    <a:pt x="339633" y="276355"/>
                  </a:lnTo>
                  <a:lnTo>
                    <a:pt x="307324" y="307324"/>
                  </a:lnTo>
                  <a:lnTo>
                    <a:pt x="276355" y="339633"/>
                  </a:lnTo>
                  <a:lnTo>
                    <a:pt x="246775" y="373238"/>
                  </a:lnTo>
                  <a:lnTo>
                    <a:pt x="218628" y="408092"/>
                  </a:lnTo>
                  <a:lnTo>
                    <a:pt x="191962" y="444148"/>
                  </a:lnTo>
                  <a:lnTo>
                    <a:pt x="166822" y="481361"/>
                  </a:lnTo>
                  <a:lnTo>
                    <a:pt x="143256" y="519684"/>
                  </a:lnTo>
                  <a:lnTo>
                    <a:pt x="121308" y="559070"/>
                  </a:lnTo>
                  <a:lnTo>
                    <a:pt x="101026" y="599473"/>
                  </a:lnTo>
                  <a:lnTo>
                    <a:pt x="82456" y="640847"/>
                  </a:lnTo>
                  <a:lnTo>
                    <a:pt x="65644" y="683147"/>
                  </a:lnTo>
                  <a:lnTo>
                    <a:pt x="50637" y="726324"/>
                  </a:lnTo>
                  <a:lnTo>
                    <a:pt x="37480" y="770334"/>
                  </a:lnTo>
                  <a:lnTo>
                    <a:pt x="26221" y="815129"/>
                  </a:lnTo>
                  <a:lnTo>
                    <a:pt x="16905" y="860664"/>
                  </a:lnTo>
                  <a:lnTo>
                    <a:pt x="9578" y="906893"/>
                  </a:lnTo>
                  <a:lnTo>
                    <a:pt x="4288" y="953768"/>
                  </a:lnTo>
                  <a:lnTo>
                    <a:pt x="1079" y="1001243"/>
                  </a:lnTo>
                  <a:lnTo>
                    <a:pt x="0" y="1049274"/>
                  </a:lnTo>
                  <a:lnTo>
                    <a:pt x="1079" y="1097304"/>
                  </a:lnTo>
                  <a:lnTo>
                    <a:pt x="4288" y="1144779"/>
                  </a:lnTo>
                  <a:lnTo>
                    <a:pt x="9578" y="1191654"/>
                  </a:lnTo>
                  <a:lnTo>
                    <a:pt x="16905" y="1237883"/>
                  </a:lnTo>
                  <a:lnTo>
                    <a:pt x="26221" y="1283418"/>
                  </a:lnTo>
                  <a:lnTo>
                    <a:pt x="37480" y="1328213"/>
                  </a:lnTo>
                  <a:lnTo>
                    <a:pt x="50637" y="1372223"/>
                  </a:lnTo>
                  <a:lnTo>
                    <a:pt x="65644" y="1415400"/>
                  </a:lnTo>
                  <a:lnTo>
                    <a:pt x="82456" y="1457700"/>
                  </a:lnTo>
                  <a:lnTo>
                    <a:pt x="101026" y="1499074"/>
                  </a:lnTo>
                  <a:lnTo>
                    <a:pt x="121308" y="1539477"/>
                  </a:lnTo>
                  <a:lnTo>
                    <a:pt x="143255" y="1578863"/>
                  </a:lnTo>
                  <a:lnTo>
                    <a:pt x="166822" y="1617186"/>
                  </a:lnTo>
                  <a:lnTo>
                    <a:pt x="191962" y="1654399"/>
                  </a:lnTo>
                  <a:lnTo>
                    <a:pt x="218628" y="1690455"/>
                  </a:lnTo>
                  <a:lnTo>
                    <a:pt x="246775" y="1725309"/>
                  </a:lnTo>
                  <a:lnTo>
                    <a:pt x="276355" y="1758914"/>
                  </a:lnTo>
                  <a:lnTo>
                    <a:pt x="307324" y="1791223"/>
                  </a:lnTo>
                  <a:lnTo>
                    <a:pt x="339633" y="1822192"/>
                  </a:lnTo>
                  <a:lnTo>
                    <a:pt x="373238" y="1851772"/>
                  </a:lnTo>
                  <a:lnTo>
                    <a:pt x="408092" y="1879919"/>
                  </a:lnTo>
                  <a:lnTo>
                    <a:pt x="444148" y="1906585"/>
                  </a:lnTo>
                  <a:lnTo>
                    <a:pt x="481361" y="1931725"/>
                  </a:lnTo>
                  <a:lnTo>
                    <a:pt x="519683" y="1955291"/>
                  </a:lnTo>
                  <a:lnTo>
                    <a:pt x="559070" y="1977239"/>
                  </a:lnTo>
                  <a:lnTo>
                    <a:pt x="599473" y="1997521"/>
                  </a:lnTo>
                  <a:lnTo>
                    <a:pt x="640847" y="2016091"/>
                  </a:lnTo>
                  <a:lnTo>
                    <a:pt x="683147" y="2032903"/>
                  </a:lnTo>
                  <a:lnTo>
                    <a:pt x="726324" y="2047910"/>
                  </a:lnTo>
                  <a:lnTo>
                    <a:pt x="770334" y="2061067"/>
                  </a:lnTo>
                  <a:lnTo>
                    <a:pt x="815129" y="2072326"/>
                  </a:lnTo>
                  <a:lnTo>
                    <a:pt x="860664" y="2081642"/>
                  </a:lnTo>
                  <a:lnTo>
                    <a:pt x="906893" y="2088969"/>
                  </a:lnTo>
                  <a:lnTo>
                    <a:pt x="953768" y="2094259"/>
                  </a:lnTo>
                  <a:lnTo>
                    <a:pt x="1001243" y="2097468"/>
                  </a:lnTo>
                  <a:lnTo>
                    <a:pt x="1049274" y="2098548"/>
                  </a:lnTo>
                  <a:lnTo>
                    <a:pt x="1097304" y="2097468"/>
                  </a:lnTo>
                  <a:lnTo>
                    <a:pt x="1144779" y="2094259"/>
                  </a:lnTo>
                  <a:lnTo>
                    <a:pt x="1191654" y="2088969"/>
                  </a:lnTo>
                  <a:lnTo>
                    <a:pt x="1237883" y="2081642"/>
                  </a:lnTo>
                  <a:lnTo>
                    <a:pt x="1283418" y="2072326"/>
                  </a:lnTo>
                  <a:lnTo>
                    <a:pt x="1328213" y="2061067"/>
                  </a:lnTo>
                  <a:lnTo>
                    <a:pt x="1372223" y="2047910"/>
                  </a:lnTo>
                  <a:lnTo>
                    <a:pt x="1415400" y="2032903"/>
                  </a:lnTo>
                  <a:lnTo>
                    <a:pt x="1457700" y="2016091"/>
                  </a:lnTo>
                  <a:lnTo>
                    <a:pt x="1499074" y="1997521"/>
                  </a:lnTo>
                  <a:lnTo>
                    <a:pt x="1539477" y="1977239"/>
                  </a:lnTo>
                  <a:lnTo>
                    <a:pt x="1578864" y="1955292"/>
                  </a:lnTo>
                  <a:lnTo>
                    <a:pt x="1617186" y="1931725"/>
                  </a:lnTo>
                  <a:lnTo>
                    <a:pt x="1654399" y="1906585"/>
                  </a:lnTo>
                  <a:lnTo>
                    <a:pt x="1690455" y="1879919"/>
                  </a:lnTo>
                  <a:lnTo>
                    <a:pt x="1725309" y="1851772"/>
                  </a:lnTo>
                  <a:lnTo>
                    <a:pt x="1758914" y="1822192"/>
                  </a:lnTo>
                  <a:lnTo>
                    <a:pt x="1791223" y="1791223"/>
                  </a:lnTo>
                  <a:lnTo>
                    <a:pt x="1822192" y="1758914"/>
                  </a:lnTo>
                  <a:lnTo>
                    <a:pt x="1851772" y="1725309"/>
                  </a:lnTo>
                  <a:lnTo>
                    <a:pt x="1879919" y="1690455"/>
                  </a:lnTo>
                  <a:lnTo>
                    <a:pt x="1906585" y="1654399"/>
                  </a:lnTo>
                  <a:lnTo>
                    <a:pt x="1931725" y="1617186"/>
                  </a:lnTo>
                  <a:lnTo>
                    <a:pt x="1955291" y="1578864"/>
                  </a:lnTo>
                  <a:lnTo>
                    <a:pt x="1977239" y="1539477"/>
                  </a:lnTo>
                  <a:lnTo>
                    <a:pt x="1997521" y="1499074"/>
                  </a:lnTo>
                  <a:lnTo>
                    <a:pt x="2016091" y="1457700"/>
                  </a:lnTo>
                  <a:lnTo>
                    <a:pt x="2032903" y="1415400"/>
                  </a:lnTo>
                  <a:lnTo>
                    <a:pt x="2047910" y="1372223"/>
                  </a:lnTo>
                  <a:lnTo>
                    <a:pt x="2061067" y="1328213"/>
                  </a:lnTo>
                  <a:lnTo>
                    <a:pt x="2072326" y="1283418"/>
                  </a:lnTo>
                  <a:lnTo>
                    <a:pt x="2081642" y="1237883"/>
                  </a:lnTo>
                  <a:lnTo>
                    <a:pt x="2088969" y="1191654"/>
                  </a:lnTo>
                  <a:lnTo>
                    <a:pt x="2094259" y="1144779"/>
                  </a:lnTo>
                  <a:lnTo>
                    <a:pt x="2097468" y="1097304"/>
                  </a:lnTo>
                  <a:lnTo>
                    <a:pt x="2098548" y="1049274"/>
                  </a:lnTo>
                  <a:lnTo>
                    <a:pt x="2097468" y="1001243"/>
                  </a:lnTo>
                  <a:lnTo>
                    <a:pt x="2094259" y="953768"/>
                  </a:lnTo>
                  <a:lnTo>
                    <a:pt x="2088969" y="906893"/>
                  </a:lnTo>
                  <a:lnTo>
                    <a:pt x="2081642" y="860664"/>
                  </a:lnTo>
                  <a:lnTo>
                    <a:pt x="2072326" y="815129"/>
                  </a:lnTo>
                  <a:lnTo>
                    <a:pt x="2061067" y="770334"/>
                  </a:lnTo>
                  <a:lnTo>
                    <a:pt x="2047910" y="726324"/>
                  </a:lnTo>
                  <a:lnTo>
                    <a:pt x="2032903" y="683147"/>
                  </a:lnTo>
                  <a:lnTo>
                    <a:pt x="2016091" y="640847"/>
                  </a:lnTo>
                  <a:lnTo>
                    <a:pt x="1997521" y="599473"/>
                  </a:lnTo>
                  <a:lnTo>
                    <a:pt x="1977239" y="559070"/>
                  </a:lnTo>
                  <a:lnTo>
                    <a:pt x="1955292" y="519683"/>
                  </a:lnTo>
                  <a:lnTo>
                    <a:pt x="1931725" y="481361"/>
                  </a:lnTo>
                  <a:lnTo>
                    <a:pt x="1906585" y="444148"/>
                  </a:lnTo>
                  <a:lnTo>
                    <a:pt x="1879919" y="408092"/>
                  </a:lnTo>
                  <a:lnTo>
                    <a:pt x="1851772" y="373238"/>
                  </a:lnTo>
                  <a:lnTo>
                    <a:pt x="1822192" y="339633"/>
                  </a:lnTo>
                  <a:lnTo>
                    <a:pt x="1791223" y="307324"/>
                  </a:lnTo>
                  <a:lnTo>
                    <a:pt x="1758914" y="276355"/>
                  </a:lnTo>
                  <a:lnTo>
                    <a:pt x="1725309" y="246775"/>
                  </a:lnTo>
                  <a:lnTo>
                    <a:pt x="1690455" y="218628"/>
                  </a:lnTo>
                  <a:lnTo>
                    <a:pt x="1654399" y="191962"/>
                  </a:lnTo>
                  <a:lnTo>
                    <a:pt x="1617186" y="166822"/>
                  </a:lnTo>
                  <a:lnTo>
                    <a:pt x="1578864" y="143256"/>
                  </a:lnTo>
                  <a:lnTo>
                    <a:pt x="1539477" y="121308"/>
                  </a:lnTo>
                  <a:lnTo>
                    <a:pt x="1499074" y="101026"/>
                  </a:lnTo>
                  <a:lnTo>
                    <a:pt x="1457700" y="82456"/>
                  </a:lnTo>
                  <a:lnTo>
                    <a:pt x="1415400" y="65644"/>
                  </a:lnTo>
                  <a:lnTo>
                    <a:pt x="1372223" y="50637"/>
                  </a:lnTo>
                  <a:lnTo>
                    <a:pt x="1328213" y="37480"/>
                  </a:lnTo>
                  <a:lnTo>
                    <a:pt x="1283418" y="26221"/>
                  </a:lnTo>
                  <a:lnTo>
                    <a:pt x="1237883" y="16905"/>
                  </a:lnTo>
                  <a:lnTo>
                    <a:pt x="1191654" y="9578"/>
                  </a:lnTo>
                  <a:lnTo>
                    <a:pt x="1144779" y="4288"/>
                  </a:lnTo>
                  <a:lnTo>
                    <a:pt x="1097304" y="1079"/>
                  </a:lnTo>
                  <a:lnTo>
                    <a:pt x="1049274" y="0"/>
                  </a:lnTo>
                  <a:close/>
                </a:path>
              </a:pathLst>
            </a:custGeom>
            <a:solidFill>
              <a:srgbClr val="333399"/>
            </a:solidFill>
          </p:spPr>
          <p:txBody>
            <a:bodyPr wrap="square" lIns="0" tIns="0" rIns="0" bIns="0" rtlCol="0"/>
            <a:lstStyle/>
            <a:p>
              <a:endParaRPr/>
            </a:p>
          </p:txBody>
        </p:sp>
        <p:sp>
          <p:nvSpPr>
            <p:cNvPr id="10" name="object 10"/>
            <p:cNvSpPr txBox="1"/>
            <p:nvPr/>
          </p:nvSpPr>
          <p:spPr>
            <a:xfrm>
              <a:off x="2701636" y="4365217"/>
              <a:ext cx="1438689" cy="595035"/>
            </a:xfrm>
            <a:prstGeom prst="rect">
              <a:avLst/>
            </a:prstGeom>
          </p:spPr>
          <p:txBody>
            <a:bodyPr vert="horz" wrap="square" lIns="0" tIns="55880" rIns="0" bIns="0" rtlCol="0">
              <a:spAutoFit/>
            </a:bodyPr>
            <a:lstStyle/>
            <a:p>
              <a:pPr marL="386080" marR="5080" indent="-373380">
                <a:lnSpc>
                  <a:spcPts val="2080"/>
                </a:lnSpc>
                <a:spcBef>
                  <a:spcPts val="440"/>
                </a:spcBef>
              </a:pPr>
              <a:r>
                <a:rPr sz="2000" dirty="0" smtClean="0">
                  <a:solidFill>
                    <a:srgbClr val="FFFFFF"/>
                  </a:solidFill>
                  <a:latin typeface="Arial"/>
                  <a:cs typeface="Arial"/>
                </a:rPr>
                <a:t>In</a:t>
              </a:r>
              <a:r>
                <a:rPr sz="2000" spc="-10" dirty="0" smtClean="0">
                  <a:solidFill>
                    <a:srgbClr val="FFFFFF"/>
                  </a:solidFill>
                  <a:latin typeface="Arial"/>
                  <a:cs typeface="Arial"/>
                </a:rPr>
                <a:t>t</a:t>
              </a:r>
              <a:r>
                <a:rPr sz="2000" dirty="0" smtClean="0">
                  <a:solidFill>
                    <a:srgbClr val="FFFFFF"/>
                  </a:solidFill>
                  <a:latin typeface="Arial"/>
                  <a:cs typeface="Arial"/>
                </a:rPr>
                <a:t>erven</a:t>
              </a:r>
              <a:r>
                <a:rPr sz="2000" spc="-10" dirty="0" smtClean="0">
                  <a:solidFill>
                    <a:srgbClr val="FFFFFF"/>
                  </a:solidFill>
                  <a:latin typeface="Arial"/>
                  <a:cs typeface="Arial"/>
                </a:rPr>
                <a:t>t</a:t>
              </a:r>
              <a:r>
                <a:rPr sz="2000" dirty="0" smtClean="0">
                  <a:solidFill>
                    <a:srgbClr val="FFFFFF"/>
                  </a:solidFill>
                  <a:latin typeface="Arial"/>
                  <a:cs typeface="Arial"/>
                </a:rPr>
                <a:t>ion/policy</a:t>
              </a:r>
              <a:endParaRPr sz="2000" dirty="0">
                <a:latin typeface="Arial"/>
                <a:cs typeface="Arial"/>
              </a:endParaRPr>
            </a:p>
          </p:txBody>
        </p:sp>
        <p:grpSp>
          <p:nvGrpSpPr>
            <p:cNvPr id="11" name="object 11"/>
            <p:cNvGrpSpPr/>
            <p:nvPr/>
          </p:nvGrpSpPr>
          <p:grpSpPr>
            <a:xfrm>
              <a:off x="3543871" y="922241"/>
              <a:ext cx="1945481" cy="2910840"/>
              <a:chOff x="4767071" y="1153667"/>
              <a:chExt cx="2593975" cy="2910840"/>
            </a:xfrm>
          </p:grpSpPr>
          <p:sp>
            <p:nvSpPr>
              <p:cNvPr id="12" name="object 12"/>
              <p:cNvSpPr/>
              <p:nvPr/>
            </p:nvSpPr>
            <p:spPr>
              <a:xfrm>
                <a:off x="4931790" y="3473703"/>
                <a:ext cx="630555" cy="591185"/>
              </a:xfrm>
              <a:custGeom>
                <a:avLst/>
                <a:gdLst/>
                <a:ahLst/>
                <a:cxnLst/>
                <a:rect l="l" t="t" r="r" b="b"/>
                <a:pathLst>
                  <a:path w="630554" h="591185">
                    <a:moveTo>
                      <a:pt x="463676" y="0"/>
                    </a:moveTo>
                    <a:lnTo>
                      <a:pt x="17272" y="65278"/>
                    </a:lnTo>
                    <a:lnTo>
                      <a:pt x="139826" y="136144"/>
                    </a:lnTo>
                    <a:lnTo>
                      <a:pt x="0" y="378460"/>
                    </a:lnTo>
                    <a:lnTo>
                      <a:pt x="367792" y="590804"/>
                    </a:lnTo>
                    <a:lnTo>
                      <a:pt x="507746" y="348488"/>
                    </a:lnTo>
                    <a:lnTo>
                      <a:pt x="630301" y="419227"/>
                    </a:lnTo>
                    <a:lnTo>
                      <a:pt x="463676" y="0"/>
                    </a:lnTo>
                    <a:close/>
                  </a:path>
                </a:pathLst>
              </a:custGeom>
              <a:solidFill>
                <a:srgbClr val="ACACC9"/>
              </a:solidFill>
            </p:spPr>
            <p:txBody>
              <a:bodyPr wrap="square" lIns="0" tIns="0" rIns="0" bIns="0" rtlCol="0"/>
              <a:lstStyle/>
              <a:p>
                <a:endParaRPr/>
              </a:p>
            </p:txBody>
          </p:sp>
          <p:sp>
            <p:nvSpPr>
              <p:cNvPr id="13" name="object 13"/>
              <p:cNvSpPr/>
              <p:nvPr/>
            </p:nvSpPr>
            <p:spPr>
              <a:xfrm>
                <a:off x="4796027" y="1182623"/>
                <a:ext cx="2536190" cy="2298700"/>
              </a:xfrm>
              <a:custGeom>
                <a:avLst/>
                <a:gdLst/>
                <a:ahLst/>
                <a:cxnLst/>
                <a:rect l="l" t="t" r="r" b="b"/>
                <a:pathLst>
                  <a:path w="2536190" h="2298700">
                    <a:moveTo>
                      <a:pt x="0" y="1149096"/>
                    </a:moveTo>
                    <a:lnTo>
                      <a:pt x="1006" y="1102880"/>
                    </a:lnTo>
                    <a:lnTo>
                      <a:pt x="4002" y="1057128"/>
                    </a:lnTo>
                    <a:lnTo>
                      <a:pt x="8947" y="1011873"/>
                    </a:lnTo>
                    <a:lnTo>
                      <a:pt x="15806" y="967150"/>
                    </a:lnTo>
                    <a:lnTo>
                      <a:pt x="24539" y="922993"/>
                    </a:lnTo>
                    <a:lnTo>
                      <a:pt x="35109" y="879437"/>
                    </a:lnTo>
                    <a:lnTo>
                      <a:pt x="47477" y="836515"/>
                    </a:lnTo>
                    <a:lnTo>
                      <a:pt x="61607" y="794263"/>
                    </a:lnTo>
                    <a:lnTo>
                      <a:pt x="77461" y="752714"/>
                    </a:lnTo>
                    <a:lnTo>
                      <a:pt x="94999" y="711903"/>
                    </a:lnTo>
                    <a:lnTo>
                      <a:pt x="114185" y="671864"/>
                    </a:lnTo>
                    <a:lnTo>
                      <a:pt x="134981" y="632631"/>
                    </a:lnTo>
                    <a:lnTo>
                      <a:pt x="157349" y="594239"/>
                    </a:lnTo>
                    <a:lnTo>
                      <a:pt x="181250" y="556723"/>
                    </a:lnTo>
                    <a:lnTo>
                      <a:pt x="206647" y="520115"/>
                    </a:lnTo>
                    <a:lnTo>
                      <a:pt x="233502" y="484452"/>
                    </a:lnTo>
                    <a:lnTo>
                      <a:pt x="261778" y="449766"/>
                    </a:lnTo>
                    <a:lnTo>
                      <a:pt x="291436" y="416093"/>
                    </a:lnTo>
                    <a:lnTo>
                      <a:pt x="322438" y="383467"/>
                    </a:lnTo>
                    <a:lnTo>
                      <a:pt x="354747" y="351922"/>
                    </a:lnTo>
                    <a:lnTo>
                      <a:pt x="388324" y="321492"/>
                    </a:lnTo>
                    <a:lnTo>
                      <a:pt x="423133" y="292212"/>
                    </a:lnTo>
                    <a:lnTo>
                      <a:pt x="459134" y="264116"/>
                    </a:lnTo>
                    <a:lnTo>
                      <a:pt x="496290" y="237238"/>
                    </a:lnTo>
                    <a:lnTo>
                      <a:pt x="534564" y="211614"/>
                    </a:lnTo>
                    <a:lnTo>
                      <a:pt x="573917" y="187276"/>
                    </a:lnTo>
                    <a:lnTo>
                      <a:pt x="614311" y="164259"/>
                    </a:lnTo>
                    <a:lnTo>
                      <a:pt x="655709" y="142599"/>
                    </a:lnTo>
                    <a:lnTo>
                      <a:pt x="698072" y="122328"/>
                    </a:lnTo>
                    <a:lnTo>
                      <a:pt x="741363" y="103482"/>
                    </a:lnTo>
                    <a:lnTo>
                      <a:pt x="785544" y="86094"/>
                    </a:lnTo>
                    <a:lnTo>
                      <a:pt x="830578" y="70200"/>
                    </a:lnTo>
                    <a:lnTo>
                      <a:pt x="876425" y="55832"/>
                    </a:lnTo>
                    <a:lnTo>
                      <a:pt x="923048" y="43027"/>
                    </a:lnTo>
                    <a:lnTo>
                      <a:pt x="970410" y="31817"/>
                    </a:lnTo>
                    <a:lnTo>
                      <a:pt x="1018473" y="22238"/>
                    </a:lnTo>
                    <a:lnTo>
                      <a:pt x="1067198" y="14324"/>
                    </a:lnTo>
                    <a:lnTo>
                      <a:pt x="1116548" y="8108"/>
                    </a:lnTo>
                    <a:lnTo>
                      <a:pt x="1166485" y="3626"/>
                    </a:lnTo>
                    <a:lnTo>
                      <a:pt x="1216971" y="912"/>
                    </a:lnTo>
                    <a:lnTo>
                      <a:pt x="1267968" y="0"/>
                    </a:lnTo>
                    <a:lnTo>
                      <a:pt x="1318964" y="912"/>
                    </a:lnTo>
                    <a:lnTo>
                      <a:pt x="1369450" y="3626"/>
                    </a:lnTo>
                    <a:lnTo>
                      <a:pt x="1419387" y="8108"/>
                    </a:lnTo>
                    <a:lnTo>
                      <a:pt x="1468737" y="14324"/>
                    </a:lnTo>
                    <a:lnTo>
                      <a:pt x="1517462" y="22238"/>
                    </a:lnTo>
                    <a:lnTo>
                      <a:pt x="1565525" y="31817"/>
                    </a:lnTo>
                    <a:lnTo>
                      <a:pt x="1612887" y="43027"/>
                    </a:lnTo>
                    <a:lnTo>
                      <a:pt x="1659510" y="55832"/>
                    </a:lnTo>
                    <a:lnTo>
                      <a:pt x="1705357" y="70200"/>
                    </a:lnTo>
                    <a:lnTo>
                      <a:pt x="1750391" y="86094"/>
                    </a:lnTo>
                    <a:lnTo>
                      <a:pt x="1794572" y="103482"/>
                    </a:lnTo>
                    <a:lnTo>
                      <a:pt x="1837863" y="122328"/>
                    </a:lnTo>
                    <a:lnTo>
                      <a:pt x="1880226" y="142599"/>
                    </a:lnTo>
                    <a:lnTo>
                      <a:pt x="1921624" y="164259"/>
                    </a:lnTo>
                    <a:lnTo>
                      <a:pt x="1962018" y="187276"/>
                    </a:lnTo>
                    <a:lnTo>
                      <a:pt x="2001371" y="211614"/>
                    </a:lnTo>
                    <a:lnTo>
                      <a:pt x="2039645" y="237238"/>
                    </a:lnTo>
                    <a:lnTo>
                      <a:pt x="2076801" y="264116"/>
                    </a:lnTo>
                    <a:lnTo>
                      <a:pt x="2112802" y="292212"/>
                    </a:lnTo>
                    <a:lnTo>
                      <a:pt x="2147611" y="321492"/>
                    </a:lnTo>
                    <a:lnTo>
                      <a:pt x="2181188" y="351922"/>
                    </a:lnTo>
                    <a:lnTo>
                      <a:pt x="2213497" y="383467"/>
                    </a:lnTo>
                    <a:lnTo>
                      <a:pt x="2244499" y="416093"/>
                    </a:lnTo>
                    <a:lnTo>
                      <a:pt x="2274157" y="449766"/>
                    </a:lnTo>
                    <a:lnTo>
                      <a:pt x="2302433" y="484452"/>
                    </a:lnTo>
                    <a:lnTo>
                      <a:pt x="2329288" y="520115"/>
                    </a:lnTo>
                    <a:lnTo>
                      <a:pt x="2354685" y="556723"/>
                    </a:lnTo>
                    <a:lnTo>
                      <a:pt x="2378586" y="594239"/>
                    </a:lnTo>
                    <a:lnTo>
                      <a:pt x="2400954" y="632631"/>
                    </a:lnTo>
                    <a:lnTo>
                      <a:pt x="2421750" y="671864"/>
                    </a:lnTo>
                    <a:lnTo>
                      <a:pt x="2440936" y="711903"/>
                    </a:lnTo>
                    <a:lnTo>
                      <a:pt x="2458474" y="752714"/>
                    </a:lnTo>
                    <a:lnTo>
                      <a:pt x="2474328" y="794263"/>
                    </a:lnTo>
                    <a:lnTo>
                      <a:pt x="2488458" y="836515"/>
                    </a:lnTo>
                    <a:lnTo>
                      <a:pt x="2500826" y="879437"/>
                    </a:lnTo>
                    <a:lnTo>
                      <a:pt x="2511396" y="922993"/>
                    </a:lnTo>
                    <a:lnTo>
                      <a:pt x="2520129" y="967150"/>
                    </a:lnTo>
                    <a:lnTo>
                      <a:pt x="2526988" y="1011873"/>
                    </a:lnTo>
                    <a:lnTo>
                      <a:pt x="2531933" y="1057128"/>
                    </a:lnTo>
                    <a:lnTo>
                      <a:pt x="2534929" y="1102880"/>
                    </a:lnTo>
                    <a:lnTo>
                      <a:pt x="2535936" y="1149096"/>
                    </a:lnTo>
                    <a:lnTo>
                      <a:pt x="2534929" y="1195311"/>
                    </a:lnTo>
                    <a:lnTo>
                      <a:pt x="2531933" y="1241063"/>
                    </a:lnTo>
                    <a:lnTo>
                      <a:pt x="2526988" y="1286318"/>
                    </a:lnTo>
                    <a:lnTo>
                      <a:pt x="2520129" y="1331041"/>
                    </a:lnTo>
                    <a:lnTo>
                      <a:pt x="2511396" y="1375198"/>
                    </a:lnTo>
                    <a:lnTo>
                      <a:pt x="2500826" y="1418754"/>
                    </a:lnTo>
                    <a:lnTo>
                      <a:pt x="2488458" y="1461676"/>
                    </a:lnTo>
                    <a:lnTo>
                      <a:pt x="2474328" y="1503928"/>
                    </a:lnTo>
                    <a:lnTo>
                      <a:pt x="2458474" y="1545477"/>
                    </a:lnTo>
                    <a:lnTo>
                      <a:pt x="2440936" y="1586288"/>
                    </a:lnTo>
                    <a:lnTo>
                      <a:pt x="2421750" y="1626327"/>
                    </a:lnTo>
                    <a:lnTo>
                      <a:pt x="2400954" y="1665560"/>
                    </a:lnTo>
                    <a:lnTo>
                      <a:pt x="2378586" y="1703952"/>
                    </a:lnTo>
                    <a:lnTo>
                      <a:pt x="2354685" y="1741468"/>
                    </a:lnTo>
                    <a:lnTo>
                      <a:pt x="2329288" y="1778076"/>
                    </a:lnTo>
                    <a:lnTo>
                      <a:pt x="2302433" y="1813739"/>
                    </a:lnTo>
                    <a:lnTo>
                      <a:pt x="2274157" y="1848425"/>
                    </a:lnTo>
                    <a:lnTo>
                      <a:pt x="2244499" y="1882098"/>
                    </a:lnTo>
                    <a:lnTo>
                      <a:pt x="2213497" y="1914724"/>
                    </a:lnTo>
                    <a:lnTo>
                      <a:pt x="2181188" y="1946269"/>
                    </a:lnTo>
                    <a:lnTo>
                      <a:pt x="2147611" y="1976699"/>
                    </a:lnTo>
                    <a:lnTo>
                      <a:pt x="2112802" y="2005979"/>
                    </a:lnTo>
                    <a:lnTo>
                      <a:pt x="2076801" y="2034075"/>
                    </a:lnTo>
                    <a:lnTo>
                      <a:pt x="2039645" y="2060953"/>
                    </a:lnTo>
                    <a:lnTo>
                      <a:pt x="2001371" y="2086577"/>
                    </a:lnTo>
                    <a:lnTo>
                      <a:pt x="1962018" y="2110915"/>
                    </a:lnTo>
                    <a:lnTo>
                      <a:pt x="1921624" y="2133932"/>
                    </a:lnTo>
                    <a:lnTo>
                      <a:pt x="1880226" y="2155592"/>
                    </a:lnTo>
                    <a:lnTo>
                      <a:pt x="1837863" y="2175863"/>
                    </a:lnTo>
                    <a:lnTo>
                      <a:pt x="1794572" y="2194709"/>
                    </a:lnTo>
                    <a:lnTo>
                      <a:pt x="1750391" y="2212097"/>
                    </a:lnTo>
                    <a:lnTo>
                      <a:pt x="1705357" y="2227991"/>
                    </a:lnTo>
                    <a:lnTo>
                      <a:pt x="1659510" y="2242359"/>
                    </a:lnTo>
                    <a:lnTo>
                      <a:pt x="1612887" y="2255164"/>
                    </a:lnTo>
                    <a:lnTo>
                      <a:pt x="1565525" y="2266374"/>
                    </a:lnTo>
                    <a:lnTo>
                      <a:pt x="1517462" y="2275953"/>
                    </a:lnTo>
                    <a:lnTo>
                      <a:pt x="1468737" y="2283867"/>
                    </a:lnTo>
                    <a:lnTo>
                      <a:pt x="1419387" y="2290083"/>
                    </a:lnTo>
                    <a:lnTo>
                      <a:pt x="1369450" y="2294565"/>
                    </a:lnTo>
                    <a:lnTo>
                      <a:pt x="1318964" y="2297279"/>
                    </a:lnTo>
                    <a:lnTo>
                      <a:pt x="1267968" y="2298191"/>
                    </a:lnTo>
                    <a:lnTo>
                      <a:pt x="1216971" y="2297279"/>
                    </a:lnTo>
                    <a:lnTo>
                      <a:pt x="1166485" y="2294565"/>
                    </a:lnTo>
                    <a:lnTo>
                      <a:pt x="1116548" y="2290083"/>
                    </a:lnTo>
                    <a:lnTo>
                      <a:pt x="1067198" y="2283867"/>
                    </a:lnTo>
                    <a:lnTo>
                      <a:pt x="1018473" y="2275953"/>
                    </a:lnTo>
                    <a:lnTo>
                      <a:pt x="970410" y="2266374"/>
                    </a:lnTo>
                    <a:lnTo>
                      <a:pt x="923048" y="2255164"/>
                    </a:lnTo>
                    <a:lnTo>
                      <a:pt x="876425" y="2242359"/>
                    </a:lnTo>
                    <a:lnTo>
                      <a:pt x="830578" y="2227991"/>
                    </a:lnTo>
                    <a:lnTo>
                      <a:pt x="785544" y="2212097"/>
                    </a:lnTo>
                    <a:lnTo>
                      <a:pt x="741363" y="2194709"/>
                    </a:lnTo>
                    <a:lnTo>
                      <a:pt x="698072" y="2175863"/>
                    </a:lnTo>
                    <a:lnTo>
                      <a:pt x="655709" y="2155592"/>
                    </a:lnTo>
                    <a:lnTo>
                      <a:pt x="614311" y="2133932"/>
                    </a:lnTo>
                    <a:lnTo>
                      <a:pt x="573917" y="2110915"/>
                    </a:lnTo>
                    <a:lnTo>
                      <a:pt x="534564" y="2086577"/>
                    </a:lnTo>
                    <a:lnTo>
                      <a:pt x="496290" y="2060953"/>
                    </a:lnTo>
                    <a:lnTo>
                      <a:pt x="459134" y="2034075"/>
                    </a:lnTo>
                    <a:lnTo>
                      <a:pt x="423133" y="2005979"/>
                    </a:lnTo>
                    <a:lnTo>
                      <a:pt x="388324" y="1976699"/>
                    </a:lnTo>
                    <a:lnTo>
                      <a:pt x="354747" y="1946269"/>
                    </a:lnTo>
                    <a:lnTo>
                      <a:pt x="322438" y="1914724"/>
                    </a:lnTo>
                    <a:lnTo>
                      <a:pt x="291436" y="1882098"/>
                    </a:lnTo>
                    <a:lnTo>
                      <a:pt x="261778" y="1848425"/>
                    </a:lnTo>
                    <a:lnTo>
                      <a:pt x="233502" y="1813739"/>
                    </a:lnTo>
                    <a:lnTo>
                      <a:pt x="206647" y="1778076"/>
                    </a:lnTo>
                    <a:lnTo>
                      <a:pt x="181250" y="1741468"/>
                    </a:lnTo>
                    <a:lnTo>
                      <a:pt x="157349" y="1703952"/>
                    </a:lnTo>
                    <a:lnTo>
                      <a:pt x="134981" y="1665560"/>
                    </a:lnTo>
                    <a:lnTo>
                      <a:pt x="114185" y="1626327"/>
                    </a:lnTo>
                    <a:lnTo>
                      <a:pt x="94999" y="1586288"/>
                    </a:lnTo>
                    <a:lnTo>
                      <a:pt x="77461" y="1545477"/>
                    </a:lnTo>
                    <a:lnTo>
                      <a:pt x="61607" y="1503928"/>
                    </a:lnTo>
                    <a:lnTo>
                      <a:pt x="47477" y="1461676"/>
                    </a:lnTo>
                    <a:lnTo>
                      <a:pt x="35109" y="1418754"/>
                    </a:lnTo>
                    <a:lnTo>
                      <a:pt x="24539" y="1375198"/>
                    </a:lnTo>
                    <a:lnTo>
                      <a:pt x="15806" y="1331041"/>
                    </a:lnTo>
                    <a:lnTo>
                      <a:pt x="8947" y="1286318"/>
                    </a:lnTo>
                    <a:lnTo>
                      <a:pt x="4002" y="1241063"/>
                    </a:lnTo>
                    <a:lnTo>
                      <a:pt x="1006" y="1195311"/>
                    </a:lnTo>
                    <a:lnTo>
                      <a:pt x="0" y="1149096"/>
                    </a:lnTo>
                    <a:close/>
                  </a:path>
                </a:pathLst>
              </a:custGeom>
              <a:ln w="57912">
                <a:solidFill>
                  <a:srgbClr val="FFC000"/>
                </a:solidFill>
              </a:ln>
            </p:spPr>
            <p:txBody>
              <a:bodyPr wrap="square" lIns="0" tIns="0" rIns="0" bIns="0" rtlCol="0"/>
              <a:lstStyle/>
              <a:p>
                <a:endParaRPr/>
              </a:p>
            </p:txBody>
          </p:sp>
        </p:grpSp>
      </p:gr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32</a:t>
            </a:fld>
            <a:endParaRPr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33</a:t>
            </a:fld>
            <a:endParaRPr lang="en-US"/>
          </a:p>
        </p:txBody>
      </p:sp>
      <p:sp>
        <p:nvSpPr>
          <p:cNvPr id="5" name="Subtitle 2"/>
          <p:cNvSpPr txBox="1"/>
          <p:nvPr/>
        </p:nvSpPr>
        <p:spPr>
          <a:xfrm>
            <a:off x="544964" y="726907"/>
            <a:ext cx="8044400" cy="5032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US" sz="2600" b="1" u="sng" dirty="0" smtClean="0">
                <a:solidFill>
                  <a:srgbClr val="FF0000"/>
                </a:solidFill>
              </a:rPr>
              <a:t>Scientific investigations</a:t>
            </a:r>
            <a:endParaRPr lang="en-IN" sz="2600" b="1" u="sng" dirty="0" smtClean="0">
              <a:solidFill>
                <a:srgbClr val="FF0000"/>
              </a:solidFill>
            </a:endParaRPr>
          </a:p>
          <a:p>
            <a:pPr marL="630238" lvl="1" indent="-450850">
              <a:lnSpc>
                <a:spcPct val="150000"/>
              </a:lnSpc>
              <a:buFont typeface="Wingdings" pitchFamily="2" charset="2"/>
              <a:buChar char="Ø"/>
            </a:pPr>
            <a:r>
              <a:rPr lang="en-IN" sz="2200" dirty="0" smtClean="0">
                <a:solidFill>
                  <a:schemeClr val="tx1"/>
                </a:solidFill>
                <a:latin typeface="Arial"/>
                <a:cs typeface="Arial"/>
              </a:rPr>
              <a:t>For </a:t>
            </a:r>
            <a:r>
              <a:rPr lang="en-IN" sz="2200" dirty="0">
                <a:solidFill>
                  <a:schemeClr val="tx1"/>
                </a:solidFill>
                <a:latin typeface="Arial"/>
                <a:cs typeface="Arial"/>
              </a:rPr>
              <a:t>each type of accident, </a:t>
            </a:r>
            <a:r>
              <a:rPr lang="en-IN" sz="2200" b="1" dirty="0">
                <a:solidFill>
                  <a:schemeClr val="tx1"/>
                </a:solidFill>
                <a:latin typeface="Arial"/>
                <a:cs typeface="Arial"/>
              </a:rPr>
              <a:t>three questions </a:t>
            </a:r>
            <a:r>
              <a:rPr lang="en-IN" sz="2200" dirty="0">
                <a:solidFill>
                  <a:schemeClr val="tx1"/>
                </a:solidFill>
                <a:latin typeface="Arial"/>
                <a:cs typeface="Arial"/>
              </a:rPr>
              <a:t>should be asked:</a:t>
            </a:r>
          </a:p>
          <a:p>
            <a:pPr marL="1314450" indent="-457200">
              <a:lnSpc>
                <a:spcPct val="150000"/>
              </a:lnSpc>
              <a:buFont typeface="+mj-lt"/>
              <a:buAutoNum type="arabicPeriod"/>
            </a:pPr>
            <a:r>
              <a:rPr lang="en-IN" sz="2400" dirty="0">
                <a:latin typeface="Arial" panose="020B0604020202020204" pitchFamily="34" charset="0"/>
                <a:cs typeface="Arial" panose="020B0604020202020204" pitchFamily="34" charset="0"/>
              </a:rPr>
              <a:t>What </a:t>
            </a:r>
            <a:r>
              <a:rPr lang="en-IN" sz="2400" b="1" dirty="0">
                <a:latin typeface="Arial" panose="020B0604020202020204" pitchFamily="34" charset="0"/>
                <a:cs typeface="Arial" panose="020B0604020202020204" pitchFamily="34" charset="0"/>
              </a:rPr>
              <a:t>driver actions </a:t>
            </a:r>
            <a:r>
              <a:rPr lang="en-IN" sz="2400" dirty="0">
                <a:latin typeface="Arial" panose="020B0604020202020204" pitchFamily="34" charset="0"/>
                <a:cs typeface="Arial" panose="020B0604020202020204" pitchFamily="34" charset="0"/>
              </a:rPr>
              <a:t>lead to the occurrence of such accidents?</a:t>
            </a:r>
          </a:p>
          <a:p>
            <a:pPr marL="1314450" indent="-457200">
              <a:lnSpc>
                <a:spcPct val="150000"/>
              </a:lnSpc>
              <a:buFont typeface="+mj-lt"/>
              <a:buAutoNum type="arabicPeriod"/>
            </a:pPr>
            <a:r>
              <a:rPr lang="en-IN" sz="2400" dirty="0">
                <a:latin typeface="Arial" panose="020B0604020202020204" pitchFamily="34" charset="0"/>
                <a:cs typeface="Arial" panose="020B0604020202020204" pitchFamily="34" charset="0"/>
              </a:rPr>
              <a:t>What </a:t>
            </a:r>
            <a:r>
              <a:rPr lang="en-IN" sz="2400" b="1" dirty="0">
                <a:latin typeface="Arial" panose="020B0604020202020204" pitchFamily="34" charset="0"/>
                <a:cs typeface="Arial" panose="020B0604020202020204" pitchFamily="34" charset="0"/>
              </a:rPr>
              <a:t>existing conditions </a:t>
            </a:r>
            <a:r>
              <a:rPr lang="en-IN" sz="2400" dirty="0">
                <a:latin typeface="Arial" panose="020B0604020202020204" pitchFamily="34" charset="0"/>
                <a:cs typeface="Arial" panose="020B0604020202020204" pitchFamily="34" charset="0"/>
              </a:rPr>
              <a:t>at the site could contribute to drivers taking such actions?</a:t>
            </a:r>
          </a:p>
          <a:p>
            <a:pPr marL="1314450" indent="-457200">
              <a:lnSpc>
                <a:spcPct val="150000"/>
              </a:lnSpc>
              <a:buFont typeface="+mj-lt"/>
              <a:buAutoNum type="arabicPeriod"/>
            </a:pPr>
            <a:r>
              <a:rPr lang="en-IN" sz="2400" dirty="0">
                <a:latin typeface="Arial" panose="020B0604020202020204" pitchFamily="34" charset="0"/>
                <a:cs typeface="Arial" panose="020B0604020202020204" pitchFamily="34" charset="0"/>
              </a:rPr>
              <a:t>What </a:t>
            </a:r>
            <a:r>
              <a:rPr lang="en-IN" sz="2400" b="1" dirty="0">
                <a:latin typeface="Arial" panose="020B0604020202020204" pitchFamily="34" charset="0"/>
                <a:cs typeface="Arial" panose="020B0604020202020204" pitchFamily="34" charset="0"/>
              </a:rPr>
              <a:t>changes</a:t>
            </a:r>
            <a:r>
              <a:rPr lang="en-IN" sz="2400" dirty="0">
                <a:latin typeface="Arial" panose="020B0604020202020204" pitchFamily="34" charset="0"/>
                <a:cs typeface="Arial" panose="020B0604020202020204" pitchFamily="34" charset="0"/>
              </a:rPr>
              <a:t> can be made to reduce the chances of such actions taking place</a:t>
            </a:r>
            <a:r>
              <a:rPr lang="en-IN" sz="2400" dirty="0" smtClean="0">
                <a:latin typeface="Arial" panose="020B0604020202020204" pitchFamily="34" charset="0"/>
                <a:cs typeface="Arial" panose="020B0604020202020204" pitchFamily="34" charset="0"/>
              </a:rPr>
              <a:t>?</a:t>
            </a:r>
            <a:endParaRPr lang="en-US" sz="2200" dirty="0">
              <a:solidFill>
                <a:schemeClr val="tx1"/>
              </a:solidFill>
              <a:latin typeface="Arial"/>
              <a:cs typeface="Arial"/>
            </a:endParaRPr>
          </a:p>
        </p:txBody>
      </p:sp>
    </p:spTree>
    <p:extLst>
      <p:ext uri="{BB962C8B-B14F-4D97-AF65-F5344CB8AC3E}">
        <p14:creationId xmlns="" xmlns:p14="http://schemas.microsoft.com/office/powerpoint/2010/main" val="311732608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34</a:t>
            </a:fld>
            <a:endParaRPr lang="en-US"/>
          </a:p>
        </p:txBody>
      </p:sp>
      <p:sp>
        <p:nvSpPr>
          <p:cNvPr id="5" name="Subtitle 2"/>
          <p:cNvSpPr txBox="1"/>
          <p:nvPr/>
        </p:nvSpPr>
        <p:spPr>
          <a:xfrm>
            <a:off x="544964" y="726907"/>
            <a:ext cx="8044400" cy="42941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Investigative </a:t>
            </a:r>
            <a:r>
              <a:rPr lang="en-IN" sz="2600" b="1" u="sng" dirty="0">
                <a:solidFill>
                  <a:srgbClr val="FF0000"/>
                </a:solidFill>
              </a:rPr>
              <a:t>approaches used to develop accident reduction programmes</a:t>
            </a:r>
          </a:p>
          <a:p>
            <a:pPr marL="630238" lvl="1" indent="-450850">
              <a:lnSpc>
                <a:spcPct val="150000"/>
              </a:lnSpc>
              <a:buFont typeface="Wingdings" pitchFamily="2" charset="2"/>
              <a:buChar char="Ø"/>
            </a:pPr>
            <a:r>
              <a:rPr lang="en-IN" sz="2200" dirty="0" smtClean="0">
                <a:solidFill>
                  <a:schemeClr val="tx1"/>
                </a:solidFill>
                <a:latin typeface="Arial"/>
                <a:cs typeface="Arial"/>
              </a:rPr>
              <a:t>There </a:t>
            </a:r>
            <a:r>
              <a:rPr lang="en-IN" sz="2200" dirty="0">
                <a:solidFill>
                  <a:schemeClr val="tx1"/>
                </a:solidFill>
                <a:latin typeface="Arial"/>
                <a:cs typeface="Arial"/>
              </a:rPr>
              <a:t>are four main investigative approaches used to develop accident reduction programmes. These are described as: </a:t>
            </a:r>
          </a:p>
          <a:p>
            <a:pPr marL="1314450" indent="-457200">
              <a:buFont typeface="+mj-lt"/>
              <a:buAutoNum type="arabicPeriod"/>
            </a:pPr>
            <a:r>
              <a:rPr lang="en-IN" sz="2400" dirty="0">
                <a:latin typeface="Arial" panose="020B0604020202020204" pitchFamily="34" charset="0"/>
                <a:cs typeface="Arial" panose="020B0604020202020204" pitchFamily="34" charset="0"/>
              </a:rPr>
              <a:t>Single site schemes</a:t>
            </a:r>
          </a:p>
          <a:p>
            <a:pPr marL="1314450" indent="-457200">
              <a:buFont typeface="+mj-lt"/>
              <a:buAutoNum type="arabicPeriod"/>
            </a:pPr>
            <a:r>
              <a:rPr lang="en-IN" sz="2400" dirty="0">
                <a:latin typeface="Arial" panose="020B0604020202020204" pitchFamily="34" charset="0"/>
                <a:cs typeface="Arial" panose="020B0604020202020204" pitchFamily="34" charset="0"/>
              </a:rPr>
              <a:t>Mass action programmes</a:t>
            </a:r>
          </a:p>
          <a:p>
            <a:pPr marL="1314450" indent="-457200">
              <a:buFont typeface="+mj-lt"/>
              <a:buAutoNum type="arabicPeriod"/>
            </a:pPr>
            <a:r>
              <a:rPr lang="en-IN" sz="2400" dirty="0">
                <a:latin typeface="Arial" panose="020B0604020202020204" pitchFamily="34" charset="0"/>
                <a:cs typeface="Arial" panose="020B0604020202020204" pitchFamily="34" charset="0"/>
              </a:rPr>
              <a:t>Route action programmes; and </a:t>
            </a:r>
          </a:p>
          <a:p>
            <a:pPr marL="1314450" indent="-457200">
              <a:buFont typeface="+mj-lt"/>
              <a:buAutoNum type="arabicPeriod"/>
            </a:pPr>
            <a:r>
              <a:rPr lang="en-IN" sz="2400" dirty="0">
                <a:latin typeface="Arial" panose="020B0604020202020204" pitchFamily="34" charset="0"/>
                <a:cs typeface="Arial" panose="020B0604020202020204" pitchFamily="34" charset="0"/>
              </a:rPr>
              <a:t>Area action programmes. </a:t>
            </a:r>
          </a:p>
        </p:txBody>
      </p:sp>
    </p:spTree>
    <p:extLst>
      <p:ext uri="{BB962C8B-B14F-4D97-AF65-F5344CB8AC3E}">
        <p14:creationId xmlns="" xmlns:p14="http://schemas.microsoft.com/office/powerpoint/2010/main" val="25821961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35</a:t>
            </a:fld>
            <a:endParaRPr lang="en-US"/>
          </a:p>
        </p:txBody>
      </p:sp>
      <p:sp>
        <p:nvSpPr>
          <p:cNvPr id="5" name="Subtitle 2"/>
          <p:cNvSpPr txBox="1"/>
          <p:nvPr/>
        </p:nvSpPr>
        <p:spPr>
          <a:xfrm>
            <a:off x="544964" y="726907"/>
            <a:ext cx="8044400" cy="51251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Investigative </a:t>
            </a:r>
            <a:r>
              <a:rPr lang="en-IN" sz="2600" b="1" u="sng" dirty="0">
                <a:solidFill>
                  <a:srgbClr val="FF0000"/>
                </a:solidFill>
              </a:rPr>
              <a:t>approaches used to develop accident reduction programmes</a:t>
            </a:r>
          </a:p>
          <a:p>
            <a:pPr marL="630238" lvl="1" indent="-450850">
              <a:lnSpc>
                <a:spcPct val="150000"/>
              </a:lnSpc>
              <a:buFont typeface="Wingdings" pitchFamily="2" charset="2"/>
              <a:buChar char="Ø"/>
            </a:pPr>
            <a:r>
              <a:rPr lang="en-IN" sz="2200" dirty="0" smtClean="0">
                <a:solidFill>
                  <a:schemeClr val="tx1"/>
                </a:solidFill>
                <a:latin typeface="Arial"/>
                <a:cs typeface="Arial"/>
              </a:rPr>
              <a:t>All </a:t>
            </a:r>
            <a:r>
              <a:rPr lang="en-IN" sz="2200" dirty="0">
                <a:solidFill>
                  <a:schemeClr val="tx1"/>
                </a:solidFill>
                <a:latin typeface="Arial"/>
                <a:cs typeface="Arial"/>
              </a:rPr>
              <a:t>involve four major planning steps: </a:t>
            </a:r>
          </a:p>
          <a:p>
            <a:pPr marL="1314450" indent="-457200">
              <a:lnSpc>
                <a:spcPct val="150000"/>
              </a:lnSpc>
              <a:buFont typeface="+mj-lt"/>
              <a:buAutoNum type="alphaLcParenR"/>
            </a:pPr>
            <a:r>
              <a:rPr lang="en-IN" sz="2400" dirty="0">
                <a:latin typeface="Arial" panose="020B0604020202020204" pitchFamily="34" charset="0"/>
                <a:cs typeface="Arial" panose="020B0604020202020204" pitchFamily="34" charset="0"/>
              </a:rPr>
              <a:t>Data collection, storage and retrieval, </a:t>
            </a:r>
          </a:p>
          <a:p>
            <a:pPr marL="1314450" indent="-457200">
              <a:lnSpc>
                <a:spcPct val="150000"/>
              </a:lnSpc>
              <a:buFont typeface="+mj-lt"/>
              <a:buAutoNum type="alphaLcParenR"/>
            </a:pPr>
            <a:r>
              <a:rPr lang="en-IN" sz="2400" dirty="0">
                <a:latin typeface="Arial" panose="020B0604020202020204" pitchFamily="34" charset="0"/>
                <a:cs typeface="Arial" panose="020B0604020202020204" pitchFamily="34" charset="0"/>
              </a:rPr>
              <a:t>Identification of hazardous locations for further study</a:t>
            </a:r>
          </a:p>
          <a:p>
            <a:pPr marL="1314450" indent="-457200">
              <a:lnSpc>
                <a:spcPct val="150000"/>
              </a:lnSpc>
              <a:buFont typeface="+mj-lt"/>
              <a:buAutoNum type="alphaLcParenR"/>
            </a:pPr>
            <a:r>
              <a:rPr lang="en-IN" sz="2400" dirty="0">
                <a:latin typeface="Arial" panose="020B0604020202020204" pitchFamily="34" charset="0"/>
                <a:cs typeface="Arial" panose="020B0604020202020204" pitchFamily="34" charset="0"/>
              </a:rPr>
              <a:t>Diagnosis of the accident problem(s), and</a:t>
            </a:r>
          </a:p>
          <a:p>
            <a:pPr marL="1314450" indent="-457200">
              <a:lnSpc>
                <a:spcPct val="150000"/>
              </a:lnSpc>
              <a:buFont typeface="+mj-lt"/>
              <a:buAutoNum type="alphaLcParenR"/>
            </a:pPr>
            <a:r>
              <a:rPr lang="en-IN" sz="2400" dirty="0">
                <a:latin typeface="Arial" panose="020B0604020202020204" pitchFamily="34" charset="0"/>
                <a:cs typeface="Arial" panose="020B0604020202020204" pitchFamily="34" charset="0"/>
              </a:rPr>
              <a:t>The final selection of sites to be included in the remedial implementation programme</a:t>
            </a:r>
          </a:p>
        </p:txBody>
      </p:sp>
    </p:spTree>
    <p:extLst>
      <p:ext uri="{BB962C8B-B14F-4D97-AF65-F5344CB8AC3E}">
        <p14:creationId xmlns="" xmlns:p14="http://schemas.microsoft.com/office/powerpoint/2010/main" val="149014084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88064" y="1415401"/>
            <a:ext cx="7411556" cy="3138679"/>
          </a:xfrm>
          <a:prstGeom prst="rect">
            <a:avLst/>
          </a:prstGeom>
        </p:spPr>
        <p:txBody>
          <a:bodyPr vert="horz" wrap="square" lIns="0" tIns="243204" rIns="0" bIns="0" rtlCol="0">
            <a:spAutoFit/>
          </a:bodyPr>
          <a:lstStyle/>
          <a:p>
            <a:pPr lvl="1" indent="0" algn="ctr"/>
            <a:r>
              <a:rPr lang="en-IN" sz="3000" b="1" u="sng" dirty="0" smtClean="0">
                <a:solidFill>
                  <a:srgbClr val="FF0000"/>
                </a:solidFill>
                <a:latin typeface="Arial" pitchFamily="34" charset="0"/>
                <a:cs typeface="Arial" pitchFamily="34" charset="0"/>
              </a:rPr>
              <a:t>Accident Data</a:t>
            </a:r>
            <a:endParaRPr lang="en-US" sz="3000" b="1" u="sng" dirty="0" smtClean="0">
              <a:solidFill>
                <a:srgbClr val="FF0000"/>
              </a:solidFill>
              <a:latin typeface="Arial" pitchFamily="34" charset="0"/>
              <a:cs typeface="Arial" pitchFamily="34" charset="0"/>
            </a:endParaRPr>
          </a:p>
          <a:p>
            <a:pPr marL="12700">
              <a:lnSpc>
                <a:spcPct val="100000"/>
              </a:lnSpc>
              <a:spcBef>
                <a:spcPts val="1914"/>
              </a:spcBef>
            </a:pPr>
            <a:endParaRPr lang="en-US" sz="4400" dirty="0" smtClean="0">
              <a:latin typeface="Arial" pitchFamily="34" charset="0"/>
              <a:cs typeface="Arial" pitchFamily="34" charset="0"/>
            </a:endParaRPr>
          </a:p>
          <a:p>
            <a:pPr marL="12700">
              <a:lnSpc>
                <a:spcPct val="100000"/>
              </a:lnSpc>
              <a:spcBef>
                <a:spcPts val="1914"/>
              </a:spcBef>
            </a:pPr>
            <a:endParaRPr sz="4400">
              <a:latin typeface="Arial" pitchFamily="34" charset="0"/>
              <a:cs typeface="Arial" pitchFamily="34" charset="0"/>
            </a:endParaRPr>
          </a:p>
          <a:p>
            <a:pPr marL="12700" algn="ctr">
              <a:lnSpc>
                <a:spcPct val="100000"/>
              </a:lnSpc>
              <a:spcBef>
                <a:spcPts val="990"/>
              </a:spcBef>
            </a:pPr>
            <a:r>
              <a:rPr sz="3000" spc="-5" dirty="0">
                <a:latin typeface="Arial" pitchFamily="34" charset="0"/>
                <a:cs typeface="Arial" pitchFamily="34" charset="0"/>
              </a:rPr>
              <a:t>Data collection and </a:t>
            </a:r>
            <a:r>
              <a:rPr sz="3000" dirty="0">
                <a:latin typeface="Arial" pitchFamily="34" charset="0"/>
                <a:cs typeface="Arial" pitchFamily="34" charset="0"/>
              </a:rPr>
              <a:t>representation</a:t>
            </a:r>
            <a:endParaRPr sz="3000">
              <a:latin typeface="Arial" pitchFamily="34" charset="0"/>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37</a:t>
            </a:fld>
            <a:endParaRPr lang="en-US"/>
          </a:p>
        </p:txBody>
      </p:sp>
      <p:sp>
        <p:nvSpPr>
          <p:cNvPr id="5" name="Subtitle 2"/>
          <p:cNvSpPr txBox="1"/>
          <p:nvPr/>
        </p:nvSpPr>
        <p:spPr>
          <a:xfrm>
            <a:off x="544964" y="726907"/>
            <a:ext cx="8044400" cy="55867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Accident Data Collection</a:t>
            </a:r>
          </a:p>
          <a:p>
            <a:pPr marL="457200" lvl="1" indent="-457200">
              <a:lnSpc>
                <a:spcPct val="150000"/>
              </a:lnSpc>
              <a:buFont typeface="Wingdings" pitchFamily="2" charset="2"/>
              <a:buChar char="Ø"/>
            </a:pPr>
            <a:r>
              <a:rPr lang="en-IN" sz="2200" dirty="0" smtClean="0">
                <a:solidFill>
                  <a:schemeClr val="tx1"/>
                </a:solidFill>
                <a:latin typeface="Arial"/>
                <a:cs typeface="Arial"/>
              </a:rPr>
              <a:t>The </a:t>
            </a:r>
            <a:r>
              <a:rPr lang="en-IN" sz="2200" dirty="0">
                <a:solidFill>
                  <a:schemeClr val="tx1"/>
                </a:solidFill>
                <a:latin typeface="Arial"/>
                <a:cs typeface="Arial"/>
              </a:rPr>
              <a:t>accidents occur infrequently and at unpredictable times and locations, they cannot be directly observed and studied in the field</a:t>
            </a:r>
          </a:p>
          <a:p>
            <a:pPr marL="457200" lvl="1" indent="-457200">
              <a:lnSpc>
                <a:spcPct val="150000"/>
              </a:lnSpc>
              <a:buFont typeface="Wingdings" pitchFamily="2" charset="2"/>
              <a:buChar char="Ø"/>
            </a:pPr>
            <a:r>
              <a:rPr lang="en-IN" sz="2200" dirty="0">
                <a:solidFill>
                  <a:schemeClr val="tx1"/>
                </a:solidFill>
                <a:latin typeface="Arial"/>
                <a:cs typeface="Arial"/>
              </a:rPr>
              <a:t>All accident data comes from secondary sources-primarily police and motorist accident </a:t>
            </a:r>
            <a:r>
              <a:rPr lang="en-IN" sz="2200" dirty="0" smtClean="0">
                <a:solidFill>
                  <a:schemeClr val="tx1"/>
                </a:solidFill>
                <a:latin typeface="Arial"/>
                <a:cs typeface="Arial"/>
              </a:rPr>
              <a:t>reports.</a:t>
            </a:r>
          </a:p>
          <a:p>
            <a:pPr marL="457200" lvl="1" indent="-457200">
              <a:lnSpc>
                <a:spcPct val="150000"/>
              </a:lnSpc>
              <a:buFont typeface="Wingdings" pitchFamily="2" charset="2"/>
              <a:buChar char="Ø"/>
            </a:pPr>
            <a:r>
              <a:rPr lang="en-IN" sz="2200" dirty="0" smtClean="0">
                <a:solidFill>
                  <a:schemeClr val="tx1"/>
                </a:solidFill>
                <a:latin typeface="Arial"/>
                <a:cs typeface="Arial"/>
              </a:rPr>
              <a:t>Accident data requirements: </a:t>
            </a:r>
          </a:p>
          <a:p>
            <a:pPr marL="1143000" lvl="1" indent="-628650">
              <a:lnSpc>
                <a:spcPct val="150000"/>
              </a:lnSpc>
              <a:buFont typeface="Wingdings" panose="05000000000000000000" pitchFamily="2" charset="2"/>
              <a:buChar char="v"/>
            </a:pPr>
            <a:r>
              <a:rPr lang="en-IN" sz="2000" b="1" dirty="0">
                <a:solidFill>
                  <a:schemeClr val="tx1"/>
                </a:solidFill>
                <a:latin typeface="Arial"/>
                <a:cs typeface="Arial"/>
              </a:rPr>
              <a:t>Accuracy: </a:t>
            </a:r>
            <a:r>
              <a:rPr lang="en-IN" sz="2000" dirty="0">
                <a:solidFill>
                  <a:schemeClr val="tx1"/>
                </a:solidFill>
                <a:latin typeface="Arial"/>
                <a:cs typeface="Arial"/>
              </a:rPr>
              <a:t>to be described the data exactly  </a:t>
            </a:r>
          </a:p>
          <a:p>
            <a:pPr marL="1143000" lvl="1" indent="-628650">
              <a:lnSpc>
                <a:spcPct val="150000"/>
              </a:lnSpc>
              <a:buFont typeface="Wingdings" panose="05000000000000000000" pitchFamily="2" charset="2"/>
              <a:buChar char="v"/>
            </a:pPr>
            <a:r>
              <a:rPr lang="en-IN" sz="2000" b="1" dirty="0">
                <a:solidFill>
                  <a:schemeClr val="tx1"/>
                </a:solidFill>
                <a:latin typeface="Arial"/>
                <a:cs typeface="Arial"/>
              </a:rPr>
              <a:t>Complexity: </a:t>
            </a:r>
            <a:r>
              <a:rPr lang="en-IN" sz="2000" dirty="0">
                <a:solidFill>
                  <a:schemeClr val="tx1"/>
                </a:solidFill>
                <a:latin typeface="Arial"/>
                <a:cs typeface="Arial"/>
              </a:rPr>
              <a:t>to be involved all the relevant parameters.</a:t>
            </a:r>
          </a:p>
          <a:p>
            <a:pPr marL="1143000" lvl="1" indent="-628650">
              <a:lnSpc>
                <a:spcPct val="150000"/>
              </a:lnSpc>
              <a:buFont typeface="Wingdings" panose="05000000000000000000" pitchFamily="2" charset="2"/>
              <a:buChar char="v"/>
            </a:pPr>
            <a:r>
              <a:rPr lang="en-IN" sz="2000" b="1" dirty="0">
                <a:solidFill>
                  <a:schemeClr val="tx1"/>
                </a:solidFill>
                <a:latin typeface="Arial"/>
                <a:cs typeface="Arial"/>
              </a:rPr>
              <a:t>Availability: </a:t>
            </a:r>
            <a:r>
              <a:rPr lang="en-IN" sz="2000" dirty="0">
                <a:solidFill>
                  <a:schemeClr val="tx1"/>
                </a:solidFill>
                <a:latin typeface="Arial"/>
                <a:cs typeface="Arial"/>
              </a:rPr>
              <a:t>to be available for all the users  </a:t>
            </a:r>
          </a:p>
          <a:p>
            <a:pPr marL="1143000" lvl="1" indent="-628650">
              <a:lnSpc>
                <a:spcPct val="150000"/>
              </a:lnSpc>
              <a:buFont typeface="Wingdings" panose="05000000000000000000" pitchFamily="2" charset="2"/>
              <a:buChar char="v"/>
            </a:pPr>
            <a:r>
              <a:rPr lang="en-IN" sz="2000" b="1" dirty="0">
                <a:solidFill>
                  <a:schemeClr val="tx1"/>
                </a:solidFill>
                <a:latin typeface="Arial"/>
                <a:cs typeface="Arial"/>
              </a:rPr>
              <a:t>Uniformity: </a:t>
            </a:r>
            <a:r>
              <a:rPr lang="en-IN" sz="2000" dirty="0">
                <a:solidFill>
                  <a:schemeClr val="tx1"/>
                </a:solidFill>
                <a:latin typeface="Arial"/>
                <a:cs typeface="Arial"/>
              </a:rPr>
              <a:t>to apply standard </a:t>
            </a:r>
            <a:r>
              <a:rPr lang="en-IN" sz="2000" dirty="0" smtClean="0">
                <a:solidFill>
                  <a:schemeClr val="tx1"/>
                </a:solidFill>
                <a:latin typeface="Arial"/>
                <a:cs typeface="Arial"/>
              </a:rPr>
              <a:t>definition</a:t>
            </a:r>
            <a:endParaRPr lang="en-IN" sz="2200" dirty="0">
              <a:solidFill>
                <a:schemeClr val="tx1"/>
              </a:solidFill>
              <a:latin typeface="Arial"/>
              <a:cs typeface="Arial"/>
            </a:endParaRPr>
          </a:p>
        </p:txBody>
      </p:sp>
    </p:spTree>
    <p:extLst>
      <p:ext uri="{BB962C8B-B14F-4D97-AF65-F5344CB8AC3E}">
        <p14:creationId xmlns="" xmlns:p14="http://schemas.microsoft.com/office/powerpoint/2010/main" val="27246456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38</a:t>
            </a:fld>
            <a:endParaRPr lang="en-US"/>
          </a:p>
        </p:txBody>
      </p:sp>
      <p:sp>
        <p:nvSpPr>
          <p:cNvPr id="5" name="Subtitle 2"/>
          <p:cNvSpPr txBox="1"/>
          <p:nvPr/>
        </p:nvSpPr>
        <p:spPr>
          <a:xfrm>
            <a:off x="414338" y="486235"/>
            <a:ext cx="8402638" cy="57714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Accident Data Collection</a:t>
            </a:r>
          </a:p>
          <a:p>
            <a:pPr marL="457200" lvl="1" indent="-457200">
              <a:lnSpc>
                <a:spcPct val="150000"/>
              </a:lnSpc>
              <a:buFont typeface="Wingdings" pitchFamily="2" charset="2"/>
              <a:buChar char="Ø"/>
            </a:pPr>
            <a:r>
              <a:rPr lang="en-IN" sz="2200" dirty="0" smtClean="0">
                <a:solidFill>
                  <a:schemeClr val="tx1"/>
                </a:solidFill>
                <a:latin typeface="Arial"/>
                <a:cs typeface="Arial"/>
              </a:rPr>
              <a:t>The </a:t>
            </a:r>
            <a:r>
              <a:rPr lang="en-IN" sz="2200" dirty="0">
                <a:solidFill>
                  <a:schemeClr val="tx1"/>
                </a:solidFill>
                <a:latin typeface="Arial"/>
                <a:cs typeface="Arial"/>
              </a:rPr>
              <a:t>information is needed for a wide variety of purposes, including:</a:t>
            </a:r>
          </a:p>
          <a:p>
            <a:pPr marL="857250" lvl="1" indent="-400050">
              <a:buFont typeface="+mj-lt"/>
              <a:buAutoNum type="arabicPeriod"/>
              <a:tabLst>
                <a:tab pos="857250" algn="l"/>
              </a:tabLst>
            </a:pPr>
            <a:r>
              <a:rPr lang="en-IN" sz="2400" dirty="0">
                <a:latin typeface="Arial" panose="020B0604020202020204" pitchFamily="34" charset="0"/>
                <a:cs typeface="Arial" panose="020B0604020202020204" pitchFamily="34" charset="0"/>
              </a:rPr>
              <a:t>Identification of locations at which unusually high numbers of accidents occur.</a:t>
            </a:r>
          </a:p>
          <a:p>
            <a:pPr marL="857250" lvl="1" indent="-400050">
              <a:buFont typeface="+mj-lt"/>
              <a:buAutoNum type="arabicPeriod"/>
              <a:tabLst>
                <a:tab pos="857250" algn="l"/>
              </a:tabLst>
            </a:pPr>
            <a:r>
              <a:rPr lang="en-IN" sz="2400" dirty="0">
                <a:latin typeface="Arial" panose="020B0604020202020204" pitchFamily="34" charset="0"/>
                <a:cs typeface="Arial" panose="020B0604020202020204" pitchFamily="34" charset="0"/>
              </a:rPr>
              <a:t>Detailed functional evaluations of high-accident locations to determine contributing causes of accidents.</a:t>
            </a:r>
          </a:p>
          <a:p>
            <a:pPr marL="857250" lvl="1" indent="-400050">
              <a:buFont typeface="+mj-lt"/>
              <a:buAutoNum type="arabicPeriod"/>
              <a:tabLst>
                <a:tab pos="857250" algn="l"/>
              </a:tabLst>
            </a:pPr>
            <a:r>
              <a:rPr lang="en-IN" sz="2400" dirty="0">
                <a:latin typeface="Arial" panose="020B0604020202020204" pitchFamily="34" charset="0"/>
                <a:cs typeface="Arial" panose="020B0604020202020204" pitchFamily="34" charset="0"/>
              </a:rPr>
              <a:t>Development of general statistical measures of various accident-related factors to give insight into general trends, common causal factors, driver profiles, and other factors.</a:t>
            </a:r>
          </a:p>
          <a:p>
            <a:pPr marL="857250" lvl="1" indent="-400050">
              <a:buFont typeface="+mj-lt"/>
              <a:buAutoNum type="arabicPeriod"/>
              <a:tabLst>
                <a:tab pos="857250" algn="l"/>
              </a:tabLst>
            </a:pPr>
            <a:r>
              <a:rPr lang="en-IN" sz="2400" dirty="0">
                <a:latin typeface="Arial" panose="020B0604020202020204" pitchFamily="34" charset="0"/>
                <a:cs typeface="Arial" panose="020B0604020202020204" pitchFamily="34" charset="0"/>
              </a:rPr>
              <a:t>Development of procedures that allow the identification of hazards before large numbers of accidents occur</a:t>
            </a:r>
            <a:r>
              <a:rPr lang="en-IN"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06102295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39</a:t>
            </a:fld>
            <a:endParaRPr lang="en-US"/>
          </a:p>
        </p:txBody>
      </p:sp>
      <p:sp>
        <p:nvSpPr>
          <p:cNvPr id="5" name="Subtitle 2"/>
          <p:cNvSpPr txBox="1"/>
          <p:nvPr/>
        </p:nvSpPr>
        <p:spPr>
          <a:xfrm>
            <a:off x="414338" y="429085"/>
            <a:ext cx="8402638" cy="57714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Accident Data Collection</a:t>
            </a:r>
          </a:p>
          <a:p>
            <a:pPr marL="457200" lvl="1" indent="-457200">
              <a:lnSpc>
                <a:spcPct val="150000"/>
              </a:lnSpc>
              <a:buFont typeface="Wingdings" pitchFamily="2" charset="2"/>
              <a:buChar char="Ø"/>
            </a:pPr>
            <a:r>
              <a:rPr lang="en-IN" sz="2200" dirty="0" smtClean="0">
                <a:solidFill>
                  <a:schemeClr val="tx1"/>
                </a:solidFill>
                <a:latin typeface="Arial"/>
                <a:cs typeface="Arial"/>
              </a:rPr>
              <a:t>As </a:t>
            </a:r>
            <a:r>
              <a:rPr lang="en-IN" sz="2200" dirty="0">
                <a:solidFill>
                  <a:schemeClr val="tx1"/>
                </a:solidFill>
                <a:latin typeface="Arial"/>
                <a:cs typeface="Arial"/>
              </a:rPr>
              <a:t>in most countries, </a:t>
            </a:r>
            <a:r>
              <a:rPr lang="en-IN" sz="2200" b="1" dirty="0">
                <a:solidFill>
                  <a:schemeClr val="tx1"/>
                </a:solidFill>
                <a:latin typeface="Arial"/>
                <a:cs typeface="Arial"/>
              </a:rPr>
              <a:t>traffic police </a:t>
            </a:r>
            <a:r>
              <a:rPr lang="en-IN" sz="2200" dirty="0">
                <a:solidFill>
                  <a:schemeClr val="tx1"/>
                </a:solidFill>
                <a:latin typeface="Arial"/>
                <a:cs typeface="Arial"/>
              </a:rPr>
              <a:t>are the source of official government statistics related with road traffic injuries in India.</a:t>
            </a:r>
          </a:p>
          <a:p>
            <a:pPr marL="457200" lvl="1" indent="-457200">
              <a:lnSpc>
                <a:spcPct val="150000"/>
              </a:lnSpc>
              <a:buFont typeface="Wingdings" pitchFamily="2" charset="2"/>
              <a:buChar char="Ø"/>
            </a:pPr>
            <a:r>
              <a:rPr lang="en-IN" sz="2200" dirty="0">
                <a:solidFill>
                  <a:schemeClr val="tx1"/>
                </a:solidFill>
                <a:latin typeface="Arial"/>
                <a:cs typeface="Arial"/>
              </a:rPr>
              <a:t>The main sources of traffic crash data at the national level are the </a:t>
            </a:r>
            <a:r>
              <a:rPr lang="en-IN" sz="2200" b="1" dirty="0">
                <a:solidFill>
                  <a:schemeClr val="tx1"/>
                </a:solidFill>
                <a:latin typeface="Arial"/>
                <a:cs typeface="Arial"/>
              </a:rPr>
              <a:t>annual reports </a:t>
            </a:r>
            <a:r>
              <a:rPr lang="en-IN" sz="2200" dirty="0">
                <a:solidFill>
                  <a:schemeClr val="tx1"/>
                </a:solidFill>
                <a:latin typeface="Arial"/>
                <a:cs typeface="Arial"/>
              </a:rPr>
              <a:t>published by the </a:t>
            </a:r>
            <a:r>
              <a:rPr lang="en-IN" sz="2200" b="1" dirty="0">
                <a:solidFill>
                  <a:schemeClr val="tx1"/>
                </a:solidFill>
                <a:latin typeface="Arial"/>
                <a:cs typeface="Arial"/>
              </a:rPr>
              <a:t>National Crime Record Bureau (NCRB), </a:t>
            </a:r>
            <a:r>
              <a:rPr lang="en-IN" sz="2200" dirty="0">
                <a:solidFill>
                  <a:schemeClr val="tx1"/>
                </a:solidFill>
                <a:latin typeface="Arial"/>
                <a:cs typeface="Arial"/>
              </a:rPr>
              <a:t>Ministry of Home Affairs, and the annual publication of the Ministry of Road Transport &amp; Highways (</a:t>
            </a:r>
            <a:r>
              <a:rPr lang="en-IN" sz="2200" b="1" dirty="0" err="1">
                <a:solidFill>
                  <a:schemeClr val="tx1"/>
                </a:solidFill>
                <a:latin typeface="Arial"/>
                <a:cs typeface="Arial"/>
              </a:rPr>
              <a:t>MoRTH</a:t>
            </a:r>
            <a:r>
              <a:rPr lang="en-IN" sz="2200" dirty="0">
                <a:solidFill>
                  <a:schemeClr val="tx1"/>
                </a:solidFill>
                <a:latin typeface="Arial"/>
                <a:cs typeface="Arial"/>
              </a:rPr>
              <a:t>) titled Road Accidents in India. </a:t>
            </a:r>
            <a:endParaRPr lang="en-IN" sz="2200" dirty="0" smtClean="0">
              <a:solidFill>
                <a:schemeClr val="tx1"/>
              </a:solidFill>
              <a:latin typeface="Arial"/>
              <a:cs typeface="Arial"/>
            </a:endParaRPr>
          </a:p>
          <a:p>
            <a:pPr marL="457200" lvl="1" indent="-457200">
              <a:lnSpc>
                <a:spcPct val="150000"/>
              </a:lnSpc>
              <a:buFont typeface="Wingdings" pitchFamily="2" charset="2"/>
              <a:buChar char="Ø"/>
            </a:pPr>
            <a:r>
              <a:rPr lang="en-IN" sz="2200" dirty="0" smtClean="0">
                <a:solidFill>
                  <a:schemeClr val="tx1"/>
                </a:solidFill>
                <a:latin typeface="Arial"/>
                <a:cs typeface="Arial"/>
              </a:rPr>
              <a:t>The </a:t>
            </a:r>
            <a:r>
              <a:rPr lang="en-IN" sz="2200" dirty="0">
                <a:solidFill>
                  <a:schemeClr val="tx1"/>
                </a:solidFill>
                <a:latin typeface="Arial"/>
                <a:cs typeface="Arial"/>
              </a:rPr>
              <a:t>basic information for both these reports comes from all the police stations in the country based on the cases reported to </a:t>
            </a:r>
            <a:r>
              <a:rPr lang="en-IN" sz="2200" dirty="0" smtClean="0">
                <a:solidFill>
                  <a:schemeClr val="tx1"/>
                </a:solidFill>
                <a:latin typeface="Arial"/>
                <a:cs typeface="Arial"/>
              </a:rPr>
              <a:t>them  </a:t>
            </a:r>
            <a:r>
              <a:rPr lang="en-IN" sz="2000" dirty="0" smtClean="0">
                <a:hlinkClick r:id="rId2"/>
              </a:rPr>
              <a:t>https</a:t>
            </a:r>
            <a:r>
              <a:rPr lang="en-IN" sz="2000" dirty="0">
                <a:hlinkClick r:id="rId2"/>
              </a:rPr>
              <a:t>://data.gov.insectors/Transport-9383</a:t>
            </a:r>
            <a:r>
              <a:rPr lang="en-IN" sz="2000" dirty="0"/>
              <a:t> </a:t>
            </a:r>
            <a:endParaRPr lang="en-US" sz="2000" dirty="0"/>
          </a:p>
        </p:txBody>
      </p:sp>
    </p:spTree>
    <p:extLst>
      <p:ext uri="{BB962C8B-B14F-4D97-AF65-F5344CB8AC3E}">
        <p14:creationId xmlns="" xmlns:p14="http://schemas.microsoft.com/office/powerpoint/2010/main" val="178567997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ubtitle 2"/>
          <p:cNvSpPr txBox="1"/>
          <p:nvPr/>
        </p:nvSpPr>
        <p:spPr>
          <a:xfrm>
            <a:off x="589935" y="636966"/>
            <a:ext cx="7991357" cy="55406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US" sz="3000" b="1" u="sng" dirty="0" smtClean="0">
                <a:solidFill>
                  <a:srgbClr val="FF0000"/>
                </a:solidFill>
              </a:rPr>
              <a:t>Road Accident  - </a:t>
            </a:r>
            <a:r>
              <a:rPr lang="en-IN" sz="3000" b="1" u="sng" dirty="0" smtClean="0">
                <a:solidFill>
                  <a:srgbClr val="FF0000"/>
                </a:solidFill>
              </a:rPr>
              <a:t>Terminology</a:t>
            </a:r>
            <a:endParaRPr lang="en-US" sz="3000" b="1" u="sng" dirty="0">
              <a:solidFill>
                <a:srgbClr val="FF0000"/>
              </a:solidFill>
            </a:endParaRPr>
          </a:p>
          <a:p>
            <a:pPr marL="504000" lvl="1" indent="-450850">
              <a:lnSpc>
                <a:spcPct val="150000"/>
              </a:lnSpc>
              <a:buFont typeface="Wingdings" pitchFamily="2" charset="2"/>
              <a:buChar char="Ø"/>
            </a:pPr>
            <a:r>
              <a:rPr lang="en-US" sz="2400" dirty="0">
                <a:solidFill>
                  <a:schemeClr val="tx1"/>
                </a:solidFill>
                <a:latin typeface="Arial" panose="020B0604020202020204" pitchFamily="34" charset="0"/>
                <a:cs typeface="Arial" panose="020B0604020202020204" pitchFamily="34" charset="0"/>
              </a:rPr>
              <a:t>A road accident may cause a loss of life/lives or grievous injury, minor injury or non-injury to road-users</a:t>
            </a:r>
            <a:r>
              <a:rPr lang="en-US" sz="2400" dirty="0" smtClean="0">
                <a:solidFill>
                  <a:schemeClr val="tx1"/>
                </a:solidFill>
                <a:latin typeface="Arial" panose="020B0604020202020204" pitchFamily="34" charset="0"/>
                <a:cs typeface="Arial" panose="020B0604020202020204" pitchFamily="34" charset="0"/>
              </a:rPr>
              <a:t>.</a:t>
            </a:r>
          </a:p>
          <a:p>
            <a:pPr marL="504000" lvl="1" indent="-450850">
              <a:lnSpc>
                <a:spcPct val="150000"/>
              </a:lnSpc>
              <a:buFont typeface="Wingdings" pitchFamily="2" charset="2"/>
              <a:buChar char="Ø"/>
            </a:pPr>
            <a:r>
              <a:rPr lang="en-US" sz="2400" dirty="0" smtClean="0">
                <a:solidFill>
                  <a:schemeClr val="tx1"/>
                </a:solidFill>
                <a:latin typeface="Arial" panose="020B0604020202020204" pitchFamily="34" charset="0"/>
                <a:cs typeface="Arial" panose="020B0604020202020204" pitchFamily="34" charset="0"/>
              </a:rPr>
              <a:t>An </a:t>
            </a:r>
            <a:r>
              <a:rPr lang="en-US" sz="2400" dirty="0">
                <a:solidFill>
                  <a:schemeClr val="tx1"/>
                </a:solidFill>
                <a:latin typeface="Arial" panose="020B0604020202020204" pitchFamily="34" charset="0"/>
                <a:cs typeface="Arial" panose="020B0604020202020204" pitchFamily="34" charset="0"/>
              </a:rPr>
              <a:t>accident, which results in death of one or more person, is a </a:t>
            </a:r>
            <a:r>
              <a:rPr lang="en-US" sz="2400" b="1" dirty="0">
                <a:solidFill>
                  <a:schemeClr val="tx1"/>
                </a:solidFill>
                <a:latin typeface="Arial" panose="020B0604020202020204" pitchFamily="34" charset="0"/>
                <a:cs typeface="Arial" panose="020B0604020202020204" pitchFamily="34" charset="0"/>
              </a:rPr>
              <a:t>fatal accident</a:t>
            </a:r>
            <a:r>
              <a:rPr lang="en-US" sz="2400" dirty="0">
                <a:solidFill>
                  <a:schemeClr val="tx1"/>
                </a:solidFill>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a:p>
            <a:pPr marL="504000" lvl="1" indent="-450850">
              <a:lnSpc>
                <a:spcPct val="150000"/>
              </a:lnSpc>
              <a:buFont typeface="Wingdings" pitchFamily="2" charset="2"/>
              <a:buChar char="Ø"/>
            </a:pPr>
            <a:r>
              <a:rPr lang="en-US" sz="2400" b="1" dirty="0" smtClean="0">
                <a:solidFill>
                  <a:schemeClr val="tx1"/>
                </a:solidFill>
                <a:latin typeface="Arial" panose="020B0604020202020204" pitchFamily="34" charset="0"/>
                <a:cs typeface="Arial" panose="020B0604020202020204" pitchFamily="34" charset="0"/>
              </a:rPr>
              <a:t>Grievous </a:t>
            </a:r>
            <a:r>
              <a:rPr lang="en-US" sz="2400" b="1" dirty="0">
                <a:solidFill>
                  <a:schemeClr val="tx1"/>
                </a:solidFill>
                <a:latin typeface="Arial" panose="020B0604020202020204" pitchFamily="34" charset="0"/>
                <a:cs typeface="Arial" panose="020B0604020202020204" pitchFamily="34" charset="0"/>
              </a:rPr>
              <a:t>injury </a:t>
            </a:r>
            <a:r>
              <a:rPr lang="en-US" sz="2400" dirty="0">
                <a:solidFill>
                  <a:schemeClr val="tx1"/>
                </a:solidFill>
                <a:latin typeface="Arial" panose="020B0604020202020204" pitchFamily="34" charset="0"/>
                <a:cs typeface="Arial" panose="020B0604020202020204" pitchFamily="34" charset="0"/>
              </a:rPr>
              <a:t>accident is one in which one or more victims suffer serious injury requiring hospitalization. </a:t>
            </a:r>
            <a:endParaRPr lang="en-US" sz="2400" dirty="0" smtClean="0">
              <a:solidFill>
                <a:schemeClr val="tx1"/>
              </a:solidFill>
              <a:latin typeface="Arial" panose="020B0604020202020204" pitchFamily="34" charset="0"/>
              <a:cs typeface="Arial" panose="020B0604020202020204" pitchFamily="34" charset="0"/>
            </a:endParaRPr>
          </a:p>
          <a:p>
            <a:pPr marL="504000" lvl="1" indent="-450850">
              <a:lnSpc>
                <a:spcPct val="150000"/>
              </a:lnSpc>
              <a:buFont typeface="Wingdings" pitchFamily="2" charset="2"/>
              <a:buChar char="Ø"/>
            </a:pPr>
            <a:r>
              <a:rPr lang="en-US" sz="2400" b="1" dirty="0" smtClean="0">
                <a:solidFill>
                  <a:schemeClr val="tx1"/>
                </a:solidFill>
                <a:latin typeface="Arial" panose="020B0604020202020204" pitchFamily="34" charset="0"/>
                <a:cs typeface="Arial" panose="020B0604020202020204" pitchFamily="34" charset="0"/>
              </a:rPr>
              <a:t>Minor </a:t>
            </a:r>
            <a:r>
              <a:rPr lang="en-US" sz="2400" b="1" dirty="0">
                <a:solidFill>
                  <a:schemeClr val="tx1"/>
                </a:solidFill>
                <a:latin typeface="Arial" panose="020B0604020202020204" pitchFamily="34" charset="0"/>
                <a:cs typeface="Arial" panose="020B0604020202020204" pitchFamily="34" charset="0"/>
              </a:rPr>
              <a:t>injury </a:t>
            </a:r>
            <a:r>
              <a:rPr lang="en-US" sz="2400" dirty="0">
                <a:solidFill>
                  <a:schemeClr val="tx1"/>
                </a:solidFill>
                <a:latin typeface="Arial" panose="020B0604020202020204" pitchFamily="34" charset="0"/>
                <a:cs typeface="Arial" panose="020B0604020202020204" pitchFamily="34" charset="0"/>
              </a:rPr>
              <a:t>accident is one in which victim(s) does not require hospitalization</a:t>
            </a:r>
            <a:r>
              <a:rPr lang="en-US" sz="2400" dirty="0" smtClean="0">
                <a:solidFill>
                  <a:schemeClr val="tx1"/>
                </a:solidFill>
                <a:latin typeface="Arial" panose="020B0604020202020204" pitchFamily="34" charset="0"/>
                <a:cs typeface="Arial" panose="020B0604020202020204" pitchFamily="34" charset="0"/>
              </a:rPr>
              <a:t>.</a:t>
            </a:r>
            <a:endParaRPr sz="26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40</a:t>
            </a:fld>
            <a:endParaRPr lang="en-US"/>
          </a:p>
        </p:txBody>
      </p:sp>
      <p:sp>
        <p:nvSpPr>
          <p:cNvPr id="5" name="Subtitle 2"/>
          <p:cNvSpPr txBox="1"/>
          <p:nvPr/>
        </p:nvSpPr>
        <p:spPr>
          <a:xfrm>
            <a:off x="414338" y="429085"/>
            <a:ext cx="8402638" cy="3232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Accident Data Collection</a:t>
            </a:r>
          </a:p>
          <a:p>
            <a:pPr marL="457200" lvl="1" indent="-457200">
              <a:lnSpc>
                <a:spcPct val="150000"/>
              </a:lnSpc>
              <a:buFont typeface="Wingdings" pitchFamily="2" charset="2"/>
              <a:buChar char="Ø"/>
            </a:pPr>
            <a:r>
              <a:rPr lang="en-IN" sz="2200" dirty="0" smtClean="0">
                <a:solidFill>
                  <a:schemeClr val="tx1"/>
                </a:solidFill>
                <a:latin typeface="Arial"/>
                <a:cs typeface="Arial"/>
              </a:rPr>
              <a:t>The </a:t>
            </a:r>
            <a:r>
              <a:rPr lang="en-IN" sz="2200" dirty="0">
                <a:solidFill>
                  <a:schemeClr val="tx1"/>
                </a:solidFill>
                <a:latin typeface="Arial"/>
                <a:cs typeface="Arial"/>
              </a:rPr>
              <a:t>International Road Traffic and Accident Database (IRTAD) is a data collection maintained by the Organisation for Economic Co-operation and Development (OECD) and the International Transport Forum (ITF) in Paris, covering safety data in countries within and outside of </a:t>
            </a:r>
            <a:r>
              <a:rPr lang="en-IN" sz="2200" dirty="0" smtClean="0">
                <a:solidFill>
                  <a:schemeClr val="tx1"/>
                </a:solidFill>
                <a:latin typeface="Arial"/>
                <a:cs typeface="Arial"/>
              </a:rPr>
              <a:t>Europe.</a:t>
            </a:r>
            <a:endParaRPr lang="en-IN" sz="2200" dirty="0">
              <a:solidFill>
                <a:schemeClr val="tx1"/>
              </a:solidFill>
              <a:latin typeface="Arial"/>
              <a:cs typeface="Arial"/>
            </a:endParaRPr>
          </a:p>
        </p:txBody>
      </p:sp>
    </p:spTree>
    <p:extLst>
      <p:ext uri="{BB962C8B-B14F-4D97-AF65-F5344CB8AC3E}">
        <p14:creationId xmlns="" xmlns:p14="http://schemas.microsoft.com/office/powerpoint/2010/main" val="11540996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41</a:t>
            </a:fld>
            <a:endParaRPr lang="en-US"/>
          </a:p>
        </p:txBody>
      </p:sp>
      <p:sp>
        <p:nvSpPr>
          <p:cNvPr id="5" name="Subtitle 2"/>
          <p:cNvSpPr txBox="1"/>
          <p:nvPr/>
        </p:nvSpPr>
        <p:spPr>
          <a:xfrm>
            <a:off x="414338" y="429085"/>
            <a:ext cx="8402638" cy="60715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Accident Reports</a:t>
            </a:r>
          </a:p>
          <a:p>
            <a:pPr marL="457200" lvl="1" indent="-457200">
              <a:lnSpc>
                <a:spcPct val="150000"/>
              </a:lnSpc>
              <a:buFont typeface="+mj-lt"/>
              <a:buAutoNum type="arabicPeriod"/>
            </a:pPr>
            <a:r>
              <a:rPr lang="en-IN" sz="2100" dirty="0" smtClean="0">
                <a:solidFill>
                  <a:schemeClr val="tx1"/>
                </a:solidFill>
                <a:latin typeface="Arial"/>
                <a:cs typeface="Arial"/>
              </a:rPr>
              <a:t>Motorists </a:t>
            </a:r>
            <a:r>
              <a:rPr lang="en-IN" sz="2100" dirty="0">
                <a:solidFill>
                  <a:schemeClr val="tx1"/>
                </a:solidFill>
                <a:latin typeface="Arial"/>
                <a:cs typeface="Arial"/>
              </a:rPr>
              <a:t>accident reports-filed by each involved motorist in a traffic accident; required by state law for all accidents with total property damage exceeding a proscribed limit, and for all accidents involving injuries and fatalities.</a:t>
            </a:r>
          </a:p>
          <a:p>
            <a:pPr marL="457200" lvl="1" indent="-457200">
              <a:lnSpc>
                <a:spcPct val="150000"/>
              </a:lnSpc>
              <a:buFont typeface="+mj-lt"/>
              <a:buAutoNum type="arabicPeriod"/>
            </a:pPr>
            <a:r>
              <a:rPr lang="en-IN" sz="2100" dirty="0">
                <a:solidFill>
                  <a:schemeClr val="tx1"/>
                </a:solidFill>
                <a:latin typeface="Arial"/>
                <a:cs typeface="Arial"/>
              </a:rPr>
              <a:t>Police accident reports-filed by an attendant police officer for all accidents at which an officer is present. These would generally include all fatal accidents, most accidents involving a serious injury requiring emergency and/or hospital treatment, and PDO accidents involving major damage.</a:t>
            </a:r>
          </a:p>
          <a:p>
            <a:pPr marL="457200" lvl="1" indent="-457200">
              <a:lnSpc>
                <a:spcPct val="150000"/>
              </a:lnSpc>
              <a:buFont typeface="Wingdings" pitchFamily="2" charset="2"/>
              <a:buChar char="Ø"/>
            </a:pPr>
            <a:r>
              <a:rPr lang="en-IN" sz="2200" dirty="0">
                <a:solidFill>
                  <a:schemeClr val="tx1"/>
                </a:solidFill>
                <a:latin typeface="Arial"/>
                <a:cs typeface="Arial"/>
              </a:rPr>
              <a:t>It is estimated that police accident reports are filed for approximately 50% of all traffic accidents that </a:t>
            </a:r>
            <a:r>
              <a:rPr lang="en-IN" sz="2200" dirty="0" smtClean="0">
                <a:solidFill>
                  <a:schemeClr val="tx1"/>
                </a:solidFill>
                <a:latin typeface="Arial"/>
                <a:cs typeface="Arial"/>
              </a:rPr>
              <a:t>occur.</a:t>
            </a:r>
            <a:endParaRPr lang="en-IN" sz="2200" dirty="0">
              <a:solidFill>
                <a:schemeClr val="tx1"/>
              </a:solidFill>
              <a:latin typeface="Arial"/>
              <a:cs typeface="Arial"/>
            </a:endParaRPr>
          </a:p>
        </p:txBody>
      </p:sp>
    </p:spTree>
    <p:extLst>
      <p:ext uri="{BB962C8B-B14F-4D97-AF65-F5344CB8AC3E}">
        <p14:creationId xmlns="" xmlns:p14="http://schemas.microsoft.com/office/powerpoint/2010/main" val="90297111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42</a:t>
            </a:fld>
            <a:endParaRPr lang="en-US"/>
          </a:p>
        </p:txBody>
      </p:sp>
      <p:sp>
        <p:nvSpPr>
          <p:cNvPr id="5" name="Subtitle 2"/>
          <p:cNvSpPr txBox="1"/>
          <p:nvPr/>
        </p:nvSpPr>
        <p:spPr>
          <a:xfrm>
            <a:off x="414338" y="429085"/>
            <a:ext cx="8136382" cy="6025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Accident Studies</a:t>
            </a:r>
          </a:p>
          <a:p>
            <a:pPr marL="457200" lvl="1" indent="-457200">
              <a:lnSpc>
                <a:spcPct val="150000"/>
              </a:lnSpc>
              <a:buFont typeface="Wingdings" panose="05000000000000000000" pitchFamily="2" charset="2"/>
              <a:buChar char="Ø"/>
            </a:pPr>
            <a:r>
              <a:rPr lang="en-IN" sz="2100" dirty="0" smtClean="0">
                <a:solidFill>
                  <a:schemeClr val="tx1"/>
                </a:solidFill>
                <a:latin typeface="Arial"/>
                <a:cs typeface="Arial"/>
              </a:rPr>
              <a:t>As </a:t>
            </a:r>
            <a:r>
              <a:rPr lang="en-IN" sz="2100" dirty="0">
                <a:solidFill>
                  <a:schemeClr val="tx1"/>
                </a:solidFill>
                <a:latin typeface="Arial"/>
                <a:cs typeface="Arial"/>
              </a:rPr>
              <a:t>traffic safety is the primary responsibility of the traffic engineer, the focused study of accident characteristics, in terms of system wide rates, relationships to causal factors and at specific locations, is a critically important </a:t>
            </a:r>
            <a:r>
              <a:rPr lang="en-IN" sz="2100" dirty="0" smtClean="0">
                <a:solidFill>
                  <a:schemeClr val="tx1"/>
                </a:solidFill>
                <a:latin typeface="Arial"/>
                <a:cs typeface="Arial"/>
              </a:rPr>
              <a:t>function</a:t>
            </a:r>
            <a:endParaRPr lang="en-US" sz="2100" dirty="0">
              <a:solidFill>
                <a:schemeClr val="tx1"/>
              </a:solidFill>
              <a:latin typeface="Arial"/>
              <a:cs typeface="Arial"/>
            </a:endParaRPr>
          </a:p>
          <a:p>
            <a:pPr marL="457200" lvl="1" indent="-457200">
              <a:lnSpc>
                <a:spcPct val="150000"/>
              </a:lnSpc>
              <a:buFont typeface="Wingdings" panose="05000000000000000000" pitchFamily="2" charset="2"/>
              <a:buChar char="Ø"/>
            </a:pPr>
            <a:r>
              <a:rPr lang="en-US" sz="2100" dirty="0">
                <a:solidFill>
                  <a:schemeClr val="tx1"/>
                </a:solidFill>
                <a:latin typeface="Arial"/>
                <a:cs typeface="Arial"/>
              </a:rPr>
              <a:t>Various objectives of the accident studies may be listed as</a:t>
            </a:r>
            <a:r>
              <a:rPr lang="en-US" sz="2100" dirty="0" smtClean="0">
                <a:solidFill>
                  <a:schemeClr val="tx1"/>
                </a:solidFill>
                <a:latin typeface="Arial"/>
                <a:cs typeface="Arial"/>
              </a:rPr>
              <a:t>:</a:t>
            </a:r>
          </a:p>
          <a:p>
            <a:pPr marL="857250" lvl="1" indent="-400050">
              <a:lnSpc>
                <a:spcPct val="150000"/>
              </a:lnSpc>
              <a:buFont typeface="Wingdings" panose="05000000000000000000" pitchFamily="2" charset="2"/>
              <a:buChar char="v"/>
            </a:pPr>
            <a:r>
              <a:rPr lang="en-US" dirty="0">
                <a:solidFill>
                  <a:schemeClr val="tx1"/>
                </a:solidFill>
                <a:latin typeface="Arial"/>
                <a:cs typeface="Arial"/>
              </a:rPr>
              <a:t>To study the causes and to suggest corrective treatment</a:t>
            </a:r>
          </a:p>
          <a:p>
            <a:pPr marL="857250" lvl="1" indent="-400050">
              <a:lnSpc>
                <a:spcPct val="150000"/>
              </a:lnSpc>
              <a:buFont typeface="Wingdings" panose="05000000000000000000" pitchFamily="2" charset="2"/>
              <a:buChar char="v"/>
            </a:pPr>
            <a:r>
              <a:rPr lang="en-US" dirty="0">
                <a:solidFill>
                  <a:schemeClr val="tx1"/>
                </a:solidFill>
                <a:latin typeface="Arial"/>
                <a:cs typeface="Arial"/>
              </a:rPr>
              <a:t>To evaluate existing designs</a:t>
            </a:r>
          </a:p>
          <a:p>
            <a:pPr marL="857250" lvl="1" indent="-400050">
              <a:lnSpc>
                <a:spcPct val="150000"/>
              </a:lnSpc>
              <a:buFont typeface="Wingdings" panose="05000000000000000000" pitchFamily="2" charset="2"/>
              <a:buChar char="v"/>
            </a:pPr>
            <a:r>
              <a:rPr lang="en-US" dirty="0">
                <a:solidFill>
                  <a:schemeClr val="tx1"/>
                </a:solidFill>
                <a:latin typeface="Arial"/>
                <a:cs typeface="Arial"/>
              </a:rPr>
              <a:t>To support proposed designs</a:t>
            </a:r>
          </a:p>
          <a:p>
            <a:pPr marL="857250" lvl="1" indent="-400050">
              <a:lnSpc>
                <a:spcPct val="150000"/>
              </a:lnSpc>
              <a:buFont typeface="Wingdings" panose="05000000000000000000" pitchFamily="2" charset="2"/>
              <a:buChar char="v"/>
            </a:pPr>
            <a:r>
              <a:rPr lang="en-US" dirty="0">
                <a:solidFill>
                  <a:schemeClr val="tx1"/>
                </a:solidFill>
                <a:latin typeface="Arial"/>
                <a:cs typeface="Arial"/>
              </a:rPr>
              <a:t>To carryout before and after studies and to demonstrate the improvement in the problem</a:t>
            </a:r>
          </a:p>
          <a:p>
            <a:pPr marL="857250" lvl="1" indent="-400050">
              <a:lnSpc>
                <a:spcPct val="150000"/>
              </a:lnSpc>
              <a:buFont typeface="Wingdings" panose="05000000000000000000" pitchFamily="2" charset="2"/>
              <a:buChar char="v"/>
            </a:pPr>
            <a:r>
              <a:rPr lang="en-US" dirty="0">
                <a:solidFill>
                  <a:schemeClr val="tx1"/>
                </a:solidFill>
                <a:latin typeface="Arial"/>
                <a:cs typeface="Arial"/>
              </a:rPr>
              <a:t>To give economic justification for the improvements suggested by the traffic </a:t>
            </a:r>
            <a:r>
              <a:rPr lang="en-US" dirty="0" smtClean="0">
                <a:solidFill>
                  <a:schemeClr val="tx1"/>
                </a:solidFill>
                <a:latin typeface="Arial"/>
                <a:cs typeface="Arial"/>
              </a:rPr>
              <a:t>engineer</a:t>
            </a:r>
            <a:endParaRPr lang="en-US" dirty="0">
              <a:solidFill>
                <a:schemeClr val="tx1"/>
              </a:solidFill>
              <a:latin typeface="Arial"/>
              <a:cs typeface="Arial"/>
            </a:endParaRPr>
          </a:p>
        </p:txBody>
      </p:sp>
    </p:spTree>
    <p:extLst>
      <p:ext uri="{BB962C8B-B14F-4D97-AF65-F5344CB8AC3E}">
        <p14:creationId xmlns="" xmlns:p14="http://schemas.microsoft.com/office/powerpoint/2010/main" val="106469416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43</a:t>
            </a:fld>
            <a:endParaRPr lang="en-US"/>
          </a:p>
        </p:txBody>
      </p:sp>
      <p:sp>
        <p:nvSpPr>
          <p:cNvPr id="5" name="Subtitle 2"/>
          <p:cNvSpPr txBox="1"/>
          <p:nvPr/>
        </p:nvSpPr>
        <p:spPr>
          <a:xfrm>
            <a:off x="414338" y="547791"/>
            <a:ext cx="8136382" cy="6079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IN" sz="2600" b="1" u="sng" dirty="0" smtClean="0">
                <a:solidFill>
                  <a:srgbClr val="FF0000"/>
                </a:solidFill>
              </a:rPr>
              <a:t>Accident Records</a:t>
            </a:r>
          </a:p>
          <a:p>
            <a:pPr lvl="1" indent="0">
              <a:lnSpc>
                <a:spcPct val="150000"/>
              </a:lnSpc>
            </a:pPr>
            <a:r>
              <a:rPr lang="en-US" sz="2000" b="1" dirty="0" smtClean="0">
                <a:solidFill>
                  <a:schemeClr val="tx1"/>
                </a:solidFill>
                <a:latin typeface="Arial" panose="020B0604020202020204" pitchFamily="34" charset="0"/>
                <a:cs typeface="Arial" panose="020B0604020202020204" pitchFamily="34" charset="0"/>
              </a:rPr>
              <a:t>Location </a:t>
            </a:r>
            <a:r>
              <a:rPr lang="en-US" sz="2000" b="1" dirty="0">
                <a:solidFill>
                  <a:schemeClr val="tx1"/>
                </a:solidFill>
                <a:latin typeface="Arial" panose="020B0604020202020204" pitchFamily="34" charset="0"/>
                <a:cs typeface="Arial" panose="020B0604020202020204" pitchFamily="34" charset="0"/>
              </a:rPr>
              <a:t>files</a:t>
            </a:r>
          </a:p>
          <a:p>
            <a:pPr lvl="1"/>
            <a:r>
              <a:rPr lang="en-US" sz="2000" dirty="0">
                <a:latin typeface="Arial" panose="020B0604020202020204" pitchFamily="34" charset="0"/>
                <a:cs typeface="Arial" panose="020B0604020202020204" pitchFamily="34" charset="0"/>
              </a:rPr>
              <a:t>Useful to keep a check on the location of accident and to identify points of high accident incidence (Black spots)</a:t>
            </a:r>
            <a:endParaRPr lang="en-IN"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Spot maps</a:t>
            </a:r>
          </a:p>
          <a:p>
            <a:pPr lvl="1"/>
            <a:r>
              <a:rPr lang="en-US" sz="2000" dirty="0">
                <a:latin typeface="Arial" panose="020B0604020202020204" pitchFamily="34" charset="0"/>
                <a:cs typeface="Arial" panose="020B0604020202020204" pitchFamily="34" charset="0"/>
              </a:rPr>
              <a:t>Accident location spot maps show accident by spots, pins or symbols on the map</a:t>
            </a:r>
          </a:p>
          <a:p>
            <a:r>
              <a:rPr lang="en-US" sz="2000" b="1" dirty="0">
                <a:latin typeface="Arial" panose="020B0604020202020204" pitchFamily="34" charset="0"/>
                <a:cs typeface="Arial" panose="020B0604020202020204" pitchFamily="34" charset="0"/>
              </a:rPr>
              <a:t>Condition diagram</a:t>
            </a:r>
          </a:p>
          <a:p>
            <a:pPr lvl="1"/>
            <a:r>
              <a:rPr lang="en-US" sz="2000" dirty="0">
                <a:latin typeface="Arial" panose="020B0604020202020204" pitchFamily="34" charset="0"/>
                <a:cs typeface="Arial" panose="020B0604020202020204" pitchFamily="34" charset="0"/>
              </a:rPr>
              <a:t>It is drawn to scale showing all important physical conditions of an accident location to be studied</a:t>
            </a:r>
          </a:p>
          <a:p>
            <a:pPr lvl="1"/>
            <a:r>
              <a:rPr lang="en-US" sz="2000" dirty="0">
                <a:latin typeface="Arial" panose="020B0604020202020204" pitchFamily="34" charset="0"/>
                <a:cs typeface="Arial" panose="020B0604020202020204" pitchFamily="34" charset="0"/>
              </a:rPr>
              <a:t>Important features are: road way limits, </a:t>
            </a:r>
            <a:r>
              <a:rPr lang="en-US" sz="2000" dirty="0" err="1">
                <a:latin typeface="Arial" panose="020B0604020202020204" pitchFamily="34" charset="0"/>
                <a:cs typeface="Arial" panose="020B0604020202020204" pitchFamily="34" charset="0"/>
              </a:rPr>
              <a:t>kerb</a:t>
            </a:r>
            <a:r>
              <a:rPr lang="en-US" sz="2000" dirty="0">
                <a:latin typeface="Arial" panose="020B0604020202020204" pitchFamily="34" charset="0"/>
                <a:cs typeface="Arial" panose="020B0604020202020204" pitchFamily="34" charset="0"/>
              </a:rPr>
              <a:t> lines, bridges, trees and all details of road way conditions, obstruction to vision, signs, signals </a:t>
            </a:r>
            <a:r>
              <a:rPr lang="en-US" sz="2000" dirty="0" err="1">
                <a:latin typeface="Arial" panose="020B0604020202020204" pitchFamily="34" charset="0"/>
                <a:cs typeface="Arial" panose="020B0604020202020204" pitchFamily="34" charset="0"/>
              </a:rPr>
              <a:t>e.t.c</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Collision diagram</a:t>
            </a:r>
          </a:p>
          <a:p>
            <a:pPr lvl="1"/>
            <a:r>
              <a:rPr lang="en-US" sz="2000" dirty="0">
                <a:latin typeface="Arial" panose="020B0604020202020204" pitchFamily="34" charset="0"/>
                <a:cs typeface="Arial" panose="020B0604020202020204" pitchFamily="34" charset="0"/>
              </a:rPr>
              <a:t>Diagrams showing the approximate path of vehicles and pedestrians involved in the accidents</a:t>
            </a:r>
          </a:p>
          <a:p>
            <a:pPr lvl="1"/>
            <a:r>
              <a:rPr lang="en-US" sz="2000" dirty="0">
                <a:latin typeface="Arial" panose="020B0604020202020204" pitchFamily="34" charset="0"/>
                <a:cs typeface="Arial" panose="020B0604020202020204" pitchFamily="34" charset="0"/>
              </a:rPr>
              <a:t>Most useful to compare accident pattern before and after remedial measures have been </a:t>
            </a:r>
            <a:r>
              <a:rPr lang="en-US" sz="2000" dirty="0" smtClean="0">
                <a:latin typeface="Arial" panose="020B0604020202020204" pitchFamily="34" charset="0"/>
                <a:cs typeface="Arial" panose="020B0604020202020204" pitchFamily="34" charset="0"/>
              </a:rPr>
              <a:t>taken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464672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44</a:t>
            </a:fld>
            <a:endParaRPr lang="en-US"/>
          </a:p>
        </p:txBody>
      </p:sp>
      <p:sp>
        <p:nvSpPr>
          <p:cNvPr id="5" name="Subtitle 2"/>
          <p:cNvSpPr txBox="1"/>
          <p:nvPr/>
        </p:nvSpPr>
        <p:spPr>
          <a:xfrm>
            <a:off x="544964" y="726907"/>
            <a:ext cx="8044400" cy="2909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Who manages Accident Data</a:t>
            </a:r>
          </a:p>
          <a:p>
            <a:pPr marL="568325" lvl="1" indent="-457200">
              <a:lnSpc>
                <a:spcPct val="150000"/>
              </a:lnSpc>
              <a:buFont typeface="Wingdings" pitchFamily="2" charset="2"/>
              <a:buChar char="Ø"/>
            </a:pPr>
            <a:r>
              <a:rPr lang="en-IN" sz="2400" dirty="0" smtClean="0">
                <a:solidFill>
                  <a:schemeClr val="tx1"/>
                </a:solidFill>
                <a:latin typeface="Arial"/>
                <a:cs typeface="Arial"/>
              </a:rPr>
              <a:t>Police</a:t>
            </a:r>
          </a:p>
          <a:p>
            <a:pPr marL="568325" lvl="1" indent="-457200">
              <a:lnSpc>
                <a:spcPct val="150000"/>
              </a:lnSpc>
              <a:buFont typeface="Wingdings" pitchFamily="2" charset="2"/>
              <a:buChar char="Ø"/>
            </a:pPr>
            <a:r>
              <a:rPr lang="en-IN" sz="2400" dirty="0" smtClean="0">
                <a:solidFill>
                  <a:schemeClr val="tx1"/>
                </a:solidFill>
                <a:latin typeface="Arial"/>
                <a:cs typeface="Arial"/>
              </a:rPr>
              <a:t>Road administration </a:t>
            </a:r>
          </a:p>
          <a:p>
            <a:pPr marL="568325" lvl="1" indent="-457200">
              <a:lnSpc>
                <a:spcPct val="150000"/>
              </a:lnSpc>
              <a:buFont typeface="Wingdings" pitchFamily="2" charset="2"/>
              <a:buChar char="Ø"/>
            </a:pPr>
            <a:r>
              <a:rPr lang="en-IN" sz="2400" dirty="0" smtClean="0">
                <a:solidFill>
                  <a:schemeClr val="tx1"/>
                </a:solidFill>
                <a:latin typeface="Arial"/>
                <a:cs typeface="Arial"/>
              </a:rPr>
              <a:t> Hospitals/health system  </a:t>
            </a:r>
          </a:p>
          <a:p>
            <a:pPr marL="568325" lvl="1" indent="-457200">
              <a:lnSpc>
                <a:spcPct val="150000"/>
              </a:lnSpc>
              <a:buFont typeface="Wingdings" pitchFamily="2" charset="2"/>
              <a:buChar char="Ø"/>
            </a:pPr>
            <a:r>
              <a:rPr lang="en-IN" sz="2400" dirty="0" smtClean="0">
                <a:solidFill>
                  <a:schemeClr val="tx1"/>
                </a:solidFill>
                <a:latin typeface="Arial"/>
                <a:cs typeface="Arial"/>
              </a:rPr>
              <a:t>Insurance Companies</a:t>
            </a:r>
          </a:p>
        </p:txBody>
      </p:sp>
    </p:spTree>
    <p:extLst>
      <p:ext uri="{BB962C8B-B14F-4D97-AF65-F5344CB8AC3E}">
        <p14:creationId xmlns="" xmlns:p14="http://schemas.microsoft.com/office/powerpoint/2010/main" val="27246456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45</a:t>
            </a:fld>
            <a:endParaRPr lang="en-US"/>
          </a:p>
        </p:txBody>
      </p:sp>
      <p:sp>
        <p:nvSpPr>
          <p:cNvPr id="5" name="Subtitle 2"/>
          <p:cNvSpPr txBox="1"/>
          <p:nvPr/>
        </p:nvSpPr>
        <p:spPr>
          <a:xfrm>
            <a:off x="544964" y="726907"/>
            <a:ext cx="8044400" cy="5679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Accident Type</a:t>
            </a:r>
          </a:p>
          <a:p>
            <a:pPr marL="568325" lvl="1" indent="-457200">
              <a:lnSpc>
                <a:spcPct val="150000"/>
              </a:lnSpc>
              <a:buFont typeface="Wingdings" pitchFamily="2" charset="2"/>
              <a:buChar char="Ø"/>
            </a:pPr>
            <a:r>
              <a:rPr lang="en-IN" sz="2400" dirty="0" smtClean="0">
                <a:solidFill>
                  <a:schemeClr val="tx1"/>
                </a:solidFill>
                <a:latin typeface="Arial"/>
                <a:cs typeface="Arial"/>
              </a:rPr>
              <a:t>Single vehicle accidents</a:t>
            </a:r>
          </a:p>
          <a:p>
            <a:pPr marL="568325" lvl="1" indent="-457200">
              <a:lnSpc>
                <a:spcPct val="150000"/>
              </a:lnSpc>
              <a:buFont typeface="Wingdings" pitchFamily="2" charset="2"/>
              <a:buChar char="Ø"/>
            </a:pPr>
            <a:r>
              <a:rPr lang="en-US" sz="2400" b="1" dirty="0" smtClean="0">
                <a:solidFill>
                  <a:schemeClr val="tx1"/>
                </a:solidFill>
                <a:latin typeface="Arial"/>
                <a:cs typeface="Arial"/>
              </a:rPr>
              <a:t>Rear end Collision/Accident: </a:t>
            </a:r>
            <a:r>
              <a:rPr lang="en-US" sz="2400" dirty="0" smtClean="0">
                <a:solidFill>
                  <a:schemeClr val="tx1"/>
                </a:solidFill>
                <a:latin typeface="Arial"/>
                <a:cs typeface="Arial"/>
              </a:rPr>
              <a:t>A </a:t>
            </a:r>
            <a:r>
              <a:rPr lang="en-US" sz="2400" dirty="0">
                <a:solidFill>
                  <a:schemeClr val="tx1"/>
                </a:solidFill>
                <a:latin typeface="Arial"/>
                <a:cs typeface="Arial"/>
              </a:rPr>
              <a:t>rear-end accident occurs when one vehicle collides with the back end of another vehicle</a:t>
            </a:r>
            <a:r>
              <a:rPr lang="en-US" sz="2400" dirty="0" smtClean="0">
                <a:solidFill>
                  <a:schemeClr val="tx1"/>
                </a:solidFill>
                <a:latin typeface="Arial"/>
                <a:cs typeface="Arial"/>
              </a:rPr>
              <a:t>. </a:t>
            </a:r>
            <a:r>
              <a:rPr lang="en-US" sz="2400" dirty="0">
                <a:solidFill>
                  <a:schemeClr val="tx1"/>
                </a:solidFill>
                <a:latin typeface="Arial"/>
                <a:cs typeface="Arial"/>
              </a:rPr>
              <a:t>The most common cause of these accidents is the trailing vehicle following too close. Determining fault in a rear-end accident is usually pretty straight-forward</a:t>
            </a:r>
          </a:p>
          <a:p>
            <a:pPr marL="568325" lvl="1" indent="-457200">
              <a:lnSpc>
                <a:spcPct val="150000"/>
              </a:lnSpc>
              <a:buFont typeface="Wingdings" pitchFamily="2" charset="2"/>
              <a:buChar char="Ø"/>
            </a:pPr>
            <a:r>
              <a:rPr lang="en-IN" sz="2400" dirty="0" smtClean="0">
                <a:solidFill>
                  <a:schemeClr val="tx1"/>
                </a:solidFill>
                <a:latin typeface="Arial"/>
                <a:cs typeface="Arial"/>
              </a:rPr>
              <a:t>Road accidents of oncoming vehicles on the road section</a:t>
            </a:r>
          </a:p>
        </p:txBody>
      </p:sp>
    </p:spTree>
    <p:extLst>
      <p:ext uri="{BB962C8B-B14F-4D97-AF65-F5344CB8AC3E}">
        <p14:creationId xmlns="" xmlns:p14="http://schemas.microsoft.com/office/powerpoint/2010/main" val="199930223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46</a:t>
            </a:fld>
            <a:endParaRPr lang="en-US"/>
          </a:p>
        </p:txBody>
      </p:sp>
      <p:sp>
        <p:nvSpPr>
          <p:cNvPr id="5" name="Subtitle 2"/>
          <p:cNvSpPr txBox="1"/>
          <p:nvPr/>
        </p:nvSpPr>
        <p:spPr>
          <a:xfrm>
            <a:off x="506320" y="455444"/>
            <a:ext cx="8044400" cy="57714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Accident Analysis</a:t>
            </a:r>
          </a:p>
          <a:p>
            <a:pPr marL="568325" lvl="1" indent="-457200">
              <a:lnSpc>
                <a:spcPct val="150000"/>
              </a:lnSpc>
              <a:buFont typeface="Wingdings" pitchFamily="2" charset="2"/>
              <a:buChar char="Ø"/>
            </a:pPr>
            <a:r>
              <a:rPr lang="en-IN" sz="2200" dirty="0" smtClean="0">
                <a:solidFill>
                  <a:schemeClr val="tx1"/>
                </a:solidFill>
                <a:latin typeface="Arial"/>
                <a:cs typeface="Arial"/>
              </a:rPr>
              <a:t>Accident </a:t>
            </a:r>
            <a:r>
              <a:rPr lang="en-IN" sz="2200" dirty="0">
                <a:solidFill>
                  <a:schemeClr val="tx1"/>
                </a:solidFill>
                <a:latin typeface="Arial"/>
                <a:cs typeface="Arial"/>
              </a:rPr>
              <a:t>analyses allow the correlation of accident types with highway types and specific geometric elements, the identification of high-risk driver populations, quantifying the extent of DUI/DWI influence on accidents and fatalities, and other important determinations. </a:t>
            </a:r>
          </a:p>
          <a:p>
            <a:pPr marL="568325" lvl="1" indent="-457200">
              <a:lnSpc>
                <a:spcPct val="150000"/>
              </a:lnSpc>
              <a:buFont typeface="Wingdings" pitchFamily="2" charset="2"/>
              <a:buChar char="Ø"/>
            </a:pPr>
            <a:r>
              <a:rPr lang="en-IN" sz="2200" dirty="0">
                <a:solidFill>
                  <a:schemeClr val="tx1"/>
                </a:solidFill>
                <a:latin typeface="Arial"/>
                <a:cs typeface="Arial"/>
              </a:rPr>
              <a:t>Many of these factors can be addressed through policy or programmatic approaches</a:t>
            </a:r>
          </a:p>
          <a:p>
            <a:pPr marL="568325" lvl="1" indent="-457200">
              <a:lnSpc>
                <a:spcPct val="150000"/>
              </a:lnSpc>
              <a:buFont typeface="Wingdings" pitchFamily="2" charset="2"/>
              <a:buChar char="Ø"/>
            </a:pPr>
            <a:r>
              <a:rPr lang="en-IN" sz="2200" dirty="0">
                <a:solidFill>
                  <a:schemeClr val="tx1"/>
                </a:solidFill>
                <a:latin typeface="Arial"/>
                <a:cs typeface="Arial"/>
              </a:rPr>
              <a:t>Changes in the design of guardrails have resulted from the correlation of accident and fatality rates with specific types of </a:t>
            </a:r>
            <a:r>
              <a:rPr lang="en-IN" sz="2200" dirty="0" smtClean="0">
                <a:solidFill>
                  <a:schemeClr val="tx1"/>
                </a:solidFill>
                <a:latin typeface="Arial"/>
                <a:cs typeface="Arial"/>
              </a:rPr>
              <a:t>installations</a:t>
            </a:r>
            <a:endParaRPr lang="en-IN" sz="2200" dirty="0">
              <a:solidFill>
                <a:schemeClr val="tx1"/>
              </a:solidFill>
              <a:latin typeface="Arial"/>
              <a:cs typeface="Arial"/>
            </a:endParaRPr>
          </a:p>
        </p:txBody>
      </p:sp>
    </p:spTree>
    <p:extLst>
      <p:ext uri="{BB962C8B-B14F-4D97-AF65-F5344CB8AC3E}">
        <p14:creationId xmlns="" xmlns:p14="http://schemas.microsoft.com/office/powerpoint/2010/main" val="27246456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47</a:t>
            </a:fld>
            <a:endParaRPr lang="en-US"/>
          </a:p>
        </p:txBody>
      </p:sp>
      <p:sp>
        <p:nvSpPr>
          <p:cNvPr id="5" name="Subtitle 2"/>
          <p:cNvSpPr txBox="1"/>
          <p:nvPr/>
        </p:nvSpPr>
        <p:spPr>
          <a:xfrm>
            <a:off x="506320" y="455444"/>
            <a:ext cx="8044400" cy="52636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Accident Analysis</a:t>
            </a:r>
          </a:p>
          <a:p>
            <a:pPr marL="568325" lvl="1" indent="-457200">
              <a:lnSpc>
                <a:spcPct val="150000"/>
              </a:lnSpc>
              <a:buFont typeface="Wingdings" pitchFamily="2" charset="2"/>
              <a:buChar char="Ø"/>
            </a:pPr>
            <a:r>
              <a:rPr lang="en-IN" sz="2200" dirty="0" smtClean="0">
                <a:solidFill>
                  <a:schemeClr val="tx1"/>
                </a:solidFill>
                <a:latin typeface="Arial"/>
                <a:cs typeface="Arial"/>
              </a:rPr>
              <a:t>Changes </a:t>
            </a:r>
            <a:r>
              <a:rPr lang="en-IN" sz="2200" dirty="0">
                <a:solidFill>
                  <a:schemeClr val="tx1"/>
                </a:solidFill>
                <a:latin typeface="Arial"/>
                <a:cs typeface="Arial"/>
              </a:rPr>
              <a:t>in the legal drinking age and in the legal definition of DUI/DWI have resulted partially from statistics showing the very high rate of involvement of this factor in fatal accidents.</a:t>
            </a:r>
          </a:p>
          <a:p>
            <a:pPr marL="568325" lvl="1" indent="-457200">
              <a:lnSpc>
                <a:spcPct val="150000"/>
              </a:lnSpc>
              <a:buFont typeface="Wingdings" pitchFamily="2" charset="2"/>
              <a:buChar char="Ø"/>
            </a:pPr>
            <a:r>
              <a:rPr lang="en-IN" sz="2200" dirty="0">
                <a:solidFill>
                  <a:schemeClr val="tx1"/>
                </a:solidFill>
                <a:latin typeface="Arial"/>
                <a:cs typeface="Arial"/>
              </a:rPr>
              <a:t>Improved federal requirements on vehicle safety features (air bags, seat belts and harnesses, energy-absorbing steering columns, padded dashboards) have occurred partially as a result of statistics linking these features to accident severity</a:t>
            </a:r>
          </a:p>
        </p:txBody>
      </p:sp>
    </p:spTree>
    <p:extLst>
      <p:ext uri="{BB962C8B-B14F-4D97-AF65-F5344CB8AC3E}">
        <p14:creationId xmlns="" xmlns:p14="http://schemas.microsoft.com/office/powerpoint/2010/main" val="3230381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48</a:t>
            </a:fld>
            <a:endParaRPr lang="en-US"/>
          </a:p>
        </p:txBody>
      </p:sp>
      <p:sp>
        <p:nvSpPr>
          <p:cNvPr id="5" name="Subtitle 2"/>
          <p:cNvSpPr txBox="1"/>
          <p:nvPr/>
        </p:nvSpPr>
        <p:spPr>
          <a:xfrm>
            <a:off x="506320" y="455444"/>
            <a:ext cx="8044400" cy="42941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US" sz="2600" b="1" u="sng" dirty="0" smtClean="0">
                <a:solidFill>
                  <a:srgbClr val="FF0000"/>
                </a:solidFill>
              </a:rPr>
              <a:t>5Es </a:t>
            </a:r>
            <a:r>
              <a:rPr lang="en-US" sz="2600" b="1" u="sng" dirty="0">
                <a:solidFill>
                  <a:srgbClr val="FF0000"/>
                </a:solidFill>
              </a:rPr>
              <a:t>to </a:t>
            </a:r>
            <a:r>
              <a:rPr lang="en-IN" sz="2600" b="1" u="sng" dirty="0">
                <a:solidFill>
                  <a:srgbClr val="FF0000"/>
                </a:solidFill>
              </a:rPr>
              <a:t>Road safety </a:t>
            </a:r>
          </a:p>
          <a:p>
            <a:pPr marL="568325" lvl="1" indent="-457200">
              <a:lnSpc>
                <a:spcPct val="150000"/>
              </a:lnSpc>
              <a:buFont typeface="Wingdings" pitchFamily="2" charset="2"/>
              <a:buChar char="Ø"/>
            </a:pPr>
            <a:r>
              <a:rPr lang="en-IN" sz="2200" dirty="0" smtClean="0">
                <a:solidFill>
                  <a:schemeClr val="tx1"/>
                </a:solidFill>
                <a:latin typeface="Arial"/>
                <a:cs typeface="Arial"/>
              </a:rPr>
              <a:t>Road </a:t>
            </a:r>
            <a:r>
              <a:rPr lang="en-IN" sz="2200" dirty="0">
                <a:solidFill>
                  <a:schemeClr val="tx1"/>
                </a:solidFill>
                <a:latin typeface="Arial"/>
                <a:cs typeface="Arial"/>
              </a:rPr>
              <a:t>safety is result  of effective measures and their integration in the areas of </a:t>
            </a:r>
          </a:p>
          <a:p>
            <a:pPr marL="1828800" lvl="1" indent="-457200">
              <a:lnSpc>
                <a:spcPct val="150000"/>
              </a:lnSpc>
              <a:buFont typeface="+mj-lt"/>
              <a:buAutoNum type="arabicPeriod"/>
              <a:tabLst>
                <a:tab pos="1828800" algn="l"/>
              </a:tabLst>
            </a:pPr>
            <a:r>
              <a:rPr lang="en-IN" sz="2200" dirty="0">
                <a:solidFill>
                  <a:schemeClr val="tx1"/>
                </a:solidFill>
                <a:latin typeface="Arial"/>
                <a:cs typeface="Arial"/>
              </a:rPr>
              <a:t>Engineering (Roads)</a:t>
            </a:r>
          </a:p>
          <a:p>
            <a:pPr marL="1828800" lvl="1" indent="-457200">
              <a:lnSpc>
                <a:spcPct val="150000"/>
              </a:lnSpc>
              <a:buFont typeface="+mj-lt"/>
              <a:buAutoNum type="arabicPeriod"/>
              <a:tabLst>
                <a:tab pos="1828800" algn="l"/>
              </a:tabLst>
            </a:pPr>
            <a:r>
              <a:rPr lang="en-IN" sz="2200" dirty="0">
                <a:solidFill>
                  <a:schemeClr val="tx1"/>
                </a:solidFill>
                <a:latin typeface="Arial"/>
                <a:cs typeface="Arial"/>
              </a:rPr>
              <a:t>Engineering(Vehicles)</a:t>
            </a:r>
          </a:p>
          <a:p>
            <a:pPr marL="1828800" lvl="1" indent="-457200">
              <a:lnSpc>
                <a:spcPct val="150000"/>
              </a:lnSpc>
              <a:buFont typeface="+mj-lt"/>
              <a:buAutoNum type="arabicPeriod"/>
              <a:tabLst>
                <a:tab pos="1828800" algn="l"/>
              </a:tabLst>
            </a:pPr>
            <a:r>
              <a:rPr lang="en-IN" sz="2200" dirty="0">
                <a:solidFill>
                  <a:schemeClr val="tx1"/>
                </a:solidFill>
                <a:latin typeface="Arial"/>
                <a:cs typeface="Arial"/>
              </a:rPr>
              <a:t>Enforcement</a:t>
            </a:r>
          </a:p>
          <a:p>
            <a:pPr marL="1828800" lvl="1" indent="-457200">
              <a:lnSpc>
                <a:spcPct val="150000"/>
              </a:lnSpc>
              <a:buFont typeface="+mj-lt"/>
              <a:buAutoNum type="arabicPeriod"/>
              <a:tabLst>
                <a:tab pos="1828800" algn="l"/>
              </a:tabLst>
            </a:pPr>
            <a:r>
              <a:rPr lang="en-IN" sz="2200" dirty="0">
                <a:solidFill>
                  <a:schemeClr val="tx1"/>
                </a:solidFill>
                <a:latin typeface="Arial"/>
                <a:cs typeface="Arial"/>
              </a:rPr>
              <a:t>Education</a:t>
            </a:r>
          </a:p>
          <a:p>
            <a:pPr marL="1828800" lvl="1" indent="-457200">
              <a:lnSpc>
                <a:spcPct val="150000"/>
              </a:lnSpc>
              <a:buFont typeface="+mj-lt"/>
              <a:buAutoNum type="arabicPeriod"/>
              <a:tabLst>
                <a:tab pos="1828800" algn="l"/>
              </a:tabLst>
            </a:pPr>
            <a:r>
              <a:rPr lang="en-IN" sz="2200" dirty="0">
                <a:solidFill>
                  <a:schemeClr val="tx1"/>
                </a:solidFill>
                <a:latin typeface="Arial"/>
                <a:cs typeface="Arial"/>
              </a:rPr>
              <a:t>Emergency</a:t>
            </a:r>
            <a:endParaRPr lang="en-US" sz="2200" dirty="0">
              <a:solidFill>
                <a:schemeClr val="tx1"/>
              </a:solidFill>
              <a:latin typeface="Arial"/>
              <a:cs typeface="Arial"/>
            </a:endParaRPr>
          </a:p>
        </p:txBody>
      </p:sp>
    </p:spTree>
    <p:extLst>
      <p:ext uri="{BB962C8B-B14F-4D97-AF65-F5344CB8AC3E}">
        <p14:creationId xmlns="" xmlns:p14="http://schemas.microsoft.com/office/powerpoint/2010/main" val="292254050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49</a:t>
            </a:fld>
            <a:endParaRPr lang="en-US"/>
          </a:p>
        </p:txBody>
      </p:sp>
      <p:sp>
        <p:nvSpPr>
          <p:cNvPr id="5" name="Subtitle 2"/>
          <p:cNvSpPr txBox="1"/>
          <p:nvPr/>
        </p:nvSpPr>
        <p:spPr>
          <a:xfrm>
            <a:off x="506320" y="455444"/>
            <a:ext cx="8044400" cy="5032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US" sz="2600" b="1" u="sng" dirty="0" smtClean="0">
                <a:solidFill>
                  <a:srgbClr val="FF0000"/>
                </a:solidFill>
              </a:rPr>
              <a:t>5Es </a:t>
            </a:r>
            <a:r>
              <a:rPr lang="en-US" sz="2600" b="1" u="sng" dirty="0">
                <a:solidFill>
                  <a:srgbClr val="FF0000"/>
                </a:solidFill>
              </a:rPr>
              <a:t>to </a:t>
            </a:r>
            <a:r>
              <a:rPr lang="en-IN" sz="2600" b="1" u="sng" dirty="0">
                <a:solidFill>
                  <a:srgbClr val="FF0000"/>
                </a:solidFill>
              </a:rPr>
              <a:t>Road safety </a:t>
            </a:r>
          </a:p>
          <a:p>
            <a:pPr marL="568325" lvl="1" indent="-457200">
              <a:lnSpc>
                <a:spcPct val="150000"/>
              </a:lnSpc>
              <a:buFont typeface="Wingdings" pitchFamily="2" charset="2"/>
              <a:buChar char="Ø"/>
            </a:pPr>
            <a:r>
              <a:rPr lang="en-US" sz="2200" dirty="0" smtClean="0">
                <a:solidFill>
                  <a:schemeClr val="tx1"/>
                </a:solidFill>
                <a:latin typeface="Arial"/>
                <a:cs typeface="Arial"/>
              </a:rPr>
              <a:t>Engineering </a:t>
            </a:r>
            <a:r>
              <a:rPr lang="en-US" sz="2200" dirty="0">
                <a:solidFill>
                  <a:schemeClr val="tx1"/>
                </a:solidFill>
                <a:latin typeface="Arial"/>
                <a:cs typeface="Arial"/>
              </a:rPr>
              <a:t>(Roads)</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Road Design and Maintenance</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Segregation of traffic</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Lighting system</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Speed</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Double white lines</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Alignment</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Road Surface</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Margins</a:t>
            </a:r>
          </a:p>
          <a:p>
            <a:pPr marL="568325" lvl="1" indent="-457200">
              <a:lnSpc>
                <a:spcPct val="150000"/>
              </a:lnSpc>
              <a:buFont typeface="Wingdings" pitchFamily="2" charset="2"/>
              <a:buChar char="Ø"/>
            </a:pPr>
            <a:r>
              <a:rPr lang="en-IN" sz="2200" dirty="0">
                <a:solidFill>
                  <a:schemeClr val="tx1"/>
                </a:solidFill>
                <a:latin typeface="Arial"/>
                <a:cs typeface="Arial"/>
              </a:rPr>
              <a:t>Engineering (Vehicles)</a:t>
            </a:r>
          </a:p>
          <a:p>
            <a:pPr marL="1485900" lvl="1" indent="-342900">
              <a:buFont typeface="Wingdings" panose="05000000000000000000" pitchFamily="2" charset="2"/>
              <a:buChar char="ü"/>
            </a:pPr>
            <a:r>
              <a:rPr lang="en-US" sz="2400" dirty="0" smtClean="0">
                <a:latin typeface="Arial" panose="020B0604020202020204" pitchFamily="34" charset="0"/>
                <a:cs typeface="Arial" panose="020B0604020202020204" pitchFamily="34" charset="0"/>
              </a:rPr>
              <a:t>Vehicle </a:t>
            </a:r>
            <a:r>
              <a:rPr lang="en-US" sz="2400" dirty="0">
                <a:latin typeface="Arial" panose="020B0604020202020204" pitchFamily="34" charset="0"/>
                <a:cs typeface="Arial" panose="020B0604020202020204" pitchFamily="34" charset="0"/>
              </a:rPr>
              <a:t>Design and maintenance</a:t>
            </a:r>
          </a:p>
        </p:txBody>
      </p:sp>
    </p:spTree>
    <p:extLst>
      <p:ext uri="{BB962C8B-B14F-4D97-AF65-F5344CB8AC3E}">
        <p14:creationId xmlns="" xmlns:p14="http://schemas.microsoft.com/office/powerpoint/2010/main" val="157853343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ubtitle 2"/>
          <p:cNvSpPr txBox="1"/>
          <p:nvPr/>
        </p:nvSpPr>
        <p:spPr>
          <a:xfrm>
            <a:off x="544964" y="726907"/>
            <a:ext cx="7991357" cy="1662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US" sz="3000" b="1" u="sng" dirty="0" smtClean="0">
                <a:solidFill>
                  <a:srgbClr val="FF0000"/>
                </a:solidFill>
              </a:rPr>
              <a:t>Accidents  - </a:t>
            </a:r>
            <a:r>
              <a:rPr lang="en-IN" sz="3000" b="1" u="sng" dirty="0" smtClean="0">
                <a:solidFill>
                  <a:srgbClr val="FF0000"/>
                </a:solidFill>
              </a:rPr>
              <a:t>Facts (Global)</a:t>
            </a:r>
            <a:endParaRPr lang="en-IN" sz="2400" dirty="0" smtClean="0"/>
          </a:p>
          <a:p>
            <a:pPr marL="457200" lvl="1" indent="-457200">
              <a:buFont typeface="Wingdings" pitchFamily="2" charset="2"/>
              <a:buChar char="Ø"/>
            </a:pPr>
            <a:r>
              <a:rPr lang="en-IN" sz="2400" dirty="0" smtClean="0">
                <a:latin typeface="Arial" panose="020B0604020202020204" pitchFamily="34" charset="0"/>
                <a:cs typeface="Arial" panose="020B0604020202020204" pitchFamily="34" charset="0"/>
              </a:rPr>
              <a:t>Each year, 1.35 million people are killed on roadways around the world. (</a:t>
            </a:r>
            <a:r>
              <a:rPr lang="en-IN" dirty="0" smtClean="0">
                <a:latin typeface="Arial" panose="020B0604020202020204" pitchFamily="34" charset="0"/>
                <a:cs typeface="Arial" panose="020B0604020202020204" pitchFamily="34" charset="0"/>
              </a:rPr>
              <a:t>W.H.O. : Global Status Report on Road Safety 2018</a:t>
            </a:r>
            <a:r>
              <a:rPr lang="en-IN" sz="2400" dirty="0" smtClean="0">
                <a:latin typeface="Arial" panose="020B0604020202020204" pitchFamily="34" charset="0"/>
                <a:cs typeface="Arial" panose="020B0604020202020204" pitchFamily="34" charset="0"/>
              </a:rPr>
              <a:t>)</a:t>
            </a:r>
          </a:p>
        </p:txBody>
      </p:sp>
      <p:sp>
        <p:nvSpPr>
          <p:cNvPr id="4" name="Rectangle 3"/>
          <p:cNvSpPr/>
          <p:nvPr/>
        </p:nvSpPr>
        <p:spPr>
          <a:xfrm>
            <a:off x="2327564" y="5413073"/>
            <a:ext cx="5971310" cy="646331"/>
          </a:xfrm>
          <a:prstGeom prst="rect">
            <a:avLst/>
          </a:prstGeom>
        </p:spPr>
        <p:txBody>
          <a:bodyPr wrap="square">
            <a:spAutoFit/>
          </a:bodyPr>
          <a:lstStyle/>
          <a:p>
            <a:pPr marL="12700" marR="5080" algn="ctr">
              <a:spcBef>
                <a:spcPts val="100"/>
              </a:spcBef>
            </a:pPr>
            <a:r>
              <a:rPr lang="en-IN" b="1" dirty="0" smtClean="0">
                <a:latin typeface="Arial"/>
                <a:cs typeface="Arial"/>
              </a:rPr>
              <a:t>Figure </a:t>
            </a:r>
            <a:r>
              <a:rPr lang="en-IN" b="1" spc="-5" dirty="0" smtClean="0">
                <a:latin typeface="Arial"/>
                <a:cs typeface="Arial"/>
              </a:rPr>
              <a:t>1</a:t>
            </a:r>
            <a:r>
              <a:rPr lang="en-IN" spc="-5" dirty="0" smtClean="0">
                <a:latin typeface="Arial"/>
                <a:cs typeface="Arial"/>
              </a:rPr>
              <a:t>: Number and rate </a:t>
            </a:r>
            <a:r>
              <a:rPr lang="en-IN" dirty="0" smtClean="0">
                <a:latin typeface="Arial"/>
                <a:cs typeface="Arial"/>
              </a:rPr>
              <a:t>of  </a:t>
            </a:r>
            <a:r>
              <a:rPr lang="en-IN" spc="-5" dirty="0" smtClean="0">
                <a:latin typeface="Arial"/>
                <a:cs typeface="Arial"/>
              </a:rPr>
              <a:t>road traffic death per 100000 population: 2000-2016</a:t>
            </a:r>
            <a:endParaRPr lang="en-IN" dirty="0">
              <a:latin typeface="Arial"/>
              <a:cs typeface="Arial"/>
            </a:endParaRPr>
          </a:p>
        </p:txBody>
      </p:sp>
      <p:sp>
        <p:nvSpPr>
          <p:cNvPr id="5" name="object 13"/>
          <p:cNvSpPr/>
          <p:nvPr/>
        </p:nvSpPr>
        <p:spPr>
          <a:xfrm>
            <a:off x="1982109" y="1986700"/>
            <a:ext cx="5395114" cy="317699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50</a:t>
            </a:fld>
            <a:endParaRPr lang="en-US"/>
          </a:p>
        </p:txBody>
      </p:sp>
      <p:sp>
        <p:nvSpPr>
          <p:cNvPr id="5" name="Subtitle 2"/>
          <p:cNvSpPr txBox="1"/>
          <p:nvPr/>
        </p:nvSpPr>
        <p:spPr>
          <a:xfrm>
            <a:off x="506320" y="369719"/>
            <a:ext cx="8044400" cy="66024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US" sz="2600" b="1" u="sng" dirty="0" smtClean="0">
                <a:solidFill>
                  <a:srgbClr val="FF0000"/>
                </a:solidFill>
              </a:rPr>
              <a:t>5Es </a:t>
            </a:r>
            <a:r>
              <a:rPr lang="en-US" sz="2600" b="1" u="sng" dirty="0">
                <a:solidFill>
                  <a:srgbClr val="FF0000"/>
                </a:solidFill>
              </a:rPr>
              <a:t>to </a:t>
            </a:r>
            <a:r>
              <a:rPr lang="en-IN" sz="2600" b="1" u="sng" dirty="0">
                <a:solidFill>
                  <a:srgbClr val="FF0000"/>
                </a:solidFill>
              </a:rPr>
              <a:t>Road safety </a:t>
            </a:r>
          </a:p>
          <a:p>
            <a:pPr marL="568325" lvl="1" indent="-457200">
              <a:lnSpc>
                <a:spcPct val="150000"/>
              </a:lnSpc>
              <a:buFont typeface="Wingdings" pitchFamily="2" charset="2"/>
              <a:buChar char="Ø"/>
            </a:pPr>
            <a:r>
              <a:rPr lang="en-US" sz="2200" dirty="0" smtClean="0">
                <a:solidFill>
                  <a:schemeClr val="tx1"/>
                </a:solidFill>
                <a:latin typeface="Arial"/>
                <a:cs typeface="Arial"/>
              </a:rPr>
              <a:t>Enforcement</a:t>
            </a:r>
            <a:endParaRPr lang="en-US" sz="2200" dirty="0">
              <a:solidFill>
                <a:schemeClr val="tx1"/>
              </a:solidFill>
              <a:latin typeface="Arial"/>
              <a:cs typeface="Arial"/>
            </a:endParaRP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Speed control</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Traffic control</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Training and supervision</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Medical check</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Compulsion to wear Helmet, seat belt  </a:t>
            </a:r>
          </a:p>
          <a:p>
            <a:pPr marL="568325" lvl="1" indent="-457200">
              <a:lnSpc>
                <a:spcPct val="150000"/>
              </a:lnSpc>
              <a:buFont typeface="Wingdings" pitchFamily="2" charset="2"/>
              <a:buChar char="Ø"/>
            </a:pPr>
            <a:r>
              <a:rPr lang="en-US" sz="2200" dirty="0">
                <a:solidFill>
                  <a:schemeClr val="tx1"/>
                </a:solidFill>
                <a:latin typeface="Arial"/>
                <a:cs typeface="Arial"/>
              </a:rPr>
              <a:t>Education</a:t>
            </a:r>
          </a:p>
          <a:p>
            <a:pPr marL="1485900" lvl="1" indent="-342900">
              <a:buFont typeface="Wingdings" panose="05000000000000000000" pitchFamily="2" charset="2"/>
              <a:buChar char="ü"/>
            </a:pPr>
            <a:r>
              <a:rPr lang="en-US" sz="2400" dirty="0">
                <a:latin typeface="Arial" panose="020B0604020202020204" pitchFamily="34" charset="0"/>
                <a:cs typeface="Arial" panose="020B0604020202020204" pitchFamily="34" charset="0"/>
              </a:rPr>
              <a:t>Road users (pedestrians, drivers) training, </a:t>
            </a:r>
            <a:r>
              <a:rPr lang="en-US" sz="2400" dirty="0" smtClean="0">
                <a:latin typeface="Arial" panose="020B0604020202020204" pitchFamily="34" charset="0"/>
                <a:cs typeface="Arial" panose="020B0604020202020204" pitchFamily="34" charset="0"/>
              </a:rPr>
              <a:t>education, Traffic </a:t>
            </a:r>
            <a:r>
              <a:rPr lang="en-US" sz="2400" dirty="0">
                <a:latin typeface="Arial" panose="020B0604020202020204" pitchFamily="34" charset="0"/>
                <a:cs typeface="Arial" panose="020B0604020202020204" pitchFamily="34" charset="0"/>
              </a:rPr>
              <a:t>rules, traffic safety week programs etc.</a:t>
            </a:r>
          </a:p>
          <a:p>
            <a:pPr marL="568325" lvl="1" indent="-457200">
              <a:lnSpc>
                <a:spcPct val="150000"/>
              </a:lnSpc>
              <a:buFont typeface="Wingdings" pitchFamily="2" charset="2"/>
              <a:buChar char="Ø"/>
            </a:pPr>
            <a:r>
              <a:rPr lang="en-IN" sz="2200" dirty="0" smtClean="0">
                <a:solidFill>
                  <a:schemeClr val="tx1"/>
                </a:solidFill>
                <a:latin typeface="Arial"/>
                <a:cs typeface="Arial"/>
              </a:rPr>
              <a:t>Emergency</a:t>
            </a:r>
          </a:p>
          <a:p>
            <a:pPr marL="111125" lvl="1" indent="0"/>
            <a:r>
              <a:rPr lang="en-IN" sz="2000" dirty="0" err="1" smtClean="0">
                <a:solidFill>
                  <a:srgbClr val="1F1E1E"/>
                </a:solidFill>
                <a:latin typeface="Arial" panose="020B0604020202020204" pitchFamily="34" charset="0"/>
                <a:cs typeface="Arial" panose="020B0604020202020204" pitchFamily="34" charset="0"/>
              </a:rPr>
              <a:t>Rs</a:t>
            </a:r>
            <a:r>
              <a:rPr lang="en-IN" sz="2000" dirty="0" smtClean="0">
                <a:solidFill>
                  <a:srgbClr val="1F1E1E"/>
                </a:solidFill>
                <a:latin typeface="Arial" panose="020B0604020202020204" pitchFamily="34" charset="0"/>
                <a:cs typeface="Arial" panose="020B0604020202020204" pitchFamily="34" charset="0"/>
              </a:rPr>
              <a:t> </a:t>
            </a:r>
            <a:r>
              <a:rPr lang="en-IN" sz="2000" dirty="0">
                <a:solidFill>
                  <a:srgbClr val="1F1E1E"/>
                </a:solidFill>
                <a:latin typeface="Arial" panose="020B0604020202020204" pitchFamily="34" charset="0"/>
                <a:cs typeface="Arial" panose="020B0604020202020204" pitchFamily="34" charset="0"/>
              </a:rPr>
              <a:t>14,000 </a:t>
            </a:r>
            <a:r>
              <a:rPr lang="en-IN" sz="2000" dirty="0" err="1">
                <a:solidFill>
                  <a:srgbClr val="1F1E1E"/>
                </a:solidFill>
                <a:latin typeface="Arial" panose="020B0604020202020204" pitchFamily="34" charset="0"/>
                <a:cs typeface="Arial" panose="020B0604020202020204" pitchFamily="34" charset="0"/>
              </a:rPr>
              <a:t>cr</a:t>
            </a:r>
            <a:r>
              <a:rPr lang="en-IN" sz="2000" dirty="0">
                <a:solidFill>
                  <a:srgbClr val="1F1E1E"/>
                </a:solidFill>
                <a:latin typeface="Arial" panose="020B0604020202020204" pitchFamily="34" charset="0"/>
                <a:cs typeface="Arial" panose="020B0604020202020204" pitchFamily="34" charset="0"/>
              </a:rPr>
              <a:t> to be spent to cut road accidents-11.07.2019 </a:t>
            </a:r>
            <a:r>
              <a:rPr lang="en-IN" sz="2000" dirty="0">
                <a:latin typeface="Arial" panose="020B0604020202020204" pitchFamily="34" charset="0"/>
                <a:cs typeface="Arial" panose="020B0604020202020204" pitchFamily="34" charset="0"/>
                <a:hlinkClick r:id="rId2"/>
              </a:rPr>
              <a:t>https://www.socialnews.xyz/2019/07/11/rs-14000-cr-to-be-spent-to-cut-road-accidents/</a:t>
            </a:r>
            <a:endParaRPr lang="en-IN" sz="2000" dirty="0">
              <a:solidFill>
                <a:srgbClr val="1F1E1E"/>
              </a:solidFill>
              <a:latin typeface="Arial" panose="020B0604020202020204" pitchFamily="34" charset="0"/>
              <a:cs typeface="Arial" panose="020B0604020202020204" pitchFamily="34" charset="0"/>
            </a:endParaRPr>
          </a:p>
          <a:p>
            <a:pPr marL="568325" lvl="1" indent="-457200">
              <a:lnSpc>
                <a:spcPct val="150000"/>
              </a:lnSpc>
              <a:buFont typeface="Wingdings" pitchFamily="2" charset="2"/>
              <a:buChar char="Ø"/>
            </a:pPr>
            <a:endParaRPr lang="en-US" sz="2200" dirty="0">
              <a:solidFill>
                <a:schemeClr val="tx1"/>
              </a:solidFill>
              <a:latin typeface="Arial"/>
              <a:cs typeface="Arial"/>
            </a:endParaRPr>
          </a:p>
        </p:txBody>
      </p:sp>
    </p:spTree>
    <p:extLst>
      <p:ext uri="{BB962C8B-B14F-4D97-AF65-F5344CB8AC3E}">
        <p14:creationId xmlns="" xmlns:p14="http://schemas.microsoft.com/office/powerpoint/2010/main" val="32196481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96487" y="2652903"/>
            <a:ext cx="470059" cy="19526"/>
          </a:xfrm>
          <a:custGeom>
            <a:avLst/>
            <a:gdLst/>
            <a:ahLst/>
            <a:cxnLst/>
            <a:rect l="l" t="t" r="r" b="b"/>
            <a:pathLst>
              <a:path w="626745" h="26035">
                <a:moveTo>
                  <a:pt x="626363" y="0"/>
                </a:moveTo>
                <a:lnTo>
                  <a:pt x="0" y="0"/>
                </a:lnTo>
                <a:lnTo>
                  <a:pt x="0" y="25908"/>
                </a:lnTo>
                <a:lnTo>
                  <a:pt x="626363" y="25908"/>
                </a:lnTo>
                <a:lnTo>
                  <a:pt x="626363" y="0"/>
                </a:lnTo>
                <a:close/>
              </a:path>
            </a:pathLst>
          </a:custGeom>
          <a:solidFill>
            <a:srgbClr val="000000"/>
          </a:solidFill>
        </p:spPr>
        <p:txBody>
          <a:bodyPr wrap="square" lIns="0" tIns="0" rIns="0" bIns="0" rtlCol="0"/>
          <a:lstStyle/>
          <a:p>
            <a:endParaRPr sz="1350"/>
          </a:p>
        </p:txBody>
      </p:sp>
      <p:sp>
        <p:nvSpPr>
          <p:cNvPr id="5" name="object 5"/>
          <p:cNvSpPr/>
          <p:nvPr/>
        </p:nvSpPr>
        <p:spPr>
          <a:xfrm>
            <a:off x="4441603" y="2273617"/>
            <a:ext cx="1532096" cy="778193"/>
          </a:xfrm>
          <a:custGeom>
            <a:avLst/>
            <a:gdLst/>
            <a:ahLst/>
            <a:cxnLst/>
            <a:rect l="l" t="t" r="r" b="b"/>
            <a:pathLst>
              <a:path w="2042795" h="1037589">
                <a:moveTo>
                  <a:pt x="186944" y="14986"/>
                </a:moveTo>
                <a:lnTo>
                  <a:pt x="146265" y="30772"/>
                </a:lnTo>
                <a:lnTo>
                  <a:pt x="117678" y="67017"/>
                </a:lnTo>
                <a:lnTo>
                  <a:pt x="91770" y="108737"/>
                </a:lnTo>
                <a:lnTo>
                  <a:pt x="68541" y="155956"/>
                </a:lnTo>
                <a:lnTo>
                  <a:pt x="48006" y="208661"/>
                </a:lnTo>
                <a:lnTo>
                  <a:pt x="33337" y="255790"/>
                </a:lnTo>
                <a:lnTo>
                  <a:pt x="21336" y="304711"/>
                </a:lnTo>
                <a:lnTo>
                  <a:pt x="12001" y="355434"/>
                </a:lnTo>
                <a:lnTo>
                  <a:pt x="5334" y="407936"/>
                </a:lnTo>
                <a:lnTo>
                  <a:pt x="1333" y="462229"/>
                </a:lnTo>
                <a:lnTo>
                  <a:pt x="0" y="518414"/>
                </a:lnTo>
                <a:lnTo>
                  <a:pt x="1333" y="573595"/>
                </a:lnTo>
                <a:lnTo>
                  <a:pt x="5334" y="627380"/>
                </a:lnTo>
                <a:lnTo>
                  <a:pt x="12001" y="679640"/>
                </a:lnTo>
                <a:lnTo>
                  <a:pt x="21336" y="730377"/>
                </a:lnTo>
                <a:lnTo>
                  <a:pt x="33337" y="779589"/>
                </a:lnTo>
                <a:lnTo>
                  <a:pt x="48006" y="827278"/>
                </a:lnTo>
                <a:lnTo>
                  <a:pt x="68541" y="880745"/>
                </a:lnTo>
                <a:lnTo>
                  <a:pt x="91770" y="928509"/>
                </a:lnTo>
                <a:lnTo>
                  <a:pt x="117678" y="970572"/>
                </a:lnTo>
                <a:lnTo>
                  <a:pt x="146265" y="1006932"/>
                </a:lnTo>
                <a:lnTo>
                  <a:pt x="177546" y="1037590"/>
                </a:lnTo>
                <a:lnTo>
                  <a:pt x="186944" y="1022858"/>
                </a:lnTo>
                <a:lnTo>
                  <a:pt x="160020" y="991641"/>
                </a:lnTo>
                <a:lnTo>
                  <a:pt x="135686" y="955255"/>
                </a:lnTo>
                <a:lnTo>
                  <a:pt x="113931" y="913726"/>
                </a:lnTo>
                <a:lnTo>
                  <a:pt x="94780" y="867054"/>
                </a:lnTo>
                <a:lnTo>
                  <a:pt x="78232" y="815213"/>
                </a:lnTo>
                <a:lnTo>
                  <a:pt x="66586" y="769239"/>
                </a:lnTo>
                <a:lnTo>
                  <a:pt x="57061" y="721868"/>
                </a:lnTo>
                <a:lnTo>
                  <a:pt x="49657" y="673100"/>
                </a:lnTo>
                <a:lnTo>
                  <a:pt x="44361" y="622935"/>
                </a:lnTo>
                <a:lnTo>
                  <a:pt x="41186" y="571373"/>
                </a:lnTo>
                <a:lnTo>
                  <a:pt x="40132" y="518287"/>
                </a:lnTo>
                <a:lnTo>
                  <a:pt x="41186" y="464413"/>
                </a:lnTo>
                <a:lnTo>
                  <a:pt x="44361" y="412127"/>
                </a:lnTo>
                <a:lnTo>
                  <a:pt x="49669" y="361556"/>
                </a:lnTo>
                <a:lnTo>
                  <a:pt x="57099" y="312712"/>
                </a:lnTo>
                <a:lnTo>
                  <a:pt x="66662" y="265607"/>
                </a:lnTo>
                <a:lnTo>
                  <a:pt x="78359" y="220218"/>
                </a:lnTo>
                <a:lnTo>
                  <a:pt x="94945" y="169278"/>
                </a:lnTo>
                <a:lnTo>
                  <a:pt x="114109" y="123278"/>
                </a:lnTo>
                <a:lnTo>
                  <a:pt x="135826" y="82219"/>
                </a:lnTo>
                <a:lnTo>
                  <a:pt x="160096" y="46126"/>
                </a:lnTo>
                <a:lnTo>
                  <a:pt x="186944" y="14986"/>
                </a:lnTo>
                <a:close/>
              </a:path>
              <a:path w="2042795" h="1037589">
                <a:moveTo>
                  <a:pt x="1842643" y="505714"/>
                </a:moveTo>
                <a:lnTo>
                  <a:pt x="199771" y="505714"/>
                </a:lnTo>
                <a:lnTo>
                  <a:pt x="199771" y="531622"/>
                </a:lnTo>
                <a:lnTo>
                  <a:pt x="1842643" y="531622"/>
                </a:lnTo>
                <a:lnTo>
                  <a:pt x="1842643" y="505714"/>
                </a:lnTo>
                <a:close/>
              </a:path>
              <a:path w="2042795" h="1037589">
                <a:moveTo>
                  <a:pt x="2042668" y="518287"/>
                </a:moveTo>
                <a:lnTo>
                  <a:pt x="2041334" y="462229"/>
                </a:lnTo>
                <a:lnTo>
                  <a:pt x="2037334" y="407936"/>
                </a:lnTo>
                <a:lnTo>
                  <a:pt x="2030679" y="355434"/>
                </a:lnTo>
                <a:lnTo>
                  <a:pt x="2021357" y="304711"/>
                </a:lnTo>
                <a:lnTo>
                  <a:pt x="2009394" y="255790"/>
                </a:lnTo>
                <a:lnTo>
                  <a:pt x="1994789" y="208661"/>
                </a:lnTo>
                <a:lnTo>
                  <a:pt x="1974227" y="155956"/>
                </a:lnTo>
                <a:lnTo>
                  <a:pt x="1950974" y="108737"/>
                </a:lnTo>
                <a:lnTo>
                  <a:pt x="1925027" y="67017"/>
                </a:lnTo>
                <a:lnTo>
                  <a:pt x="1896402" y="30772"/>
                </a:lnTo>
                <a:lnTo>
                  <a:pt x="1865122" y="0"/>
                </a:lnTo>
                <a:lnTo>
                  <a:pt x="1855724" y="14986"/>
                </a:lnTo>
                <a:lnTo>
                  <a:pt x="1882495" y="46126"/>
                </a:lnTo>
                <a:lnTo>
                  <a:pt x="1906727" y="82219"/>
                </a:lnTo>
                <a:lnTo>
                  <a:pt x="1928431" y="123278"/>
                </a:lnTo>
                <a:lnTo>
                  <a:pt x="1947583" y="169278"/>
                </a:lnTo>
                <a:lnTo>
                  <a:pt x="1964182" y="220218"/>
                </a:lnTo>
                <a:lnTo>
                  <a:pt x="1975929" y="265607"/>
                </a:lnTo>
                <a:lnTo>
                  <a:pt x="1985518" y="312712"/>
                </a:lnTo>
                <a:lnTo>
                  <a:pt x="1992972" y="361556"/>
                </a:lnTo>
                <a:lnTo>
                  <a:pt x="1998281" y="412127"/>
                </a:lnTo>
                <a:lnTo>
                  <a:pt x="2001469" y="464413"/>
                </a:lnTo>
                <a:lnTo>
                  <a:pt x="2002536" y="518414"/>
                </a:lnTo>
                <a:lnTo>
                  <a:pt x="2001469" y="571373"/>
                </a:lnTo>
                <a:lnTo>
                  <a:pt x="1998294" y="622935"/>
                </a:lnTo>
                <a:lnTo>
                  <a:pt x="1993011" y="673100"/>
                </a:lnTo>
                <a:lnTo>
                  <a:pt x="1985594" y="721868"/>
                </a:lnTo>
                <a:lnTo>
                  <a:pt x="1976069" y="769239"/>
                </a:lnTo>
                <a:lnTo>
                  <a:pt x="1964436" y="815213"/>
                </a:lnTo>
                <a:lnTo>
                  <a:pt x="1947887" y="867054"/>
                </a:lnTo>
                <a:lnTo>
                  <a:pt x="1928761" y="913726"/>
                </a:lnTo>
                <a:lnTo>
                  <a:pt x="1907019" y="955255"/>
                </a:lnTo>
                <a:lnTo>
                  <a:pt x="1882673" y="991641"/>
                </a:lnTo>
                <a:lnTo>
                  <a:pt x="1855724" y="1022858"/>
                </a:lnTo>
                <a:lnTo>
                  <a:pt x="1865122" y="1037590"/>
                </a:lnTo>
                <a:lnTo>
                  <a:pt x="1896402" y="1006932"/>
                </a:lnTo>
                <a:lnTo>
                  <a:pt x="1925027" y="970572"/>
                </a:lnTo>
                <a:lnTo>
                  <a:pt x="1950974" y="928509"/>
                </a:lnTo>
                <a:lnTo>
                  <a:pt x="1974227" y="880745"/>
                </a:lnTo>
                <a:lnTo>
                  <a:pt x="1994789" y="827278"/>
                </a:lnTo>
                <a:lnTo>
                  <a:pt x="2009394" y="779602"/>
                </a:lnTo>
                <a:lnTo>
                  <a:pt x="2021357" y="730389"/>
                </a:lnTo>
                <a:lnTo>
                  <a:pt x="2030679" y="679653"/>
                </a:lnTo>
                <a:lnTo>
                  <a:pt x="2037334" y="627380"/>
                </a:lnTo>
                <a:lnTo>
                  <a:pt x="2041334" y="573595"/>
                </a:lnTo>
                <a:lnTo>
                  <a:pt x="2042668" y="518287"/>
                </a:lnTo>
                <a:close/>
              </a:path>
            </a:pathLst>
          </a:custGeom>
          <a:solidFill>
            <a:srgbClr val="000000"/>
          </a:solidFill>
        </p:spPr>
        <p:txBody>
          <a:bodyPr wrap="square" lIns="0" tIns="0" rIns="0" bIns="0" rtlCol="0"/>
          <a:lstStyle/>
          <a:p>
            <a:endParaRPr sz="1350"/>
          </a:p>
        </p:txBody>
      </p:sp>
      <p:sp>
        <p:nvSpPr>
          <p:cNvPr id="6" name="object 6"/>
          <p:cNvSpPr txBox="1"/>
          <p:nvPr/>
        </p:nvSpPr>
        <p:spPr>
          <a:xfrm>
            <a:off x="754380" y="1844612"/>
            <a:ext cx="7129939" cy="3143713"/>
          </a:xfrm>
          <a:prstGeom prst="rect">
            <a:avLst/>
          </a:prstGeom>
        </p:spPr>
        <p:txBody>
          <a:bodyPr vert="horz" wrap="square" lIns="0" tIns="10001" rIns="0" bIns="0" rtlCol="0">
            <a:spAutoFit/>
          </a:bodyPr>
          <a:lstStyle/>
          <a:p>
            <a:pPr marL="28575">
              <a:lnSpc>
                <a:spcPts val="2853"/>
              </a:lnSpc>
              <a:spcBef>
                <a:spcPts val="79"/>
              </a:spcBef>
            </a:pPr>
            <a:r>
              <a:rPr sz="2400" dirty="0">
                <a:latin typeface="Arial"/>
                <a:cs typeface="Arial"/>
              </a:rPr>
              <a:t>Accident Density</a:t>
            </a:r>
            <a:r>
              <a:rPr sz="2400" spc="-41" dirty="0">
                <a:latin typeface="Arial"/>
                <a:cs typeface="Arial"/>
              </a:rPr>
              <a:t> </a:t>
            </a:r>
            <a:r>
              <a:rPr sz="2400" dirty="0">
                <a:latin typeface="Arial"/>
                <a:cs typeface="Arial"/>
              </a:rPr>
              <a:t>(Ad):</a:t>
            </a:r>
          </a:p>
          <a:p>
            <a:pPr marL="3279458">
              <a:lnSpc>
                <a:spcPts val="2853"/>
              </a:lnSpc>
              <a:tabLst>
                <a:tab pos="3853339" algn="l"/>
              </a:tabLst>
            </a:pPr>
            <a:r>
              <a:rPr sz="2400" spc="-344" dirty="0">
                <a:latin typeface="Tinos"/>
                <a:cs typeface="Tinos"/>
              </a:rPr>
              <a:t>𝐴	</a:t>
            </a:r>
            <a:r>
              <a:rPr sz="2400" spc="-698" dirty="0">
                <a:latin typeface="Tinos"/>
                <a:cs typeface="Tinos"/>
              </a:rPr>
              <a:t>𝐴𝑐𝑐𝑖𝑑𝑒𝑛𝑡</a:t>
            </a:r>
            <a:endParaRPr sz="2400" dirty="0">
              <a:latin typeface="Tinos"/>
              <a:cs typeface="Tinos"/>
            </a:endParaRPr>
          </a:p>
          <a:p>
            <a:pPr marL="322898" algn="ctr">
              <a:spcBef>
                <a:spcPts val="548"/>
              </a:spcBef>
              <a:tabLst>
                <a:tab pos="762000" algn="l"/>
                <a:tab pos="1770221" algn="l"/>
              </a:tabLst>
            </a:pPr>
            <a:r>
              <a:rPr sz="3600" spc="-450" baseline="37326" dirty="0">
                <a:latin typeface="Tinos"/>
                <a:cs typeface="Tinos"/>
              </a:rPr>
              <a:t>𝐴</a:t>
            </a:r>
            <a:r>
              <a:rPr sz="2644" spc="-450" baseline="35460" dirty="0">
                <a:latin typeface="Tinos"/>
                <a:cs typeface="Tinos"/>
              </a:rPr>
              <a:t>𝑑	</a:t>
            </a:r>
            <a:r>
              <a:rPr sz="3600" spc="658" baseline="37326" dirty="0">
                <a:latin typeface="Tinos"/>
                <a:cs typeface="Tinos"/>
              </a:rPr>
              <a:t>=</a:t>
            </a:r>
            <a:r>
              <a:rPr sz="3600" spc="101" baseline="37326" dirty="0">
                <a:latin typeface="Tinos"/>
                <a:cs typeface="Tinos"/>
              </a:rPr>
              <a:t> </a:t>
            </a:r>
            <a:r>
              <a:rPr sz="2400" spc="-326" dirty="0">
                <a:latin typeface="Tinos"/>
                <a:cs typeface="Tinos"/>
              </a:rPr>
              <a:t>𝐿.</a:t>
            </a:r>
            <a:r>
              <a:rPr sz="2400" spc="-203" dirty="0">
                <a:latin typeface="Tinos"/>
                <a:cs typeface="Tinos"/>
              </a:rPr>
              <a:t> </a:t>
            </a:r>
            <a:r>
              <a:rPr sz="2400" spc="-439" dirty="0">
                <a:latin typeface="Tinos"/>
                <a:cs typeface="Tinos"/>
              </a:rPr>
              <a:t>𝑇	</a:t>
            </a:r>
            <a:r>
              <a:rPr sz="2400" spc="-38" dirty="0">
                <a:latin typeface="Tinos"/>
                <a:cs typeface="Tinos"/>
              </a:rPr>
              <a:t>𝐾𝑚.</a:t>
            </a:r>
            <a:r>
              <a:rPr sz="2400" spc="-255" dirty="0">
                <a:latin typeface="Tinos"/>
                <a:cs typeface="Tinos"/>
              </a:rPr>
              <a:t> </a:t>
            </a:r>
            <a:r>
              <a:rPr sz="2400" spc="-619" dirty="0">
                <a:latin typeface="Tinos"/>
                <a:cs typeface="Tinos"/>
              </a:rPr>
              <a:t>𝑦𝑒𝑎𝑟</a:t>
            </a:r>
            <a:endParaRPr sz="2400" dirty="0">
              <a:latin typeface="Tinos"/>
              <a:cs typeface="Tinos"/>
            </a:endParaRPr>
          </a:p>
          <a:p>
            <a:pPr>
              <a:spcBef>
                <a:spcPts val="8"/>
              </a:spcBef>
            </a:pPr>
            <a:endParaRPr sz="3713" dirty="0">
              <a:latin typeface="Tinos"/>
              <a:cs typeface="Tinos"/>
            </a:endParaRPr>
          </a:p>
          <a:p>
            <a:pPr marL="451009"/>
            <a:r>
              <a:rPr spc="-4" dirty="0">
                <a:latin typeface="Arial"/>
                <a:cs typeface="Arial"/>
              </a:rPr>
              <a:t>where:</a:t>
            </a:r>
            <a:endParaRPr dirty="0">
              <a:latin typeface="Arial"/>
              <a:cs typeface="Arial"/>
            </a:endParaRPr>
          </a:p>
          <a:p>
            <a:pPr marL="451009" marR="13335"/>
            <a:r>
              <a:rPr dirty="0">
                <a:latin typeface="Arial"/>
                <a:cs typeface="Arial"/>
              </a:rPr>
              <a:t>L: </a:t>
            </a:r>
            <a:r>
              <a:rPr spc="-4" dirty="0">
                <a:latin typeface="Arial"/>
                <a:cs typeface="Arial"/>
              </a:rPr>
              <a:t>the length </a:t>
            </a:r>
            <a:r>
              <a:rPr dirty="0">
                <a:latin typeface="Arial"/>
                <a:cs typeface="Arial"/>
              </a:rPr>
              <a:t>of the </a:t>
            </a:r>
            <a:r>
              <a:rPr spc="-4" dirty="0">
                <a:latin typeface="Arial"/>
                <a:cs typeface="Arial"/>
              </a:rPr>
              <a:t>investigated road section or </a:t>
            </a:r>
            <a:r>
              <a:rPr dirty="0">
                <a:latin typeface="Arial"/>
                <a:cs typeface="Arial"/>
              </a:rPr>
              <a:t>road </a:t>
            </a:r>
            <a:r>
              <a:rPr spc="-4" dirty="0">
                <a:latin typeface="Arial"/>
                <a:cs typeface="Arial"/>
              </a:rPr>
              <a:t>network </a:t>
            </a:r>
            <a:r>
              <a:rPr dirty="0">
                <a:latin typeface="Arial"/>
                <a:cs typeface="Arial"/>
              </a:rPr>
              <a:t>(km)  A: the </a:t>
            </a:r>
            <a:r>
              <a:rPr spc="-4" dirty="0">
                <a:latin typeface="Arial"/>
                <a:cs typeface="Arial"/>
              </a:rPr>
              <a:t>number </a:t>
            </a:r>
            <a:r>
              <a:rPr dirty="0">
                <a:latin typeface="Arial"/>
                <a:cs typeface="Arial"/>
              </a:rPr>
              <a:t>of </a:t>
            </a:r>
            <a:r>
              <a:rPr spc="-4" dirty="0">
                <a:latin typeface="Arial"/>
                <a:cs typeface="Arial"/>
              </a:rPr>
              <a:t>accidents occurred on </a:t>
            </a:r>
            <a:r>
              <a:rPr dirty="0">
                <a:latin typeface="Arial"/>
                <a:cs typeface="Arial"/>
              </a:rPr>
              <a:t>the </a:t>
            </a:r>
            <a:r>
              <a:rPr spc="-4" dirty="0">
                <a:latin typeface="Arial"/>
                <a:cs typeface="Arial"/>
              </a:rPr>
              <a:t>section or network  with length</a:t>
            </a:r>
            <a:r>
              <a:rPr spc="4" dirty="0">
                <a:latin typeface="Arial"/>
                <a:cs typeface="Arial"/>
              </a:rPr>
              <a:t> </a:t>
            </a:r>
            <a:r>
              <a:rPr dirty="0">
                <a:latin typeface="Arial"/>
                <a:cs typeface="Arial"/>
              </a:rPr>
              <a:t>“L”.</a:t>
            </a:r>
          </a:p>
          <a:p>
            <a:pPr marL="451009">
              <a:spcBef>
                <a:spcPts val="4"/>
              </a:spcBef>
            </a:pPr>
            <a:r>
              <a:rPr spc="-101" dirty="0">
                <a:latin typeface="Arial"/>
                <a:cs typeface="Arial"/>
              </a:rPr>
              <a:t>T: </a:t>
            </a:r>
            <a:r>
              <a:rPr dirty="0">
                <a:latin typeface="Arial"/>
                <a:cs typeface="Arial"/>
              </a:rPr>
              <a:t>the </a:t>
            </a:r>
            <a:r>
              <a:rPr spc="-4" dirty="0">
                <a:latin typeface="Arial"/>
                <a:cs typeface="Arial"/>
              </a:rPr>
              <a:t>number </a:t>
            </a:r>
            <a:r>
              <a:rPr dirty="0">
                <a:latin typeface="Arial"/>
                <a:cs typeface="Arial"/>
              </a:rPr>
              <a:t>of</a:t>
            </a:r>
            <a:r>
              <a:rPr spc="101" dirty="0">
                <a:latin typeface="Arial"/>
                <a:cs typeface="Arial"/>
              </a:rPr>
              <a:t> </a:t>
            </a:r>
            <a:r>
              <a:rPr spc="-4" dirty="0">
                <a:latin typeface="Arial"/>
                <a:cs typeface="Arial"/>
              </a:rPr>
              <a:t>years.</a:t>
            </a:r>
            <a:endParaRPr dirty="0">
              <a:latin typeface="Arial"/>
              <a:cs typeface="Arial"/>
            </a:endParaRPr>
          </a:p>
        </p:txBody>
      </p:sp>
      <p:sp>
        <p:nvSpPr>
          <p:cNvPr id="9" name="object 9"/>
          <p:cNvSpPr txBox="1">
            <a:spLocks noGrp="1"/>
          </p:cNvSpPr>
          <p:nvPr>
            <p:ph type="sldNum" sz="quarter" idx="7"/>
          </p:nvPr>
        </p:nvSpPr>
        <p:spPr>
          <a:xfrm>
            <a:off x="6420372" y="5663700"/>
            <a:ext cx="192360" cy="307777"/>
          </a:xfrm>
          <a:prstGeom prst="rect">
            <a:avLst/>
          </a:prstGeom>
        </p:spPr>
        <p:txBody>
          <a:bodyPr vert="horz" wrap="square" lIns="0" tIns="0" rIns="0" bIns="0" rtlCol="0" anchor="ctr">
            <a:spAutoFit/>
          </a:bodyPr>
          <a:lstStyle/>
          <a:p>
            <a:pPr marL="28575">
              <a:lnSpc>
                <a:spcPts val="1238"/>
              </a:lnSpc>
            </a:pPr>
            <a:fld id="{81D60167-4931-47E6-BA6A-407CBD079E47}" type="slidenum">
              <a:rPr dirty="0"/>
              <a:pPr marL="28575">
                <a:lnSpc>
                  <a:spcPts val="1238"/>
                </a:lnSpc>
              </a:pPr>
              <a:t>51</a:t>
            </a:fld>
            <a:endParaRPr dirty="0"/>
          </a:p>
        </p:txBody>
      </p:sp>
      <p:sp>
        <p:nvSpPr>
          <p:cNvPr id="10" name="Subtitle 2"/>
          <p:cNvSpPr txBox="1"/>
          <p:nvPr/>
        </p:nvSpPr>
        <p:spPr>
          <a:xfrm>
            <a:off x="506320" y="455444"/>
            <a:ext cx="8044400" cy="612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US" sz="2600" b="1" u="sng" dirty="0" smtClean="0">
                <a:solidFill>
                  <a:srgbClr val="FF0000"/>
                </a:solidFill>
              </a:rPr>
              <a:t>Accident Assessment</a:t>
            </a:r>
            <a:r>
              <a:rPr lang="en-IN" sz="2600" b="1" u="sng" dirty="0" smtClean="0">
                <a:solidFill>
                  <a:srgbClr val="FF0000"/>
                </a:solidFill>
              </a:rPr>
              <a:t> </a:t>
            </a:r>
          </a:p>
        </p:txBody>
      </p:sp>
    </p:spTree>
    <p:extLst>
      <p:ext uri="{BB962C8B-B14F-4D97-AF65-F5344CB8AC3E}">
        <p14:creationId xmlns="" xmlns:p14="http://schemas.microsoft.com/office/powerpoint/2010/main" val="121111135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836925" y="2660904"/>
            <a:ext cx="1988820" cy="19526"/>
          </a:xfrm>
          <a:custGeom>
            <a:avLst/>
            <a:gdLst/>
            <a:ahLst/>
            <a:cxnLst/>
            <a:rect l="l" t="t" r="r" b="b"/>
            <a:pathLst>
              <a:path w="2651760" h="26035">
                <a:moveTo>
                  <a:pt x="2651760" y="0"/>
                </a:moveTo>
                <a:lnTo>
                  <a:pt x="0" y="0"/>
                </a:lnTo>
                <a:lnTo>
                  <a:pt x="0" y="25908"/>
                </a:lnTo>
                <a:lnTo>
                  <a:pt x="2651760" y="25908"/>
                </a:lnTo>
                <a:lnTo>
                  <a:pt x="2651760" y="0"/>
                </a:lnTo>
                <a:close/>
              </a:path>
            </a:pathLst>
          </a:custGeom>
          <a:solidFill>
            <a:srgbClr val="000000"/>
          </a:solidFill>
        </p:spPr>
        <p:txBody>
          <a:bodyPr wrap="square" lIns="0" tIns="0" rIns="0" bIns="0" rtlCol="0"/>
          <a:lstStyle/>
          <a:p>
            <a:endParaRPr sz="1350"/>
          </a:p>
        </p:txBody>
      </p:sp>
      <p:sp>
        <p:nvSpPr>
          <p:cNvPr id="5" name="object 5"/>
          <p:cNvSpPr/>
          <p:nvPr/>
        </p:nvSpPr>
        <p:spPr>
          <a:xfrm>
            <a:off x="4901089" y="2281618"/>
            <a:ext cx="2108359" cy="778193"/>
          </a:xfrm>
          <a:custGeom>
            <a:avLst/>
            <a:gdLst/>
            <a:ahLst/>
            <a:cxnLst/>
            <a:rect l="l" t="t" r="r" b="b"/>
            <a:pathLst>
              <a:path w="2811145" h="1037589">
                <a:moveTo>
                  <a:pt x="186944" y="14986"/>
                </a:moveTo>
                <a:lnTo>
                  <a:pt x="146265" y="30772"/>
                </a:lnTo>
                <a:lnTo>
                  <a:pt x="117678" y="67017"/>
                </a:lnTo>
                <a:lnTo>
                  <a:pt x="91770" y="108737"/>
                </a:lnTo>
                <a:lnTo>
                  <a:pt x="68541" y="155956"/>
                </a:lnTo>
                <a:lnTo>
                  <a:pt x="48006" y="208661"/>
                </a:lnTo>
                <a:lnTo>
                  <a:pt x="33337" y="255790"/>
                </a:lnTo>
                <a:lnTo>
                  <a:pt x="21336" y="304711"/>
                </a:lnTo>
                <a:lnTo>
                  <a:pt x="12001" y="355434"/>
                </a:lnTo>
                <a:lnTo>
                  <a:pt x="5334" y="407936"/>
                </a:lnTo>
                <a:lnTo>
                  <a:pt x="1333" y="462229"/>
                </a:lnTo>
                <a:lnTo>
                  <a:pt x="0" y="518414"/>
                </a:lnTo>
                <a:lnTo>
                  <a:pt x="1320" y="573595"/>
                </a:lnTo>
                <a:lnTo>
                  <a:pt x="5321" y="627380"/>
                </a:lnTo>
                <a:lnTo>
                  <a:pt x="11988" y="679640"/>
                </a:lnTo>
                <a:lnTo>
                  <a:pt x="21323" y="730377"/>
                </a:lnTo>
                <a:lnTo>
                  <a:pt x="33324" y="779589"/>
                </a:lnTo>
                <a:lnTo>
                  <a:pt x="48006" y="827278"/>
                </a:lnTo>
                <a:lnTo>
                  <a:pt x="68541" y="880745"/>
                </a:lnTo>
                <a:lnTo>
                  <a:pt x="91770" y="928509"/>
                </a:lnTo>
                <a:lnTo>
                  <a:pt x="117678" y="970572"/>
                </a:lnTo>
                <a:lnTo>
                  <a:pt x="146265" y="1006932"/>
                </a:lnTo>
                <a:lnTo>
                  <a:pt x="177546" y="1037590"/>
                </a:lnTo>
                <a:lnTo>
                  <a:pt x="186944" y="1022858"/>
                </a:lnTo>
                <a:lnTo>
                  <a:pt x="160020" y="991641"/>
                </a:lnTo>
                <a:lnTo>
                  <a:pt x="135686" y="955255"/>
                </a:lnTo>
                <a:lnTo>
                  <a:pt x="113931" y="913726"/>
                </a:lnTo>
                <a:lnTo>
                  <a:pt x="94780" y="867054"/>
                </a:lnTo>
                <a:lnTo>
                  <a:pt x="78232" y="815213"/>
                </a:lnTo>
                <a:lnTo>
                  <a:pt x="66586" y="769251"/>
                </a:lnTo>
                <a:lnTo>
                  <a:pt x="57061" y="721880"/>
                </a:lnTo>
                <a:lnTo>
                  <a:pt x="49657" y="673100"/>
                </a:lnTo>
                <a:lnTo>
                  <a:pt x="44361" y="622947"/>
                </a:lnTo>
                <a:lnTo>
                  <a:pt x="41186" y="571385"/>
                </a:lnTo>
                <a:lnTo>
                  <a:pt x="40132" y="518287"/>
                </a:lnTo>
                <a:lnTo>
                  <a:pt x="41186" y="464413"/>
                </a:lnTo>
                <a:lnTo>
                  <a:pt x="44361" y="412127"/>
                </a:lnTo>
                <a:lnTo>
                  <a:pt x="49669" y="361556"/>
                </a:lnTo>
                <a:lnTo>
                  <a:pt x="57099" y="312712"/>
                </a:lnTo>
                <a:lnTo>
                  <a:pt x="66662" y="265607"/>
                </a:lnTo>
                <a:lnTo>
                  <a:pt x="78359" y="220218"/>
                </a:lnTo>
                <a:lnTo>
                  <a:pt x="94945" y="169278"/>
                </a:lnTo>
                <a:lnTo>
                  <a:pt x="114109" y="123278"/>
                </a:lnTo>
                <a:lnTo>
                  <a:pt x="135826" y="82219"/>
                </a:lnTo>
                <a:lnTo>
                  <a:pt x="160096" y="46126"/>
                </a:lnTo>
                <a:lnTo>
                  <a:pt x="186944" y="14986"/>
                </a:lnTo>
                <a:close/>
              </a:path>
              <a:path w="2811145" h="1037589">
                <a:moveTo>
                  <a:pt x="2609215" y="505714"/>
                </a:moveTo>
                <a:lnTo>
                  <a:pt x="199771" y="505714"/>
                </a:lnTo>
                <a:lnTo>
                  <a:pt x="199771" y="531622"/>
                </a:lnTo>
                <a:lnTo>
                  <a:pt x="2609215" y="531622"/>
                </a:lnTo>
                <a:lnTo>
                  <a:pt x="2609215" y="505714"/>
                </a:lnTo>
                <a:close/>
              </a:path>
              <a:path w="2811145" h="1037589">
                <a:moveTo>
                  <a:pt x="2810764" y="518287"/>
                </a:moveTo>
                <a:lnTo>
                  <a:pt x="2809430" y="462229"/>
                </a:lnTo>
                <a:lnTo>
                  <a:pt x="2805430" y="407936"/>
                </a:lnTo>
                <a:lnTo>
                  <a:pt x="2798775" y="355434"/>
                </a:lnTo>
                <a:lnTo>
                  <a:pt x="2789453" y="304711"/>
                </a:lnTo>
                <a:lnTo>
                  <a:pt x="2777490" y="255790"/>
                </a:lnTo>
                <a:lnTo>
                  <a:pt x="2762885" y="208661"/>
                </a:lnTo>
                <a:lnTo>
                  <a:pt x="2742323" y="155956"/>
                </a:lnTo>
                <a:lnTo>
                  <a:pt x="2719070" y="108737"/>
                </a:lnTo>
                <a:lnTo>
                  <a:pt x="2693124" y="67017"/>
                </a:lnTo>
                <a:lnTo>
                  <a:pt x="2664498" y="30772"/>
                </a:lnTo>
                <a:lnTo>
                  <a:pt x="2633218" y="0"/>
                </a:lnTo>
                <a:lnTo>
                  <a:pt x="2623820" y="14986"/>
                </a:lnTo>
                <a:lnTo>
                  <a:pt x="2650591" y="46126"/>
                </a:lnTo>
                <a:lnTo>
                  <a:pt x="2674823" y="82219"/>
                </a:lnTo>
                <a:lnTo>
                  <a:pt x="2696527" y="123278"/>
                </a:lnTo>
                <a:lnTo>
                  <a:pt x="2715679" y="169278"/>
                </a:lnTo>
                <a:lnTo>
                  <a:pt x="2732278" y="220218"/>
                </a:lnTo>
                <a:lnTo>
                  <a:pt x="2744025" y="265607"/>
                </a:lnTo>
                <a:lnTo>
                  <a:pt x="2753614" y="312712"/>
                </a:lnTo>
                <a:lnTo>
                  <a:pt x="2761069" y="361556"/>
                </a:lnTo>
                <a:lnTo>
                  <a:pt x="2766377" y="412127"/>
                </a:lnTo>
                <a:lnTo>
                  <a:pt x="2769565" y="464413"/>
                </a:lnTo>
                <a:lnTo>
                  <a:pt x="2770632" y="518414"/>
                </a:lnTo>
                <a:lnTo>
                  <a:pt x="2769565" y="571385"/>
                </a:lnTo>
                <a:lnTo>
                  <a:pt x="2766390" y="622947"/>
                </a:lnTo>
                <a:lnTo>
                  <a:pt x="2761107" y="673100"/>
                </a:lnTo>
                <a:lnTo>
                  <a:pt x="2753690" y="721868"/>
                </a:lnTo>
                <a:lnTo>
                  <a:pt x="2744165" y="769239"/>
                </a:lnTo>
                <a:lnTo>
                  <a:pt x="2732532" y="815213"/>
                </a:lnTo>
                <a:lnTo>
                  <a:pt x="2715984" y="867054"/>
                </a:lnTo>
                <a:lnTo>
                  <a:pt x="2696857" y="913726"/>
                </a:lnTo>
                <a:lnTo>
                  <a:pt x="2675115" y="955255"/>
                </a:lnTo>
                <a:lnTo>
                  <a:pt x="2650769" y="991641"/>
                </a:lnTo>
                <a:lnTo>
                  <a:pt x="2623820" y="1022858"/>
                </a:lnTo>
                <a:lnTo>
                  <a:pt x="2633218" y="1037590"/>
                </a:lnTo>
                <a:lnTo>
                  <a:pt x="2664498" y="1006932"/>
                </a:lnTo>
                <a:lnTo>
                  <a:pt x="2693124" y="970572"/>
                </a:lnTo>
                <a:lnTo>
                  <a:pt x="2719070" y="928509"/>
                </a:lnTo>
                <a:lnTo>
                  <a:pt x="2742323" y="880745"/>
                </a:lnTo>
                <a:lnTo>
                  <a:pt x="2762885" y="827278"/>
                </a:lnTo>
                <a:lnTo>
                  <a:pt x="2777490" y="779602"/>
                </a:lnTo>
                <a:lnTo>
                  <a:pt x="2789453" y="730389"/>
                </a:lnTo>
                <a:lnTo>
                  <a:pt x="2798775" y="679653"/>
                </a:lnTo>
                <a:lnTo>
                  <a:pt x="2805430" y="627392"/>
                </a:lnTo>
                <a:lnTo>
                  <a:pt x="2809430" y="573608"/>
                </a:lnTo>
                <a:lnTo>
                  <a:pt x="2810764" y="518287"/>
                </a:lnTo>
                <a:close/>
              </a:path>
            </a:pathLst>
          </a:custGeom>
          <a:solidFill>
            <a:srgbClr val="000000"/>
          </a:solidFill>
        </p:spPr>
        <p:txBody>
          <a:bodyPr wrap="square" lIns="0" tIns="0" rIns="0" bIns="0" rtlCol="0"/>
          <a:lstStyle/>
          <a:p>
            <a:endParaRPr sz="1350"/>
          </a:p>
        </p:txBody>
      </p:sp>
      <p:sp>
        <p:nvSpPr>
          <p:cNvPr id="6" name="object 6"/>
          <p:cNvSpPr txBox="1"/>
          <p:nvPr/>
        </p:nvSpPr>
        <p:spPr>
          <a:xfrm>
            <a:off x="806042" y="1525995"/>
            <a:ext cx="7160895" cy="2678201"/>
          </a:xfrm>
          <a:prstGeom prst="rect">
            <a:avLst/>
          </a:prstGeom>
        </p:spPr>
        <p:txBody>
          <a:bodyPr vert="horz" wrap="square" lIns="0" tIns="10001" rIns="0" bIns="0" rtlCol="0">
            <a:spAutoFit/>
          </a:bodyPr>
          <a:lstStyle/>
          <a:p>
            <a:pPr marL="28575">
              <a:spcBef>
                <a:spcPts val="79"/>
              </a:spcBef>
            </a:pPr>
            <a:r>
              <a:rPr sz="2400" dirty="0">
                <a:latin typeface="Arial"/>
                <a:cs typeface="Arial"/>
              </a:rPr>
              <a:t>Accident</a:t>
            </a:r>
            <a:r>
              <a:rPr sz="2400" spc="-23" dirty="0">
                <a:latin typeface="Arial"/>
                <a:cs typeface="Arial"/>
              </a:rPr>
              <a:t> </a:t>
            </a:r>
            <a:r>
              <a:rPr sz="2400" spc="-4" dirty="0">
                <a:latin typeface="Arial"/>
                <a:cs typeface="Arial"/>
              </a:rPr>
              <a:t>rate(Ar):</a:t>
            </a:r>
            <a:endParaRPr sz="2400" dirty="0">
              <a:latin typeface="Arial"/>
              <a:cs typeface="Arial"/>
            </a:endParaRPr>
          </a:p>
          <a:p>
            <a:pPr marL="2682716">
              <a:spcBef>
                <a:spcPts val="8"/>
              </a:spcBef>
              <a:tabLst>
                <a:tab pos="4599623" algn="l"/>
              </a:tabLst>
            </a:pPr>
            <a:endParaRPr lang="en-US" sz="2400" spc="-221" dirty="0" smtClean="0">
              <a:latin typeface="Tinos"/>
              <a:cs typeface="Tinos"/>
            </a:endParaRPr>
          </a:p>
          <a:p>
            <a:pPr marL="2682716">
              <a:spcBef>
                <a:spcPts val="8"/>
              </a:spcBef>
              <a:tabLst>
                <a:tab pos="4599623" algn="l"/>
              </a:tabLst>
            </a:pPr>
            <a:r>
              <a:rPr sz="2400" spc="-221" dirty="0" smtClean="0">
                <a:latin typeface="Tinos"/>
                <a:cs typeface="Tinos"/>
              </a:rPr>
              <a:t>𝐴</a:t>
            </a:r>
            <a:r>
              <a:rPr sz="2400" spc="-221" dirty="0">
                <a:latin typeface="Tinos"/>
                <a:cs typeface="Tinos"/>
              </a:rPr>
              <a:t>.</a:t>
            </a:r>
            <a:r>
              <a:rPr sz="2400" spc="-195" dirty="0">
                <a:latin typeface="Tinos"/>
                <a:cs typeface="Tinos"/>
              </a:rPr>
              <a:t> </a:t>
            </a:r>
            <a:r>
              <a:rPr sz="2400" spc="131" dirty="0">
                <a:latin typeface="Tinos"/>
                <a:cs typeface="Tinos"/>
              </a:rPr>
              <a:t>10</a:t>
            </a:r>
            <a:r>
              <a:rPr sz="2644" spc="197" baseline="28368" dirty="0">
                <a:latin typeface="Tinos"/>
                <a:cs typeface="Tinos"/>
              </a:rPr>
              <a:t>6	</a:t>
            </a:r>
            <a:r>
              <a:rPr sz="2400" spc="-698" dirty="0">
                <a:latin typeface="Tinos"/>
                <a:cs typeface="Tinos"/>
              </a:rPr>
              <a:t>𝐴𝑐𝑐𝑖𝑑𝑒𝑛𝑡</a:t>
            </a:r>
            <a:endParaRPr sz="2400" dirty="0">
              <a:latin typeface="Tinos"/>
              <a:cs typeface="Tinos"/>
            </a:endParaRPr>
          </a:p>
          <a:p>
            <a:pPr marL="1355408">
              <a:spcBef>
                <a:spcPts val="551"/>
              </a:spcBef>
              <a:tabLst>
                <a:tab pos="1770221" algn="l"/>
                <a:tab pos="4296728" algn="l"/>
              </a:tabLst>
            </a:pPr>
            <a:r>
              <a:rPr sz="3600" spc="-596" baseline="37326" dirty="0">
                <a:latin typeface="Tinos"/>
                <a:cs typeface="Tinos"/>
              </a:rPr>
              <a:t>𝐴</a:t>
            </a:r>
            <a:r>
              <a:rPr sz="2644" spc="-596" baseline="35460" dirty="0">
                <a:latin typeface="Tinos"/>
                <a:cs typeface="Tinos"/>
              </a:rPr>
              <a:t>𝑟	</a:t>
            </a:r>
            <a:r>
              <a:rPr sz="3600" spc="658" baseline="37326" dirty="0">
                <a:latin typeface="Tinos"/>
                <a:cs typeface="Tinos"/>
              </a:rPr>
              <a:t>= </a:t>
            </a:r>
            <a:r>
              <a:rPr sz="2400" spc="68" dirty="0">
                <a:latin typeface="Tinos"/>
                <a:cs typeface="Tinos"/>
              </a:rPr>
              <a:t>365.</a:t>
            </a:r>
            <a:r>
              <a:rPr sz="2400" spc="-480" dirty="0">
                <a:latin typeface="Tinos"/>
                <a:cs typeface="Tinos"/>
              </a:rPr>
              <a:t> </a:t>
            </a:r>
            <a:r>
              <a:rPr sz="2400" spc="-285" dirty="0">
                <a:latin typeface="Tinos"/>
                <a:cs typeface="Tinos"/>
              </a:rPr>
              <a:t>𝐴𝐴𝐷𝑇. </a:t>
            </a:r>
            <a:r>
              <a:rPr sz="2400" spc="-326" dirty="0">
                <a:latin typeface="Tinos"/>
                <a:cs typeface="Tinos"/>
              </a:rPr>
              <a:t>𝐿.</a:t>
            </a:r>
            <a:r>
              <a:rPr sz="2400" spc="-191" dirty="0">
                <a:latin typeface="Tinos"/>
                <a:cs typeface="Tinos"/>
              </a:rPr>
              <a:t> </a:t>
            </a:r>
            <a:r>
              <a:rPr sz="2400" spc="-439" dirty="0">
                <a:latin typeface="Tinos"/>
                <a:cs typeface="Tinos"/>
              </a:rPr>
              <a:t>𝑇	</a:t>
            </a:r>
            <a:r>
              <a:rPr sz="2400" spc="-307" dirty="0">
                <a:latin typeface="Tinos"/>
                <a:cs typeface="Tinos"/>
              </a:rPr>
              <a:t>10</a:t>
            </a:r>
            <a:r>
              <a:rPr sz="2644" spc="-461" baseline="22458" dirty="0">
                <a:latin typeface="Tinos"/>
                <a:cs typeface="Tinos"/>
              </a:rPr>
              <a:t>6</a:t>
            </a:r>
            <a:r>
              <a:rPr sz="2400" spc="-307" dirty="0">
                <a:latin typeface="Tinos"/>
                <a:cs typeface="Tinos"/>
              </a:rPr>
              <a:t>𝑉𝑒ℎ𝑐𝑙𝑒𝑘𝑚</a:t>
            </a:r>
            <a:endParaRPr sz="2400" dirty="0">
              <a:latin typeface="Tinos"/>
              <a:cs typeface="Tinos"/>
            </a:endParaRPr>
          </a:p>
          <a:p>
            <a:pPr>
              <a:spcBef>
                <a:spcPts val="34"/>
              </a:spcBef>
            </a:pPr>
            <a:endParaRPr sz="3638" dirty="0">
              <a:latin typeface="Tinos"/>
              <a:cs typeface="Tinos"/>
            </a:endParaRPr>
          </a:p>
          <a:p>
            <a:pPr marL="451009"/>
            <a:r>
              <a:rPr spc="-4" dirty="0">
                <a:latin typeface="Arial"/>
                <a:cs typeface="Arial"/>
              </a:rPr>
              <a:t>where:</a:t>
            </a:r>
            <a:endParaRPr dirty="0">
              <a:latin typeface="Arial"/>
              <a:cs typeface="Arial"/>
            </a:endParaRPr>
          </a:p>
          <a:p>
            <a:pPr marL="451009"/>
            <a:r>
              <a:rPr spc="-45" dirty="0">
                <a:latin typeface="Arial"/>
                <a:cs typeface="Arial"/>
              </a:rPr>
              <a:t>AADT: </a:t>
            </a:r>
            <a:r>
              <a:rPr spc="-4" dirty="0">
                <a:latin typeface="Arial"/>
                <a:cs typeface="Arial"/>
              </a:rPr>
              <a:t>annual average daily </a:t>
            </a:r>
            <a:r>
              <a:rPr spc="-8" dirty="0">
                <a:latin typeface="Arial"/>
                <a:cs typeface="Arial"/>
              </a:rPr>
              <a:t>traffic</a:t>
            </a:r>
            <a:r>
              <a:rPr spc="86" dirty="0">
                <a:latin typeface="Arial"/>
                <a:cs typeface="Arial"/>
              </a:rPr>
              <a:t> </a:t>
            </a:r>
            <a:r>
              <a:rPr spc="-4" dirty="0">
                <a:latin typeface="Arial"/>
                <a:cs typeface="Arial"/>
              </a:rPr>
              <a:t>(vehicle/day)</a:t>
            </a:r>
            <a:endParaRPr dirty="0">
              <a:latin typeface="Arial"/>
              <a:cs typeface="Arial"/>
            </a:endParaRPr>
          </a:p>
        </p:txBody>
      </p:sp>
      <p:sp>
        <p:nvSpPr>
          <p:cNvPr id="10" name="object 10"/>
          <p:cNvSpPr txBox="1">
            <a:spLocks noGrp="1"/>
          </p:cNvSpPr>
          <p:nvPr>
            <p:ph type="sldNum" sz="quarter" idx="7"/>
          </p:nvPr>
        </p:nvSpPr>
        <p:spPr>
          <a:xfrm>
            <a:off x="6420372" y="5663700"/>
            <a:ext cx="192360" cy="307777"/>
          </a:xfrm>
          <a:prstGeom prst="rect">
            <a:avLst/>
          </a:prstGeom>
        </p:spPr>
        <p:txBody>
          <a:bodyPr vert="horz" wrap="square" lIns="0" tIns="0" rIns="0" bIns="0" rtlCol="0" anchor="ctr">
            <a:spAutoFit/>
          </a:bodyPr>
          <a:lstStyle/>
          <a:p>
            <a:pPr marL="28575">
              <a:lnSpc>
                <a:spcPts val="1238"/>
              </a:lnSpc>
            </a:pPr>
            <a:fld id="{81D60167-4931-47E6-BA6A-407CBD079E47}" type="slidenum">
              <a:rPr dirty="0"/>
              <a:pPr marL="28575">
                <a:lnSpc>
                  <a:spcPts val="1238"/>
                </a:lnSpc>
              </a:pPr>
              <a:t>52</a:t>
            </a:fld>
            <a:endParaRPr dirty="0"/>
          </a:p>
        </p:txBody>
      </p:sp>
      <p:sp>
        <p:nvSpPr>
          <p:cNvPr id="7" name="object 7"/>
          <p:cNvSpPr txBox="1"/>
          <p:nvPr/>
        </p:nvSpPr>
        <p:spPr>
          <a:xfrm>
            <a:off x="798042" y="4463701"/>
            <a:ext cx="8049578" cy="1048364"/>
          </a:xfrm>
          <a:prstGeom prst="rect">
            <a:avLst/>
          </a:prstGeom>
        </p:spPr>
        <p:txBody>
          <a:bodyPr vert="horz" wrap="square" lIns="0" tIns="9525" rIns="0" bIns="0" rtlCol="0">
            <a:spAutoFit/>
          </a:bodyPr>
          <a:lstStyle/>
          <a:p>
            <a:pPr marL="28575" marR="22860">
              <a:spcBef>
                <a:spcPts val="75"/>
              </a:spcBef>
            </a:pPr>
            <a:r>
              <a:rPr sz="1350" b="1" spc="-4" dirty="0">
                <a:latin typeface="Arial"/>
                <a:cs typeface="Arial"/>
              </a:rPr>
              <a:t>Note</a:t>
            </a:r>
            <a:r>
              <a:rPr sz="1350" spc="-4" dirty="0">
                <a:latin typeface="Arial"/>
                <a:cs typeface="Arial"/>
              </a:rPr>
              <a:t>: </a:t>
            </a:r>
            <a:r>
              <a:rPr sz="1350" dirty="0">
                <a:latin typeface="Arial"/>
                <a:cs typeface="Arial"/>
              </a:rPr>
              <a:t>The </a:t>
            </a:r>
            <a:r>
              <a:rPr sz="1350" spc="-4" dirty="0">
                <a:latin typeface="Arial"/>
                <a:cs typeface="Arial"/>
              </a:rPr>
              <a:t>relationship </a:t>
            </a:r>
            <a:r>
              <a:rPr sz="1350" spc="-8" dirty="0">
                <a:latin typeface="Arial"/>
                <a:cs typeface="Arial"/>
              </a:rPr>
              <a:t>between </a:t>
            </a:r>
            <a:r>
              <a:rPr sz="1350" spc="-4" dirty="0">
                <a:latin typeface="Arial"/>
                <a:cs typeface="Arial"/>
              </a:rPr>
              <a:t>traffic volume and accidents can be expressed as </a:t>
            </a:r>
            <a:r>
              <a:rPr sz="1350" spc="-8" dirty="0">
                <a:latin typeface="Arial"/>
                <a:cs typeface="Arial"/>
              </a:rPr>
              <a:t>follows: </a:t>
            </a:r>
            <a:r>
              <a:rPr sz="1350" spc="-15" dirty="0">
                <a:latin typeface="Arial"/>
                <a:cs typeface="Arial"/>
              </a:rPr>
              <a:t>(Elvik </a:t>
            </a:r>
            <a:r>
              <a:rPr sz="1350" spc="-4" dirty="0">
                <a:latin typeface="Arial"/>
                <a:cs typeface="Arial"/>
              </a:rPr>
              <a:t>and </a:t>
            </a:r>
            <a:r>
              <a:rPr sz="1350" spc="-30" dirty="0">
                <a:latin typeface="Arial"/>
                <a:cs typeface="Arial"/>
              </a:rPr>
              <a:t>Vaa,  </a:t>
            </a:r>
            <a:r>
              <a:rPr sz="1350" spc="-4" dirty="0">
                <a:latin typeface="Arial"/>
                <a:cs typeface="Arial"/>
              </a:rPr>
              <a:t>2004):</a:t>
            </a:r>
            <a:endParaRPr sz="1350">
              <a:latin typeface="Arial"/>
              <a:cs typeface="Arial"/>
            </a:endParaRPr>
          </a:p>
          <a:p>
            <a:pPr marL="48101" algn="ctr">
              <a:spcBef>
                <a:spcPts val="26"/>
              </a:spcBef>
            </a:pPr>
            <a:r>
              <a:rPr sz="1350" spc="-199" dirty="0">
                <a:latin typeface="Tinos"/>
                <a:cs typeface="Tinos"/>
              </a:rPr>
              <a:t>𝐴  </a:t>
            </a:r>
            <a:r>
              <a:rPr sz="1350" spc="244" dirty="0">
                <a:latin typeface="Tinos"/>
                <a:cs typeface="Tinos"/>
              </a:rPr>
              <a:t>= </a:t>
            </a:r>
            <a:r>
              <a:rPr sz="1350" spc="-165" dirty="0">
                <a:latin typeface="Tinos"/>
                <a:cs typeface="Tinos"/>
              </a:rPr>
              <a:t>𝑎.</a:t>
            </a:r>
            <a:r>
              <a:rPr sz="1350" spc="-214" dirty="0">
                <a:latin typeface="Tinos"/>
                <a:cs typeface="Tinos"/>
              </a:rPr>
              <a:t> </a:t>
            </a:r>
            <a:r>
              <a:rPr sz="1350" spc="-139" dirty="0">
                <a:latin typeface="Tinos"/>
                <a:cs typeface="Tinos"/>
              </a:rPr>
              <a:t>𝑄</a:t>
            </a:r>
            <a:r>
              <a:rPr sz="1463" spc="-208" baseline="27777" dirty="0">
                <a:latin typeface="Tinos"/>
                <a:cs typeface="Tinos"/>
              </a:rPr>
              <a:t>𝑏</a:t>
            </a:r>
            <a:endParaRPr sz="1463" baseline="27777">
              <a:latin typeface="Tinos"/>
              <a:cs typeface="Tinos"/>
            </a:endParaRPr>
          </a:p>
          <a:p>
            <a:pPr marL="28575"/>
            <a:r>
              <a:rPr sz="1350" spc="-4" dirty="0">
                <a:latin typeface="Arial"/>
                <a:cs typeface="Arial"/>
              </a:rPr>
              <a:t>Where:</a:t>
            </a:r>
            <a:endParaRPr sz="1350">
              <a:latin typeface="Arial"/>
              <a:cs typeface="Arial"/>
            </a:endParaRPr>
          </a:p>
          <a:p>
            <a:pPr marL="28575"/>
            <a:r>
              <a:rPr sz="1350" dirty="0">
                <a:latin typeface="Arial"/>
                <a:cs typeface="Arial"/>
              </a:rPr>
              <a:t>A= </a:t>
            </a:r>
            <a:r>
              <a:rPr sz="1350" spc="-4" dirty="0">
                <a:latin typeface="Arial"/>
                <a:cs typeface="Arial"/>
              </a:rPr>
              <a:t>Number of Accidents; </a:t>
            </a:r>
            <a:r>
              <a:rPr sz="1350" dirty="0">
                <a:latin typeface="Arial"/>
                <a:cs typeface="Arial"/>
              </a:rPr>
              <a:t>Q = </a:t>
            </a:r>
            <a:r>
              <a:rPr sz="1350" spc="-4" dirty="0">
                <a:latin typeface="Arial"/>
                <a:cs typeface="Arial"/>
              </a:rPr>
              <a:t>traffic volume;</a:t>
            </a:r>
            <a:r>
              <a:rPr sz="1350" spc="-49" dirty="0">
                <a:latin typeface="Arial"/>
                <a:cs typeface="Arial"/>
              </a:rPr>
              <a:t> </a:t>
            </a:r>
            <a:r>
              <a:rPr sz="1350" spc="-4" dirty="0">
                <a:latin typeface="Arial"/>
                <a:cs typeface="Arial"/>
              </a:rPr>
              <a:t>a&amp;b=constants</a:t>
            </a:r>
            <a:endParaRPr sz="1350">
              <a:latin typeface="Arial"/>
              <a:cs typeface="Arial"/>
            </a:endParaRPr>
          </a:p>
        </p:txBody>
      </p:sp>
      <p:sp>
        <p:nvSpPr>
          <p:cNvPr id="12" name="Subtitle 2"/>
          <p:cNvSpPr txBox="1"/>
          <p:nvPr/>
        </p:nvSpPr>
        <p:spPr>
          <a:xfrm>
            <a:off x="506320" y="455444"/>
            <a:ext cx="8044400" cy="612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US" sz="2600" b="1" u="sng" dirty="0" smtClean="0">
                <a:solidFill>
                  <a:srgbClr val="FF0000"/>
                </a:solidFill>
              </a:rPr>
              <a:t>Accident Assessment</a:t>
            </a:r>
            <a:r>
              <a:rPr lang="en-IN" sz="2600" b="1" u="sng" dirty="0" smtClean="0">
                <a:solidFill>
                  <a:srgbClr val="FF0000"/>
                </a:solidFill>
              </a:rPr>
              <a:t> </a:t>
            </a:r>
          </a:p>
        </p:txBody>
      </p:sp>
    </p:spTree>
    <p:extLst>
      <p:ext uri="{BB962C8B-B14F-4D97-AF65-F5344CB8AC3E}">
        <p14:creationId xmlns="" xmlns:p14="http://schemas.microsoft.com/office/powerpoint/2010/main" val="366148367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53</a:t>
            </a:fld>
            <a:endParaRPr lang="en-US"/>
          </a:p>
        </p:txBody>
      </p:sp>
      <p:sp>
        <p:nvSpPr>
          <p:cNvPr id="5" name="Subtitle 2"/>
          <p:cNvSpPr txBox="1"/>
          <p:nvPr/>
        </p:nvSpPr>
        <p:spPr>
          <a:xfrm>
            <a:off x="506320" y="455444"/>
            <a:ext cx="8044400" cy="4755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Safety </a:t>
            </a:r>
            <a:r>
              <a:rPr lang="en-IN" sz="2600" b="1" u="sng" dirty="0">
                <a:solidFill>
                  <a:srgbClr val="FF0000"/>
                </a:solidFill>
              </a:rPr>
              <a:t>Performance Function (SPF)</a:t>
            </a:r>
          </a:p>
          <a:p>
            <a:pPr marL="568325" lvl="1" indent="-457200">
              <a:lnSpc>
                <a:spcPct val="150000"/>
              </a:lnSpc>
              <a:buFont typeface="Wingdings" pitchFamily="2" charset="2"/>
              <a:buChar char="Ø"/>
            </a:pPr>
            <a:r>
              <a:rPr lang="en-IN" sz="2200" dirty="0" smtClean="0">
                <a:solidFill>
                  <a:schemeClr val="tx1"/>
                </a:solidFill>
                <a:latin typeface="Arial"/>
                <a:cs typeface="Arial"/>
              </a:rPr>
              <a:t>SPF </a:t>
            </a:r>
            <a:r>
              <a:rPr lang="en-IN" sz="2200" dirty="0">
                <a:solidFill>
                  <a:schemeClr val="tx1"/>
                </a:solidFill>
                <a:latin typeface="Arial"/>
                <a:cs typeface="Arial"/>
              </a:rPr>
              <a:t>is an equation used to predict the average number of crashes per year at a location as a function of exposure and, in some cases, roadway or intersection characteristics (e.g., number of lanes, traffic control, or median type) (1</a:t>
            </a:r>
            <a:r>
              <a:rPr lang="en-IN" sz="2200" dirty="0" smtClean="0">
                <a:solidFill>
                  <a:schemeClr val="tx1"/>
                </a:solidFill>
                <a:latin typeface="Arial"/>
                <a:cs typeface="Arial"/>
              </a:rPr>
              <a:t>).</a:t>
            </a:r>
          </a:p>
          <a:p>
            <a:pPr marL="568325" lvl="1" indent="-457200">
              <a:lnSpc>
                <a:spcPct val="150000"/>
              </a:lnSpc>
            </a:pPr>
            <a:endParaRPr lang="en-IN" sz="2200" dirty="0" smtClean="0">
              <a:solidFill>
                <a:schemeClr val="tx1"/>
              </a:solidFill>
              <a:latin typeface="Arial"/>
              <a:cs typeface="Arial"/>
            </a:endParaRPr>
          </a:p>
          <a:p>
            <a:pPr marL="568325" lvl="1" indent="-457200">
              <a:lnSpc>
                <a:spcPct val="150000"/>
              </a:lnSpc>
              <a:buFont typeface="Wingdings" pitchFamily="2" charset="2"/>
              <a:buChar char="Ø"/>
            </a:pPr>
            <a:r>
              <a:rPr lang="en-IN" sz="2200" dirty="0" smtClean="0">
                <a:solidFill>
                  <a:schemeClr val="tx1"/>
                </a:solidFill>
                <a:latin typeface="Arial"/>
                <a:cs typeface="Arial"/>
              </a:rPr>
              <a:t> </a:t>
            </a:r>
            <a:r>
              <a:rPr lang="en-IN" sz="2200" dirty="0">
                <a:solidFill>
                  <a:schemeClr val="tx1"/>
                </a:solidFill>
                <a:latin typeface="Arial"/>
                <a:cs typeface="Arial"/>
              </a:rPr>
              <a:t>For highway segments, exposure is represented by the segment length and annual average daily traffic (AADT) associated with the study </a:t>
            </a:r>
            <a:r>
              <a:rPr lang="en-IN" sz="2200" dirty="0" smtClean="0">
                <a:solidFill>
                  <a:schemeClr val="tx1"/>
                </a:solidFill>
                <a:latin typeface="Arial"/>
                <a:cs typeface="Arial"/>
              </a:rPr>
              <a:t>section</a:t>
            </a:r>
            <a:endParaRPr lang="en-IN" sz="2200" dirty="0">
              <a:solidFill>
                <a:schemeClr val="tx1"/>
              </a:solidFill>
              <a:latin typeface="Arial"/>
              <a:cs typeface="Arial"/>
            </a:endParaRPr>
          </a:p>
        </p:txBody>
      </p:sp>
    </p:spTree>
    <p:extLst>
      <p:ext uri="{BB962C8B-B14F-4D97-AF65-F5344CB8AC3E}">
        <p14:creationId xmlns="" xmlns:p14="http://schemas.microsoft.com/office/powerpoint/2010/main" val="9135658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54</a:t>
            </a:fld>
            <a:endParaRPr lang="en-US"/>
          </a:p>
        </p:txBody>
      </p:sp>
      <p:sp>
        <p:nvSpPr>
          <p:cNvPr id="5" name="Subtitle 2"/>
          <p:cNvSpPr txBox="1"/>
          <p:nvPr/>
        </p:nvSpPr>
        <p:spPr>
          <a:xfrm>
            <a:off x="506320" y="455444"/>
            <a:ext cx="8044400" cy="57714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Safety </a:t>
            </a:r>
            <a:r>
              <a:rPr lang="en-IN" sz="2600" b="1" u="sng" dirty="0">
                <a:solidFill>
                  <a:srgbClr val="FF0000"/>
                </a:solidFill>
              </a:rPr>
              <a:t>Performance Function (SPF)</a:t>
            </a:r>
          </a:p>
          <a:p>
            <a:pPr marL="568325" lvl="1" indent="-457200">
              <a:lnSpc>
                <a:spcPct val="150000"/>
              </a:lnSpc>
              <a:buFont typeface="Wingdings" pitchFamily="2" charset="2"/>
              <a:buChar char="Ø"/>
            </a:pPr>
            <a:r>
              <a:rPr lang="en-IN" sz="2200" dirty="0" smtClean="0">
                <a:solidFill>
                  <a:schemeClr val="tx1"/>
                </a:solidFill>
                <a:latin typeface="Arial"/>
                <a:cs typeface="Arial"/>
              </a:rPr>
              <a:t>Application</a:t>
            </a:r>
            <a:r>
              <a:rPr lang="en-IN" sz="2200" dirty="0">
                <a:solidFill>
                  <a:schemeClr val="tx1"/>
                </a:solidFill>
                <a:latin typeface="Arial"/>
                <a:cs typeface="Arial"/>
              </a:rPr>
              <a:t>: SPFs are used to predict crash frequency for a given set of site conditions. The predicted crashes from the SPF can be used alone or in combination with the site-specific crash history (i.e., Empirical Bayes method) to compare the safety performance of a specific site under various conditions.</a:t>
            </a:r>
          </a:p>
          <a:p>
            <a:pPr marL="568325" lvl="1" indent="-457200">
              <a:lnSpc>
                <a:spcPct val="150000"/>
              </a:lnSpc>
              <a:buFont typeface="Wingdings" pitchFamily="2" charset="2"/>
              <a:buChar char="Ø"/>
            </a:pPr>
            <a:r>
              <a:rPr lang="en-IN" sz="2200" dirty="0">
                <a:solidFill>
                  <a:schemeClr val="tx1"/>
                </a:solidFill>
                <a:latin typeface="Arial"/>
                <a:cs typeface="Arial"/>
              </a:rPr>
              <a:t>The Empirical Bayes method is used to estimate the expected long-term crash experience, which is a weighted average of the observed crashes at the site of interest and the predicted crashes from an </a:t>
            </a:r>
            <a:r>
              <a:rPr lang="en-IN" sz="2200" dirty="0" smtClean="0">
                <a:solidFill>
                  <a:schemeClr val="tx1"/>
                </a:solidFill>
                <a:latin typeface="Arial"/>
                <a:cs typeface="Arial"/>
              </a:rPr>
              <a:t>SPF.</a:t>
            </a:r>
            <a:endParaRPr lang="en-IN" sz="2200" dirty="0">
              <a:solidFill>
                <a:schemeClr val="tx1"/>
              </a:solidFill>
              <a:latin typeface="Arial"/>
              <a:cs typeface="Arial"/>
            </a:endParaRPr>
          </a:p>
        </p:txBody>
      </p:sp>
    </p:spTree>
    <p:extLst>
      <p:ext uri="{BB962C8B-B14F-4D97-AF65-F5344CB8AC3E}">
        <p14:creationId xmlns="" xmlns:p14="http://schemas.microsoft.com/office/powerpoint/2010/main" val="372707143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55</a:t>
            </a:fld>
            <a:endParaRPr lang="en-US"/>
          </a:p>
        </p:txBody>
      </p:sp>
      <p:sp>
        <p:nvSpPr>
          <p:cNvPr id="5" name="Subtitle 2"/>
          <p:cNvSpPr txBox="1"/>
          <p:nvPr/>
        </p:nvSpPr>
        <p:spPr>
          <a:xfrm>
            <a:off x="506320" y="455444"/>
            <a:ext cx="8044400" cy="51251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Nonparametric </a:t>
            </a:r>
            <a:r>
              <a:rPr lang="en-IN" sz="2600" b="1" u="sng" dirty="0">
                <a:solidFill>
                  <a:srgbClr val="FF0000"/>
                </a:solidFill>
              </a:rPr>
              <a:t>Method</a:t>
            </a:r>
          </a:p>
          <a:p>
            <a:pPr marL="568325" lvl="1" indent="-457200">
              <a:lnSpc>
                <a:spcPct val="150000"/>
              </a:lnSpc>
              <a:buFont typeface="Wingdings" pitchFamily="2" charset="2"/>
              <a:buChar char="Ø"/>
            </a:pPr>
            <a:r>
              <a:rPr lang="en-IN" sz="2200" dirty="0" smtClean="0">
                <a:solidFill>
                  <a:schemeClr val="tx1"/>
                </a:solidFill>
                <a:latin typeface="Arial"/>
                <a:cs typeface="Arial"/>
              </a:rPr>
              <a:t>The </a:t>
            </a:r>
            <a:r>
              <a:rPr lang="en-IN" sz="2200" dirty="0">
                <a:solidFill>
                  <a:schemeClr val="tx1"/>
                </a:solidFill>
                <a:latin typeface="Arial"/>
                <a:cs typeface="Arial"/>
              </a:rPr>
              <a:t>nonparametric approach is simple to apply and only assumes a Poisson distribution for the accidents</a:t>
            </a:r>
            <a:r>
              <a:rPr lang="en-IN" sz="2200" dirty="0" smtClean="0">
                <a:solidFill>
                  <a:schemeClr val="tx1"/>
                </a:solidFill>
                <a:latin typeface="Arial"/>
                <a:cs typeface="Arial"/>
              </a:rPr>
              <a:t>.</a:t>
            </a:r>
          </a:p>
          <a:p>
            <a:pPr marL="568325" lvl="1" indent="-457200">
              <a:lnSpc>
                <a:spcPct val="150000"/>
              </a:lnSpc>
              <a:buFont typeface="Wingdings" pitchFamily="2" charset="2"/>
              <a:buChar char="Ø"/>
            </a:pPr>
            <a:r>
              <a:rPr lang="en-IN" sz="2200" dirty="0" smtClean="0">
                <a:solidFill>
                  <a:schemeClr val="tx1"/>
                </a:solidFill>
                <a:latin typeface="Arial"/>
                <a:cs typeface="Arial"/>
              </a:rPr>
              <a:t>To </a:t>
            </a:r>
            <a:r>
              <a:rPr lang="en-IN" sz="2200" dirty="0">
                <a:solidFill>
                  <a:schemeClr val="tx1"/>
                </a:solidFill>
                <a:latin typeface="Arial"/>
                <a:cs typeface="Arial"/>
              </a:rPr>
              <a:t>estimate the number of accidents, </a:t>
            </a:r>
            <a:r>
              <a:rPr lang="en-IN" sz="2400" dirty="0" err="1"/>
              <a:t>a</a:t>
            </a:r>
            <a:r>
              <a:rPr lang="en-IN" sz="2400" baseline="-25000" dirty="0" err="1"/>
              <a:t>k</a:t>
            </a:r>
            <a:r>
              <a:rPr lang="en-IN" sz="2400" baseline="-25000" dirty="0"/>
              <a:t> </a:t>
            </a:r>
            <a:r>
              <a:rPr lang="en-IN" sz="2200" dirty="0">
                <a:solidFill>
                  <a:schemeClr val="tx1"/>
                </a:solidFill>
                <a:latin typeface="Arial"/>
                <a:cs typeface="Arial"/>
              </a:rPr>
              <a:t>expected to occur in an equivalent after period on a system that had k accidents in the before period, we need</a:t>
            </a:r>
          </a:p>
          <a:p>
            <a:pPr marL="111125" lvl="1" indent="0">
              <a:lnSpc>
                <a:spcPct val="150000"/>
              </a:lnSpc>
            </a:pPr>
            <a:r>
              <a:rPr lang="en-IN" sz="2400" dirty="0" smtClean="0"/>
              <a:t>         </a:t>
            </a:r>
            <a:r>
              <a:rPr lang="en-IN" sz="2400" dirty="0" err="1" smtClean="0"/>
              <a:t>N</a:t>
            </a:r>
            <a:r>
              <a:rPr lang="en-IN" sz="2400" baseline="-25000" dirty="0" err="1" smtClean="0"/>
              <a:t>k</a:t>
            </a:r>
            <a:r>
              <a:rPr lang="en-IN" sz="2400" dirty="0" smtClean="0"/>
              <a:t> </a:t>
            </a:r>
            <a:r>
              <a:rPr lang="en-IN" sz="2400" dirty="0"/>
              <a:t>= </a:t>
            </a:r>
            <a:r>
              <a:rPr lang="en-IN" sz="2200" dirty="0">
                <a:solidFill>
                  <a:schemeClr val="tx1"/>
                </a:solidFill>
                <a:latin typeface="Arial"/>
                <a:cs typeface="Arial"/>
              </a:rPr>
              <a:t>number of systems with k accidents, and </a:t>
            </a:r>
          </a:p>
          <a:p>
            <a:pPr marL="111125" lvl="1" indent="0">
              <a:lnSpc>
                <a:spcPct val="150000"/>
              </a:lnSpc>
            </a:pPr>
            <a:r>
              <a:rPr lang="en-IN" sz="2400" dirty="0" smtClean="0"/>
              <a:t>         N</a:t>
            </a:r>
            <a:r>
              <a:rPr lang="en-IN" sz="2400" baseline="-25000" dirty="0" smtClean="0"/>
              <a:t>k+1</a:t>
            </a:r>
            <a:r>
              <a:rPr lang="en-IN" sz="2400" dirty="0" smtClean="0"/>
              <a:t> </a:t>
            </a:r>
            <a:r>
              <a:rPr lang="en-IN" sz="2400" dirty="0"/>
              <a:t>= </a:t>
            </a:r>
            <a:r>
              <a:rPr lang="en-IN" sz="2200" dirty="0">
                <a:solidFill>
                  <a:schemeClr val="tx1"/>
                </a:solidFill>
                <a:latin typeface="Arial"/>
                <a:cs typeface="Arial"/>
              </a:rPr>
              <a:t>number of systems with (k+1) accidents. </a:t>
            </a:r>
          </a:p>
          <a:p>
            <a:r>
              <a:rPr lang="en-IN" sz="2400" dirty="0" smtClean="0"/>
              <a:t>        </a:t>
            </a:r>
          </a:p>
          <a:p>
            <a:r>
              <a:rPr lang="en-IN" sz="2400" dirty="0"/>
              <a:t> </a:t>
            </a:r>
            <a:r>
              <a:rPr lang="en-IN" sz="2400" dirty="0" smtClean="0"/>
              <a:t>                Now</a:t>
            </a:r>
            <a:r>
              <a:rPr lang="en-IN" sz="2400" dirty="0"/>
              <a:t>, </a:t>
            </a:r>
            <a:r>
              <a:rPr lang="en-IN" sz="2400" dirty="0" err="1"/>
              <a:t>a</a:t>
            </a:r>
            <a:r>
              <a:rPr lang="en-IN" sz="2400" baseline="-25000" dirty="0" err="1"/>
              <a:t>k</a:t>
            </a:r>
            <a:r>
              <a:rPr lang="en-IN" sz="2400" dirty="0"/>
              <a:t> =(k+1)*N</a:t>
            </a:r>
            <a:r>
              <a:rPr lang="en-IN" sz="2400" baseline="-25000" dirty="0"/>
              <a:t>(k + 1)</a:t>
            </a:r>
            <a:r>
              <a:rPr lang="en-IN" sz="2400" dirty="0"/>
              <a:t>/</a:t>
            </a:r>
            <a:r>
              <a:rPr lang="en-IN" sz="2400" dirty="0" err="1"/>
              <a:t>N</a:t>
            </a:r>
            <a:r>
              <a:rPr lang="en-IN" sz="2400" baseline="-25000" dirty="0" err="1"/>
              <a:t>k</a:t>
            </a:r>
            <a:r>
              <a:rPr lang="en-IN" sz="2400" dirty="0"/>
              <a:t> </a:t>
            </a:r>
          </a:p>
        </p:txBody>
      </p:sp>
    </p:spTree>
    <p:extLst>
      <p:ext uri="{BB962C8B-B14F-4D97-AF65-F5344CB8AC3E}">
        <p14:creationId xmlns="" xmlns:p14="http://schemas.microsoft.com/office/powerpoint/2010/main" val="159446159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56</a:t>
            </a:fld>
            <a:endParaRPr lang="en-US"/>
          </a:p>
        </p:txBody>
      </p:sp>
      <p:sp>
        <p:nvSpPr>
          <p:cNvPr id="5" name="Subtitle 2"/>
          <p:cNvSpPr txBox="1"/>
          <p:nvPr/>
        </p:nvSpPr>
        <p:spPr>
          <a:xfrm>
            <a:off x="506320" y="455444"/>
            <a:ext cx="8044400" cy="55406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Empirical </a:t>
            </a:r>
            <a:r>
              <a:rPr lang="en-IN" sz="2600" b="1" u="sng" dirty="0">
                <a:solidFill>
                  <a:srgbClr val="FF0000"/>
                </a:solidFill>
              </a:rPr>
              <a:t>Bayes Method</a:t>
            </a:r>
          </a:p>
          <a:p>
            <a:pPr marL="568325" lvl="1" indent="-457200">
              <a:lnSpc>
                <a:spcPct val="150000"/>
              </a:lnSpc>
              <a:buFont typeface="Wingdings" pitchFamily="2" charset="2"/>
              <a:buChar char="Ø"/>
            </a:pPr>
            <a:r>
              <a:rPr lang="en-IN" sz="2200" dirty="0" smtClean="0">
                <a:solidFill>
                  <a:schemeClr val="tx1"/>
                </a:solidFill>
                <a:latin typeface="Arial"/>
                <a:cs typeface="Arial"/>
              </a:rPr>
              <a:t>The </a:t>
            </a:r>
            <a:r>
              <a:rPr lang="en-IN" sz="2200" dirty="0">
                <a:solidFill>
                  <a:schemeClr val="tx1"/>
                </a:solidFill>
                <a:latin typeface="Arial"/>
                <a:cs typeface="Arial"/>
              </a:rPr>
              <a:t>empirical Bayes method assumptions are (1) a Poisson distribution for the accidents, and (2) a Gamma distribution for the distribution of the averages in the population of systems. </a:t>
            </a:r>
          </a:p>
          <a:p>
            <a:pPr marL="568325" lvl="1" indent="-457200">
              <a:lnSpc>
                <a:spcPct val="150000"/>
              </a:lnSpc>
              <a:buFont typeface="Wingdings" pitchFamily="2" charset="2"/>
              <a:buChar char="Ø"/>
            </a:pPr>
            <a:r>
              <a:rPr lang="en-IN" sz="2200" dirty="0">
                <a:solidFill>
                  <a:schemeClr val="tx1"/>
                </a:solidFill>
                <a:latin typeface="Arial"/>
                <a:cs typeface="Arial"/>
              </a:rPr>
              <a:t>With these two assumptions, the number of systems with k accidents must obey the negative binomial distribution. The expected number of accidents, </a:t>
            </a:r>
            <a:r>
              <a:rPr lang="en-IN" sz="2400" dirty="0" err="1"/>
              <a:t>a’</a:t>
            </a:r>
            <a:r>
              <a:rPr lang="en-IN" sz="2400" baseline="-25000" dirty="0" err="1"/>
              <a:t>k</a:t>
            </a:r>
            <a:r>
              <a:rPr lang="en-IN" sz="2400" dirty="0"/>
              <a:t>, </a:t>
            </a:r>
            <a:r>
              <a:rPr lang="en-IN" sz="2200" dirty="0">
                <a:solidFill>
                  <a:schemeClr val="tx1"/>
                </a:solidFill>
                <a:latin typeface="Arial"/>
                <a:cs typeface="Arial"/>
              </a:rPr>
              <a:t>in the after period on a system that had k accidents in the before period is </a:t>
            </a:r>
          </a:p>
          <a:p>
            <a:pPr algn="ctr"/>
            <a:r>
              <a:rPr lang="en-IN" sz="2400" dirty="0" err="1"/>
              <a:t>a'</a:t>
            </a:r>
            <a:r>
              <a:rPr lang="en-IN" sz="2400" baseline="-25000" dirty="0" err="1"/>
              <a:t>k</a:t>
            </a:r>
            <a:r>
              <a:rPr lang="en-IN" sz="2400" dirty="0"/>
              <a:t> =(k+1)*N’</a:t>
            </a:r>
            <a:r>
              <a:rPr lang="en-IN" sz="2400" baseline="-25000" dirty="0"/>
              <a:t>(k + 1)</a:t>
            </a:r>
            <a:r>
              <a:rPr lang="en-IN" sz="2400" dirty="0"/>
              <a:t>/</a:t>
            </a:r>
            <a:r>
              <a:rPr lang="en-IN" sz="2400" dirty="0" err="1"/>
              <a:t>N’</a:t>
            </a:r>
            <a:r>
              <a:rPr lang="en-IN" sz="2400" baseline="-25000" dirty="0" err="1"/>
              <a:t>k</a:t>
            </a:r>
            <a:r>
              <a:rPr lang="en-IN" sz="2400" dirty="0"/>
              <a:t> </a:t>
            </a:r>
            <a:endParaRPr lang="en-IN" sz="2400" dirty="0" smtClean="0"/>
          </a:p>
          <a:p>
            <a:pPr algn="ctr"/>
            <a:endParaRPr lang="en-IN" sz="2400" dirty="0"/>
          </a:p>
        </p:txBody>
      </p:sp>
    </p:spTree>
    <p:extLst>
      <p:ext uri="{BB962C8B-B14F-4D97-AF65-F5344CB8AC3E}">
        <p14:creationId xmlns="" xmlns:p14="http://schemas.microsoft.com/office/powerpoint/2010/main" val="305670373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57</a:t>
            </a:fld>
            <a:endParaRPr lang="en-US"/>
          </a:p>
        </p:txBody>
      </p:sp>
      <p:sp>
        <p:nvSpPr>
          <p:cNvPr id="5" name="Subtitle 2"/>
          <p:cNvSpPr txBox="1"/>
          <p:nvPr/>
        </p:nvSpPr>
        <p:spPr>
          <a:xfrm>
            <a:off x="506320" y="455444"/>
            <a:ext cx="8044400" cy="57714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Identifying </a:t>
            </a:r>
            <a:r>
              <a:rPr lang="en-IN" sz="2600" b="1" u="sng" dirty="0">
                <a:solidFill>
                  <a:srgbClr val="FF0000"/>
                </a:solidFill>
              </a:rPr>
              <a:t>High-Accident locations</a:t>
            </a:r>
          </a:p>
          <a:p>
            <a:pPr marL="568325" lvl="1" indent="-457200">
              <a:lnSpc>
                <a:spcPct val="150000"/>
              </a:lnSpc>
              <a:buFont typeface="Wingdings" pitchFamily="2" charset="2"/>
              <a:buChar char="Ø"/>
            </a:pPr>
            <a:r>
              <a:rPr lang="en-IN" sz="2200" dirty="0" smtClean="0">
                <a:solidFill>
                  <a:schemeClr val="tx1"/>
                </a:solidFill>
                <a:latin typeface="Arial"/>
                <a:cs typeface="Arial"/>
              </a:rPr>
              <a:t>A </a:t>
            </a:r>
            <a:r>
              <a:rPr lang="en-IN" sz="2200" dirty="0">
                <a:solidFill>
                  <a:schemeClr val="tx1"/>
                </a:solidFill>
                <a:latin typeface="Arial"/>
                <a:cs typeface="Arial"/>
              </a:rPr>
              <a:t>primary function of an accident record system is to regularly identify locations with an unusually high rate of accidents and/or fatalities</a:t>
            </a:r>
          </a:p>
          <a:p>
            <a:pPr marL="568325" lvl="1" indent="-457200">
              <a:lnSpc>
                <a:spcPct val="150000"/>
              </a:lnSpc>
              <a:buFont typeface="Wingdings" pitchFamily="2" charset="2"/>
              <a:buChar char="Ø"/>
            </a:pPr>
            <a:r>
              <a:rPr lang="en-IN" sz="2200" dirty="0">
                <a:solidFill>
                  <a:schemeClr val="tx1"/>
                </a:solidFill>
                <a:latin typeface="Arial"/>
                <a:cs typeface="Arial"/>
              </a:rPr>
              <a:t>Accident spot maps are a tool that can be used to assist in this task</a:t>
            </a:r>
          </a:p>
          <a:p>
            <a:pPr marL="568325" lvl="1" indent="-457200">
              <a:lnSpc>
                <a:spcPct val="150000"/>
              </a:lnSpc>
              <a:buFont typeface="Wingdings" pitchFamily="2" charset="2"/>
              <a:buChar char="Ø"/>
            </a:pPr>
            <a:r>
              <a:rPr lang="en-IN" sz="2200" dirty="0">
                <a:solidFill>
                  <a:schemeClr val="tx1"/>
                </a:solidFill>
                <a:latin typeface="Arial"/>
                <a:cs typeface="Arial"/>
              </a:rPr>
              <a:t>Computer record systems can also produce lists of accident locations ranked by either total number of accidents occurring or by defined accident or fatality rate. It is useful to examine both types of rankings, as they may yield significantly different results. </a:t>
            </a:r>
          </a:p>
        </p:txBody>
      </p:sp>
    </p:spTree>
    <p:extLst>
      <p:ext uri="{BB962C8B-B14F-4D97-AF65-F5344CB8AC3E}">
        <p14:creationId xmlns="" xmlns:p14="http://schemas.microsoft.com/office/powerpoint/2010/main" val="135630768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58</a:t>
            </a:fld>
            <a:endParaRPr lang="en-US"/>
          </a:p>
        </p:txBody>
      </p:sp>
      <p:sp>
        <p:nvSpPr>
          <p:cNvPr id="5" name="Subtitle 2"/>
          <p:cNvSpPr txBox="1"/>
          <p:nvPr/>
        </p:nvSpPr>
        <p:spPr>
          <a:xfrm>
            <a:off x="506320" y="455444"/>
            <a:ext cx="8044400" cy="5632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Identifying </a:t>
            </a:r>
            <a:r>
              <a:rPr lang="en-IN" sz="2600" b="1" u="sng" dirty="0">
                <a:solidFill>
                  <a:srgbClr val="FF0000"/>
                </a:solidFill>
              </a:rPr>
              <a:t>High-Accident locations</a:t>
            </a:r>
          </a:p>
          <a:p>
            <a:pPr marL="568325" lvl="1" indent="-457200">
              <a:lnSpc>
                <a:spcPct val="150000"/>
              </a:lnSpc>
              <a:buFont typeface="Wingdings" pitchFamily="2" charset="2"/>
              <a:buChar char="Ø"/>
            </a:pPr>
            <a:r>
              <a:rPr lang="en-IN" sz="2200" dirty="0" smtClean="0">
                <a:solidFill>
                  <a:schemeClr val="tx1"/>
                </a:solidFill>
                <a:latin typeface="Arial"/>
                <a:cs typeface="Arial"/>
              </a:rPr>
              <a:t>Some </a:t>
            </a:r>
            <a:r>
              <a:rPr lang="en-IN" sz="2200" dirty="0">
                <a:solidFill>
                  <a:schemeClr val="tx1"/>
                </a:solidFill>
                <a:latin typeface="Arial"/>
                <a:cs typeface="Arial"/>
              </a:rPr>
              <a:t>locations with high accident numbers reflect high volumes and have a relatively low accident rate. Conversely, a small number of accidents occurring at a remote location with very little demand can produce a very high accident rate. </a:t>
            </a:r>
          </a:p>
          <a:p>
            <a:pPr marL="568325" lvl="1" indent="-457200">
              <a:lnSpc>
                <a:spcPct val="150000"/>
              </a:lnSpc>
              <a:buFont typeface="Wingdings" pitchFamily="2" charset="2"/>
              <a:buChar char="Ø"/>
            </a:pPr>
            <a:r>
              <a:rPr lang="en-IN" sz="2200" dirty="0">
                <a:solidFill>
                  <a:schemeClr val="tx1"/>
                </a:solidFill>
                <a:latin typeface="Arial"/>
                <a:cs typeface="Arial"/>
              </a:rPr>
              <a:t>Statistical rankings give the engineer a starting point, judgment must still be applied in the identification and selection of sites most in need of improvement during any given budget year</a:t>
            </a:r>
          </a:p>
          <a:p>
            <a:pPr algn="ctr"/>
            <a:endParaRPr lang="en-IN" sz="2400" dirty="0"/>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59</a:t>
            </a:fld>
            <a:endParaRPr lang="en-US"/>
          </a:p>
        </p:txBody>
      </p:sp>
      <p:sp>
        <p:nvSpPr>
          <p:cNvPr id="5" name="Subtitle 2"/>
          <p:cNvSpPr txBox="1"/>
          <p:nvPr/>
        </p:nvSpPr>
        <p:spPr>
          <a:xfrm>
            <a:off x="506320" y="455444"/>
            <a:ext cx="8044400" cy="54482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US" sz="2600" b="1" u="sng" dirty="0" smtClean="0">
                <a:solidFill>
                  <a:srgbClr val="FF0000"/>
                </a:solidFill>
              </a:rPr>
              <a:t>Application of computer analysis of accident data</a:t>
            </a:r>
            <a:endParaRPr lang="en-IN" sz="2600" b="1" u="sng" dirty="0">
              <a:solidFill>
                <a:srgbClr val="FF0000"/>
              </a:solidFill>
            </a:endParaRPr>
          </a:p>
          <a:p>
            <a:pPr marL="568325" lvl="1" indent="-457200">
              <a:lnSpc>
                <a:spcPct val="150000"/>
              </a:lnSpc>
              <a:buFont typeface="Wingdings" pitchFamily="2" charset="2"/>
              <a:buChar char="Ø"/>
            </a:pPr>
            <a:r>
              <a:rPr lang="en-US" sz="2200" dirty="0" smtClean="0">
                <a:solidFill>
                  <a:schemeClr val="tx1"/>
                </a:solidFill>
                <a:latin typeface="Arial" pitchFamily="34" charset="0"/>
                <a:cs typeface="Arial" pitchFamily="34" charset="0"/>
              </a:rPr>
              <a:t>TEAAS-Traffic Engineering Accident Analysis System: a Software used to analyze the accident data (</a:t>
            </a:r>
            <a:r>
              <a:rPr lang="en-IN" sz="2200" dirty="0" smtClean="0">
                <a:solidFill>
                  <a:schemeClr val="tx1"/>
                </a:solidFill>
                <a:latin typeface="Arial" pitchFamily="34" charset="0"/>
                <a:cs typeface="Arial" pitchFamily="34" charset="0"/>
              </a:rPr>
              <a:t> North Carolina)</a:t>
            </a:r>
          </a:p>
          <a:p>
            <a:pPr marL="568325" lvl="1" indent="-457200">
              <a:lnSpc>
                <a:spcPct val="150000"/>
              </a:lnSpc>
              <a:buFont typeface="Wingdings" pitchFamily="2" charset="2"/>
              <a:buChar char="Ø"/>
            </a:pPr>
            <a:r>
              <a:rPr lang="en-IN" sz="2200" b="1" dirty="0" smtClean="0">
                <a:solidFill>
                  <a:schemeClr val="tx1"/>
                </a:solidFill>
                <a:latin typeface="Arial" pitchFamily="34" charset="0"/>
                <a:cs typeface="Arial" pitchFamily="34" charset="0"/>
              </a:rPr>
              <a:t>FARS</a:t>
            </a:r>
            <a:r>
              <a:rPr lang="en-IN" sz="2200" dirty="0" smtClean="0">
                <a:solidFill>
                  <a:schemeClr val="tx1"/>
                </a:solidFill>
                <a:latin typeface="Arial" pitchFamily="34" charset="0"/>
                <a:cs typeface="Arial" pitchFamily="34" charset="0"/>
              </a:rPr>
              <a:t> (Fatality Analysis Reporting System) </a:t>
            </a:r>
          </a:p>
          <a:p>
            <a:pPr marL="568325" lvl="1" indent="-457200">
              <a:lnSpc>
                <a:spcPct val="150000"/>
              </a:lnSpc>
              <a:buFont typeface="Wingdings" pitchFamily="2" charset="2"/>
              <a:buChar char="Ø"/>
            </a:pPr>
            <a:r>
              <a:rPr lang="en-IN" sz="2200" b="1" dirty="0" smtClean="0">
                <a:solidFill>
                  <a:schemeClr val="tx1"/>
                </a:solidFill>
                <a:latin typeface="Arial" pitchFamily="34" charset="0"/>
                <a:cs typeface="Arial" pitchFamily="34" charset="0"/>
              </a:rPr>
              <a:t>GES</a:t>
            </a:r>
            <a:r>
              <a:rPr lang="en-IN" sz="2200" dirty="0" smtClean="0">
                <a:solidFill>
                  <a:schemeClr val="tx1"/>
                </a:solidFill>
                <a:latin typeface="Arial" pitchFamily="34" charset="0"/>
                <a:cs typeface="Arial" pitchFamily="34" charset="0"/>
              </a:rPr>
              <a:t> (General Estimates System) UK</a:t>
            </a:r>
          </a:p>
          <a:p>
            <a:pPr marL="568325" lvl="1" indent="-457200">
              <a:lnSpc>
                <a:spcPct val="150000"/>
              </a:lnSpc>
              <a:buFont typeface="Wingdings" pitchFamily="2" charset="2"/>
              <a:buChar char="Ø"/>
            </a:pPr>
            <a:r>
              <a:rPr lang="en-IN" sz="2400" b="1" dirty="0" smtClean="0">
                <a:latin typeface="Arial" pitchFamily="34" charset="0"/>
                <a:cs typeface="Arial" pitchFamily="34" charset="0"/>
              </a:rPr>
              <a:t>Road Accident Data Management System</a:t>
            </a:r>
            <a:r>
              <a:rPr lang="en-IN" sz="2400" dirty="0" smtClean="0">
                <a:latin typeface="Arial" pitchFamily="34" charset="0"/>
                <a:cs typeface="Arial" pitchFamily="34" charset="0"/>
              </a:rPr>
              <a:t> (RADMS) India</a:t>
            </a:r>
          </a:p>
          <a:p>
            <a:pPr algn="ctr"/>
            <a:endParaRPr lang="en-IN" sz="2400" dirty="0"/>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ubtitle 2"/>
          <p:cNvSpPr txBox="1"/>
          <p:nvPr/>
        </p:nvSpPr>
        <p:spPr>
          <a:xfrm>
            <a:off x="544964" y="726907"/>
            <a:ext cx="7991357" cy="1570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US" sz="3000" b="1" u="sng" dirty="0" smtClean="0">
                <a:solidFill>
                  <a:srgbClr val="FF0000"/>
                </a:solidFill>
              </a:rPr>
              <a:t>Accidents  - </a:t>
            </a:r>
            <a:r>
              <a:rPr lang="en-IN" sz="3000" b="1" u="sng" dirty="0" smtClean="0">
                <a:solidFill>
                  <a:srgbClr val="FF0000"/>
                </a:solidFill>
              </a:rPr>
              <a:t>Facts (Global)</a:t>
            </a:r>
          </a:p>
          <a:p>
            <a:pPr marL="630238" lvl="1" indent="-450850">
              <a:buFont typeface="Wingdings" pitchFamily="2" charset="2"/>
              <a:buChar char="Ø"/>
            </a:pPr>
            <a:r>
              <a:rPr lang="en-IN" sz="2200" dirty="0" smtClean="0">
                <a:latin typeface="Arial"/>
                <a:cs typeface="Arial"/>
              </a:rPr>
              <a:t>Low- and middle-income countries only account for 60% of the world’s registered vehicles but more than 90% of the world’s road traffic deaths.</a:t>
            </a:r>
          </a:p>
        </p:txBody>
      </p:sp>
      <p:sp>
        <p:nvSpPr>
          <p:cNvPr id="6" name="object 11"/>
          <p:cNvSpPr/>
          <p:nvPr/>
        </p:nvSpPr>
        <p:spPr>
          <a:xfrm>
            <a:off x="839684" y="2297208"/>
            <a:ext cx="7279080" cy="3024300"/>
          </a:xfrm>
          <a:prstGeom prst="rect">
            <a:avLst/>
          </a:prstGeom>
          <a:blipFill>
            <a:blip r:embed="rId2" cstate="print"/>
            <a:stretch>
              <a:fillRect/>
            </a:stretch>
          </a:blipFill>
        </p:spPr>
        <p:txBody>
          <a:bodyPr wrap="square" lIns="0" tIns="0" rIns="0" bIns="0" rtlCol="0"/>
          <a:lstStyle/>
          <a:p>
            <a:pPr algn="ctr"/>
            <a:endParaRPr dirty="0"/>
          </a:p>
        </p:txBody>
      </p:sp>
      <p:sp>
        <p:nvSpPr>
          <p:cNvPr id="7" name="object 12"/>
          <p:cNvSpPr txBox="1"/>
          <p:nvPr/>
        </p:nvSpPr>
        <p:spPr>
          <a:xfrm>
            <a:off x="839685" y="5471409"/>
            <a:ext cx="7459188" cy="566822"/>
          </a:xfrm>
          <a:prstGeom prst="rect">
            <a:avLst/>
          </a:prstGeom>
        </p:spPr>
        <p:txBody>
          <a:bodyPr vert="horz" wrap="square" lIns="0" tIns="12700" rIns="0" bIns="0" rtlCol="0">
            <a:spAutoFit/>
          </a:bodyPr>
          <a:lstStyle/>
          <a:p>
            <a:pPr marL="989013" marR="5080" indent="-977900" algn="ctr">
              <a:lnSpc>
                <a:spcPct val="100000"/>
              </a:lnSpc>
              <a:spcBef>
                <a:spcPts val="100"/>
              </a:spcBef>
            </a:pPr>
            <a:r>
              <a:rPr b="1" dirty="0">
                <a:solidFill>
                  <a:schemeClr val="tx1"/>
                </a:solidFill>
                <a:latin typeface="Arial" pitchFamily="34" charset="0"/>
                <a:cs typeface="Arial" pitchFamily="34" charset="0"/>
              </a:rPr>
              <a:t>Figure </a:t>
            </a:r>
            <a:r>
              <a:rPr b="1" spc="-5" dirty="0">
                <a:solidFill>
                  <a:schemeClr val="tx1"/>
                </a:solidFill>
                <a:latin typeface="Arial" pitchFamily="34" charset="0"/>
                <a:cs typeface="Arial" pitchFamily="34" charset="0"/>
              </a:rPr>
              <a:t>2</a:t>
            </a:r>
            <a:r>
              <a:rPr spc="-5" dirty="0">
                <a:solidFill>
                  <a:schemeClr val="tx1"/>
                </a:solidFill>
                <a:latin typeface="Arial" pitchFamily="34" charset="0"/>
                <a:cs typeface="Arial" pitchFamily="34" charset="0"/>
              </a:rPr>
              <a:t>: Proportion </a:t>
            </a:r>
            <a:r>
              <a:rPr dirty="0">
                <a:solidFill>
                  <a:schemeClr val="tx1"/>
                </a:solidFill>
                <a:latin typeface="Arial" pitchFamily="34" charset="0"/>
                <a:cs typeface="Arial" pitchFamily="34" charset="0"/>
              </a:rPr>
              <a:t>of </a:t>
            </a:r>
            <a:r>
              <a:rPr spc="-5" dirty="0">
                <a:solidFill>
                  <a:schemeClr val="tx1"/>
                </a:solidFill>
                <a:latin typeface="Arial" pitchFamily="34" charset="0"/>
                <a:cs typeface="Arial" pitchFamily="34" charset="0"/>
              </a:rPr>
              <a:t>population, road traffic deaths and registered vehicles by country income category  </a:t>
            </a:r>
            <a:r>
              <a:rPr spc="-10" dirty="0">
                <a:solidFill>
                  <a:schemeClr val="tx1"/>
                </a:solidFill>
                <a:latin typeface="Arial" pitchFamily="34" charset="0"/>
                <a:cs typeface="Arial" pitchFamily="34" charset="0"/>
              </a:rPr>
              <a:t>(world </a:t>
            </a:r>
            <a:r>
              <a:rPr spc="-5" dirty="0">
                <a:solidFill>
                  <a:schemeClr val="tx1"/>
                </a:solidFill>
                <a:latin typeface="Arial" pitchFamily="34" charset="0"/>
                <a:cs typeface="Arial" pitchFamily="34" charset="0"/>
              </a:rPr>
              <a:t>bank report</a:t>
            </a:r>
            <a:r>
              <a:rPr spc="60" dirty="0">
                <a:solidFill>
                  <a:schemeClr val="tx1"/>
                </a:solidFill>
                <a:latin typeface="Arial" pitchFamily="34" charset="0"/>
                <a:cs typeface="Arial" pitchFamily="34" charset="0"/>
              </a:rPr>
              <a:t> </a:t>
            </a:r>
            <a:r>
              <a:rPr spc="-5" dirty="0">
                <a:solidFill>
                  <a:schemeClr val="tx1"/>
                </a:solidFill>
                <a:latin typeface="Arial" pitchFamily="34" charset="0"/>
                <a:cs typeface="Arial" pitchFamily="34" charset="0"/>
              </a:rPr>
              <a:t>2017)</a:t>
            </a:r>
            <a:endParaRPr dirty="0">
              <a:solidFill>
                <a:schemeClr val="tx1"/>
              </a:solidFill>
              <a:latin typeface="Arial" pitchFamily="34" charset="0"/>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60</a:t>
            </a:fld>
            <a:endParaRPr lang="en-US"/>
          </a:p>
        </p:txBody>
      </p:sp>
      <p:sp>
        <p:nvSpPr>
          <p:cNvPr id="5" name="Subtitle 2"/>
          <p:cNvSpPr txBox="1"/>
          <p:nvPr/>
        </p:nvSpPr>
        <p:spPr>
          <a:xfrm>
            <a:off x="506320" y="455444"/>
            <a:ext cx="8044400" cy="51251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Approaches to Highway Safety</a:t>
            </a:r>
          </a:p>
          <a:p>
            <a:pPr marL="568325" lvl="1" indent="-457200">
              <a:lnSpc>
                <a:spcPct val="150000"/>
              </a:lnSpc>
              <a:buFont typeface="Wingdings" pitchFamily="2" charset="2"/>
              <a:buChar char="Ø"/>
            </a:pPr>
            <a:r>
              <a:rPr lang="en-IN" sz="2200" dirty="0" smtClean="0">
                <a:solidFill>
                  <a:schemeClr val="tx1"/>
                </a:solidFill>
                <a:latin typeface="Arial" pitchFamily="34" charset="0"/>
                <a:cs typeface="Arial" pitchFamily="34" charset="0"/>
              </a:rPr>
              <a:t>Strategies that may be employed to improve highway traffic safety</a:t>
            </a:r>
          </a:p>
          <a:p>
            <a:pPr marL="1379538" indent="-465138">
              <a:lnSpc>
                <a:spcPct val="150000"/>
              </a:lnSpc>
              <a:buFont typeface="Wingdings" pitchFamily="2" charset="2"/>
              <a:buChar char="v"/>
            </a:pPr>
            <a:r>
              <a:rPr lang="en-IN" sz="2200" dirty="0" smtClean="0">
                <a:latin typeface="Arial" pitchFamily="34" charset="0"/>
                <a:cs typeface="Arial" pitchFamily="34" charset="0"/>
              </a:rPr>
              <a:t>Exposure control</a:t>
            </a:r>
          </a:p>
          <a:p>
            <a:pPr marL="1379538" indent="-465138">
              <a:lnSpc>
                <a:spcPct val="150000"/>
              </a:lnSpc>
              <a:buFont typeface="Wingdings" pitchFamily="2" charset="2"/>
              <a:buChar char="v"/>
            </a:pPr>
            <a:r>
              <a:rPr lang="en-IN" sz="2200" dirty="0" smtClean="0">
                <a:latin typeface="Arial" pitchFamily="34" charset="0"/>
                <a:cs typeface="Arial" pitchFamily="34" charset="0"/>
              </a:rPr>
              <a:t>Accident prevention</a:t>
            </a:r>
          </a:p>
          <a:p>
            <a:pPr marL="1379538" indent="-465138">
              <a:lnSpc>
                <a:spcPct val="150000"/>
              </a:lnSpc>
              <a:buFont typeface="Wingdings" pitchFamily="2" charset="2"/>
              <a:buChar char="v"/>
            </a:pPr>
            <a:r>
              <a:rPr lang="en-IN" sz="2200" dirty="0" smtClean="0">
                <a:latin typeface="Arial" pitchFamily="34" charset="0"/>
                <a:cs typeface="Arial" pitchFamily="34" charset="0"/>
              </a:rPr>
              <a:t>Behaviour modification</a:t>
            </a:r>
          </a:p>
          <a:p>
            <a:pPr marL="1379538" indent="-465138">
              <a:lnSpc>
                <a:spcPct val="150000"/>
              </a:lnSpc>
              <a:buFont typeface="Wingdings" pitchFamily="2" charset="2"/>
              <a:buChar char="v"/>
            </a:pPr>
            <a:r>
              <a:rPr lang="en-IN" sz="2200" dirty="0" smtClean="0">
                <a:latin typeface="Arial" pitchFamily="34" charset="0"/>
                <a:cs typeface="Arial" pitchFamily="34" charset="0"/>
              </a:rPr>
              <a:t>Injury control</a:t>
            </a:r>
          </a:p>
          <a:p>
            <a:pPr marL="1379538" indent="-465138">
              <a:lnSpc>
                <a:spcPct val="150000"/>
              </a:lnSpc>
              <a:buFont typeface="Wingdings" pitchFamily="2" charset="2"/>
              <a:buChar char="v"/>
            </a:pPr>
            <a:r>
              <a:rPr lang="en-IN" sz="2200" dirty="0" smtClean="0">
                <a:latin typeface="Arial" pitchFamily="34" charset="0"/>
                <a:cs typeface="Arial" pitchFamily="34" charset="0"/>
              </a:rPr>
              <a:t>Post-injury management</a:t>
            </a:r>
          </a:p>
          <a:p>
            <a:pPr marL="1379538" indent="-465138">
              <a:lnSpc>
                <a:spcPct val="150000"/>
              </a:lnSpc>
              <a:buFont typeface="Wingdings" pitchFamily="2" charset="2"/>
              <a:buChar char="v"/>
            </a:pPr>
            <a:r>
              <a:rPr lang="en-US" sz="2200" dirty="0" smtClean="0">
                <a:latin typeface="Arial" pitchFamily="34" charset="0"/>
                <a:cs typeface="Arial" pitchFamily="34" charset="0"/>
              </a:rPr>
              <a:t>Road Safety Audit</a:t>
            </a:r>
            <a:endParaRPr lang="en-IN" sz="2200" dirty="0" smtClean="0">
              <a:latin typeface="Arial" pitchFamily="34" charset="0"/>
              <a:cs typeface="Arial" pitchFamily="34" charset="0"/>
            </a:endParaRPr>
          </a:p>
          <a:p>
            <a:pPr algn="ctr"/>
            <a:endParaRPr lang="en-IN" sz="2400" dirty="0"/>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61</a:t>
            </a:fld>
            <a:endParaRPr lang="en-US"/>
          </a:p>
        </p:txBody>
      </p:sp>
      <p:sp>
        <p:nvSpPr>
          <p:cNvPr id="5" name="Subtitle 2"/>
          <p:cNvSpPr txBox="1"/>
          <p:nvPr/>
        </p:nvSpPr>
        <p:spPr>
          <a:xfrm>
            <a:off x="506320" y="455444"/>
            <a:ext cx="8044400" cy="60176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IN" sz="2600" b="1" u="sng" dirty="0" smtClean="0">
                <a:solidFill>
                  <a:srgbClr val="FF0000"/>
                </a:solidFill>
              </a:rPr>
              <a:t>Approaches to Highway Safety - Exposure control</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Reduce the travel by motorists</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Efforts to reduce auto use and travel cover a wide range of policy, planning, and design issues. </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Policies and practices that attempt to reduce Auto/Vehicle use include:</a:t>
            </a:r>
          </a:p>
          <a:p>
            <a:pPr marL="914400" lvl="1" indent="0"/>
            <a:r>
              <a:rPr lang="en-IN" sz="2000" dirty="0" smtClean="0">
                <a:latin typeface="Arial" pitchFamily="34" charset="0"/>
                <a:cs typeface="Arial" pitchFamily="34" charset="0"/>
              </a:rPr>
              <a:t>Diversion of travel to public transportation modes</a:t>
            </a:r>
          </a:p>
          <a:p>
            <a:pPr marL="914400" lvl="1" indent="0"/>
            <a:r>
              <a:rPr lang="en-IN" sz="2000" dirty="0" smtClean="0">
                <a:latin typeface="Arial" pitchFamily="34" charset="0"/>
                <a:cs typeface="Arial" pitchFamily="34" charset="0"/>
              </a:rPr>
              <a:t>Substitution of telecommunications for travel</a:t>
            </a:r>
          </a:p>
          <a:p>
            <a:pPr marL="914400" lvl="1" indent="0"/>
            <a:r>
              <a:rPr lang="en-IN" sz="2000" dirty="0" smtClean="0">
                <a:latin typeface="Arial" pitchFamily="34" charset="0"/>
                <a:cs typeface="Arial" pitchFamily="34" charset="0"/>
              </a:rPr>
              <a:t>Implementation of policies, taxes, and fees to discourage auto ownership and use Reorganization of land uses to minimize travel distances for various trip purposes</a:t>
            </a:r>
          </a:p>
          <a:p>
            <a:pPr marL="914400" lvl="1" indent="0"/>
            <a:r>
              <a:rPr lang="en-IN" sz="2000" dirty="0" smtClean="0">
                <a:latin typeface="Arial" pitchFamily="34" charset="0"/>
                <a:cs typeface="Arial" pitchFamily="34" charset="0"/>
              </a:rPr>
              <a:t>Driver and vehicle restrictions through licensing and registration restrictions</a:t>
            </a:r>
          </a:p>
          <a:p>
            <a:pPr marL="568325" lvl="1" indent="-457200">
              <a:lnSpc>
                <a:spcPct val="150000"/>
              </a:lnSpc>
              <a:buFont typeface="Wingdings" pitchFamily="2" charset="2"/>
              <a:buChar char="Ø"/>
            </a:pPr>
            <a:endParaRPr lang="en-IN" sz="2200" dirty="0" smtClean="0">
              <a:solidFill>
                <a:schemeClr val="tx1"/>
              </a:solidFill>
              <a:latin typeface="Arial" pitchFamily="34" charset="0"/>
              <a:cs typeface="Arial" pitchFamily="34" charset="0"/>
            </a:endParaRPr>
          </a:p>
          <a:p>
            <a:pPr algn="ctr"/>
            <a:endParaRPr lang="en-IN" sz="2400" dirty="0"/>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62</a:t>
            </a:fld>
            <a:endParaRPr lang="en-US"/>
          </a:p>
        </p:txBody>
      </p:sp>
      <p:sp>
        <p:nvSpPr>
          <p:cNvPr id="5" name="Subtitle 2"/>
          <p:cNvSpPr txBox="1"/>
          <p:nvPr/>
        </p:nvSpPr>
        <p:spPr>
          <a:xfrm>
            <a:off x="491330" y="410474"/>
            <a:ext cx="8044400" cy="58176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IN" sz="2600" b="1" u="sng" dirty="0" smtClean="0">
                <a:solidFill>
                  <a:srgbClr val="FF0000"/>
                </a:solidFill>
              </a:rPr>
              <a:t>Approaches to Highway Safety – Accident Prevention</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Accident prevention involves a number of policy measures, including </a:t>
            </a:r>
          </a:p>
          <a:p>
            <a:pPr marL="1035050" lvl="1" indent="-346075">
              <a:buFont typeface="Wingdings" pitchFamily="2" charset="2"/>
              <a:buChar char="v"/>
            </a:pPr>
            <a:r>
              <a:rPr lang="en-IN" sz="2000" dirty="0" smtClean="0">
                <a:latin typeface="Arial" pitchFamily="34" charset="0"/>
                <a:cs typeface="Arial" pitchFamily="34" charset="0"/>
              </a:rPr>
              <a:t>Driver and pedestrian training</a:t>
            </a:r>
          </a:p>
          <a:p>
            <a:pPr marL="1035050" lvl="1" indent="-346075">
              <a:buFont typeface="Wingdings" pitchFamily="2" charset="2"/>
              <a:buChar char="v"/>
            </a:pPr>
            <a:r>
              <a:rPr lang="en-IN" sz="2000" dirty="0" smtClean="0">
                <a:latin typeface="Arial" pitchFamily="34" charset="0"/>
                <a:cs typeface="Arial" pitchFamily="34" charset="0"/>
              </a:rPr>
              <a:t>Removal of drivers with “bad” driving records and</a:t>
            </a:r>
          </a:p>
          <a:p>
            <a:pPr marL="1035050" lvl="1" indent="-346075">
              <a:buFont typeface="Wingdings" pitchFamily="2" charset="2"/>
              <a:buChar char="v"/>
            </a:pPr>
            <a:r>
              <a:rPr lang="en-IN" sz="2000" dirty="0" smtClean="0">
                <a:latin typeface="Arial" pitchFamily="34" charset="0"/>
                <a:cs typeface="Arial" pitchFamily="34" charset="0"/>
              </a:rPr>
              <a:t>Provision of better highway designs and control devices that encourage good driving practices and minimize the occurrence of driver error</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Risk control, or reduction of severity, often involves the design and protection of roadside and median environments</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Proper guardrail and/or impact-attenuating devices will reduce the impact energy transferred to the vehicle in an accident, and can direct the path of a vehicle away from objects or areas that would result in a more serious collision</a:t>
            </a:r>
            <a:endParaRPr lang="en-IN" sz="2400" dirty="0"/>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63</a:t>
            </a:fld>
            <a:endParaRPr lang="en-US"/>
          </a:p>
        </p:txBody>
      </p:sp>
      <p:sp>
        <p:nvSpPr>
          <p:cNvPr id="5" name="Subtitle 2"/>
          <p:cNvSpPr txBox="1"/>
          <p:nvPr/>
        </p:nvSpPr>
        <p:spPr>
          <a:xfrm>
            <a:off x="491330" y="410474"/>
            <a:ext cx="8044400" cy="54636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IN" sz="2600" b="1" u="sng" dirty="0" smtClean="0">
                <a:solidFill>
                  <a:srgbClr val="FF0000"/>
                </a:solidFill>
              </a:rPr>
              <a:t>Approaches to Highway Safety – Behaviour Modification</a:t>
            </a:r>
          </a:p>
          <a:p>
            <a:pPr marL="568325" lvl="1" indent="-457200">
              <a:lnSpc>
                <a:spcPct val="150000"/>
              </a:lnSpc>
              <a:buFont typeface="Wingdings" pitchFamily="2" charset="2"/>
              <a:buChar char="Ø"/>
            </a:pPr>
            <a:r>
              <a:rPr lang="en-IN" sz="2200" dirty="0" smtClean="0">
                <a:solidFill>
                  <a:schemeClr val="tx1"/>
                </a:solidFill>
                <a:latin typeface="Arial" pitchFamily="34" charset="0"/>
                <a:cs typeface="Arial" pitchFamily="34" charset="0"/>
              </a:rPr>
              <a:t>Behaviour Modification is an important component of strategies for Accident prevention and Exposure reduction</a:t>
            </a:r>
          </a:p>
          <a:p>
            <a:pPr marL="568325" lvl="1" indent="-457200">
              <a:lnSpc>
                <a:spcPct val="150000"/>
              </a:lnSpc>
              <a:buFont typeface="Wingdings" pitchFamily="2" charset="2"/>
              <a:buChar char="Ø"/>
            </a:pPr>
            <a:r>
              <a:rPr lang="en-IN" sz="2200" dirty="0" smtClean="0">
                <a:solidFill>
                  <a:schemeClr val="tx1"/>
                </a:solidFill>
                <a:latin typeface="Arial" pitchFamily="34" charset="0"/>
                <a:cs typeface="Arial" pitchFamily="34" charset="0"/>
              </a:rPr>
              <a:t>Providing very high-class and convenient public transportation alternatives</a:t>
            </a:r>
          </a:p>
          <a:p>
            <a:pPr marL="568325" lvl="1" indent="-457200">
              <a:lnSpc>
                <a:spcPct val="150000"/>
              </a:lnSpc>
              <a:buFont typeface="Wingdings" pitchFamily="2" charset="2"/>
              <a:buChar char="Ø"/>
            </a:pPr>
            <a:r>
              <a:rPr lang="en-IN" sz="2200" dirty="0" smtClean="0">
                <a:solidFill>
                  <a:schemeClr val="tx1"/>
                </a:solidFill>
                <a:latin typeface="Arial" pitchFamily="34" charset="0"/>
                <a:cs typeface="Arial" pitchFamily="34" charset="0"/>
              </a:rPr>
              <a:t>Implementing policies that make public transportation a much more attractive alternative than driving</a:t>
            </a:r>
          </a:p>
          <a:p>
            <a:pPr marL="568325" lvl="1" indent="-457200">
              <a:lnSpc>
                <a:spcPct val="150000"/>
              </a:lnSpc>
              <a:buFont typeface="Wingdings" pitchFamily="2" charset="2"/>
              <a:buChar char="Ø"/>
            </a:pPr>
            <a:r>
              <a:rPr lang="en-IN" sz="2200" dirty="0" smtClean="0">
                <a:solidFill>
                  <a:schemeClr val="tx1"/>
                </a:solidFill>
                <a:latin typeface="Arial" pitchFamily="34" charset="0"/>
                <a:cs typeface="Arial" pitchFamily="34" charset="0"/>
              </a:rPr>
              <a:t>Driver and pedestrian training programs</a:t>
            </a:r>
          </a:p>
          <a:p>
            <a:pPr marL="568325" lvl="1" indent="-457200">
              <a:lnSpc>
                <a:spcPct val="150000"/>
              </a:lnSpc>
              <a:buFont typeface="Wingdings" pitchFamily="2" charset="2"/>
              <a:buChar char="Ø"/>
            </a:pPr>
            <a:r>
              <a:rPr lang="en-IN" sz="2200" dirty="0" smtClean="0">
                <a:solidFill>
                  <a:schemeClr val="tx1"/>
                </a:solidFill>
                <a:latin typeface="Arial" pitchFamily="34" charset="0"/>
                <a:cs typeface="Arial" pitchFamily="34" charset="0"/>
              </a:rPr>
              <a:t>Very effective strategy in </a:t>
            </a:r>
            <a:r>
              <a:rPr lang="en-IN" sz="2200" dirty="0" err="1" smtClean="0">
                <a:solidFill>
                  <a:schemeClr val="tx1"/>
                </a:solidFill>
                <a:latin typeface="Arial" pitchFamily="34" charset="0"/>
                <a:cs typeface="Arial" pitchFamily="34" charset="0"/>
              </a:rPr>
              <a:t>behavior</a:t>
            </a:r>
            <a:r>
              <a:rPr lang="en-IN" sz="2200" dirty="0" smtClean="0">
                <a:solidFill>
                  <a:schemeClr val="tx1"/>
                </a:solidFill>
                <a:latin typeface="Arial" pitchFamily="34" charset="0"/>
                <a:cs typeface="Arial" pitchFamily="34" charset="0"/>
              </a:rPr>
              <a:t> modification is enforcement</a:t>
            </a:r>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64</a:t>
            </a:fld>
            <a:endParaRPr lang="en-US"/>
          </a:p>
        </p:txBody>
      </p:sp>
      <p:sp>
        <p:nvSpPr>
          <p:cNvPr id="5" name="Subtitle 2"/>
          <p:cNvSpPr txBox="1"/>
          <p:nvPr/>
        </p:nvSpPr>
        <p:spPr>
          <a:xfrm>
            <a:off x="491330" y="410474"/>
            <a:ext cx="8044400" cy="49558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IN" sz="2600" b="1" u="sng" dirty="0" smtClean="0">
                <a:solidFill>
                  <a:srgbClr val="FF0000"/>
                </a:solidFill>
              </a:rPr>
              <a:t>Approaches to Highway Safety – </a:t>
            </a:r>
            <a:r>
              <a:rPr lang="en-IN" sz="2600" b="1" u="sng" dirty="0" err="1" smtClean="0">
                <a:solidFill>
                  <a:srgbClr val="FF0000"/>
                </a:solidFill>
              </a:rPr>
              <a:t>Injuri</a:t>
            </a:r>
            <a:r>
              <a:rPr lang="en-IN" sz="2600" b="1" u="sng" dirty="0" smtClean="0">
                <a:solidFill>
                  <a:srgbClr val="FF0000"/>
                </a:solidFill>
              </a:rPr>
              <a:t> Control</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Seat belts and shoulder harnesses, and laws to enforce their use</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Child-restraint seats and systems, and laws requiring their use</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Anti-burst door locks</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Padded instrument panels</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Energy-absorbing steering posts and crumple zones</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Side door beams</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Air bags</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Head rests and restraints</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Shatterproof glass</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Forgiving interior fittings</a:t>
            </a:r>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65</a:t>
            </a:fld>
            <a:endParaRPr lang="en-US"/>
          </a:p>
        </p:txBody>
      </p:sp>
      <p:sp>
        <p:nvSpPr>
          <p:cNvPr id="5" name="Subtitle 2"/>
          <p:cNvSpPr txBox="1"/>
          <p:nvPr/>
        </p:nvSpPr>
        <p:spPr>
          <a:xfrm>
            <a:off x="491330" y="410474"/>
            <a:ext cx="8044400" cy="56021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IN" sz="2600" b="1" u="sng" dirty="0" smtClean="0">
                <a:solidFill>
                  <a:srgbClr val="FF0000"/>
                </a:solidFill>
              </a:rPr>
              <a:t>Approaches to Highway Safety – </a:t>
            </a:r>
          </a:p>
          <a:p>
            <a:pPr lvl="1" indent="0" algn="ctr"/>
            <a:r>
              <a:rPr lang="en-IN" sz="2600" b="1" u="sng" dirty="0" smtClean="0">
                <a:solidFill>
                  <a:srgbClr val="FF0000"/>
                </a:solidFill>
              </a:rPr>
              <a:t>Post-injury management</a:t>
            </a:r>
          </a:p>
          <a:p>
            <a:pPr marL="568325" lvl="1" indent="-457200">
              <a:buFont typeface="+mj-lt"/>
              <a:buAutoNum type="arabicPeriod"/>
            </a:pPr>
            <a:r>
              <a:rPr lang="en-IN" sz="2200" dirty="0" smtClean="0">
                <a:solidFill>
                  <a:schemeClr val="tx1"/>
                </a:solidFill>
                <a:latin typeface="Arial" pitchFamily="34" charset="0"/>
                <a:cs typeface="Arial" pitchFamily="34" charset="0"/>
              </a:rPr>
              <a:t>50% of traffic fatalities occur with in few minutes of accident</a:t>
            </a:r>
          </a:p>
          <a:p>
            <a:pPr marL="568325" lvl="1" indent="-457200">
              <a:buFont typeface="+mj-lt"/>
              <a:buAutoNum type="arabicPeriod"/>
            </a:pPr>
            <a:r>
              <a:rPr lang="en-IN" sz="2200" dirty="0" smtClean="0">
                <a:solidFill>
                  <a:schemeClr val="tx1"/>
                </a:solidFill>
                <a:latin typeface="Arial" pitchFamily="34" charset="0"/>
                <a:cs typeface="Arial" pitchFamily="34" charset="0"/>
              </a:rPr>
              <a:t>35% with in 1-2hours of accident</a:t>
            </a:r>
          </a:p>
          <a:p>
            <a:pPr marL="568325" lvl="1" indent="-457200">
              <a:buFont typeface="+mj-lt"/>
              <a:buAutoNum type="arabicPeriod"/>
            </a:pPr>
            <a:r>
              <a:rPr lang="en-IN" sz="2200" dirty="0" smtClean="0">
                <a:solidFill>
                  <a:schemeClr val="tx1"/>
                </a:solidFill>
                <a:latin typeface="Arial" pitchFamily="34" charset="0"/>
                <a:cs typeface="Arial" pitchFamily="34" charset="0"/>
              </a:rPr>
              <a:t>15% with in 30days in hospital</a:t>
            </a:r>
          </a:p>
          <a:p>
            <a:pPr marL="225425" indent="-225425">
              <a:buFont typeface="Arial" pitchFamily="34" charset="0"/>
              <a:buChar char="•"/>
            </a:pPr>
            <a:r>
              <a:rPr lang="en-IN" sz="2000" dirty="0" smtClean="0">
                <a:latin typeface="Arial" pitchFamily="34" charset="0"/>
                <a:cs typeface="Arial" pitchFamily="34" charset="0"/>
              </a:rPr>
              <a:t>There is little that can be done for deaths occurring during the accident or immediately thereafter </a:t>
            </a:r>
          </a:p>
          <a:p>
            <a:r>
              <a:rPr lang="en-IN" sz="2000" dirty="0" smtClean="0">
                <a:latin typeface="Arial" pitchFamily="34" charset="0"/>
                <a:cs typeface="Arial" pitchFamily="34" charset="0"/>
              </a:rPr>
              <a:t>Biggest opportunity for improvement is in the 2</a:t>
            </a:r>
            <a:r>
              <a:rPr lang="en-IN" sz="2000" baseline="30000" dirty="0" smtClean="0">
                <a:latin typeface="Arial" pitchFamily="34" charset="0"/>
                <a:cs typeface="Arial" pitchFamily="34" charset="0"/>
              </a:rPr>
              <a:t>nd</a:t>
            </a:r>
            <a:r>
              <a:rPr lang="en-IN" sz="2000" dirty="0" smtClean="0">
                <a:latin typeface="Arial" pitchFamily="34" charset="0"/>
                <a:cs typeface="Arial" pitchFamily="34" charset="0"/>
              </a:rPr>
              <a:t> category, Deaths within 1-2 hours of an accident can be reduced by </a:t>
            </a:r>
          </a:p>
          <a:p>
            <a:pPr marL="284163" indent="-284163">
              <a:buFont typeface="Arial" pitchFamily="34" charset="0"/>
              <a:buChar char="•"/>
            </a:pPr>
            <a:r>
              <a:rPr lang="en-IN" sz="2000" dirty="0" smtClean="0">
                <a:latin typeface="Arial" pitchFamily="34" charset="0"/>
                <a:cs typeface="Arial" pitchFamily="34" charset="0"/>
              </a:rPr>
              <a:t>Speedy emergency medical responses</a:t>
            </a:r>
          </a:p>
          <a:p>
            <a:pPr marL="284163" indent="-284163">
              <a:buFont typeface="Arial" pitchFamily="34" charset="0"/>
              <a:buChar char="•"/>
            </a:pPr>
            <a:r>
              <a:rPr lang="en-IN" sz="2000" dirty="0" smtClean="0">
                <a:latin typeface="Arial" pitchFamily="34" charset="0"/>
                <a:cs typeface="Arial" pitchFamily="34" charset="0"/>
              </a:rPr>
              <a:t>High-quality emergency care at the site and during transport to a hospital</a:t>
            </a:r>
          </a:p>
          <a:p>
            <a:pPr marL="284163" indent="-284163">
              <a:buFont typeface="Arial" pitchFamily="34" charset="0"/>
              <a:buChar char="•"/>
            </a:pPr>
            <a:r>
              <a:rPr lang="en-IN" sz="2000" dirty="0" smtClean="0">
                <a:latin typeface="Arial" pitchFamily="34" charset="0"/>
                <a:cs typeface="Arial" pitchFamily="34" charset="0"/>
              </a:rPr>
              <a:t>Speedy notification of emergency services</a:t>
            </a:r>
          </a:p>
          <a:p>
            <a:pPr marL="284163" indent="-284163">
              <a:buFont typeface="Arial" pitchFamily="34" charset="0"/>
              <a:buChar char="•"/>
            </a:pPr>
            <a:r>
              <a:rPr lang="en-IN" sz="2000" dirty="0" smtClean="0">
                <a:latin typeface="Arial" pitchFamily="34" charset="0"/>
                <a:cs typeface="Arial" pitchFamily="34" charset="0"/>
              </a:rPr>
              <a:t>Fast dispatch of appropriate equipment to the site</a:t>
            </a:r>
          </a:p>
          <a:p>
            <a:pPr marL="284163" indent="-284163">
              <a:buFont typeface="Arial" pitchFamily="34" charset="0"/>
              <a:buChar char="•"/>
            </a:pPr>
            <a:r>
              <a:rPr lang="en-IN" sz="2000" dirty="0" smtClean="0">
                <a:latin typeface="Arial" pitchFamily="34" charset="0"/>
                <a:cs typeface="Arial" pitchFamily="34" charset="0"/>
              </a:rPr>
              <a:t>Well-trained emergency medical technicians attending to immediate medical needs of victims, and </a:t>
            </a:r>
          </a:p>
          <a:p>
            <a:pPr marL="284163" indent="-284163">
              <a:buFont typeface="Arial" pitchFamily="34" charset="0"/>
              <a:buChar char="•"/>
            </a:pPr>
            <a:r>
              <a:rPr lang="en-IN" sz="2000" dirty="0" smtClean="0">
                <a:latin typeface="Arial" pitchFamily="34" charset="0"/>
                <a:cs typeface="Arial" pitchFamily="34" charset="0"/>
              </a:rPr>
              <a:t>well staffed and equipped trauma </a:t>
            </a:r>
            <a:r>
              <a:rPr lang="en-IN" sz="2000" dirty="0" err="1" smtClean="0">
                <a:latin typeface="Arial" pitchFamily="34" charset="0"/>
                <a:cs typeface="Arial" pitchFamily="34" charset="0"/>
              </a:rPr>
              <a:t>centers</a:t>
            </a:r>
            <a:r>
              <a:rPr lang="en-IN" sz="2000" dirty="0" smtClean="0">
                <a:latin typeface="Arial" pitchFamily="34" charset="0"/>
                <a:cs typeface="Arial" pitchFamily="34" charset="0"/>
              </a:rPr>
              <a:t> at hospitals</a:t>
            </a:r>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66</a:t>
            </a:fld>
            <a:endParaRPr lang="en-US"/>
          </a:p>
        </p:txBody>
      </p:sp>
      <p:sp>
        <p:nvSpPr>
          <p:cNvPr id="5" name="Subtitle 2"/>
          <p:cNvSpPr txBox="1"/>
          <p:nvPr/>
        </p:nvSpPr>
        <p:spPr>
          <a:xfrm>
            <a:off x="491330" y="410474"/>
            <a:ext cx="8044400" cy="58176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IN" sz="2600" b="1" u="sng" dirty="0" smtClean="0">
                <a:solidFill>
                  <a:srgbClr val="FF0000"/>
                </a:solidFill>
              </a:rPr>
              <a:t>Approaches to Highway Safety – Road Safety Audit (RSA)</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Behaviour Modification is an important component of strategies for Accident prevention and Exposure reduction</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RSA is the formal safety performance examination of an existing or future road or intersection by an independent, multidisciplinary team</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It qualitatively estimates and reports on potential road safety issues and identifies opportunities for improvements in safety for all road users</a:t>
            </a:r>
          </a:p>
          <a:p>
            <a:r>
              <a:rPr lang="en-IN" sz="2200" dirty="0" smtClean="0">
                <a:latin typeface="Arial" pitchFamily="34" charset="0"/>
                <a:cs typeface="Arial" pitchFamily="34" charset="0"/>
              </a:rPr>
              <a:t>The aim of an RSA is to answer the following questions:</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What elements of the road may present a safety concern: to what extent, to which road users, and under what circumstances?</a:t>
            </a:r>
          </a:p>
          <a:p>
            <a:pPr marL="568325" lvl="1" indent="-457200">
              <a:buFont typeface="Wingdings" pitchFamily="2" charset="2"/>
              <a:buChar char="Ø"/>
            </a:pPr>
            <a:r>
              <a:rPr lang="en-IN" sz="2200" dirty="0" smtClean="0">
                <a:solidFill>
                  <a:schemeClr val="tx1"/>
                </a:solidFill>
                <a:latin typeface="Arial" pitchFamily="34" charset="0"/>
                <a:cs typeface="Arial" pitchFamily="34" charset="0"/>
              </a:rPr>
              <a:t>What opportunities exist to eliminate or mitigate identified safety concerns?</a:t>
            </a:r>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67</a:t>
            </a:fld>
            <a:endParaRPr lang="en-US"/>
          </a:p>
        </p:txBody>
      </p:sp>
      <p:sp>
        <p:nvSpPr>
          <p:cNvPr id="5" name="Subtitle 2"/>
          <p:cNvSpPr txBox="1"/>
          <p:nvPr/>
        </p:nvSpPr>
        <p:spPr>
          <a:xfrm>
            <a:off x="491330" y="530396"/>
            <a:ext cx="8044400" cy="40479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US" sz="2600" b="1" u="sng" dirty="0" smtClean="0">
                <a:solidFill>
                  <a:srgbClr val="FF0000"/>
                </a:solidFill>
              </a:rPr>
              <a:t>Collision diagrams</a:t>
            </a:r>
            <a:endParaRPr lang="en-IN" sz="2600" b="1" u="sng" dirty="0" smtClean="0">
              <a:solidFill>
                <a:srgbClr val="FF0000"/>
              </a:solidFill>
            </a:endParaRPr>
          </a:p>
          <a:p>
            <a:pPr marL="568325" lvl="1" indent="-457200">
              <a:lnSpc>
                <a:spcPct val="150000"/>
              </a:lnSpc>
              <a:buFont typeface="Wingdings" pitchFamily="2" charset="2"/>
              <a:buChar char="Ø"/>
            </a:pPr>
            <a:r>
              <a:rPr lang="en-US" sz="2200" dirty="0" smtClean="0">
                <a:solidFill>
                  <a:schemeClr val="tx1"/>
                </a:solidFill>
                <a:latin typeface="Arial" pitchFamily="34" charset="0"/>
                <a:cs typeface="Arial" pitchFamily="34" charset="0"/>
              </a:rPr>
              <a:t>Creation and usage of collision diagrams is a very simple  and efficient tool when conducting road accident analysis</a:t>
            </a:r>
          </a:p>
          <a:p>
            <a:pPr marL="568325" lvl="1" indent="-457200">
              <a:lnSpc>
                <a:spcPct val="150000"/>
              </a:lnSpc>
              <a:buFont typeface="Wingdings" pitchFamily="2" charset="2"/>
              <a:buChar char="Ø"/>
            </a:pPr>
            <a:r>
              <a:rPr lang="en-US" sz="2200" dirty="0" smtClean="0">
                <a:solidFill>
                  <a:schemeClr val="tx1"/>
                </a:solidFill>
                <a:latin typeface="Arial" pitchFamily="34" charset="0"/>
                <a:cs typeface="Arial" pitchFamily="34" charset="0"/>
              </a:rPr>
              <a:t>Collision diagrams show important road accident patterns  with graphic symbols</a:t>
            </a:r>
          </a:p>
          <a:p>
            <a:pPr marL="568325" lvl="1" indent="-457200">
              <a:lnSpc>
                <a:spcPct val="150000"/>
              </a:lnSpc>
              <a:buFont typeface="Wingdings" pitchFamily="2" charset="2"/>
              <a:buChar char="Ø"/>
            </a:pPr>
            <a:r>
              <a:rPr lang="en-US" sz="2200" dirty="0" smtClean="0">
                <a:solidFill>
                  <a:schemeClr val="tx1"/>
                </a:solidFill>
                <a:latin typeface="Arial" pitchFamily="34" charset="0"/>
                <a:cs typeface="Arial" pitchFamily="34" charset="0"/>
              </a:rPr>
              <a:t>They give broader understanding of the accidents along  with contributory factors</a:t>
            </a:r>
          </a:p>
          <a:p>
            <a:pPr marL="568325" lvl="1" indent="-457200">
              <a:lnSpc>
                <a:spcPct val="150000"/>
              </a:lnSpc>
              <a:buFont typeface="Wingdings" pitchFamily="2" charset="2"/>
              <a:buChar char="Ø"/>
            </a:pPr>
            <a:r>
              <a:rPr lang="en-US" sz="2200" dirty="0" smtClean="0">
                <a:solidFill>
                  <a:schemeClr val="tx1"/>
                </a:solidFill>
                <a:latin typeface="Arial" pitchFamily="34" charset="0"/>
                <a:cs typeface="Arial" pitchFamily="34" charset="0"/>
              </a:rPr>
              <a:t>They don’t supply extensive text document</a:t>
            </a:r>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68</a:t>
            </a:fld>
            <a:endParaRPr lang="en-US"/>
          </a:p>
        </p:txBody>
      </p:sp>
      <p:sp>
        <p:nvSpPr>
          <p:cNvPr id="5" name="Subtitle 2"/>
          <p:cNvSpPr txBox="1"/>
          <p:nvPr/>
        </p:nvSpPr>
        <p:spPr>
          <a:xfrm>
            <a:off x="491330" y="410474"/>
            <a:ext cx="8044400" cy="12933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marL="12700" algn="ctr">
              <a:spcBef>
                <a:spcPts val="100"/>
              </a:spcBef>
            </a:pPr>
            <a:r>
              <a:rPr lang="en-US" sz="2600" b="1" u="sng" dirty="0" smtClean="0">
                <a:solidFill>
                  <a:srgbClr val="FF0000"/>
                </a:solidFill>
              </a:rPr>
              <a:t>Collision diagrams continued…</a:t>
            </a:r>
          </a:p>
          <a:p>
            <a:pPr marL="12700" algn="ctr"/>
            <a:r>
              <a:rPr lang="en-US" sz="2600" b="1" u="sng" dirty="0" smtClean="0">
                <a:solidFill>
                  <a:srgbClr val="FF0000"/>
                </a:solidFill>
              </a:rPr>
              <a:t>Accident Curve –Germany (Before and after)</a:t>
            </a:r>
            <a:endParaRPr lang="en-IN" sz="2600" b="1" u="sng" dirty="0" smtClean="0">
              <a:solidFill>
                <a:srgbClr val="FF0000"/>
              </a:solidFill>
            </a:endParaRPr>
          </a:p>
        </p:txBody>
      </p:sp>
      <p:grpSp>
        <p:nvGrpSpPr>
          <p:cNvPr id="4" name="object 3"/>
          <p:cNvGrpSpPr/>
          <p:nvPr/>
        </p:nvGrpSpPr>
        <p:grpSpPr>
          <a:xfrm>
            <a:off x="449705" y="1588956"/>
            <a:ext cx="7968524" cy="4125501"/>
            <a:chOff x="246165" y="1287780"/>
            <a:chExt cx="11717655" cy="4546600"/>
          </a:xfrm>
        </p:grpSpPr>
        <p:sp>
          <p:nvSpPr>
            <p:cNvPr id="6" name="object 4"/>
            <p:cNvSpPr/>
            <p:nvPr/>
          </p:nvSpPr>
          <p:spPr>
            <a:xfrm>
              <a:off x="246165" y="1700784"/>
              <a:ext cx="5169474" cy="3384804"/>
            </a:xfrm>
            <a:prstGeom prst="rect">
              <a:avLst/>
            </a:prstGeom>
            <a:blipFill>
              <a:blip r:embed="rId2" cstate="print"/>
              <a:stretch>
                <a:fillRect/>
              </a:stretch>
            </a:blipFill>
            <a:ln>
              <a:solidFill>
                <a:schemeClr val="tx1">
                  <a:alpha val="95000"/>
                </a:schemeClr>
              </a:solidFill>
            </a:ln>
          </p:spPr>
          <p:txBody>
            <a:bodyPr wrap="square" lIns="0" tIns="0" rIns="0" bIns="0" rtlCol="0"/>
            <a:lstStyle/>
            <a:p>
              <a:endParaRPr/>
            </a:p>
          </p:txBody>
        </p:sp>
        <p:sp>
          <p:nvSpPr>
            <p:cNvPr id="7" name="object 5"/>
            <p:cNvSpPr/>
            <p:nvPr/>
          </p:nvSpPr>
          <p:spPr>
            <a:xfrm>
              <a:off x="5297424" y="1287780"/>
              <a:ext cx="6665976" cy="4546092"/>
            </a:xfrm>
            <a:prstGeom prst="rect">
              <a:avLst/>
            </a:prstGeom>
            <a:blipFill>
              <a:blip r:embed="rId3" cstate="print"/>
              <a:stretch>
                <a:fillRect/>
              </a:stretch>
            </a:blipFill>
            <a:ln>
              <a:solidFill>
                <a:schemeClr val="tx1">
                  <a:alpha val="95000"/>
                </a:schemeClr>
              </a:solidFill>
            </a:ln>
          </p:spPr>
          <p:txBody>
            <a:bodyPr wrap="square" lIns="0" tIns="0" rIns="0" bIns="0" rtlCol="0"/>
            <a:lstStyle/>
            <a:p>
              <a:endParaRPr/>
            </a:p>
          </p:txBody>
        </p:sp>
        <p:sp>
          <p:nvSpPr>
            <p:cNvPr id="8" name="object 6"/>
            <p:cNvSpPr/>
            <p:nvPr/>
          </p:nvSpPr>
          <p:spPr>
            <a:xfrm>
              <a:off x="5297424" y="1559052"/>
              <a:ext cx="6431280" cy="4274820"/>
            </a:xfrm>
            <a:prstGeom prst="rect">
              <a:avLst/>
            </a:prstGeom>
            <a:blipFill>
              <a:blip r:embed="rId4" cstate="print"/>
              <a:stretch>
                <a:fillRect/>
              </a:stretch>
            </a:blipFill>
            <a:ln>
              <a:solidFill>
                <a:schemeClr val="tx1">
                  <a:alpha val="95000"/>
                </a:schemeClr>
              </a:solidFill>
            </a:ln>
          </p:spPr>
          <p:txBody>
            <a:bodyPr wrap="square" lIns="0" tIns="0" rIns="0" bIns="0" rtlCol="0"/>
            <a:lstStyle/>
            <a:p>
              <a:endParaRPr/>
            </a:p>
          </p:txBody>
        </p:sp>
      </p:grpSp>
      <p:sp>
        <p:nvSpPr>
          <p:cNvPr id="9" name="object 8"/>
          <p:cNvSpPr txBox="1"/>
          <p:nvPr/>
        </p:nvSpPr>
        <p:spPr>
          <a:xfrm>
            <a:off x="632555" y="5213100"/>
            <a:ext cx="2731770" cy="689932"/>
          </a:xfrm>
          <a:prstGeom prst="rect">
            <a:avLst/>
          </a:prstGeom>
        </p:spPr>
        <p:txBody>
          <a:bodyPr vert="horz" wrap="square" lIns="0" tIns="12700" rIns="0" bIns="0" rtlCol="0">
            <a:spAutoFit/>
          </a:bodyPr>
          <a:lstStyle/>
          <a:p>
            <a:pPr marL="12700" algn="ctr">
              <a:lnSpc>
                <a:spcPct val="100000"/>
              </a:lnSpc>
              <a:spcBef>
                <a:spcPts val="100"/>
              </a:spcBef>
            </a:pPr>
            <a:r>
              <a:rPr sz="2200" b="1" dirty="0">
                <a:latin typeface="Arial" pitchFamily="34" charset="0"/>
                <a:cs typeface="Arial" pitchFamily="34" charset="0"/>
              </a:rPr>
              <a:t>Solution</a:t>
            </a:r>
            <a:r>
              <a:rPr sz="2200" dirty="0">
                <a:latin typeface="Arial" pitchFamily="34" charset="0"/>
                <a:cs typeface="Arial" pitchFamily="34" charset="0"/>
              </a:rPr>
              <a:t>: </a:t>
            </a:r>
            <a:r>
              <a:rPr sz="2200" spc="-5" dirty="0">
                <a:latin typeface="Arial" pitchFamily="34" charset="0"/>
                <a:cs typeface="Arial" pitchFamily="34" charset="0"/>
              </a:rPr>
              <a:t>Speed monitoring</a:t>
            </a:r>
            <a:r>
              <a:rPr sz="2200" spc="-45" dirty="0">
                <a:latin typeface="Arial" pitchFamily="34" charset="0"/>
                <a:cs typeface="Arial" pitchFamily="34" charset="0"/>
              </a:rPr>
              <a:t> </a:t>
            </a:r>
            <a:r>
              <a:rPr sz="2200" spc="-5" dirty="0">
                <a:latin typeface="Arial" pitchFamily="34" charset="0"/>
                <a:cs typeface="Arial" pitchFamily="34" charset="0"/>
              </a:rPr>
              <a:t>system</a:t>
            </a:r>
            <a:endParaRPr sz="2200">
              <a:latin typeface="Arial" pitchFamily="34" charset="0"/>
              <a:cs typeface="Arial" pitchFamily="34" charset="0"/>
            </a:endParaRPr>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69</a:t>
            </a:fld>
            <a:endParaRPr lang="en-US"/>
          </a:p>
        </p:txBody>
      </p:sp>
      <p:sp>
        <p:nvSpPr>
          <p:cNvPr id="5" name="Subtitle 2"/>
          <p:cNvSpPr txBox="1"/>
          <p:nvPr/>
        </p:nvSpPr>
        <p:spPr>
          <a:xfrm>
            <a:off x="491330" y="410474"/>
            <a:ext cx="3061339" cy="12933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US" sz="2600" b="1" u="sng" dirty="0" smtClean="0">
                <a:solidFill>
                  <a:srgbClr val="FF0000"/>
                </a:solidFill>
              </a:rPr>
              <a:t>Collision diagrams  continued…</a:t>
            </a:r>
            <a:endParaRPr lang="en-IN" sz="2600" b="1" u="sng" dirty="0" smtClean="0">
              <a:solidFill>
                <a:srgbClr val="FF0000"/>
              </a:solidFill>
            </a:endParaRPr>
          </a:p>
        </p:txBody>
      </p:sp>
      <p:sp>
        <p:nvSpPr>
          <p:cNvPr id="4" name="Rectangle 3"/>
          <p:cNvSpPr/>
          <p:nvPr/>
        </p:nvSpPr>
        <p:spPr>
          <a:xfrm>
            <a:off x="607101" y="2021479"/>
            <a:ext cx="3095469" cy="1785104"/>
          </a:xfrm>
          <a:prstGeom prst="rect">
            <a:avLst/>
          </a:prstGeom>
        </p:spPr>
        <p:txBody>
          <a:bodyPr wrap="square">
            <a:spAutoFit/>
          </a:bodyPr>
          <a:lstStyle/>
          <a:p>
            <a:pPr marL="568325" lvl="1" indent="-457200">
              <a:buFont typeface="Wingdings" pitchFamily="2" charset="2"/>
              <a:buChar char="Ø"/>
            </a:pPr>
            <a:r>
              <a:rPr lang="en-US" sz="2200" dirty="0" smtClean="0">
                <a:solidFill>
                  <a:schemeClr val="tx1"/>
                </a:solidFill>
                <a:latin typeface="Arial" pitchFamily="34" charset="0"/>
                <a:cs typeface="Arial" pitchFamily="34" charset="0"/>
              </a:rPr>
              <a:t>Collision diagram is  used in before and after  study comparison  evaluation</a:t>
            </a:r>
          </a:p>
        </p:txBody>
      </p:sp>
      <p:sp>
        <p:nvSpPr>
          <p:cNvPr id="6" name="object 7"/>
          <p:cNvSpPr/>
          <p:nvPr/>
        </p:nvSpPr>
        <p:spPr>
          <a:xfrm>
            <a:off x="3897442" y="554635"/>
            <a:ext cx="4886794" cy="5726244"/>
          </a:xfrm>
          <a:prstGeom prst="rect">
            <a:avLst/>
          </a:prstGeom>
          <a:blipFill>
            <a:blip r:embed="rId2" cstate="print"/>
            <a:stretch>
              <a:fillRect/>
            </a:stretch>
          </a:blipFill>
        </p:spPr>
        <p:txBody>
          <a:bodyPr wrap="square" lIns="0" tIns="0" rIns="0" bIns="0" rtlCol="0"/>
          <a:lstStyle/>
          <a:p>
            <a:endParaRPr/>
          </a:p>
        </p:txBody>
      </p:sp>
      <p:sp>
        <p:nvSpPr>
          <p:cNvPr id="7" name="object 9"/>
          <p:cNvSpPr txBox="1"/>
          <p:nvPr/>
        </p:nvSpPr>
        <p:spPr>
          <a:xfrm>
            <a:off x="1238260" y="5369699"/>
            <a:ext cx="1799273" cy="566822"/>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Source- PIARC</a:t>
            </a:r>
            <a:r>
              <a:rPr sz="1800" spc="-20" dirty="0">
                <a:latin typeface="Arial"/>
                <a:cs typeface="Arial"/>
              </a:rPr>
              <a:t> </a:t>
            </a:r>
            <a:r>
              <a:rPr sz="1800" spc="-10" dirty="0">
                <a:latin typeface="Arial"/>
                <a:cs typeface="Arial"/>
              </a:rPr>
              <a:t>Manual</a:t>
            </a:r>
            <a:endParaRPr sz="1800">
              <a:latin typeface="Arial"/>
              <a:cs typeface="Arial"/>
            </a:endParaRPr>
          </a:p>
        </p:txBody>
      </p:sp>
      <p:sp>
        <p:nvSpPr>
          <p:cNvPr id="8" name="object 8"/>
          <p:cNvSpPr txBox="1"/>
          <p:nvPr/>
        </p:nvSpPr>
        <p:spPr>
          <a:xfrm>
            <a:off x="3732551" y="6308547"/>
            <a:ext cx="5009780"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EXAMPLE </a:t>
            </a:r>
            <a:r>
              <a:rPr sz="1800" b="1" dirty="0">
                <a:latin typeface="Arial"/>
                <a:cs typeface="Arial"/>
              </a:rPr>
              <a:t>OF BEFORE/AFTER</a:t>
            </a:r>
            <a:r>
              <a:rPr sz="1800" b="1" spc="-55" dirty="0">
                <a:latin typeface="Arial"/>
                <a:cs typeface="Arial"/>
              </a:rPr>
              <a:t> </a:t>
            </a:r>
            <a:r>
              <a:rPr sz="1800" b="1" spc="-30" dirty="0">
                <a:latin typeface="Arial"/>
                <a:cs typeface="Arial"/>
              </a:rPr>
              <a:t>EVALUATION</a:t>
            </a:r>
            <a:endParaRPr sz="1800" b="1">
              <a:latin typeface="Arial"/>
              <a:cs typeface="Arial"/>
            </a:endParaRPr>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ubtitle 2"/>
          <p:cNvSpPr txBox="1"/>
          <p:nvPr/>
        </p:nvSpPr>
        <p:spPr>
          <a:xfrm>
            <a:off x="544964" y="726907"/>
            <a:ext cx="7991357" cy="35554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US" sz="3000" b="1" u="sng" dirty="0" smtClean="0">
                <a:solidFill>
                  <a:srgbClr val="FF0000"/>
                </a:solidFill>
              </a:rPr>
              <a:t>Accidents  - </a:t>
            </a:r>
            <a:r>
              <a:rPr lang="en-IN" sz="3000" b="1" u="sng" dirty="0" smtClean="0">
                <a:solidFill>
                  <a:srgbClr val="FF0000"/>
                </a:solidFill>
              </a:rPr>
              <a:t>Facts (Global)</a:t>
            </a:r>
            <a:endParaRPr lang="en-IN" sz="2400" dirty="0" smtClean="0"/>
          </a:p>
          <a:p>
            <a:pPr marL="630238" lvl="1" indent="-450850">
              <a:lnSpc>
                <a:spcPct val="150000"/>
              </a:lnSpc>
              <a:buFont typeface="Wingdings" pitchFamily="2" charset="2"/>
              <a:buChar char="Ø"/>
            </a:pPr>
            <a:r>
              <a:rPr lang="en-IN" sz="2400" dirty="0" smtClean="0">
                <a:latin typeface="Arial"/>
                <a:cs typeface="Arial"/>
              </a:rPr>
              <a:t>Every day, almost 3,700 people are killed globally in road traffic crashes involving cars, buses, motorcycles, bicycles, trucks, or pedestrians. More than half of those killed are pedestrians, motorcyclists, and cyclists.</a:t>
            </a:r>
            <a:endParaRPr lang="en-IN" sz="2600" dirty="0" smtClean="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70</a:t>
            </a:fld>
            <a:endParaRPr lang="en-US"/>
          </a:p>
        </p:txBody>
      </p:sp>
      <p:sp>
        <p:nvSpPr>
          <p:cNvPr id="5" name="Subtitle 2"/>
          <p:cNvSpPr txBox="1"/>
          <p:nvPr/>
        </p:nvSpPr>
        <p:spPr>
          <a:xfrm>
            <a:off x="464935" y="484216"/>
            <a:ext cx="8319541" cy="60638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marL="12700" algn="ctr">
              <a:spcBef>
                <a:spcPts val="100"/>
              </a:spcBef>
            </a:pPr>
            <a:r>
              <a:rPr lang="en-US" sz="2600" b="1" u="sng" dirty="0" smtClean="0">
                <a:solidFill>
                  <a:srgbClr val="FF0000"/>
                </a:solidFill>
              </a:rPr>
              <a:t>Example (the Czech Republic):</a:t>
            </a:r>
          </a:p>
          <a:p>
            <a:pPr marL="12700" algn="ctr">
              <a:spcBef>
                <a:spcPts val="5"/>
              </a:spcBef>
            </a:pPr>
            <a:r>
              <a:rPr lang="en-US" sz="2600" b="1" u="sng" dirty="0" smtClean="0">
                <a:solidFill>
                  <a:srgbClr val="FF0000"/>
                </a:solidFill>
              </a:rPr>
              <a:t>Pedestrian crossing on a main urban route</a:t>
            </a:r>
            <a:endParaRPr lang="en-IN" sz="2600" b="1" u="sng" dirty="0" smtClean="0">
              <a:solidFill>
                <a:srgbClr val="FF0000"/>
              </a:solidFill>
            </a:endParaRPr>
          </a:p>
          <a:p>
            <a:pPr marL="568325" lvl="1" indent="-457200">
              <a:lnSpc>
                <a:spcPct val="150000"/>
              </a:lnSpc>
            </a:pPr>
            <a:r>
              <a:rPr lang="en-US" sz="2400" b="1" spc="-5" dirty="0" smtClean="0">
                <a:latin typeface="Arial"/>
                <a:cs typeface="Arial"/>
              </a:rPr>
              <a:t>Problems</a:t>
            </a:r>
            <a:endParaRPr lang="en-US" sz="2400" dirty="0" smtClean="0">
              <a:latin typeface="Arial"/>
              <a:cs typeface="Arial"/>
            </a:endParaRPr>
          </a:p>
          <a:p>
            <a:pPr marL="568325" lvl="1" indent="-457200">
              <a:lnSpc>
                <a:spcPct val="150000"/>
              </a:lnSpc>
              <a:buFont typeface="Wingdings" pitchFamily="2" charset="2"/>
              <a:buChar char="Ø"/>
            </a:pPr>
            <a:r>
              <a:rPr lang="en-US" sz="2000" dirty="0" smtClean="0">
                <a:solidFill>
                  <a:schemeClr val="tx1"/>
                </a:solidFill>
                <a:latin typeface="Arial" pitchFamily="34" charset="0"/>
                <a:cs typeface="Arial" pitchFamily="34" charset="0"/>
              </a:rPr>
              <a:t>Unsuitable drainage, water staying on  the road (pedestrians trying to deal with  the water obstacle fail to observe  approaching vehicles)</a:t>
            </a:r>
          </a:p>
          <a:p>
            <a:pPr marL="568325" lvl="1" indent="-457200">
              <a:lnSpc>
                <a:spcPct val="150000"/>
              </a:lnSpc>
              <a:buFont typeface="Wingdings" pitchFamily="2" charset="2"/>
              <a:buChar char="Ø"/>
            </a:pPr>
            <a:r>
              <a:rPr lang="en-US" sz="2000" dirty="0" smtClean="0">
                <a:solidFill>
                  <a:schemeClr val="tx1"/>
                </a:solidFill>
                <a:latin typeface="Arial" pitchFamily="34" charset="0"/>
                <a:cs typeface="Arial" pitchFamily="34" charset="0"/>
              </a:rPr>
              <a:t>The crossing is unsuitably placed, and is  abrupt from the psychological point of  view of motorists – see Figure 6-1 (road  marking is insufficiently distinct for  approaching drivers. The situation  worsens in wet conditions)</a:t>
            </a:r>
          </a:p>
          <a:p>
            <a:pPr marL="568325" lvl="1" indent="-457200">
              <a:lnSpc>
                <a:spcPct val="150000"/>
              </a:lnSpc>
              <a:buFont typeface="Wingdings" pitchFamily="2" charset="2"/>
              <a:buChar char="Ø"/>
            </a:pPr>
            <a:r>
              <a:rPr lang="en-US" sz="2000" dirty="0" smtClean="0">
                <a:solidFill>
                  <a:schemeClr val="tx1"/>
                </a:solidFill>
                <a:latin typeface="Arial" pitchFamily="34" charset="0"/>
                <a:cs typeface="Arial" pitchFamily="34" charset="0"/>
              </a:rPr>
              <a:t>The crossing is too long (9 m), and not  equipped with a traffic island– see Figure  6-3 and Figure 6-2 .</a:t>
            </a:r>
          </a:p>
          <a:p>
            <a:pPr marL="568325" lvl="1" indent="-457200">
              <a:lnSpc>
                <a:spcPct val="150000"/>
              </a:lnSpc>
              <a:buFont typeface="Wingdings" pitchFamily="2" charset="2"/>
              <a:buChar char="Ø"/>
            </a:pPr>
            <a:r>
              <a:rPr lang="en-US" sz="2000" dirty="0" smtClean="0">
                <a:solidFill>
                  <a:schemeClr val="tx1"/>
                </a:solidFill>
                <a:latin typeface="Arial" pitchFamily="34" charset="0"/>
                <a:cs typeface="Arial" pitchFamily="34" charset="0"/>
              </a:rPr>
              <a:t>The speed of passing cars is too great</a:t>
            </a:r>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71</a:t>
            </a:fld>
            <a:endParaRPr lang="en-US"/>
          </a:p>
        </p:txBody>
      </p:sp>
      <p:sp>
        <p:nvSpPr>
          <p:cNvPr id="5" name="Subtitle 2"/>
          <p:cNvSpPr txBox="1"/>
          <p:nvPr/>
        </p:nvSpPr>
        <p:spPr>
          <a:xfrm>
            <a:off x="479685" y="410474"/>
            <a:ext cx="3942414" cy="2093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marL="12700" algn="ctr">
              <a:spcBef>
                <a:spcPts val="100"/>
              </a:spcBef>
            </a:pPr>
            <a:r>
              <a:rPr lang="en-US" sz="2600" b="1" u="sng" dirty="0" smtClean="0">
                <a:solidFill>
                  <a:srgbClr val="FF0000"/>
                </a:solidFill>
              </a:rPr>
              <a:t>Example (the Czech Republic):</a:t>
            </a:r>
          </a:p>
          <a:p>
            <a:pPr marL="12700" algn="ctr">
              <a:spcBef>
                <a:spcPts val="5"/>
              </a:spcBef>
            </a:pPr>
            <a:r>
              <a:rPr lang="en-US" sz="2600" b="1" u="sng" dirty="0" smtClean="0">
                <a:solidFill>
                  <a:srgbClr val="FF0000"/>
                </a:solidFill>
              </a:rPr>
              <a:t>Pedestrian crossing on a main urban route</a:t>
            </a:r>
            <a:endParaRPr lang="en-IN" sz="2600" b="1" u="sng" dirty="0" smtClean="0">
              <a:solidFill>
                <a:srgbClr val="FF0000"/>
              </a:solidFill>
            </a:endParaRPr>
          </a:p>
        </p:txBody>
      </p:sp>
      <p:sp>
        <p:nvSpPr>
          <p:cNvPr id="4" name="object 9"/>
          <p:cNvSpPr/>
          <p:nvPr/>
        </p:nvSpPr>
        <p:spPr>
          <a:xfrm>
            <a:off x="4376959" y="548414"/>
            <a:ext cx="4422267" cy="5762445"/>
          </a:xfrm>
          <a:prstGeom prst="rect">
            <a:avLst/>
          </a:prstGeom>
          <a:blipFill>
            <a:blip r:embed="rId2" cstate="print"/>
            <a:stretch>
              <a:fillRect/>
            </a:stretch>
          </a:blipFill>
        </p:spPr>
        <p:txBody>
          <a:bodyPr wrap="square" lIns="0" tIns="0" rIns="0" bIns="0" rtlCol="0"/>
          <a:lstStyle/>
          <a:p>
            <a:endParaRPr/>
          </a:p>
        </p:txBody>
      </p:sp>
      <p:sp>
        <p:nvSpPr>
          <p:cNvPr id="6" name="object 10"/>
          <p:cNvSpPr txBox="1"/>
          <p:nvPr/>
        </p:nvSpPr>
        <p:spPr>
          <a:xfrm>
            <a:off x="1662234" y="5347796"/>
            <a:ext cx="2250198" cy="566822"/>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Source- </a:t>
            </a:r>
            <a:r>
              <a:rPr sz="1800" dirty="0">
                <a:latin typeface="Arial"/>
                <a:cs typeface="Arial"/>
              </a:rPr>
              <a:t>PIARC</a:t>
            </a:r>
            <a:r>
              <a:rPr sz="1800" spc="-50" dirty="0">
                <a:latin typeface="Arial"/>
                <a:cs typeface="Arial"/>
              </a:rPr>
              <a:t> </a:t>
            </a:r>
            <a:r>
              <a:rPr sz="1800" spc="-5" dirty="0">
                <a:latin typeface="Arial"/>
                <a:cs typeface="Arial"/>
              </a:rPr>
              <a:t>Manual</a:t>
            </a:r>
            <a:endParaRPr sz="1800">
              <a:latin typeface="Arial"/>
              <a:cs typeface="Arial"/>
            </a:endParaRPr>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B6F15528-21DE-4FAA-801E-634DDDAF4B2B}" type="slidenum">
              <a:rPr lang="en-US" smtClean="0"/>
              <a:pPr/>
              <a:t>72</a:t>
            </a:fld>
            <a:endParaRPr lang="en-US"/>
          </a:p>
        </p:txBody>
      </p:sp>
      <p:sp>
        <p:nvSpPr>
          <p:cNvPr id="5" name="Subtitle 2"/>
          <p:cNvSpPr txBox="1"/>
          <p:nvPr/>
        </p:nvSpPr>
        <p:spPr>
          <a:xfrm>
            <a:off x="479684" y="410474"/>
            <a:ext cx="8319541" cy="8931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marL="12700" algn="ctr">
              <a:spcBef>
                <a:spcPts val="100"/>
              </a:spcBef>
            </a:pPr>
            <a:r>
              <a:rPr lang="en-US" sz="2600" b="1" u="sng" dirty="0" smtClean="0">
                <a:solidFill>
                  <a:srgbClr val="FF0000"/>
                </a:solidFill>
              </a:rPr>
              <a:t>Example (the Czech Republic):</a:t>
            </a:r>
          </a:p>
          <a:p>
            <a:pPr marL="12700" algn="ctr">
              <a:spcBef>
                <a:spcPts val="5"/>
              </a:spcBef>
            </a:pPr>
            <a:r>
              <a:rPr lang="en-US" sz="2600" b="1" u="sng" dirty="0" smtClean="0">
                <a:solidFill>
                  <a:srgbClr val="FF0000"/>
                </a:solidFill>
              </a:rPr>
              <a:t>Pedestrian crossing on a main urban route</a:t>
            </a:r>
            <a:endParaRPr lang="en-IN" sz="2600" b="1" u="sng" dirty="0" smtClean="0">
              <a:solidFill>
                <a:srgbClr val="FF0000"/>
              </a:solidFill>
            </a:endParaRPr>
          </a:p>
        </p:txBody>
      </p:sp>
      <p:sp>
        <p:nvSpPr>
          <p:cNvPr id="7" name="object 6"/>
          <p:cNvSpPr txBox="1"/>
          <p:nvPr/>
        </p:nvSpPr>
        <p:spPr>
          <a:xfrm>
            <a:off x="380310" y="1300190"/>
            <a:ext cx="3561874" cy="4871205"/>
          </a:xfrm>
          <a:prstGeom prst="rect">
            <a:avLst/>
          </a:prstGeom>
        </p:spPr>
        <p:txBody>
          <a:bodyPr vert="horz" wrap="square" lIns="0" tIns="79375" rIns="0" bIns="0" rtlCol="0">
            <a:spAutoFit/>
          </a:bodyPr>
          <a:lstStyle/>
          <a:p>
            <a:pPr marL="12700">
              <a:lnSpc>
                <a:spcPct val="100000"/>
              </a:lnSpc>
              <a:spcBef>
                <a:spcPts val="625"/>
              </a:spcBef>
            </a:pPr>
            <a:r>
              <a:rPr sz="2400" b="1" dirty="0">
                <a:latin typeface="Arial"/>
                <a:cs typeface="Arial"/>
              </a:rPr>
              <a:t>Solution</a:t>
            </a:r>
            <a:endParaRPr sz="2400">
              <a:latin typeface="Arial"/>
              <a:cs typeface="Arial"/>
            </a:endParaRPr>
          </a:p>
          <a:p>
            <a:pPr marL="206375">
              <a:lnSpc>
                <a:spcPct val="100000"/>
              </a:lnSpc>
              <a:spcBef>
                <a:spcPts val="440"/>
              </a:spcBef>
            </a:pPr>
            <a:r>
              <a:rPr sz="2000" dirty="0">
                <a:latin typeface="Arial" pitchFamily="34" charset="0"/>
                <a:cs typeface="Arial" pitchFamily="34" charset="0"/>
              </a:rPr>
              <a:t>Repair water</a:t>
            </a:r>
            <a:r>
              <a:rPr sz="2000" spc="-45" dirty="0">
                <a:latin typeface="Arial" pitchFamily="34" charset="0"/>
                <a:cs typeface="Arial" pitchFamily="34" charset="0"/>
              </a:rPr>
              <a:t> </a:t>
            </a:r>
            <a:r>
              <a:rPr sz="2000" dirty="0">
                <a:latin typeface="Arial" pitchFamily="34" charset="0"/>
                <a:cs typeface="Arial" pitchFamily="34" charset="0"/>
              </a:rPr>
              <a:t>drainage</a:t>
            </a:r>
            <a:endParaRPr sz="2000">
              <a:latin typeface="Arial" pitchFamily="34" charset="0"/>
              <a:cs typeface="Arial" pitchFamily="34" charset="0"/>
            </a:endParaRPr>
          </a:p>
          <a:p>
            <a:pPr marL="206375">
              <a:lnSpc>
                <a:spcPct val="100000"/>
              </a:lnSpc>
              <a:spcBef>
                <a:spcPts val="480"/>
              </a:spcBef>
            </a:pPr>
            <a:r>
              <a:rPr sz="2000" dirty="0">
                <a:latin typeface="Arial" pitchFamily="34" charset="0"/>
                <a:cs typeface="Arial" pitchFamily="34" charset="0"/>
              </a:rPr>
              <a:t>Protect pedestrians by implementing</a:t>
            </a:r>
            <a:r>
              <a:rPr sz="2000" spc="-135" dirty="0">
                <a:latin typeface="Arial" pitchFamily="34" charset="0"/>
                <a:cs typeface="Arial" pitchFamily="34" charset="0"/>
              </a:rPr>
              <a:t> </a:t>
            </a:r>
            <a:r>
              <a:rPr sz="2000" dirty="0">
                <a:latin typeface="Arial" pitchFamily="34" charset="0"/>
                <a:cs typeface="Arial" pitchFamily="34" charset="0"/>
              </a:rPr>
              <a:t>the</a:t>
            </a:r>
            <a:endParaRPr sz="2000">
              <a:latin typeface="Arial" pitchFamily="34" charset="0"/>
              <a:cs typeface="Arial" pitchFamily="34" charset="0"/>
            </a:endParaRPr>
          </a:p>
          <a:p>
            <a:pPr marL="206375">
              <a:lnSpc>
                <a:spcPct val="100000"/>
              </a:lnSpc>
            </a:pPr>
            <a:r>
              <a:rPr sz="2000" spc="-10" dirty="0">
                <a:latin typeface="Arial" pitchFamily="34" charset="0"/>
                <a:cs typeface="Arial" pitchFamily="34" charset="0"/>
              </a:rPr>
              <a:t>traffic</a:t>
            </a:r>
            <a:r>
              <a:rPr sz="2000" spc="-30" dirty="0">
                <a:latin typeface="Arial" pitchFamily="34" charset="0"/>
                <a:cs typeface="Arial" pitchFamily="34" charset="0"/>
              </a:rPr>
              <a:t> </a:t>
            </a:r>
            <a:r>
              <a:rPr sz="2000" dirty="0">
                <a:latin typeface="Arial" pitchFamily="34" charset="0"/>
                <a:cs typeface="Arial" pitchFamily="34" charset="0"/>
              </a:rPr>
              <a:t>island</a:t>
            </a:r>
            <a:endParaRPr sz="2000">
              <a:latin typeface="Arial" pitchFamily="34" charset="0"/>
              <a:cs typeface="Arial" pitchFamily="34" charset="0"/>
            </a:endParaRPr>
          </a:p>
          <a:p>
            <a:pPr marL="206375" marR="259715">
              <a:lnSpc>
                <a:spcPct val="100000"/>
              </a:lnSpc>
              <a:spcBef>
                <a:spcPts val="484"/>
              </a:spcBef>
            </a:pPr>
            <a:r>
              <a:rPr sz="2000" dirty="0">
                <a:latin typeface="Arial" pitchFamily="34" charset="0"/>
                <a:cs typeface="Arial" pitchFamily="34" charset="0"/>
              </a:rPr>
              <a:t>Improved street lighting, pedestrian  crossing lighting, accessories for</a:t>
            </a:r>
            <a:r>
              <a:rPr sz="2000" spc="-150" dirty="0">
                <a:latin typeface="Arial" pitchFamily="34" charset="0"/>
                <a:cs typeface="Arial" pitchFamily="34" charset="0"/>
              </a:rPr>
              <a:t> </a:t>
            </a:r>
            <a:r>
              <a:rPr sz="2000" dirty="0">
                <a:latin typeface="Arial" pitchFamily="34" charset="0"/>
                <a:cs typeface="Arial" pitchFamily="34" charset="0"/>
              </a:rPr>
              <a:t>blind  people</a:t>
            </a:r>
            <a:endParaRPr sz="2000">
              <a:latin typeface="Arial" pitchFamily="34" charset="0"/>
              <a:cs typeface="Arial" pitchFamily="34" charset="0"/>
            </a:endParaRPr>
          </a:p>
          <a:p>
            <a:pPr marL="12700">
              <a:lnSpc>
                <a:spcPct val="100000"/>
              </a:lnSpc>
              <a:spcBef>
                <a:spcPts val="1550"/>
              </a:spcBef>
            </a:pPr>
            <a:r>
              <a:rPr sz="2400" b="1" dirty="0">
                <a:latin typeface="Arial"/>
                <a:cs typeface="Arial"/>
              </a:rPr>
              <a:t>Outcome</a:t>
            </a:r>
            <a:endParaRPr sz="2400">
              <a:latin typeface="Arial"/>
              <a:cs typeface="Arial"/>
            </a:endParaRPr>
          </a:p>
          <a:p>
            <a:pPr marL="299085" marR="844550" indent="-287020">
              <a:lnSpc>
                <a:spcPct val="100000"/>
              </a:lnSpc>
              <a:spcBef>
                <a:spcPts val="2175"/>
              </a:spcBef>
              <a:buFont typeface="Wingdings"/>
              <a:buChar char=""/>
              <a:tabLst>
                <a:tab pos="299085" algn="l"/>
                <a:tab pos="299720" algn="l"/>
              </a:tabLst>
            </a:pPr>
            <a:r>
              <a:rPr sz="2000" spc="-5" dirty="0">
                <a:latin typeface="Arial" pitchFamily="34" charset="0"/>
                <a:cs typeface="Arial" pitchFamily="34" charset="0"/>
              </a:rPr>
              <a:t>No accidents in </a:t>
            </a:r>
            <a:r>
              <a:rPr sz="2000" dirty="0">
                <a:latin typeface="Arial" pitchFamily="34" charset="0"/>
                <a:cs typeface="Arial" pitchFamily="34" charset="0"/>
              </a:rPr>
              <a:t>the </a:t>
            </a:r>
            <a:r>
              <a:rPr sz="2000" spc="-10" dirty="0">
                <a:latin typeface="Arial" pitchFamily="34" charset="0"/>
                <a:cs typeface="Arial" pitchFamily="34" charset="0"/>
              </a:rPr>
              <a:t>following </a:t>
            </a:r>
            <a:r>
              <a:rPr sz="2000" spc="-5" dirty="0">
                <a:latin typeface="Arial" pitchFamily="34" charset="0"/>
                <a:cs typeface="Arial" pitchFamily="34" charset="0"/>
              </a:rPr>
              <a:t>3 </a:t>
            </a:r>
            <a:r>
              <a:rPr sz="2000" spc="-10" dirty="0">
                <a:latin typeface="Arial" pitchFamily="34" charset="0"/>
                <a:cs typeface="Arial" pitchFamily="34" charset="0"/>
              </a:rPr>
              <a:t>year  </a:t>
            </a:r>
            <a:r>
              <a:rPr sz="2000" spc="-5" dirty="0">
                <a:latin typeface="Arial" pitchFamily="34" charset="0"/>
                <a:cs typeface="Arial" pitchFamily="34" charset="0"/>
              </a:rPr>
              <a:t>period</a:t>
            </a:r>
            <a:endParaRPr sz="2000">
              <a:latin typeface="Arial" pitchFamily="34" charset="0"/>
              <a:cs typeface="Arial" pitchFamily="34" charset="0"/>
            </a:endParaRPr>
          </a:p>
        </p:txBody>
      </p:sp>
      <p:sp>
        <p:nvSpPr>
          <p:cNvPr id="8" name="object 7"/>
          <p:cNvSpPr/>
          <p:nvPr/>
        </p:nvSpPr>
        <p:spPr>
          <a:xfrm>
            <a:off x="3486824" y="1290804"/>
            <a:ext cx="5342381" cy="3934481"/>
          </a:xfrm>
          <a:prstGeom prst="rect">
            <a:avLst/>
          </a:prstGeom>
          <a:blipFill>
            <a:blip r:embed="rId2" cstate="print"/>
            <a:stretch>
              <a:fillRect/>
            </a:stretch>
          </a:blipFill>
        </p:spPr>
        <p:txBody>
          <a:bodyPr wrap="square" lIns="0" tIns="0" rIns="0" bIns="0" rtlCol="0"/>
          <a:lstStyle/>
          <a:p>
            <a:endParaRPr/>
          </a:p>
        </p:txBody>
      </p:sp>
      <p:sp>
        <p:nvSpPr>
          <p:cNvPr id="9" name="object 8"/>
          <p:cNvSpPr txBox="1"/>
          <p:nvPr/>
        </p:nvSpPr>
        <p:spPr>
          <a:xfrm>
            <a:off x="4452080" y="5686410"/>
            <a:ext cx="3225692"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Source- </a:t>
            </a:r>
            <a:r>
              <a:rPr sz="1800" dirty="0">
                <a:latin typeface="Arial"/>
                <a:cs typeface="Arial"/>
              </a:rPr>
              <a:t>PIARC</a:t>
            </a:r>
            <a:r>
              <a:rPr sz="1800" spc="-50" dirty="0">
                <a:latin typeface="Arial"/>
                <a:cs typeface="Arial"/>
              </a:rPr>
              <a:t> </a:t>
            </a:r>
            <a:r>
              <a:rPr sz="1800" spc="-5" dirty="0">
                <a:latin typeface="Arial"/>
                <a:cs typeface="Arial"/>
              </a:rPr>
              <a:t>Manual</a:t>
            </a:r>
            <a:endParaRPr sz="1800">
              <a:latin typeface="Arial"/>
              <a:cs typeface="Arial"/>
            </a:endParaRPr>
          </a:p>
        </p:txBody>
      </p:sp>
    </p:spTree>
    <p:extLst>
      <p:ext uri="{BB962C8B-B14F-4D97-AF65-F5344CB8AC3E}">
        <p14:creationId xmlns="" xmlns:p14="http://schemas.microsoft.com/office/powerpoint/2010/main" val="26477256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77849" y="1152144"/>
            <a:ext cx="6412907" cy="491947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406609" y="5915051"/>
            <a:ext cx="1799273" cy="566822"/>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Source- PIARC</a:t>
            </a:r>
            <a:r>
              <a:rPr sz="1800" spc="-20" dirty="0">
                <a:latin typeface="Arial"/>
                <a:cs typeface="Arial"/>
              </a:rPr>
              <a:t> </a:t>
            </a:r>
            <a:r>
              <a:rPr sz="1800" spc="-10" dirty="0">
                <a:latin typeface="Arial"/>
                <a:cs typeface="Arial"/>
              </a:rPr>
              <a:t>Manual</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73</a:t>
            </a:fld>
            <a:endParaRPr dirty="0"/>
          </a:p>
        </p:txBody>
      </p:sp>
      <p:sp>
        <p:nvSpPr>
          <p:cNvPr id="8" name="Subtitle 2"/>
          <p:cNvSpPr txBox="1"/>
          <p:nvPr/>
        </p:nvSpPr>
        <p:spPr>
          <a:xfrm>
            <a:off x="479684" y="410474"/>
            <a:ext cx="8319541" cy="8931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marL="12700" algn="ctr">
              <a:spcBef>
                <a:spcPts val="100"/>
              </a:spcBef>
            </a:pPr>
            <a:r>
              <a:rPr lang="en-US" sz="2600" b="1" u="sng" dirty="0" smtClean="0">
                <a:solidFill>
                  <a:srgbClr val="FF0000"/>
                </a:solidFill>
              </a:rPr>
              <a:t>Example 2: Austria</a:t>
            </a:r>
          </a:p>
          <a:p>
            <a:pPr marL="12700"/>
            <a:r>
              <a:rPr lang="en-US" sz="2600" b="1" u="sng" dirty="0" smtClean="0">
                <a:solidFill>
                  <a:srgbClr val="FF0000"/>
                </a:solidFill>
              </a:rPr>
              <a:t>Rural intersection with high accident rates</a:t>
            </a:r>
            <a:endParaRPr lang="en-IN" sz="2600" b="1" u="sng" dirty="0" smtClean="0">
              <a:solidFill>
                <a:srgbClr val="FF0000"/>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84616" y="1219174"/>
            <a:ext cx="7822149" cy="4584587"/>
          </a:xfrm>
          <a:prstGeom prst="rect">
            <a:avLst/>
          </a:prstGeom>
        </p:spPr>
        <p:txBody>
          <a:bodyPr vert="horz" wrap="square" lIns="0" tIns="110489" rIns="0" bIns="0" rtlCol="0">
            <a:spAutoFit/>
          </a:bodyPr>
          <a:lstStyle/>
          <a:p>
            <a:pPr marL="12700">
              <a:lnSpc>
                <a:spcPct val="100000"/>
              </a:lnSpc>
              <a:spcBef>
                <a:spcPts val="869"/>
              </a:spcBef>
            </a:pPr>
            <a:r>
              <a:rPr sz="2400" b="1" dirty="0">
                <a:latin typeface="Arial" pitchFamily="34" charset="0"/>
                <a:cs typeface="Arial" pitchFamily="34" charset="0"/>
              </a:rPr>
              <a:t>Safety</a:t>
            </a:r>
            <a:r>
              <a:rPr sz="2400" b="1" spc="-25" dirty="0">
                <a:latin typeface="Arial" pitchFamily="34" charset="0"/>
                <a:cs typeface="Arial" pitchFamily="34" charset="0"/>
              </a:rPr>
              <a:t> </a:t>
            </a:r>
            <a:r>
              <a:rPr sz="2400" b="1" dirty="0">
                <a:latin typeface="Arial" pitchFamily="34" charset="0"/>
                <a:cs typeface="Arial" pitchFamily="34" charset="0"/>
              </a:rPr>
              <a:t>problems</a:t>
            </a:r>
            <a:endParaRPr sz="2400">
              <a:latin typeface="Arial" pitchFamily="34" charset="0"/>
              <a:cs typeface="Arial" pitchFamily="34" charset="0"/>
            </a:endParaRPr>
          </a:p>
          <a:p>
            <a:pPr marL="914400" marR="5080" indent="-558800">
              <a:lnSpc>
                <a:spcPct val="150000"/>
              </a:lnSpc>
              <a:buFont typeface="Wingdings" pitchFamily="2" charset="2"/>
              <a:buChar char="Ø"/>
            </a:pPr>
            <a:r>
              <a:rPr sz="2400" dirty="0">
                <a:latin typeface="Arial" pitchFamily="34" charset="0"/>
                <a:cs typeface="Arial" pitchFamily="34" charset="0"/>
              </a:rPr>
              <a:t>High speeds on </a:t>
            </a:r>
            <a:r>
              <a:rPr sz="2400" spc="-5" dirty="0">
                <a:latin typeface="Arial" pitchFamily="34" charset="0"/>
                <a:cs typeface="Arial" pitchFamily="34" charset="0"/>
              </a:rPr>
              <a:t>the main road </a:t>
            </a:r>
            <a:r>
              <a:rPr sz="2400">
                <a:latin typeface="Arial" pitchFamily="34" charset="0"/>
                <a:cs typeface="Arial" pitchFamily="34" charset="0"/>
              </a:rPr>
              <a:t>invokes </a:t>
            </a:r>
            <a:r>
              <a:rPr sz="2400" spc="-5" smtClean="0">
                <a:latin typeface="Arial" pitchFamily="34" charset="0"/>
                <a:cs typeface="Arial" pitchFamily="34" charset="0"/>
              </a:rPr>
              <a:t>serious</a:t>
            </a:r>
            <a:r>
              <a:rPr lang="en-US" sz="2400" spc="-135" dirty="0" smtClean="0">
                <a:latin typeface="Arial" pitchFamily="34" charset="0"/>
                <a:cs typeface="Arial" pitchFamily="34" charset="0"/>
              </a:rPr>
              <a:t> </a:t>
            </a:r>
            <a:r>
              <a:rPr sz="2400" smtClean="0">
                <a:latin typeface="Arial" pitchFamily="34" charset="0"/>
                <a:cs typeface="Arial" pitchFamily="34" charset="0"/>
              </a:rPr>
              <a:t>accidents  </a:t>
            </a:r>
            <a:r>
              <a:rPr sz="2400" dirty="0">
                <a:latin typeface="Arial" pitchFamily="34" charset="0"/>
                <a:cs typeface="Arial" pitchFamily="34" charset="0"/>
              </a:rPr>
              <a:t>High </a:t>
            </a:r>
            <a:r>
              <a:rPr sz="2400" spc="-10" dirty="0">
                <a:latin typeface="Arial" pitchFamily="34" charset="0"/>
                <a:cs typeface="Arial" pitchFamily="34" charset="0"/>
              </a:rPr>
              <a:t>traffic </a:t>
            </a:r>
            <a:r>
              <a:rPr sz="2400" spc="-5" dirty="0">
                <a:latin typeface="Arial" pitchFamily="34" charset="0"/>
                <a:cs typeface="Arial" pitchFamily="34" charset="0"/>
              </a:rPr>
              <a:t>volumes </a:t>
            </a:r>
            <a:r>
              <a:rPr sz="2400" dirty="0">
                <a:latin typeface="Arial" pitchFamily="34" charset="0"/>
                <a:cs typeface="Arial" pitchFamily="34" charset="0"/>
              </a:rPr>
              <a:t>on </a:t>
            </a:r>
            <a:r>
              <a:rPr sz="2400" spc="-5" dirty="0">
                <a:latin typeface="Arial" pitchFamily="34" charset="0"/>
                <a:cs typeface="Arial" pitchFamily="34" charset="0"/>
              </a:rPr>
              <a:t>both</a:t>
            </a:r>
            <a:r>
              <a:rPr sz="2400" spc="-70" dirty="0">
                <a:latin typeface="Arial" pitchFamily="34" charset="0"/>
                <a:cs typeface="Arial" pitchFamily="34" charset="0"/>
              </a:rPr>
              <a:t> </a:t>
            </a:r>
            <a:r>
              <a:rPr sz="2400" spc="-5" dirty="0">
                <a:latin typeface="Arial" pitchFamily="34" charset="0"/>
                <a:cs typeface="Arial" pitchFamily="34" charset="0"/>
              </a:rPr>
              <a:t>roads</a:t>
            </a:r>
            <a:endParaRPr sz="2400">
              <a:latin typeface="Arial" pitchFamily="34" charset="0"/>
              <a:cs typeface="Arial" pitchFamily="34" charset="0"/>
            </a:endParaRPr>
          </a:p>
          <a:p>
            <a:pPr marL="914400" indent="-558800">
              <a:lnSpc>
                <a:spcPct val="150000"/>
              </a:lnSpc>
              <a:spcBef>
                <a:spcPts val="770"/>
              </a:spcBef>
              <a:buFont typeface="Wingdings" pitchFamily="2" charset="2"/>
              <a:buChar char="Ø"/>
            </a:pPr>
            <a:r>
              <a:rPr sz="2400" spc="-5" dirty="0">
                <a:latin typeface="Arial" pitchFamily="34" charset="0"/>
                <a:cs typeface="Arial" pitchFamily="34" charset="0"/>
              </a:rPr>
              <a:t>Large </a:t>
            </a:r>
            <a:r>
              <a:rPr sz="2400" dirty="0">
                <a:latin typeface="Arial" pitchFamily="34" charset="0"/>
                <a:cs typeface="Arial" pitchFamily="34" charset="0"/>
              </a:rPr>
              <a:t>collision area </a:t>
            </a:r>
            <a:r>
              <a:rPr sz="2400" spc="-5" dirty="0">
                <a:latin typeface="Arial" pitchFamily="34" charset="0"/>
                <a:cs typeface="Arial" pitchFamily="34" charset="0"/>
              </a:rPr>
              <a:t>for potential</a:t>
            </a:r>
            <a:r>
              <a:rPr sz="2400" spc="-70" dirty="0">
                <a:latin typeface="Arial" pitchFamily="34" charset="0"/>
                <a:cs typeface="Arial" pitchFamily="34" charset="0"/>
              </a:rPr>
              <a:t> </a:t>
            </a:r>
            <a:r>
              <a:rPr sz="2400" spc="-5" dirty="0">
                <a:latin typeface="Arial" pitchFamily="34" charset="0"/>
                <a:cs typeface="Arial" pitchFamily="34" charset="0"/>
              </a:rPr>
              <a:t>events</a:t>
            </a:r>
            <a:endParaRPr sz="2400">
              <a:latin typeface="Arial" pitchFamily="34" charset="0"/>
              <a:cs typeface="Arial" pitchFamily="34" charset="0"/>
            </a:endParaRPr>
          </a:p>
          <a:p>
            <a:pPr marL="12700">
              <a:lnSpc>
                <a:spcPct val="100000"/>
              </a:lnSpc>
              <a:spcBef>
                <a:spcPts val="770"/>
              </a:spcBef>
            </a:pPr>
            <a:r>
              <a:rPr sz="2400" b="1" dirty="0">
                <a:latin typeface="Arial" pitchFamily="34" charset="0"/>
                <a:cs typeface="Arial" pitchFamily="34" charset="0"/>
              </a:rPr>
              <a:t>Solution</a:t>
            </a:r>
            <a:endParaRPr sz="2400">
              <a:latin typeface="Arial" pitchFamily="34" charset="0"/>
              <a:cs typeface="Arial" pitchFamily="34" charset="0"/>
            </a:endParaRPr>
          </a:p>
          <a:p>
            <a:pPr marL="914400" indent="-558800">
              <a:lnSpc>
                <a:spcPct val="150000"/>
              </a:lnSpc>
              <a:spcBef>
                <a:spcPts val="770"/>
              </a:spcBef>
              <a:buFont typeface="Wingdings" pitchFamily="2" charset="2"/>
              <a:buChar char="Ø"/>
            </a:pPr>
            <a:r>
              <a:rPr sz="2400" dirty="0">
                <a:latin typeface="Arial" pitchFamily="34" charset="0"/>
                <a:cs typeface="Arial" pitchFamily="34" charset="0"/>
              </a:rPr>
              <a:t>Redesign crossing as a roundabout</a:t>
            </a:r>
            <a:endParaRPr sz="2400">
              <a:latin typeface="Arial" pitchFamily="34" charset="0"/>
              <a:cs typeface="Arial" pitchFamily="34" charset="0"/>
            </a:endParaRPr>
          </a:p>
          <a:p>
            <a:pPr marL="914400" marR="127635" indent="-558800">
              <a:lnSpc>
                <a:spcPct val="150000"/>
              </a:lnSpc>
              <a:spcBef>
                <a:spcPts val="770"/>
              </a:spcBef>
              <a:buFont typeface="Wingdings" pitchFamily="2" charset="2"/>
              <a:buChar char="Ø"/>
            </a:pPr>
            <a:r>
              <a:rPr sz="2400" dirty="0">
                <a:latin typeface="Arial" pitchFamily="34" charset="0"/>
                <a:cs typeface="Arial" pitchFamily="34" charset="0"/>
              </a:rPr>
              <a:t>Standard improvements are not sufficient enough </a:t>
            </a:r>
            <a:r>
              <a:rPr sz="2400">
                <a:latin typeface="Arial" pitchFamily="34" charset="0"/>
                <a:cs typeface="Arial" pitchFamily="34" charset="0"/>
              </a:rPr>
              <a:t>in </a:t>
            </a:r>
            <a:r>
              <a:rPr sz="2400" smtClean="0">
                <a:latin typeface="Arial" pitchFamily="34" charset="0"/>
                <a:cs typeface="Arial" pitchFamily="34" charset="0"/>
              </a:rPr>
              <a:t>this</a:t>
            </a:r>
            <a:r>
              <a:rPr lang="en-US" sz="2400" dirty="0" smtClean="0">
                <a:latin typeface="Arial" pitchFamily="34" charset="0"/>
                <a:cs typeface="Arial" pitchFamily="34" charset="0"/>
              </a:rPr>
              <a:t> </a:t>
            </a:r>
            <a:r>
              <a:rPr sz="2400" smtClean="0">
                <a:latin typeface="Arial" pitchFamily="34" charset="0"/>
                <a:cs typeface="Arial" pitchFamily="34" charset="0"/>
              </a:rPr>
              <a:t>case</a:t>
            </a:r>
            <a:endParaRPr sz="2400">
              <a:latin typeface="Arial" pitchFamily="34" charset="0"/>
              <a:cs typeface="Arial" pitchFamily="34" charset="0"/>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74</a:t>
            </a:fld>
            <a:endParaRPr dirty="0"/>
          </a:p>
        </p:txBody>
      </p:sp>
      <p:sp>
        <p:nvSpPr>
          <p:cNvPr id="13" name="Subtitle 2"/>
          <p:cNvSpPr txBox="1"/>
          <p:nvPr/>
        </p:nvSpPr>
        <p:spPr>
          <a:xfrm>
            <a:off x="479684" y="410474"/>
            <a:ext cx="8319541" cy="8931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marL="12700" algn="ctr">
              <a:spcBef>
                <a:spcPts val="100"/>
              </a:spcBef>
            </a:pPr>
            <a:r>
              <a:rPr lang="en-US" sz="2600" b="1" u="sng" dirty="0" smtClean="0">
                <a:solidFill>
                  <a:srgbClr val="FF0000"/>
                </a:solidFill>
              </a:rPr>
              <a:t>Example 2: Austria</a:t>
            </a:r>
          </a:p>
          <a:p>
            <a:pPr marL="12700"/>
            <a:r>
              <a:rPr lang="en-US" sz="2600" b="1" u="sng" dirty="0" smtClean="0">
                <a:solidFill>
                  <a:srgbClr val="FF0000"/>
                </a:solidFill>
              </a:rPr>
              <a:t>Rural intersection with high accident rates</a:t>
            </a:r>
            <a:endParaRPr lang="en-IN" sz="2600" b="1" u="sng" dirty="0" smtClean="0">
              <a:solidFill>
                <a:srgbClr val="FF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83133" y="1445342"/>
            <a:ext cx="7631430" cy="3536223"/>
          </a:xfrm>
          <a:prstGeom prst="rect">
            <a:avLst/>
          </a:prstGeom>
        </p:spPr>
        <p:txBody>
          <a:bodyPr vert="horz" wrap="square" lIns="0" tIns="243204" rIns="0" bIns="0" rtlCol="0">
            <a:spAutoFit/>
          </a:bodyPr>
          <a:lstStyle/>
          <a:p>
            <a:pPr marL="12700">
              <a:lnSpc>
                <a:spcPct val="150000"/>
              </a:lnSpc>
              <a:spcBef>
                <a:spcPts val="1914"/>
              </a:spcBef>
            </a:pPr>
            <a:r>
              <a:rPr lang="en-US" sz="3000" b="1" u="sng" dirty="0" smtClean="0">
                <a:solidFill>
                  <a:srgbClr val="FF0000"/>
                </a:solidFill>
              </a:rPr>
              <a:t>Accident Analysis</a:t>
            </a:r>
          </a:p>
          <a:p>
            <a:pPr marL="12700">
              <a:lnSpc>
                <a:spcPct val="150000"/>
              </a:lnSpc>
              <a:spcBef>
                <a:spcPts val="1914"/>
              </a:spcBef>
            </a:pPr>
            <a:endParaRPr lang="en-US" sz="3000" b="1" u="sng" dirty="0" smtClean="0">
              <a:solidFill>
                <a:srgbClr val="FF0000"/>
              </a:solidFill>
            </a:endParaRPr>
          </a:p>
          <a:p>
            <a:pPr marL="339725" marR="5080" indent="15875">
              <a:lnSpc>
                <a:spcPct val="150000"/>
              </a:lnSpc>
              <a:tabLst>
                <a:tab pos="339725" algn="l"/>
              </a:tabLst>
            </a:pPr>
            <a:r>
              <a:rPr sz="2400" smtClean="0">
                <a:latin typeface="Arial" pitchFamily="34" charset="0"/>
                <a:cs typeface="Arial" pitchFamily="34" charset="0"/>
              </a:rPr>
              <a:t>Statistical </a:t>
            </a:r>
            <a:r>
              <a:rPr sz="2400" dirty="0">
                <a:latin typeface="Arial" pitchFamily="34" charset="0"/>
                <a:cs typeface="Arial" pitchFamily="34" charset="0"/>
              </a:rPr>
              <a:t>Methods: Basic Terminology, Probability, Regression, before and  after methods, Accident severity Index, False positives and False negatives</a:t>
            </a:r>
            <a:endParaRPr sz="2400">
              <a:latin typeface="Arial" pitchFamily="34" charset="0"/>
              <a:cs typeface="Arial" pitchFamily="34" charset="0"/>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99364" y="467006"/>
            <a:ext cx="7822149" cy="4189607"/>
          </a:xfrm>
          <a:prstGeom prst="rect">
            <a:avLst/>
          </a:prstGeom>
        </p:spPr>
        <p:txBody>
          <a:bodyPr vert="horz" wrap="square" lIns="0" tIns="110489" rIns="0" bIns="0" rtlCol="0">
            <a:spAutoFit/>
          </a:bodyPr>
          <a:lstStyle/>
          <a:p>
            <a:pPr marL="12700" algn="ctr">
              <a:spcBef>
                <a:spcPts val="869"/>
              </a:spcBef>
            </a:pPr>
            <a:r>
              <a:rPr lang="en-US" sz="2400" b="1" u="sng" dirty="0" smtClean="0">
                <a:solidFill>
                  <a:srgbClr val="FF0000"/>
                </a:solidFill>
              </a:rPr>
              <a:t>Basic Terminology</a:t>
            </a:r>
            <a:endParaRPr lang="en-IN" sz="2400" b="1" u="sng" dirty="0" smtClean="0">
              <a:solidFill>
                <a:srgbClr val="FF0000"/>
              </a:solidFill>
            </a:endParaRPr>
          </a:p>
          <a:p>
            <a:pPr marL="12700">
              <a:spcBef>
                <a:spcPts val="869"/>
              </a:spcBef>
            </a:pPr>
            <a:r>
              <a:rPr lang="en-US" sz="2400" b="1" u="sng" dirty="0" smtClean="0">
                <a:latin typeface="Arial" pitchFamily="34" charset="0"/>
                <a:cs typeface="Arial" pitchFamily="34" charset="0"/>
              </a:rPr>
              <a:t>Mean</a:t>
            </a:r>
            <a:endParaRPr lang="en-US" sz="2400" b="1" u="sng" dirty="0" smtClean="0">
              <a:latin typeface="Arial" pitchFamily="34" charset="0"/>
              <a:cs typeface="Arial" pitchFamily="34" charset="0"/>
            </a:endParaRPr>
          </a:p>
          <a:p>
            <a:pPr marL="457200" marR="5080" indent="-339725">
              <a:lnSpc>
                <a:spcPct val="150000"/>
              </a:lnSpc>
              <a:buFont typeface="Wingdings" pitchFamily="2" charset="2"/>
              <a:buChar char="Ø"/>
            </a:pPr>
            <a:r>
              <a:rPr lang="en-US" sz="2200" dirty="0" smtClean="0">
                <a:latin typeface="Arial" pitchFamily="34" charset="0"/>
                <a:cs typeface="Arial" pitchFamily="34" charset="0"/>
              </a:rPr>
              <a:t>The </a:t>
            </a:r>
            <a:r>
              <a:rPr lang="en-US" sz="2200" b="1" dirty="0" smtClean="0">
                <a:latin typeface="Arial" pitchFamily="34" charset="0"/>
                <a:cs typeface="Arial" pitchFamily="34" charset="0"/>
              </a:rPr>
              <a:t>arithmetic</a:t>
            </a:r>
            <a:r>
              <a:rPr lang="en-US" sz="2200" dirty="0" smtClean="0">
                <a:latin typeface="Arial" pitchFamily="34" charset="0"/>
                <a:cs typeface="Arial" pitchFamily="34" charset="0"/>
              </a:rPr>
              <a:t> mean is the average of a group of numbers and is computed by summing all numbers and dividing by the number of numbers</a:t>
            </a:r>
            <a:r>
              <a:rPr lang="en-US" sz="2200" dirty="0" smtClean="0">
                <a:latin typeface="Arial" pitchFamily="34" charset="0"/>
                <a:cs typeface="Arial" pitchFamily="34" charset="0"/>
              </a:rPr>
              <a:t>.</a:t>
            </a:r>
          </a:p>
          <a:p>
            <a:pPr marL="12700">
              <a:spcBef>
                <a:spcPts val="869"/>
              </a:spcBef>
            </a:pPr>
            <a:endParaRPr lang="en-US" sz="2200" dirty="0" smtClean="0">
              <a:latin typeface="Arial" pitchFamily="34" charset="0"/>
              <a:cs typeface="Arial" pitchFamily="34" charset="0"/>
            </a:endParaRPr>
          </a:p>
          <a:p>
            <a:pPr marL="12700">
              <a:spcBef>
                <a:spcPts val="869"/>
              </a:spcBef>
            </a:pPr>
            <a:endParaRPr lang="en-US" sz="2200" dirty="0" smtClean="0">
              <a:latin typeface="Arial" pitchFamily="34" charset="0"/>
              <a:cs typeface="Arial" pitchFamily="34" charset="0"/>
            </a:endParaRPr>
          </a:p>
          <a:p>
            <a:pPr marL="12700">
              <a:spcBef>
                <a:spcPts val="869"/>
              </a:spcBef>
            </a:pPr>
            <a:r>
              <a:rPr lang="en-US" sz="2200" b="1" dirty="0" smtClean="0">
                <a:latin typeface="Arial" pitchFamily="34" charset="0"/>
                <a:cs typeface="Arial" pitchFamily="34" charset="0"/>
              </a:rPr>
              <a:t>Problem </a:t>
            </a:r>
            <a:r>
              <a:rPr lang="en-US" sz="2200" dirty="0" smtClean="0">
                <a:latin typeface="Arial" pitchFamily="34" charset="0"/>
                <a:cs typeface="Arial" pitchFamily="34" charset="0"/>
              </a:rPr>
              <a:t>: Following is the accident data set for a week at an intersection has a mean of 8. Find the value of</a:t>
            </a:r>
            <a:r>
              <a:rPr lang="en-US" sz="2200" b="1" dirty="0" smtClean="0">
                <a:latin typeface="Arial" pitchFamily="34" charset="0"/>
                <a:cs typeface="Arial" pitchFamily="34" charset="0"/>
              </a:rPr>
              <a:t> x </a:t>
            </a:r>
            <a:r>
              <a:rPr lang="en-US" sz="2200" dirty="0" smtClean="0">
                <a:latin typeface="Arial" pitchFamily="34" charset="0"/>
                <a:cs typeface="Arial" pitchFamily="34" charset="0"/>
              </a:rPr>
              <a:t>? </a:t>
            </a:r>
            <a:endParaRPr lang="en-US" sz="2200" dirty="0" smtClean="0">
              <a:latin typeface="Arial" pitchFamily="34" charset="0"/>
              <a:cs typeface="Arial" pitchFamily="34" charset="0"/>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76</a:t>
            </a:fld>
            <a:endParaRPr dirty="0"/>
          </a:p>
        </p:txBody>
      </p:sp>
      <p:graphicFrame>
        <p:nvGraphicFramePr>
          <p:cNvPr id="6" name="Table 5"/>
          <p:cNvGraphicFramePr>
            <a:graphicFrameLocks noGrp="1"/>
          </p:cNvGraphicFramePr>
          <p:nvPr/>
        </p:nvGraphicFramePr>
        <p:xfrm>
          <a:off x="1017636" y="4833373"/>
          <a:ext cx="6985823" cy="949960"/>
        </p:xfrm>
        <a:graphic>
          <a:graphicData uri="http://schemas.openxmlformats.org/drawingml/2006/table">
            <a:tbl>
              <a:tblPr firstRow="1" bandRow="1">
                <a:tableStyleId>{5940675A-B579-460E-94D1-54222C63F5DA}</a:tableStyleId>
              </a:tblPr>
              <a:tblGrid>
                <a:gridCol w="1194623"/>
                <a:gridCol w="707922"/>
                <a:gridCol w="717138"/>
                <a:gridCol w="873228"/>
                <a:gridCol w="873228"/>
                <a:gridCol w="873228"/>
                <a:gridCol w="873228"/>
                <a:gridCol w="873228"/>
              </a:tblGrid>
              <a:tr h="370840">
                <a:tc>
                  <a:txBody>
                    <a:bodyPr/>
                    <a:lstStyle/>
                    <a:p>
                      <a:r>
                        <a:rPr lang="en-US" sz="1600" b="1" dirty="0" smtClean="0">
                          <a:latin typeface="Arial" pitchFamily="34" charset="0"/>
                          <a:cs typeface="Arial" pitchFamily="34" charset="0"/>
                        </a:rPr>
                        <a:t>Day</a:t>
                      </a:r>
                      <a:endParaRPr lang="en-US" sz="1600" b="1"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Mon</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Tue</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Wed</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Thu</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Fri</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Sat</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Sun</a:t>
                      </a:r>
                      <a:endParaRPr lang="en-US" sz="1600" dirty="0">
                        <a:latin typeface="Arial" pitchFamily="34" charset="0"/>
                        <a:cs typeface="Arial" pitchFamily="34" charset="0"/>
                      </a:endParaRPr>
                    </a:p>
                  </a:txBody>
                  <a:tcPr/>
                </a:tc>
              </a:tr>
              <a:tr h="370840">
                <a:tc>
                  <a:txBody>
                    <a:bodyPr/>
                    <a:lstStyle/>
                    <a:p>
                      <a:r>
                        <a:rPr lang="en-US" sz="1600" b="1" dirty="0" smtClean="0">
                          <a:latin typeface="Arial" pitchFamily="34" charset="0"/>
                          <a:cs typeface="Arial" pitchFamily="34" charset="0"/>
                        </a:rPr>
                        <a:t>No of Accidents</a:t>
                      </a:r>
                      <a:endParaRPr lang="en-US" sz="1600" b="1"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12</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5</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7</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8</a:t>
                      </a:r>
                      <a:endParaRPr lang="en-US" sz="1600" dirty="0">
                        <a:latin typeface="Arial" pitchFamily="34" charset="0"/>
                        <a:cs typeface="Arial" pitchFamily="34" charset="0"/>
                      </a:endParaRPr>
                    </a:p>
                  </a:txBody>
                  <a:tcPr/>
                </a:tc>
                <a:tc>
                  <a:txBody>
                    <a:bodyPr/>
                    <a:lstStyle/>
                    <a:p>
                      <a:pPr algn="ctr"/>
                      <a:r>
                        <a:rPr lang="en-US" sz="1600" b="1" dirty="0" smtClean="0">
                          <a:latin typeface="Arial" pitchFamily="34" charset="0"/>
                          <a:cs typeface="Arial" pitchFamily="34" charset="0"/>
                        </a:rPr>
                        <a:t>X</a:t>
                      </a:r>
                      <a:endParaRPr lang="en-US" sz="1600" b="1"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10</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5</a:t>
                      </a:r>
                      <a:endParaRPr lang="en-US" sz="160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25622" y="599742"/>
            <a:ext cx="7822149" cy="3766415"/>
          </a:xfrm>
          <a:prstGeom prst="rect">
            <a:avLst/>
          </a:prstGeom>
        </p:spPr>
        <p:txBody>
          <a:bodyPr vert="horz" wrap="square" lIns="0" tIns="110489" rIns="0" bIns="0" rtlCol="0">
            <a:spAutoFit/>
          </a:bodyPr>
          <a:lstStyle/>
          <a:p>
            <a:pPr marL="12700" algn="ctr">
              <a:spcBef>
                <a:spcPts val="869"/>
              </a:spcBef>
            </a:pPr>
            <a:r>
              <a:rPr lang="en-US" sz="2400" b="1" u="sng" dirty="0" smtClean="0">
                <a:solidFill>
                  <a:srgbClr val="FF0000"/>
                </a:solidFill>
              </a:rPr>
              <a:t>Basic Terminology</a:t>
            </a:r>
            <a:endParaRPr lang="en-IN" sz="2400" b="1" u="sng" dirty="0" smtClean="0">
              <a:solidFill>
                <a:srgbClr val="FF0000"/>
              </a:solidFill>
            </a:endParaRPr>
          </a:p>
          <a:p>
            <a:pPr marL="12700">
              <a:spcBef>
                <a:spcPts val="869"/>
              </a:spcBef>
            </a:pPr>
            <a:r>
              <a:rPr lang="en-US" sz="2400" b="1" u="sng" dirty="0" smtClean="0">
                <a:latin typeface="Arial" pitchFamily="34" charset="0"/>
                <a:cs typeface="Arial" pitchFamily="34" charset="0"/>
              </a:rPr>
              <a:t>Mean</a:t>
            </a:r>
          </a:p>
          <a:p>
            <a:pPr marL="457200" marR="5080" indent="-339725">
              <a:buFont typeface="Wingdings" pitchFamily="2" charset="2"/>
              <a:buChar char="Ø"/>
            </a:pPr>
            <a:r>
              <a:rPr lang="en-US" sz="2200" dirty="0" smtClean="0">
                <a:latin typeface="Arial" pitchFamily="34" charset="0"/>
                <a:cs typeface="Arial" pitchFamily="34" charset="0"/>
              </a:rPr>
              <a:t>Population mean and sample mean:</a:t>
            </a:r>
          </a:p>
          <a:p>
            <a:pPr marL="914400" marR="5080" indent="-457200">
              <a:buFont typeface="Wingdings" pitchFamily="2" charset="2"/>
              <a:buChar char="v"/>
            </a:pPr>
            <a:r>
              <a:rPr lang="en-US" sz="2200" dirty="0" smtClean="0">
                <a:latin typeface="Arial" pitchFamily="34" charset="0"/>
                <a:cs typeface="Arial" pitchFamily="34" charset="0"/>
              </a:rPr>
              <a:t>A </a:t>
            </a:r>
            <a:r>
              <a:rPr lang="en-US" sz="2200" b="1" dirty="0" smtClean="0">
                <a:latin typeface="Arial" pitchFamily="34" charset="0"/>
                <a:cs typeface="Arial" pitchFamily="34" charset="0"/>
              </a:rPr>
              <a:t>population </a:t>
            </a:r>
            <a:r>
              <a:rPr lang="en-US" sz="2200" dirty="0" smtClean="0">
                <a:latin typeface="Arial" pitchFamily="34" charset="0"/>
                <a:cs typeface="Arial" pitchFamily="34" charset="0"/>
              </a:rPr>
              <a:t>is a collection of persons, objects or items of interest.</a:t>
            </a:r>
          </a:p>
          <a:p>
            <a:pPr marL="914400" marR="5080" indent="-457200">
              <a:buFont typeface="Wingdings" pitchFamily="2" charset="2"/>
              <a:buChar char="v"/>
            </a:pPr>
            <a:r>
              <a:rPr lang="en-US" sz="2200" dirty="0" smtClean="0">
                <a:latin typeface="Arial" pitchFamily="34" charset="0"/>
                <a:cs typeface="Arial" pitchFamily="34" charset="0"/>
              </a:rPr>
              <a:t>A </a:t>
            </a:r>
            <a:r>
              <a:rPr lang="en-US" sz="2200" b="1" dirty="0" smtClean="0">
                <a:latin typeface="Arial" pitchFamily="34" charset="0"/>
                <a:cs typeface="Arial" pitchFamily="34" charset="0"/>
              </a:rPr>
              <a:t>sample</a:t>
            </a:r>
            <a:r>
              <a:rPr lang="en-US" sz="2200" dirty="0" smtClean="0">
                <a:latin typeface="Arial" pitchFamily="34" charset="0"/>
                <a:cs typeface="Arial" pitchFamily="34" charset="0"/>
              </a:rPr>
              <a:t> is a portion of the whole and, if properly taken, is representative of the whole.</a:t>
            </a:r>
          </a:p>
          <a:p>
            <a:pPr marL="457200" marR="5080" indent="-339725">
              <a:buFont typeface="Wingdings" pitchFamily="2" charset="2"/>
              <a:buChar char="Ø"/>
            </a:pPr>
            <a:r>
              <a:rPr lang="en-US" sz="2200" dirty="0" smtClean="0">
                <a:latin typeface="Arial" pitchFamily="34" charset="0"/>
                <a:cs typeface="Arial" pitchFamily="34" charset="0"/>
              </a:rPr>
              <a:t>The sample mean is often used to estimate the population mean. It is sensitive to the outliers.</a:t>
            </a:r>
          </a:p>
          <a:p>
            <a:pPr marL="457200" marR="5080" indent="-339725">
              <a:buFont typeface="Wingdings" pitchFamily="2" charset="2"/>
              <a:buChar char="Ø"/>
            </a:pPr>
            <a:r>
              <a:rPr lang="en-US" sz="2200" dirty="0" smtClean="0">
                <a:latin typeface="Arial" pitchFamily="34" charset="0"/>
                <a:cs typeface="Arial" pitchFamily="34" charset="0"/>
              </a:rPr>
              <a:t>Alternatives: Median and </a:t>
            </a:r>
            <a:r>
              <a:rPr lang="en-US" sz="2200" dirty="0" smtClean="0">
                <a:latin typeface="Arial" pitchFamily="34" charset="0"/>
                <a:cs typeface="Arial" pitchFamily="34" charset="0"/>
              </a:rPr>
              <a:t>Mode</a:t>
            </a:r>
            <a:endParaRPr lang="en-US" sz="2200" dirty="0" smtClean="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77</a:t>
            </a:fld>
            <a:endParaRPr dirty="0"/>
          </a:p>
        </p:txBody>
      </p:sp>
      <p:pic>
        <p:nvPicPr>
          <p:cNvPr id="5" name="Picture 4" descr="population-mean.png"/>
          <p:cNvPicPr>
            <a:picLocks noChangeAspect="1"/>
          </p:cNvPicPr>
          <p:nvPr/>
        </p:nvPicPr>
        <p:blipFill>
          <a:blip r:embed="rId2"/>
          <a:stretch>
            <a:fillRect/>
          </a:stretch>
        </p:blipFill>
        <p:spPr>
          <a:xfrm>
            <a:off x="3996813" y="4308116"/>
            <a:ext cx="4026310" cy="1972238"/>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25622" y="599742"/>
            <a:ext cx="7822149" cy="965648"/>
          </a:xfrm>
          <a:prstGeom prst="rect">
            <a:avLst/>
          </a:prstGeom>
        </p:spPr>
        <p:txBody>
          <a:bodyPr vert="horz" wrap="square" lIns="0" tIns="110489" rIns="0" bIns="0" rtlCol="0">
            <a:spAutoFit/>
          </a:bodyPr>
          <a:lstStyle/>
          <a:p>
            <a:pPr marL="12700" algn="ctr">
              <a:spcBef>
                <a:spcPts val="869"/>
              </a:spcBef>
            </a:pPr>
            <a:r>
              <a:rPr lang="en-US" sz="2400" b="1" u="sng" dirty="0" smtClean="0">
                <a:solidFill>
                  <a:srgbClr val="FF0000"/>
                </a:solidFill>
              </a:rPr>
              <a:t>Basic Terminology</a:t>
            </a:r>
            <a:endParaRPr lang="en-IN" sz="2400" b="1" u="sng" dirty="0" smtClean="0">
              <a:solidFill>
                <a:srgbClr val="FF0000"/>
              </a:solidFill>
            </a:endParaRPr>
          </a:p>
          <a:p>
            <a:pPr marL="12700">
              <a:spcBef>
                <a:spcPts val="869"/>
              </a:spcBef>
            </a:pPr>
            <a:r>
              <a:rPr lang="en-US" sz="2400" b="1" u="sng" dirty="0" smtClean="0">
                <a:latin typeface="Arial" pitchFamily="34" charset="0"/>
                <a:cs typeface="Arial" pitchFamily="34" charset="0"/>
              </a:rPr>
              <a:t>Median</a:t>
            </a:r>
            <a:endParaRPr lang="en-US" sz="2400" b="1" u="sng" dirty="0" smtClean="0">
              <a:latin typeface="Arial" pitchFamily="34" charset="0"/>
              <a:cs typeface="Arial" pitchFamily="34" charset="0"/>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78</a:t>
            </a:fld>
            <a:endParaRPr dirty="0"/>
          </a:p>
        </p:txBody>
      </p:sp>
      <p:pic>
        <p:nvPicPr>
          <p:cNvPr id="6" name="Picture 5" descr="median.png"/>
          <p:cNvPicPr>
            <a:picLocks noChangeAspect="1"/>
          </p:cNvPicPr>
          <p:nvPr/>
        </p:nvPicPr>
        <p:blipFill>
          <a:blip r:embed="rId2"/>
          <a:stretch>
            <a:fillRect/>
          </a:stretch>
        </p:blipFill>
        <p:spPr>
          <a:xfrm>
            <a:off x="560439" y="1666008"/>
            <a:ext cx="8035686" cy="3746649"/>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25622" y="599742"/>
            <a:ext cx="7822149" cy="2489142"/>
          </a:xfrm>
          <a:prstGeom prst="rect">
            <a:avLst/>
          </a:prstGeom>
        </p:spPr>
        <p:txBody>
          <a:bodyPr vert="horz" wrap="square" lIns="0" tIns="110489" rIns="0" bIns="0" rtlCol="0">
            <a:spAutoFit/>
          </a:bodyPr>
          <a:lstStyle/>
          <a:p>
            <a:pPr marL="12700" algn="ctr">
              <a:spcBef>
                <a:spcPts val="869"/>
              </a:spcBef>
            </a:pPr>
            <a:r>
              <a:rPr lang="en-US" sz="2400" b="1" u="sng" dirty="0" smtClean="0">
                <a:solidFill>
                  <a:srgbClr val="FF0000"/>
                </a:solidFill>
              </a:rPr>
              <a:t>Basic Terminology</a:t>
            </a:r>
            <a:endParaRPr lang="en-IN" sz="2400" b="1" u="sng" dirty="0" smtClean="0">
              <a:solidFill>
                <a:srgbClr val="FF0000"/>
              </a:solidFill>
            </a:endParaRPr>
          </a:p>
          <a:p>
            <a:pPr marL="12700">
              <a:spcBef>
                <a:spcPts val="869"/>
              </a:spcBef>
            </a:pPr>
            <a:r>
              <a:rPr lang="en-US" sz="2400" b="1" u="sng" dirty="0" smtClean="0">
                <a:latin typeface="Arial" pitchFamily="34" charset="0"/>
                <a:cs typeface="Arial" pitchFamily="34" charset="0"/>
              </a:rPr>
              <a:t>Mode</a:t>
            </a:r>
          </a:p>
          <a:p>
            <a:pPr marL="457200" marR="5080" indent="-339725">
              <a:lnSpc>
                <a:spcPct val="150000"/>
              </a:lnSpc>
              <a:buFont typeface="Wingdings" pitchFamily="2" charset="2"/>
              <a:buChar char="Ø"/>
            </a:pPr>
            <a:r>
              <a:rPr lang="en-US" sz="2200" dirty="0" smtClean="0">
                <a:latin typeface="Arial" pitchFamily="34" charset="0"/>
                <a:cs typeface="Arial" pitchFamily="34" charset="0"/>
              </a:rPr>
              <a:t>Most common </a:t>
            </a:r>
            <a:r>
              <a:rPr lang="en-US" sz="2200" dirty="0" smtClean="0">
                <a:latin typeface="Arial" pitchFamily="34" charset="0"/>
                <a:cs typeface="Arial" pitchFamily="34" charset="0"/>
              </a:rPr>
              <a:t>value among the given observations. </a:t>
            </a:r>
            <a:r>
              <a:rPr lang="en-US" sz="2200" dirty="0" smtClean="0">
                <a:latin typeface="Arial" pitchFamily="34" charset="0"/>
                <a:cs typeface="Arial" pitchFamily="34" charset="0"/>
              </a:rPr>
              <a:t>For example, a person who sells ice creams might want to know which flavor is the most popular.</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79</a:t>
            </a:fld>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ubtitle 2"/>
          <p:cNvSpPr txBox="1"/>
          <p:nvPr/>
        </p:nvSpPr>
        <p:spPr>
          <a:xfrm>
            <a:off x="619915" y="0"/>
            <a:ext cx="7991357" cy="554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r>
              <a:rPr lang="en-US" sz="3000" b="1" u="sng" dirty="0" smtClean="0">
                <a:solidFill>
                  <a:srgbClr val="FF0000"/>
                </a:solidFill>
              </a:rPr>
              <a:t>Accidents  - </a:t>
            </a:r>
            <a:r>
              <a:rPr lang="en-IN" sz="3000" b="1" u="sng" dirty="0" smtClean="0">
                <a:solidFill>
                  <a:srgbClr val="FF0000"/>
                </a:solidFill>
              </a:rPr>
              <a:t>Facts</a:t>
            </a:r>
            <a:endParaRPr lang="en-IN" sz="2400" dirty="0" smtClean="0"/>
          </a:p>
        </p:txBody>
      </p:sp>
      <p:sp>
        <p:nvSpPr>
          <p:cNvPr id="3" name="object 2"/>
          <p:cNvSpPr/>
          <p:nvPr/>
        </p:nvSpPr>
        <p:spPr>
          <a:xfrm>
            <a:off x="449704" y="659569"/>
            <a:ext cx="8259581" cy="565129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25622" y="599742"/>
            <a:ext cx="7822149" cy="480900"/>
          </a:xfrm>
          <a:prstGeom prst="rect">
            <a:avLst/>
          </a:prstGeom>
        </p:spPr>
        <p:txBody>
          <a:bodyPr vert="horz" wrap="square" lIns="0" tIns="110489" rIns="0" bIns="0" rtlCol="0">
            <a:spAutoFit/>
          </a:bodyPr>
          <a:lstStyle/>
          <a:p>
            <a:pPr marL="12700" algn="ctr">
              <a:spcBef>
                <a:spcPts val="869"/>
              </a:spcBef>
            </a:pPr>
            <a:r>
              <a:rPr lang="en-US" sz="2400" b="1" u="sng" dirty="0" smtClean="0">
                <a:solidFill>
                  <a:srgbClr val="FF0000"/>
                </a:solidFill>
              </a:rPr>
              <a:t>Basic </a:t>
            </a:r>
            <a:r>
              <a:rPr lang="en-US" sz="2400" b="1" u="sng" dirty="0" smtClean="0">
                <a:solidFill>
                  <a:srgbClr val="FF0000"/>
                </a:solidFill>
              </a:rPr>
              <a:t>Terminology</a:t>
            </a:r>
            <a:endParaRPr lang="en-IN" sz="2400" b="1" u="sng" dirty="0" smtClean="0">
              <a:solidFill>
                <a:srgbClr val="FF0000"/>
              </a:solidFil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80</a:t>
            </a:fld>
            <a:endParaRPr dirty="0"/>
          </a:p>
        </p:txBody>
      </p:sp>
      <p:pic>
        <p:nvPicPr>
          <p:cNvPr id="4" name="Picture 3" descr="mean-median-mode-range.png"/>
          <p:cNvPicPr>
            <a:picLocks noChangeAspect="1"/>
          </p:cNvPicPr>
          <p:nvPr/>
        </p:nvPicPr>
        <p:blipFill>
          <a:blip r:embed="rId2"/>
          <a:stretch>
            <a:fillRect/>
          </a:stretch>
        </p:blipFill>
        <p:spPr>
          <a:xfrm>
            <a:off x="1707266" y="1108294"/>
            <a:ext cx="5348228" cy="5027036"/>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25622" y="599742"/>
            <a:ext cx="7822149" cy="3335527"/>
          </a:xfrm>
          <a:prstGeom prst="rect">
            <a:avLst/>
          </a:prstGeom>
        </p:spPr>
        <p:txBody>
          <a:bodyPr vert="horz" wrap="square" lIns="0" tIns="110489" rIns="0" bIns="0" rtlCol="0">
            <a:spAutoFit/>
          </a:bodyPr>
          <a:lstStyle/>
          <a:p>
            <a:pPr marL="12700" algn="ctr">
              <a:spcBef>
                <a:spcPts val="869"/>
              </a:spcBef>
            </a:pPr>
            <a:r>
              <a:rPr lang="en-US" sz="2400" b="1" u="sng" dirty="0" smtClean="0">
                <a:solidFill>
                  <a:srgbClr val="FF0000"/>
                </a:solidFill>
              </a:rPr>
              <a:t>Basic Terminology</a:t>
            </a:r>
            <a:endParaRPr lang="en-IN" sz="2400" b="1" u="sng" dirty="0" smtClean="0">
              <a:solidFill>
                <a:srgbClr val="FF0000"/>
              </a:solidFill>
            </a:endParaRPr>
          </a:p>
          <a:p>
            <a:pPr marL="12700">
              <a:spcBef>
                <a:spcPts val="869"/>
              </a:spcBef>
            </a:pPr>
            <a:r>
              <a:rPr lang="en-US" sz="2400" b="1" u="sng" dirty="0" smtClean="0">
                <a:latin typeface="Arial" pitchFamily="34" charset="0"/>
                <a:cs typeface="Arial" pitchFamily="34" charset="0"/>
              </a:rPr>
              <a:t>Variance</a:t>
            </a:r>
            <a:endParaRPr lang="en-US" sz="2400" b="1" u="sng" dirty="0" smtClean="0">
              <a:latin typeface="Arial" pitchFamily="34" charset="0"/>
              <a:cs typeface="Arial" pitchFamily="34" charset="0"/>
            </a:endParaRPr>
          </a:p>
          <a:p>
            <a:pPr marL="457200" marR="5080" indent="-339725">
              <a:lnSpc>
                <a:spcPct val="150000"/>
              </a:lnSpc>
              <a:buFont typeface="Wingdings" pitchFamily="2" charset="2"/>
              <a:buChar char="Ø"/>
            </a:pPr>
            <a:r>
              <a:rPr lang="en-US" sz="2200" dirty="0" smtClean="0">
                <a:latin typeface="Arial" pitchFamily="34" charset="0"/>
                <a:cs typeface="Arial" pitchFamily="34" charset="0"/>
              </a:rPr>
              <a:t>It </a:t>
            </a:r>
            <a:r>
              <a:rPr lang="en-US" sz="2200" dirty="0" smtClean="0">
                <a:latin typeface="Arial" pitchFamily="34" charset="0"/>
                <a:cs typeface="Arial" pitchFamily="34" charset="0"/>
              </a:rPr>
              <a:t>measures the dispersion in the data</a:t>
            </a:r>
          </a:p>
          <a:p>
            <a:pPr marL="457200" marR="5080" indent="-339725">
              <a:lnSpc>
                <a:spcPct val="150000"/>
              </a:lnSpc>
              <a:buFont typeface="Wingdings" pitchFamily="2" charset="2"/>
              <a:buChar char="Ø"/>
            </a:pPr>
            <a:r>
              <a:rPr lang="en-US" sz="2200" dirty="0" smtClean="0">
                <a:latin typeface="Arial" pitchFamily="34" charset="0"/>
                <a:cs typeface="Arial" pitchFamily="34" charset="0"/>
              </a:rPr>
              <a:t>Mean is the measure of the location of distribution  whereas variance is the way to describe the degree of  being spread out.</a:t>
            </a:r>
          </a:p>
          <a:p>
            <a:pPr marL="457200" marR="5080" indent="-339725">
              <a:buFont typeface="Wingdings" pitchFamily="2" charset="2"/>
              <a:buChar char="Ø"/>
            </a:pPr>
            <a:endParaRPr lang="en-US" sz="2200" dirty="0" smtClean="0">
              <a:latin typeface="Arial" pitchFamily="34" charset="0"/>
              <a:cs typeface="Arial" pitchFamily="34" charset="0"/>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81</a:t>
            </a:fld>
            <a:endParaRPr dirty="0"/>
          </a:p>
        </p:txBody>
      </p:sp>
      <p:pic>
        <p:nvPicPr>
          <p:cNvPr id="4" name="Picture 3" descr="population-variance.png"/>
          <p:cNvPicPr>
            <a:picLocks noChangeAspect="1"/>
          </p:cNvPicPr>
          <p:nvPr/>
        </p:nvPicPr>
        <p:blipFill>
          <a:blip r:embed="rId2"/>
          <a:stretch>
            <a:fillRect/>
          </a:stretch>
        </p:blipFill>
        <p:spPr>
          <a:xfrm>
            <a:off x="3218783" y="3105830"/>
            <a:ext cx="4789590" cy="3222735"/>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25622" y="599742"/>
            <a:ext cx="7822149" cy="2319865"/>
          </a:xfrm>
          <a:prstGeom prst="rect">
            <a:avLst/>
          </a:prstGeom>
        </p:spPr>
        <p:txBody>
          <a:bodyPr vert="horz" wrap="square" lIns="0" tIns="110489" rIns="0" bIns="0" rtlCol="0">
            <a:spAutoFit/>
          </a:bodyPr>
          <a:lstStyle/>
          <a:p>
            <a:pPr marL="12700" algn="ctr">
              <a:spcBef>
                <a:spcPts val="869"/>
              </a:spcBef>
            </a:pPr>
            <a:r>
              <a:rPr lang="en-US" sz="2400" b="1" u="sng" dirty="0" smtClean="0">
                <a:solidFill>
                  <a:srgbClr val="FF0000"/>
                </a:solidFill>
              </a:rPr>
              <a:t>Basic </a:t>
            </a:r>
            <a:r>
              <a:rPr lang="en-US" sz="2400" b="1" u="sng" dirty="0" smtClean="0">
                <a:solidFill>
                  <a:srgbClr val="FF0000"/>
                </a:solidFill>
              </a:rPr>
              <a:t>Terminology </a:t>
            </a:r>
            <a:endParaRPr lang="en-IN" sz="2400" b="1" u="sng" dirty="0" smtClean="0">
              <a:solidFill>
                <a:srgbClr val="FF0000"/>
              </a:solidFill>
            </a:endParaRPr>
          </a:p>
          <a:p>
            <a:pPr marL="12700">
              <a:spcBef>
                <a:spcPts val="869"/>
              </a:spcBef>
            </a:pPr>
            <a:r>
              <a:rPr lang="en-US" sz="2400" b="1" u="sng" dirty="0" smtClean="0">
                <a:latin typeface="Arial" pitchFamily="34" charset="0"/>
                <a:cs typeface="Arial" pitchFamily="34" charset="0"/>
              </a:rPr>
              <a:t>Standard </a:t>
            </a:r>
            <a:r>
              <a:rPr lang="en-US" sz="2400" b="1" u="sng" dirty="0" smtClean="0">
                <a:latin typeface="Arial" pitchFamily="34" charset="0"/>
                <a:cs typeface="Arial" pitchFamily="34" charset="0"/>
              </a:rPr>
              <a:t>error of the estimate</a:t>
            </a:r>
          </a:p>
          <a:p>
            <a:pPr marL="457200" marR="5080" indent="-339725">
              <a:lnSpc>
                <a:spcPct val="150000"/>
              </a:lnSpc>
              <a:buFont typeface="Wingdings" pitchFamily="2" charset="2"/>
              <a:buChar char="Ø"/>
            </a:pPr>
            <a:r>
              <a:rPr lang="en-US" sz="2200" dirty="0" smtClean="0">
                <a:latin typeface="Arial" pitchFamily="34" charset="0"/>
                <a:cs typeface="Arial" pitchFamily="34" charset="0"/>
              </a:rPr>
              <a:t>The </a:t>
            </a:r>
            <a:r>
              <a:rPr lang="en-US" sz="2200" dirty="0" smtClean="0">
                <a:latin typeface="Arial" pitchFamily="34" charset="0"/>
                <a:cs typeface="Arial" pitchFamily="34" charset="0"/>
              </a:rPr>
              <a:t>standard error (SE) of the estimate is the estimation  of the accuracy of any predictions</a:t>
            </a:r>
            <a:r>
              <a:rPr lang="en-US" sz="2200" dirty="0" smtClean="0">
                <a:latin typeface="Arial" pitchFamily="34" charset="0"/>
                <a:cs typeface="Arial" pitchFamily="34" charset="0"/>
              </a:rPr>
              <a:t>.</a:t>
            </a:r>
            <a:endParaRPr lang="en-US" sz="2200" dirty="0" smtClean="0">
              <a:latin typeface="Arial" pitchFamily="34" charset="0"/>
              <a:cs typeface="Arial" pitchFamily="34" charset="0"/>
            </a:endParaRPr>
          </a:p>
          <a:p>
            <a:pPr marL="457200" marR="5080" indent="-339725">
              <a:buFont typeface="Wingdings" pitchFamily="2" charset="2"/>
              <a:buChar char="Ø"/>
            </a:pPr>
            <a:endParaRPr lang="en-US" sz="2200" dirty="0" smtClean="0">
              <a:latin typeface="Arial" pitchFamily="34" charset="0"/>
              <a:cs typeface="Arial" pitchFamily="34" charset="0"/>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82</a:t>
            </a:fld>
            <a:endParaRPr dirty="0"/>
          </a:p>
        </p:txBody>
      </p:sp>
      <p:sp>
        <p:nvSpPr>
          <p:cNvPr id="1026" name="AutoShape 2" descr="SE = \sigma / sqrt(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SE = \sigma / sqrt(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SE.jpg"/>
          <p:cNvPicPr>
            <a:picLocks noChangeAspect="1"/>
          </p:cNvPicPr>
          <p:nvPr/>
        </p:nvPicPr>
        <p:blipFill>
          <a:blip r:embed="rId2"/>
          <a:stretch>
            <a:fillRect/>
          </a:stretch>
        </p:blipFill>
        <p:spPr>
          <a:xfrm>
            <a:off x="1412926" y="2576512"/>
            <a:ext cx="5897703" cy="2659166"/>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25622" y="599742"/>
            <a:ext cx="8057939" cy="480900"/>
          </a:xfrm>
          <a:prstGeom prst="rect">
            <a:avLst/>
          </a:prstGeom>
        </p:spPr>
        <p:txBody>
          <a:bodyPr vert="horz" wrap="square" lIns="0" tIns="110489" rIns="0" bIns="0" rtlCol="0">
            <a:spAutoFit/>
          </a:bodyPr>
          <a:lstStyle/>
          <a:p>
            <a:pPr marL="12700" algn="ctr">
              <a:spcBef>
                <a:spcPts val="869"/>
              </a:spcBef>
            </a:pPr>
            <a:r>
              <a:rPr lang="en-US" sz="2400" b="1" u="sng" dirty="0" smtClean="0">
                <a:solidFill>
                  <a:srgbClr val="FF0000"/>
                </a:solidFill>
              </a:rPr>
              <a:t>Basic </a:t>
            </a:r>
            <a:r>
              <a:rPr lang="en-US" sz="2400" b="1" u="sng" dirty="0" smtClean="0">
                <a:solidFill>
                  <a:srgbClr val="FF0000"/>
                </a:solidFill>
              </a:rPr>
              <a:t>Terminology </a:t>
            </a:r>
            <a:endParaRPr lang="en-IN" sz="2400" b="1" u="sng" dirty="0" smtClean="0">
              <a:solidFill>
                <a:srgbClr val="FF0000"/>
              </a:solidFil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83</a:t>
            </a:fld>
            <a:endParaRPr dirty="0"/>
          </a:p>
        </p:txBody>
      </p:sp>
      <p:sp>
        <p:nvSpPr>
          <p:cNvPr id="1026" name="AutoShape 2" descr="SE = \sigma / sqrt(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SE = \sigma / sqrt(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471948" y="1394425"/>
            <a:ext cx="3510117" cy="3693319"/>
          </a:xfrm>
          <a:prstGeom prst="rect">
            <a:avLst/>
          </a:prstGeom>
        </p:spPr>
        <p:txBody>
          <a:bodyPr wrap="square">
            <a:spAutoFit/>
          </a:bodyPr>
          <a:lstStyle/>
          <a:p>
            <a:pPr marL="12700">
              <a:spcBef>
                <a:spcPts val="869"/>
              </a:spcBef>
            </a:pPr>
            <a:r>
              <a:rPr lang="en-US" b="1" u="sng" dirty="0" smtClean="0">
                <a:latin typeface="Arial" pitchFamily="34" charset="0"/>
                <a:cs typeface="Arial" pitchFamily="34" charset="0"/>
              </a:rPr>
              <a:t>Accuracy and precision</a:t>
            </a:r>
          </a:p>
          <a:p>
            <a:pPr marL="457200" marR="5080" indent="-339725">
              <a:lnSpc>
                <a:spcPct val="150000"/>
              </a:lnSpc>
              <a:buFont typeface="Wingdings" pitchFamily="2" charset="2"/>
              <a:buChar char="Ø"/>
            </a:pPr>
            <a:r>
              <a:rPr lang="en-US" b="1" dirty="0" smtClean="0">
                <a:latin typeface="Arial" pitchFamily="34" charset="0"/>
                <a:cs typeface="Arial" pitchFamily="34" charset="0"/>
              </a:rPr>
              <a:t>Accuracy: </a:t>
            </a:r>
            <a:r>
              <a:rPr lang="en-US" dirty="0" smtClean="0">
                <a:latin typeface="Arial" pitchFamily="34" charset="0"/>
                <a:cs typeface="Arial" pitchFamily="34" charset="0"/>
              </a:rPr>
              <a:t>Closeness of estimates / measurements / observed values to the  true or expected </a:t>
            </a:r>
            <a:r>
              <a:rPr lang="en-US" dirty="0" smtClean="0">
                <a:latin typeface="Arial" pitchFamily="34" charset="0"/>
                <a:cs typeface="Arial" pitchFamily="34" charset="0"/>
              </a:rPr>
              <a:t>value</a:t>
            </a:r>
          </a:p>
          <a:p>
            <a:pPr marL="457200" marR="5080" indent="-339725">
              <a:lnSpc>
                <a:spcPct val="150000"/>
              </a:lnSpc>
            </a:pPr>
            <a:endParaRPr lang="en-US" dirty="0" smtClean="0">
              <a:latin typeface="Arial" pitchFamily="34" charset="0"/>
              <a:cs typeface="Arial" pitchFamily="34" charset="0"/>
            </a:endParaRPr>
          </a:p>
          <a:p>
            <a:pPr marL="457200" marR="5080" indent="-339725">
              <a:lnSpc>
                <a:spcPct val="150000"/>
              </a:lnSpc>
              <a:buFont typeface="Wingdings" pitchFamily="2" charset="2"/>
              <a:buChar char="Ø"/>
            </a:pPr>
            <a:r>
              <a:rPr lang="en-US" b="1" dirty="0" smtClean="0">
                <a:latin typeface="Arial" pitchFamily="34" charset="0"/>
                <a:cs typeface="Arial" pitchFamily="34" charset="0"/>
              </a:rPr>
              <a:t>Precision: </a:t>
            </a:r>
            <a:r>
              <a:rPr lang="en-US" dirty="0" smtClean="0">
                <a:latin typeface="Arial" pitchFamily="34" charset="0"/>
                <a:cs typeface="Arial" pitchFamily="34" charset="0"/>
              </a:rPr>
              <a:t>refers to how  close measurements are  to each other</a:t>
            </a:r>
          </a:p>
        </p:txBody>
      </p:sp>
      <p:sp>
        <p:nvSpPr>
          <p:cNvPr id="10" name="object 6"/>
          <p:cNvSpPr/>
          <p:nvPr/>
        </p:nvSpPr>
        <p:spPr>
          <a:xfrm>
            <a:off x="4006842" y="1324897"/>
            <a:ext cx="4517725" cy="420574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25622" y="599742"/>
            <a:ext cx="7822149" cy="5574602"/>
          </a:xfrm>
          <a:prstGeom prst="rect">
            <a:avLst/>
          </a:prstGeom>
        </p:spPr>
        <p:txBody>
          <a:bodyPr vert="horz" wrap="square" lIns="0" tIns="110489" rIns="0" bIns="0" rtlCol="0">
            <a:spAutoFit/>
          </a:bodyPr>
          <a:lstStyle/>
          <a:p>
            <a:pPr marL="12700" algn="ctr">
              <a:spcBef>
                <a:spcPts val="869"/>
              </a:spcBef>
            </a:pPr>
            <a:r>
              <a:rPr lang="en-US" sz="2400" b="1" u="sng" dirty="0" smtClean="0">
                <a:solidFill>
                  <a:srgbClr val="FF0000"/>
                </a:solidFill>
              </a:rPr>
              <a:t>Poisson </a:t>
            </a:r>
            <a:r>
              <a:rPr lang="en-US" sz="2400" b="1" u="sng" dirty="0" smtClean="0">
                <a:solidFill>
                  <a:srgbClr val="FF0000"/>
                </a:solidFill>
              </a:rPr>
              <a:t>Distribution</a:t>
            </a:r>
          </a:p>
          <a:p>
            <a:pPr marL="457200" marR="5080" indent="-339725">
              <a:lnSpc>
                <a:spcPct val="150000"/>
              </a:lnSpc>
              <a:buFont typeface="Wingdings" pitchFamily="2" charset="2"/>
              <a:buChar char="Ø"/>
            </a:pPr>
            <a:r>
              <a:rPr lang="en-US" sz="2200" dirty="0" smtClean="0">
                <a:latin typeface="Arial" pitchFamily="34" charset="0"/>
                <a:cs typeface="Arial" pitchFamily="34" charset="0"/>
              </a:rPr>
              <a:t>It </a:t>
            </a:r>
            <a:r>
              <a:rPr lang="en-US" sz="2200" dirty="0" smtClean="0">
                <a:latin typeface="Arial" pitchFamily="34" charset="0"/>
                <a:cs typeface="Arial" pitchFamily="34" charset="0"/>
              </a:rPr>
              <a:t>is used to model the number of events occurring within  a given interval</a:t>
            </a:r>
          </a:p>
          <a:p>
            <a:pPr marL="457200" marR="5080" indent="-339725">
              <a:lnSpc>
                <a:spcPct val="150000"/>
              </a:lnSpc>
              <a:buFont typeface="Wingdings" pitchFamily="2" charset="2"/>
              <a:buChar char="Ø"/>
            </a:pPr>
            <a:r>
              <a:rPr lang="en-US" sz="2200" dirty="0" smtClean="0">
                <a:latin typeface="Arial" pitchFamily="34" charset="0"/>
                <a:cs typeface="Arial" pitchFamily="34" charset="0"/>
              </a:rPr>
              <a:t>Formula for the Poisson probability mass function is</a:t>
            </a:r>
            <a:r>
              <a:rPr lang="en-US" sz="2200" dirty="0" smtClean="0">
                <a:latin typeface="Arial" pitchFamily="34" charset="0"/>
                <a:cs typeface="Arial" pitchFamily="34" charset="0"/>
              </a:rPr>
              <a:t>:</a:t>
            </a:r>
          </a:p>
          <a:p>
            <a:pPr marL="457200" marR="5080" indent="-339725">
              <a:lnSpc>
                <a:spcPct val="150000"/>
              </a:lnSpc>
            </a:pPr>
            <a:endParaRPr lang="en-US" sz="2200" dirty="0" smtClean="0">
              <a:latin typeface="Arial" pitchFamily="34" charset="0"/>
              <a:cs typeface="Arial" pitchFamily="34" charset="0"/>
            </a:endParaRPr>
          </a:p>
          <a:p>
            <a:pPr marL="457200" marR="5080" indent="-339725">
              <a:lnSpc>
                <a:spcPct val="150000"/>
              </a:lnSpc>
            </a:pPr>
            <a:endParaRPr lang="en-US" sz="2200" dirty="0" smtClean="0">
              <a:latin typeface="Arial" pitchFamily="34" charset="0"/>
              <a:cs typeface="Arial" pitchFamily="34" charset="0"/>
            </a:endParaRPr>
          </a:p>
          <a:p>
            <a:pPr marL="457200" marR="5080" indent="-339725"/>
            <a:endParaRPr lang="en-US" sz="2200" dirty="0" smtClean="0">
              <a:latin typeface="Arial" pitchFamily="34" charset="0"/>
              <a:cs typeface="Arial" pitchFamily="34" charset="0"/>
            </a:endParaRPr>
          </a:p>
          <a:p>
            <a:pPr marL="457200" marR="5080" indent="-339725"/>
            <a:endParaRPr lang="en-US" sz="2200" dirty="0" smtClean="0">
              <a:latin typeface="Arial" pitchFamily="34" charset="0"/>
              <a:cs typeface="Arial" pitchFamily="34" charset="0"/>
            </a:endParaRPr>
          </a:p>
          <a:p>
            <a:pPr marL="457200" marR="5080" indent="-339725"/>
            <a:endParaRPr lang="en-US" sz="2200" dirty="0" smtClean="0">
              <a:latin typeface="Arial" pitchFamily="34" charset="0"/>
              <a:cs typeface="Arial" pitchFamily="34" charset="0"/>
            </a:endParaRPr>
          </a:p>
          <a:p>
            <a:pPr marL="457200" marR="5080" indent="-339725">
              <a:buFont typeface="Wingdings" pitchFamily="2" charset="2"/>
              <a:buChar char="Ø"/>
            </a:pPr>
            <a:endParaRPr lang="en-US" sz="2000" dirty="0" smtClean="0">
              <a:latin typeface="Arial" pitchFamily="34" charset="0"/>
              <a:cs typeface="Arial" pitchFamily="34" charset="0"/>
            </a:endParaRPr>
          </a:p>
          <a:p>
            <a:pPr marL="457200" marR="5080" indent="-339725">
              <a:buFont typeface="Wingdings" pitchFamily="2" charset="2"/>
              <a:buChar char="Ø"/>
            </a:pPr>
            <a:r>
              <a:rPr lang="en-US" sz="2000" dirty="0" smtClean="0">
                <a:latin typeface="Arial" pitchFamily="34" charset="0"/>
                <a:cs typeface="Arial" pitchFamily="34" charset="0"/>
              </a:rPr>
              <a:t>λ </a:t>
            </a:r>
            <a:r>
              <a:rPr lang="en-US" sz="2000" dirty="0" smtClean="0">
                <a:latin typeface="Arial" pitchFamily="34" charset="0"/>
                <a:cs typeface="Arial" pitchFamily="34" charset="0"/>
              </a:rPr>
              <a:t>is the shape parameter which indicates the average  number of events in the given time interval</a:t>
            </a:r>
          </a:p>
          <a:p>
            <a:pPr marL="457200" marR="5080" indent="-339725">
              <a:buFont typeface="Wingdings" pitchFamily="2" charset="2"/>
              <a:buChar char="Ø"/>
            </a:pPr>
            <a:r>
              <a:rPr lang="en-US" sz="2000" dirty="0" smtClean="0">
                <a:latin typeface="Arial" pitchFamily="34" charset="0"/>
                <a:cs typeface="Arial" pitchFamily="34" charset="0"/>
              </a:rPr>
              <a:t>PD can also be used for the specified intervals such as  distance, area and </a:t>
            </a:r>
            <a:r>
              <a:rPr lang="en-US" sz="2000" dirty="0" smtClean="0">
                <a:latin typeface="Arial" pitchFamily="34" charset="0"/>
                <a:cs typeface="Arial" pitchFamily="34" charset="0"/>
              </a:rPr>
              <a:t>volume</a:t>
            </a:r>
            <a:endParaRPr lang="en-US" sz="2000" dirty="0" smtClean="0">
              <a:latin typeface="Arial" pitchFamily="34" charset="0"/>
              <a:cs typeface="Arial" pitchFamily="34" charset="0"/>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84</a:t>
            </a:fld>
            <a:endParaRPr dirty="0"/>
          </a:p>
        </p:txBody>
      </p:sp>
      <p:sp>
        <p:nvSpPr>
          <p:cNvPr id="1026" name="AutoShape 2" descr="SE = \sigma / sqrt(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SE = \sigma / sqrt(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poison.jpg"/>
          <p:cNvPicPr>
            <a:picLocks noChangeAspect="1"/>
          </p:cNvPicPr>
          <p:nvPr/>
        </p:nvPicPr>
        <p:blipFill>
          <a:blip r:embed="rId2"/>
          <a:stretch>
            <a:fillRect/>
          </a:stretch>
        </p:blipFill>
        <p:spPr>
          <a:xfrm>
            <a:off x="806244" y="2572671"/>
            <a:ext cx="7403218" cy="2264800"/>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6759" y="618138"/>
            <a:ext cx="8244286" cy="382156"/>
          </a:xfrm>
          <a:prstGeom prst="rect">
            <a:avLst/>
          </a:prstGeom>
        </p:spPr>
        <p:txBody>
          <a:bodyPr vert="horz" wrap="square" lIns="0" tIns="12700" rIns="0" bIns="0" rtlCol="0">
            <a:spAutoFit/>
          </a:bodyPr>
          <a:lstStyle/>
          <a:p>
            <a:pPr marL="12700" algn="ctr" hangingPunct="0">
              <a:spcBef>
                <a:spcPts val="869"/>
              </a:spcBef>
            </a:pPr>
            <a:r>
              <a:rPr lang="en-US" sz="2400" b="1" u="sng" dirty="0" smtClean="0">
                <a:solidFill>
                  <a:srgbClr val="FF0000"/>
                </a:solidFill>
                <a:latin typeface="+mn-lt"/>
                <a:cs typeface="+mn-cs"/>
              </a:rPr>
              <a:t>Poisson Distribution- applications</a:t>
            </a:r>
            <a:endParaRPr lang="en-US" sz="2400" b="1" u="sng" dirty="0">
              <a:solidFill>
                <a:srgbClr val="FF0000"/>
              </a:solidFill>
              <a:latin typeface="+mn-lt"/>
              <a:cs typeface="+mn-cs"/>
            </a:endParaRPr>
          </a:p>
        </p:txBody>
      </p:sp>
      <p:sp>
        <p:nvSpPr>
          <p:cNvPr id="3" name="object 3"/>
          <p:cNvSpPr/>
          <p:nvPr/>
        </p:nvSpPr>
        <p:spPr>
          <a:xfrm>
            <a:off x="567614" y="2094585"/>
            <a:ext cx="167335" cy="2279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7614" y="2679801"/>
            <a:ext cx="167335" cy="2279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7614" y="3265017"/>
            <a:ext cx="167335" cy="22799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614" y="4337913"/>
            <a:ext cx="167335" cy="22799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516255" y="1219175"/>
            <a:ext cx="8091488" cy="3871572"/>
          </a:xfrm>
          <a:prstGeom prst="rect">
            <a:avLst/>
          </a:prstGeom>
        </p:spPr>
        <p:txBody>
          <a:bodyPr vert="horz" wrap="square" lIns="0" tIns="110489" rIns="0" bIns="0" rtlCol="0">
            <a:spAutoFit/>
          </a:bodyPr>
          <a:lstStyle/>
          <a:p>
            <a:pPr marL="457200" marR="5080" indent="-339725">
              <a:lnSpc>
                <a:spcPct val="150000"/>
              </a:lnSpc>
              <a:buFont typeface="Wingdings" pitchFamily="2" charset="2"/>
              <a:buChar char="Ø"/>
            </a:pPr>
            <a:r>
              <a:rPr lang="en-US" sz="2200" dirty="0" smtClean="0">
                <a:latin typeface="Arial" pitchFamily="34" charset="0"/>
                <a:cs typeface="Arial" pitchFamily="34" charset="0"/>
              </a:rPr>
              <a:t>Used in the </a:t>
            </a:r>
            <a:r>
              <a:rPr lang="en-US" sz="2200" dirty="0" err="1" smtClean="0">
                <a:latin typeface="Arial" pitchFamily="34" charset="0"/>
                <a:cs typeface="Arial" pitchFamily="34" charset="0"/>
              </a:rPr>
              <a:t>modelling</a:t>
            </a:r>
            <a:r>
              <a:rPr lang="en-US" sz="2200" dirty="0" smtClean="0">
                <a:latin typeface="Arial" pitchFamily="34" charset="0"/>
                <a:cs typeface="Arial" pitchFamily="34" charset="0"/>
              </a:rPr>
              <a:t> of events such as</a:t>
            </a:r>
          </a:p>
          <a:p>
            <a:pPr marL="695325" marR="5080" indent="-355600">
              <a:lnSpc>
                <a:spcPct val="150000"/>
              </a:lnSpc>
              <a:buFont typeface="Wingdings" pitchFamily="2" charset="2"/>
              <a:buChar char="v"/>
            </a:pPr>
            <a:r>
              <a:rPr sz="2200" smtClean="0">
                <a:latin typeface="Arial" pitchFamily="34" charset="0"/>
                <a:cs typeface="Arial" pitchFamily="34" charset="0"/>
              </a:rPr>
              <a:t>The </a:t>
            </a:r>
            <a:r>
              <a:rPr sz="2200" spc="-5" dirty="0">
                <a:latin typeface="Arial" pitchFamily="34" charset="0"/>
                <a:cs typeface="Arial" pitchFamily="34" charset="0"/>
              </a:rPr>
              <a:t>number </a:t>
            </a:r>
            <a:r>
              <a:rPr sz="2200" dirty="0">
                <a:latin typeface="Arial" pitchFamily="34" charset="0"/>
                <a:cs typeface="Arial" pitchFamily="34" charset="0"/>
              </a:rPr>
              <a:t>of </a:t>
            </a:r>
            <a:r>
              <a:rPr sz="2200" spc="-5" dirty="0">
                <a:latin typeface="Arial" pitchFamily="34" charset="0"/>
                <a:cs typeface="Arial" pitchFamily="34" charset="0"/>
              </a:rPr>
              <a:t>people </a:t>
            </a:r>
            <a:r>
              <a:rPr sz="2200" dirty="0">
                <a:latin typeface="Arial" pitchFamily="34" charset="0"/>
                <a:cs typeface="Arial" pitchFamily="34" charset="0"/>
              </a:rPr>
              <a:t>killed </a:t>
            </a:r>
            <a:r>
              <a:rPr sz="2200" spc="-5" dirty="0">
                <a:latin typeface="Arial" pitchFamily="34" charset="0"/>
                <a:cs typeface="Arial" pitchFamily="34" charset="0"/>
              </a:rPr>
              <a:t>found per unit length </a:t>
            </a:r>
            <a:r>
              <a:rPr sz="2200" dirty="0">
                <a:latin typeface="Arial" pitchFamily="34" charset="0"/>
                <a:cs typeface="Arial" pitchFamily="34" charset="0"/>
              </a:rPr>
              <a:t>of </a:t>
            </a:r>
            <a:r>
              <a:rPr sz="2200" spc="-5" dirty="0">
                <a:latin typeface="Arial" pitchFamily="34" charset="0"/>
                <a:cs typeface="Arial" pitchFamily="34" charset="0"/>
              </a:rPr>
              <a:t>road  </a:t>
            </a:r>
            <a:r>
              <a:rPr sz="2200" dirty="0">
                <a:latin typeface="Arial" pitchFamily="34" charset="0"/>
                <a:cs typeface="Arial" pitchFamily="34" charset="0"/>
              </a:rPr>
              <a:t>The </a:t>
            </a:r>
            <a:r>
              <a:rPr sz="2200" spc="-5" dirty="0">
                <a:latin typeface="Arial" pitchFamily="34" charset="0"/>
                <a:cs typeface="Arial" pitchFamily="34" charset="0"/>
              </a:rPr>
              <a:t>number </a:t>
            </a:r>
            <a:r>
              <a:rPr sz="2200" dirty="0">
                <a:latin typeface="Arial" pitchFamily="34" charset="0"/>
                <a:cs typeface="Arial" pitchFamily="34" charset="0"/>
              </a:rPr>
              <a:t>of </a:t>
            </a:r>
            <a:r>
              <a:rPr sz="2200" spc="-5" dirty="0">
                <a:latin typeface="Arial" pitchFamily="34" charset="0"/>
                <a:cs typeface="Arial" pitchFamily="34" charset="0"/>
              </a:rPr>
              <a:t>times </a:t>
            </a:r>
            <a:r>
              <a:rPr sz="2200" dirty="0">
                <a:latin typeface="Arial" pitchFamily="34" charset="0"/>
                <a:cs typeface="Arial" pitchFamily="34" charset="0"/>
              </a:rPr>
              <a:t>a web server is accessed </a:t>
            </a:r>
            <a:r>
              <a:rPr sz="2200" spc="-5" dirty="0">
                <a:latin typeface="Arial" pitchFamily="34" charset="0"/>
                <a:cs typeface="Arial" pitchFamily="34" charset="0"/>
              </a:rPr>
              <a:t>per</a:t>
            </a:r>
            <a:r>
              <a:rPr sz="2200" spc="-150" dirty="0">
                <a:latin typeface="Arial" pitchFamily="34" charset="0"/>
                <a:cs typeface="Arial" pitchFamily="34" charset="0"/>
              </a:rPr>
              <a:t> </a:t>
            </a:r>
            <a:r>
              <a:rPr sz="2200" spc="-5" dirty="0">
                <a:latin typeface="Arial" pitchFamily="34" charset="0"/>
                <a:cs typeface="Arial" pitchFamily="34" charset="0"/>
              </a:rPr>
              <a:t>minute</a:t>
            </a:r>
            <a:endParaRPr sz="2200">
              <a:latin typeface="Arial" pitchFamily="34" charset="0"/>
              <a:cs typeface="Arial" pitchFamily="34" charset="0"/>
            </a:endParaRPr>
          </a:p>
          <a:p>
            <a:pPr marL="695325" marR="887730" indent="-355600">
              <a:lnSpc>
                <a:spcPct val="150000"/>
              </a:lnSpc>
              <a:spcBef>
                <a:spcPts val="770"/>
              </a:spcBef>
              <a:buFont typeface="Wingdings" pitchFamily="2" charset="2"/>
              <a:buChar char="v"/>
            </a:pPr>
            <a:r>
              <a:rPr sz="2200" dirty="0">
                <a:latin typeface="Arial" pitchFamily="34" charset="0"/>
                <a:cs typeface="Arial" pitchFamily="34" charset="0"/>
              </a:rPr>
              <a:t>The </a:t>
            </a:r>
            <a:r>
              <a:rPr sz="2200" spc="-5" dirty="0">
                <a:latin typeface="Arial" pitchFamily="34" charset="0"/>
                <a:cs typeface="Arial" pitchFamily="34" charset="0"/>
              </a:rPr>
              <a:t>number </a:t>
            </a:r>
            <a:r>
              <a:rPr sz="2200" dirty="0">
                <a:latin typeface="Arial" pitchFamily="34" charset="0"/>
                <a:cs typeface="Arial" pitchFamily="34" charset="0"/>
              </a:rPr>
              <a:t>of cars </a:t>
            </a:r>
            <a:r>
              <a:rPr sz="2200" spc="-5" dirty="0">
                <a:latin typeface="Arial" pitchFamily="34" charset="0"/>
                <a:cs typeface="Arial" pitchFamily="34" charset="0"/>
              </a:rPr>
              <a:t>pass through </a:t>
            </a:r>
            <a:r>
              <a:rPr sz="2200" dirty="0">
                <a:latin typeface="Arial" pitchFamily="34" charset="0"/>
                <a:cs typeface="Arial" pitchFamily="34" charset="0"/>
              </a:rPr>
              <a:t>a certain </a:t>
            </a:r>
            <a:r>
              <a:rPr sz="2200" spc="-5" dirty="0">
                <a:latin typeface="Arial" pitchFamily="34" charset="0"/>
                <a:cs typeface="Arial" pitchFamily="34" charset="0"/>
              </a:rPr>
              <a:t>point on</a:t>
            </a:r>
            <a:r>
              <a:rPr sz="2200" spc="-160" dirty="0">
                <a:latin typeface="Arial" pitchFamily="34" charset="0"/>
                <a:cs typeface="Arial" pitchFamily="34" charset="0"/>
              </a:rPr>
              <a:t> </a:t>
            </a:r>
            <a:r>
              <a:rPr sz="2200" dirty="0">
                <a:latin typeface="Arial" pitchFamily="34" charset="0"/>
                <a:cs typeface="Arial" pitchFamily="34" charset="0"/>
              </a:rPr>
              <a:t>a  </a:t>
            </a:r>
            <a:r>
              <a:rPr sz="2200" spc="-5" dirty="0">
                <a:latin typeface="Arial" pitchFamily="34" charset="0"/>
                <a:cs typeface="Arial" pitchFamily="34" charset="0"/>
              </a:rPr>
              <a:t>road during </a:t>
            </a:r>
            <a:r>
              <a:rPr sz="2200" dirty="0">
                <a:latin typeface="Arial" pitchFamily="34" charset="0"/>
                <a:cs typeface="Arial" pitchFamily="34" charset="0"/>
              </a:rPr>
              <a:t>a given </a:t>
            </a:r>
            <a:r>
              <a:rPr sz="2200" spc="-5" dirty="0">
                <a:latin typeface="Arial" pitchFamily="34" charset="0"/>
                <a:cs typeface="Arial" pitchFamily="34" charset="0"/>
              </a:rPr>
              <a:t>period </a:t>
            </a:r>
            <a:r>
              <a:rPr sz="2200" dirty="0">
                <a:latin typeface="Arial" pitchFamily="34" charset="0"/>
                <a:cs typeface="Arial" pitchFamily="34" charset="0"/>
              </a:rPr>
              <a:t>of</a:t>
            </a:r>
            <a:r>
              <a:rPr sz="2200" spc="-105" dirty="0">
                <a:latin typeface="Arial" pitchFamily="34" charset="0"/>
                <a:cs typeface="Arial" pitchFamily="34" charset="0"/>
              </a:rPr>
              <a:t> </a:t>
            </a:r>
            <a:r>
              <a:rPr sz="2200" dirty="0">
                <a:latin typeface="Arial" pitchFamily="34" charset="0"/>
                <a:cs typeface="Arial" pitchFamily="34" charset="0"/>
              </a:rPr>
              <a:t>time</a:t>
            </a:r>
            <a:endParaRPr sz="2200">
              <a:latin typeface="Arial" pitchFamily="34" charset="0"/>
              <a:cs typeface="Arial" pitchFamily="34" charset="0"/>
            </a:endParaRPr>
          </a:p>
          <a:p>
            <a:pPr marL="695325" marR="46355" indent="-355600">
              <a:lnSpc>
                <a:spcPct val="150000"/>
              </a:lnSpc>
              <a:spcBef>
                <a:spcPts val="770"/>
              </a:spcBef>
              <a:buFont typeface="Wingdings" pitchFamily="2" charset="2"/>
              <a:buChar char="v"/>
            </a:pPr>
            <a:r>
              <a:rPr sz="2200" spc="-5" dirty="0">
                <a:latin typeface="Arial" pitchFamily="34" charset="0"/>
                <a:cs typeface="Arial" pitchFamily="34" charset="0"/>
              </a:rPr>
              <a:t>Number </a:t>
            </a:r>
            <a:r>
              <a:rPr sz="2200" dirty="0">
                <a:latin typeface="Arial" pitchFamily="34" charset="0"/>
                <a:cs typeface="Arial" pitchFamily="34" charset="0"/>
              </a:rPr>
              <a:t>of </a:t>
            </a:r>
            <a:r>
              <a:rPr sz="2200" spc="-5" dirty="0">
                <a:latin typeface="Arial" pitchFamily="34" charset="0"/>
                <a:cs typeface="Arial" pitchFamily="34" charset="0"/>
              </a:rPr>
              <a:t>road </a:t>
            </a:r>
            <a:r>
              <a:rPr sz="2200" dirty="0">
                <a:latin typeface="Arial" pitchFamily="34" charset="0"/>
                <a:cs typeface="Arial" pitchFamily="34" charset="0"/>
              </a:rPr>
              <a:t>accidents occurring on a NH, Bypass</a:t>
            </a:r>
            <a:r>
              <a:rPr sz="2200" spc="-150" dirty="0">
                <a:latin typeface="Arial" pitchFamily="34" charset="0"/>
                <a:cs typeface="Arial" pitchFamily="34" charset="0"/>
              </a:rPr>
              <a:t> </a:t>
            </a:r>
            <a:r>
              <a:rPr sz="2200" spc="-5" dirty="0">
                <a:latin typeface="Arial" pitchFamily="34" charset="0"/>
                <a:cs typeface="Arial" pitchFamily="34" charset="0"/>
              </a:rPr>
              <a:t>and  </a:t>
            </a:r>
            <a:r>
              <a:rPr sz="2200" dirty="0">
                <a:latin typeface="Arial" pitchFamily="34" charset="0"/>
                <a:cs typeface="Arial" pitchFamily="34" charset="0"/>
              </a:rPr>
              <a:t>so</a:t>
            </a:r>
            <a:r>
              <a:rPr sz="2200" spc="-20" dirty="0">
                <a:latin typeface="Arial" pitchFamily="34" charset="0"/>
                <a:cs typeface="Arial" pitchFamily="34" charset="0"/>
              </a:rPr>
              <a:t> </a:t>
            </a:r>
            <a:r>
              <a:rPr sz="2200" dirty="0">
                <a:latin typeface="Arial" pitchFamily="34" charset="0"/>
                <a:cs typeface="Arial" pitchFamily="34" charset="0"/>
              </a:rPr>
              <a:t>on</a:t>
            </a:r>
            <a:endParaRPr sz="2200">
              <a:latin typeface="Arial" pitchFamily="34" charset="0"/>
              <a:cs typeface="Arial" pitchFamily="34" charset="0"/>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85</a:t>
            </a:fld>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45752" y="618137"/>
            <a:ext cx="7949319" cy="382156"/>
          </a:xfrm>
          <a:prstGeom prst="rect">
            <a:avLst/>
          </a:prstGeom>
        </p:spPr>
        <p:txBody>
          <a:bodyPr vert="horz" wrap="square" lIns="0" tIns="12700" rIns="0" bIns="0" rtlCol="0">
            <a:spAutoFit/>
          </a:bodyPr>
          <a:lstStyle/>
          <a:p>
            <a:pPr marL="12700" algn="ctr">
              <a:spcBef>
                <a:spcPts val="869"/>
              </a:spcBef>
            </a:pPr>
            <a:r>
              <a:rPr lang="en-US" sz="2400" b="1" u="sng" dirty="0" smtClean="0">
                <a:solidFill>
                  <a:srgbClr val="FF0000"/>
                </a:solidFill>
              </a:rPr>
              <a:t>Other statistical distributions</a:t>
            </a:r>
            <a:endParaRPr lang="en-US" sz="2400" b="1" u="sng" dirty="0">
              <a:solidFill>
                <a:srgbClr val="FF0000"/>
              </a:solidFill>
            </a:endParaRPr>
          </a:p>
        </p:txBody>
      </p:sp>
      <p:sp>
        <p:nvSpPr>
          <p:cNvPr id="6" name="object 6"/>
          <p:cNvSpPr txBox="1"/>
          <p:nvPr/>
        </p:nvSpPr>
        <p:spPr>
          <a:xfrm>
            <a:off x="773428" y="1219174"/>
            <a:ext cx="4476997" cy="1473545"/>
          </a:xfrm>
          <a:prstGeom prst="rect">
            <a:avLst/>
          </a:prstGeom>
        </p:spPr>
        <p:txBody>
          <a:bodyPr vert="horz" wrap="square" lIns="0" tIns="12700" rIns="0" bIns="0" rtlCol="0">
            <a:spAutoFit/>
          </a:bodyPr>
          <a:lstStyle/>
          <a:p>
            <a:pPr marL="457200" marR="5080" indent="-339725">
              <a:lnSpc>
                <a:spcPct val="150000"/>
              </a:lnSpc>
              <a:buFont typeface="Wingdings" pitchFamily="2" charset="2"/>
              <a:buChar char="Ø"/>
            </a:pPr>
            <a:r>
              <a:rPr lang="en-US" sz="2200" dirty="0" smtClean="0">
                <a:latin typeface="Arial" pitchFamily="34" charset="0"/>
                <a:cs typeface="Arial" pitchFamily="34" charset="0"/>
              </a:rPr>
              <a:t>Binomial  </a:t>
            </a:r>
          </a:p>
          <a:p>
            <a:pPr marL="457200" marR="5080" indent="-339725">
              <a:lnSpc>
                <a:spcPct val="150000"/>
              </a:lnSpc>
              <a:buFont typeface="Wingdings" pitchFamily="2" charset="2"/>
              <a:buChar char="Ø"/>
            </a:pPr>
            <a:r>
              <a:rPr lang="en-US" sz="2200" dirty="0" smtClean="0">
                <a:latin typeface="Arial" pitchFamily="34" charset="0"/>
                <a:cs typeface="Arial" pitchFamily="34" charset="0"/>
              </a:rPr>
              <a:t>Negative Binomial  </a:t>
            </a:r>
          </a:p>
          <a:p>
            <a:pPr marL="457200" marR="5080" indent="-339725">
              <a:lnSpc>
                <a:spcPct val="150000"/>
              </a:lnSpc>
              <a:buFont typeface="Wingdings" pitchFamily="2" charset="2"/>
              <a:buChar char="Ø"/>
            </a:pPr>
            <a:r>
              <a:rPr lang="en-US" sz="2200" dirty="0" smtClean="0">
                <a:latin typeface="Arial" pitchFamily="34" charset="0"/>
                <a:cs typeface="Arial" pitchFamily="34" charset="0"/>
              </a:rPr>
              <a:t>Chi-square test</a:t>
            </a:r>
            <a:endParaRPr lang="en-US" sz="2200" dirty="0">
              <a:latin typeface="Arial" pitchFamily="34" charset="0"/>
              <a:cs typeface="Arial" pitchFamily="34" charset="0"/>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8992" y="721377"/>
            <a:ext cx="8111550" cy="382156"/>
          </a:xfrm>
          <a:prstGeom prst="rect">
            <a:avLst/>
          </a:prstGeom>
        </p:spPr>
        <p:txBody>
          <a:bodyPr vert="horz" wrap="square" lIns="0" tIns="12700" rIns="0" bIns="0" rtlCol="0">
            <a:spAutoFit/>
          </a:bodyPr>
          <a:lstStyle/>
          <a:p>
            <a:pPr marL="12700" algn="ctr" hangingPunct="0">
              <a:spcBef>
                <a:spcPts val="869"/>
              </a:spcBef>
            </a:pPr>
            <a:r>
              <a:rPr lang="en-US" sz="2400" b="1" u="sng" dirty="0" smtClean="0">
                <a:solidFill>
                  <a:srgbClr val="FF0000"/>
                </a:solidFill>
                <a:latin typeface="+mn-lt"/>
                <a:cs typeface="+mn-cs"/>
              </a:rPr>
              <a:t>Before and after studies</a:t>
            </a:r>
            <a:endParaRPr lang="en-US" sz="2400" b="1" u="sng" dirty="0">
              <a:solidFill>
                <a:srgbClr val="FF0000"/>
              </a:solidFill>
              <a:latin typeface="+mn-lt"/>
              <a:cs typeface="+mn-cs"/>
            </a:endParaRPr>
          </a:p>
        </p:txBody>
      </p:sp>
      <p:sp>
        <p:nvSpPr>
          <p:cNvPr id="3" name="object 3"/>
          <p:cNvSpPr txBox="1"/>
          <p:nvPr/>
        </p:nvSpPr>
        <p:spPr>
          <a:xfrm>
            <a:off x="773429" y="1219174"/>
            <a:ext cx="7262813" cy="2142893"/>
          </a:xfrm>
          <a:prstGeom prst="rect">
            <a:avLst/>
          </a:prstGeom>
        </p:spPr>
        <p:txBody>
          <a:bodyPr vert="horz" wrap="square" lIns="0" tIns="110489" rIns="0" bIns="0" rtlCol="0">
            <a:spAutoFit/>
          </a:bodyPr>
          <a:lstStyle/>
          <a:p>
            <a:pPr marL="457200" marR="5080" indent="-339725">
              <a:lnSpc>
                <a:spcPct val="150000"/>
              </a:lnSpc>
              <a:buFont typeface="Wingdings" pitchFamily="2" charset="2"/>
              <a:buChar char="Ø"/>
            </a:pPr>
            <a:r>
              <a:rPr lang="en-US" sz="2200" dirty="0" smtClean="0">
                <a:latin typeface="Arial" pitchFamily="34" charset="0"/>
                <a:cs typeface="Arial" pitchFamily="34" charset="0"/>
              </a:rPr>
              <a:t>Naïve before and after study</a:t>
            </a:r>
          </a:p>
          <a:p>
            <a:pPr marL="457200" marR="5080" indent="-339725">
              <a:lnSpc>
                <a:spcPct val="150000"/>
              </a:lnSpc>
              <a:buFont typeface="Wingdings" pitchFamily="2" charset="2"/>
              <a:buChar char="Ø"/>
            </a:pPr>
            <a:r>
              <a:rPr lang="en-US" sz="2200" dirty="0" smtClean="0">
                <a:latin typeface="Arial" pitchFamily="34" charset="0"/>
                <a:cs typeface="Arial" pitchFamily="34" charset="0"/>
              </a:rPr>
              <a:t>Before and after study with yoked comparison  </a:t>
            </a:r>
          </a:p>
          <a:p>
            <a:pPr marL="457200" marR="5080" indent="-339725">
              <a:lnSpc>
                <a:spcPct val="150000"/>
              </a:lnSpc>
              <a:buFont typeface="Wingdings" pitchFamily="2" charset="2"/>
              <a:buChar char="Ø"/>
            </a:pPr>
            <a:r>
              <a:rPr lang="en-US" sz="2200" dirty="0" smtClean="0">
                <a:latin typeface="Arial" pitchFamily="34" charset="0"/>
                <a:cs typeface="Arial" pitchFamily="34" charset="0"/>
              </a:rPr>
              <a:t>Before and after study with comparison group</a:t>
            </a:r>
          </a:p>
          <a:p>
            <a:pPr marL="457200" marR="5080" indent="-339725">
              <a:lnSpc>
                <a:spcPct val="150000"/>
              </a:lnSpc>
              <a:buFont typeface="Wingdings" pitchFamily="2" charset="2"/>
              <a:buChar char="Ø"/>
            </a:pPr>
            <a:r>
              <a:rPr lang="en-US" sz="2200" dirty="0" smtClean="0">
                <a:latin typeface="Arial" pitchFamily="34" charset="0"/>
                <a:cs typeface="Arial" pitchFamily="34" charset="0"/>
              </a:rPr>
              <a:t>Before and after study with Empirical </a:t>
            </a:r>
            <a:r>
              <a:rPr lang="en-US" sz="2200" dirty="0" err="1" smtClean="0">
                <a:latin typeface="Arial" pitchFamily="34" charset="0"/>
                <a:cs typeface="Arial" pitchFamily="34" charset="0"/>
              </a:rPr>
              <a:t>Bayes</a:t>
            </a:r>
            <a:r>
              <a:rPr lang="en-US" sz="2200" dirty="0" smtClean="0">
                <a:latin typeface="Arial" pitchFamily="34" charset="0"/>
                <a:cs typeface="Arial" pitchFamily="34" charset="0"/>
              </a:rPr>
              <a:t> approach</a:t>
            </a:r>
            <a:endParaRPr lang="en-US" sz="2200" dirty="0">
              <a:latin typeface="Arial" pitchFamily="34" charset="0"/>
              <a:cs typeface="Arial" pitchFamily="34" charset="0"/>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87</a:t>
            </a:fld>
            <a:endParaRP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71" y="0"/>
            <a:ext cx="9151144" cy="3476625"/>
            <a:chOff x="-4762" y="0"/>
            <a:chExt cx="12201525" cy="3476625"/>
          </a:xfrm>
        </p:grpSpPr>
        <p:sp>
          <p:nvSpPr>
            <p:cNvPr id="3" name="object 3"/>
            <p:cNvSpPr/>
            <p:nvPr/>
          </p:nvSpPr>
          <p:spPr>
            <a:xfrm>
              <a:off x="0" y="0"/>
              <a:ext cx="12192000" cy="1066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2192000" cy="1066800"/>
            </a:xfrm>
            <a:custGeom>
              <a:avLst/>
              <a:gdLst/>
              <a:ahLst/>
              <a:cxnLst/>
              <a:rect l="l" t="t" r="r" b="b"/>
              <a:pathLst>
                <a:path w="12192000" h="1066800">
                  <a:moveTo>
                    <a:pt x="0" y="1066800"/>
                  </a:moveTo>
                  <a:lnTo>
                    <a:pt x="12192000" y="1066800"/>
                  </a:lnTo>
                  <a:lnTo>
                    <a:pt x="12192000" y="0"/>
                  </a:lnTo>
                  <a:lnTo>
                    <a:pt x="0" y="0"/>
                  </a:lnTo>
                  <a:lnTo>
                    <a:pt x="0" y="1066800"/>
                  </a:lnTo>
                  <a:close/>
                </a:path>
              </a:pathLst>
            </a:custGeom>
            <a:ln w="9144">
              <a:solidFill>
                <a:srgbClr val="000000"/>
              </a:solidFill>
            </a:ln>
          </p:spPr>
          <p:txBody>
            <a:bodyPr wrap="square" lIns="0" tIns="0" rIns="0" bIns="0" rtlCol="0"/>
            <a:lstStyle/>
            <a:p>
              <a:endParaRPr/>
            </a:p>
          </p:txBody>
        </p:sp>
        <p:sp>
          <p:nvSpPr>
            <p:cNvPr id="5" name="object 5"/>
            <p:cNvSpPr/>
            <p:nvPr/>
          </p:nvSpPr>
          <p:spPr>
            <a:xfrm>
              <a:off x="0" y="894588"/>
              <a:ext cx="5233416" cy="2577083"/>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1243870" y="3379089"/>
            <a:ext cx="1421606" cy="566822"/>
          </a:xfrm>
          <a:prstGeom prst="rect">
            <a:avLst/>
          </a:prstGeom>
        </p:spPr>
        <p:txBody>
          <a:bodyPr vert="horz" wrap="square" lIns="0" tIns="12700" rIns="0" bIns="0" rtlCol="0">
            <a:spAutoFit/>
          </a:bodyPr>
          <a:lstStyle/>
          <a:p>
            <a:pPr marL="12700">
              <a:lnSpc>
                <a:spcPct val="100000"/>
              </a:lnSpc>
              <a:spcBef>
                <a:spcPts val="100"/>
              </a:spcBef>
            </a:pPr>
            <a:r>
              <a:rPr sz="1800" spc="-40" dirty="0">
                <a:latin typeface="Arial"/>
                <a:cs typeface="Arial"/>
              </a:rPr>
              <a:t>Yoked </a:t>
            </a:r>
            <a:r>
              <a:rPr sz="1800" spc="-5" dirty="0">
                <a:latin typeface="Arial"/>
                <a:cs typeface="Arial"/>
              </a:rPr>
              <a:t>comparison</a:t>
            </a:r>
            <a:endParaRPr sz="1800">
              <a:latin typeface="Arial"/>
              <a:cs typeface="Arial"/>
            </a:endParaRPr>
          </a:p>
        </p:txBody>
      </p:sp>
      <p:sp>
        <p:nvSpPr>
          <p:cNvPr id="7" name="object 7"/>
          <p:cNvSpPr/>
          <p:nvPr/>
        </p:nvSpPr>
        <p:spPr>
          <a:xfrm>
            <a:off x="4959476" y="646176"/>
            <a:ext cx="3474720" cy="321564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718049" y="3009646"/>
            <a:ext cx="1392554" cy="566822"/>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comparison</a:t>
            </a:r>
            <a:r>
              <a:rPr sz="1800" spc="-20" dirty="0">
                <a:latin typeface="Arial"/>
                <a:cs typeface="Arial"/>
              </a:rPr>
              <a:t> </a:t>
            </a:r>
            <a:r>
              <a:rPr sz="1800" spc="-5" dirty="0">
                <a:latin typeface="Arial"/>
                <a:cs typeface="Arial"/>
              </a:rPr>
              <a:t>group</a:t>
            </a:r>
            <a:endParaRPr sz="1800">
              <a:latin typeface="Arial"/>
              <a:cs typeface="Arial"/>
            </a:endParaRPr>
          </a:p>
        </p:txBody>
      </p:sp>
      <p:sp>
        <p:nvSpPr>
          <p:cNvPr id="9" name="object 9"/>
          <p:cNvSpPr/>
          <p:nvPr/>
        </p:nvSpPr>
        <p:spPr>
          <a:xfrm>
            <a:off x="2739771" y="3471672"/>
            <a:ext cx="4249674" cy="2840735"/>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6756368" y="5772403"/>
            <a:ext cx="2008823" cy="566822"/>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Empirical </a:t>
            </a:r>
            <a:r>
              <a:rPr sz="1800" spc="-10" dirty="0">
                <a:latin typeface="Arial"/>
                <a:cs typeface="Arial"/>
              </a:rPr>
              <a:t>Bayes</a:t>
            </a:r>
            <a:r>
              <a:rPr sz="1800" spc="5" dirty="0">
                <a:latin typeface="Arial"/>
                <a:cs typeface="Arial"/>
              </a:rPr>
              <a:t> </a:t>
            </a:r>
            <a:r>
              <a:rPr sz="1800" spc="-5" dirty="0">
                <a:latin typeface="Arial"/>
                <a:cs typeface="Arial"/>
              </a:rPr>
              <a:t>approach</a:t>
            </a:r>
            <a:endParaRPr sz="1800">
              <a:latin typeface="Arial"/>
              <a:cs typeface="Arial"/>
            </a:endParaRP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706628"/>
            <a:ext cx="7775734" cy="751488"/>
          </a:xfrm>
          <a:prstGeom prst="rect">
            <a:avLst/>
          </a:prstGeom>
        </p:spPr>
        <p:txBody>
          <a:bodyPr vert="horz" wrap="square" lIns="0" tIns="12700" rIns="0" bIns="0" rtlCol="0">
            <a:spAutoFit/>
          </a:bodyPr>
          <a:lstStyle/>
          <a:p>
            <a:pPr marL="12700" algn="ctr" hangingPunct="0">
              <a:spcBef>
                <a:spcPts val="869"/>
              </a:spcBef>
            </a:pPr>
            <a:r>
              <a:rPr lang="en-US" sz="2400" b="1" u="sng" dirty="0" smtClean="0">
                <a:solidFill>
                  <a:srgbClr val="FF0000"/>
                </a:solidFill>
                <a:latin typeface="+mn-lt"/>
                <a:cs typeface="+mn-cs"/>
              </a:rPr>
              <a:t>Accident severity Index- Identification of </a:t>
            </a:r>
            <a:r>
              <a:rPr lang="en-US" sz="2400" b="1" u="sng" dirty="0" err="1" smtClean="0">
                <a:solidFill>
                  <a:srgbClr val="FF0000"/>
                </a:solidFill>
                <a:latin typeface="+mn-lt"/>
                <a:cs typeface="+mn-cs"/>
              </a:rPr>
              <a:t>blackspots</a:t>
            </a:r>
            <a:endParaRPr lang="en-US" sz="2400" b="1" u="sng" dirty="0">
              <a:solidFill>
                <a:srgbClr val="FF0000"/>
              </a:solidFill>
              <a:latin typeface="+mn-lt"/>
              <a:cs typeface="+mn-cs"/>
            </a:endParaRPr>
          </a:p>
        </p:txBody>
      </p:sp>
      <p:sp>
        <p:nvSpPr>
          <p:cNvPr id="3" name="object 3"/>
          <p:cNvSpPr/>
          <p:nvPr/>
        </p:nvSpPr>
        <p:spPr>
          <a:xfrm>
            <a:off x="6660260" y="767970"/>
            <a:ext cx="1621155" cy="33655"/>
          </a:xfrm>
          <a:custGeom>
            <a:avLst/>
            <a:gdLst/>
            <a:ahLst/>
            <a:cxnLst/>
            <a:rect l="l" t="t" r="r" b="b"/>
            <a:pathLst>
              <a:path w="2161540" h="33654">
                <a:moveTo>
                  <a:pt x="2161031" y="0"/>
                </a:moveTo>
                <a:lnTo>
                  <a:pt x="0" y="0"/>
                </a:lnTo>
                <a:lnTo>
                  <a:pt x="0" y="33527"/>
                </a:lnTo>
                <a:lnTo>
                  <a:pt x="2161031" y="33527"/>
                </a:lnTo>
                <a:lnTo>
                  <a:pt x="2161031" y="0"/>
                </a:lnTo>
                <a:close/>
              </a:path>
            </a:pathLst>
          </a:custGeom>
          <a:solidFill>
            <a:srgbClr val="FFFFFF"/>
          </a:solidFill>
        </p:spPr>
        <p:txBody>
          <a:bodyPr wrap="square" lIns="0" tIns="0" rIns="0" bIns="0" rtlCol="0"/>
          <a:lstStyle/>
          <a:p>
            <a:endParaRPr/>
          </a:p>
        </p:txBody>
      </p:sp>
      <p:sp>
        <p:nvSpPr>
          <p:cNvPr id="5" name="object 5"/>
          <p:cNvSpPr txBox="1"/>
          <p:nvPr/>
        </p:nvSpPr>
        <p:spPr>
          <a:xfrm>
            <a:off x="752167" y="1691124"/>
            <a:ext cx="7815509" cy="3261148"/>
          </a:xfrm>
          <a:prstGeom prst="rect">
            <a:avLst/>
          </a:prstGeom>
        </p:spPr>
        <p:txBody>
          <a:bodyPr vert="horz" wrap="square" lIns="0" tIns="110489" rIns="0" bIns="0" rtlCol="0">
            <a:spAutoFit/>
          </a:bodyPr>
          <a:lstStyle/>
          <a:p>
            <a:pPr marL="457200" marR="5080" indent="-339725">
              <a:lnSpc>
                <a:spcPct val="150000"/>
              </a:lnSpc>
              <a:buFont typeface="Wingdings" pitchFamily="2" charset="2"/>
              <a:buChar char="Ø"/>
            </a:pPr>
            <a:r>
              <a:rPr lang="en-US" sz="2200" dirty="0" smtClean="0">
                <a:latin typeface="Arial" pitchFamily="34" charset="0"/>
                <a:cs typeface="Arial" pitchFamily="34" charset="0"/>
              </a:rPr>
              <a:t>Definition of Black spot (</a:t>
            </a:r>
            <a:r>
              <a:rPr lang="en-US" sz="2200" dirty="0" err="1" smtClean="0">
                <a:latin typeface="Arial" pitchFamily="34" charset="0"/>
                <a:cs typeface="Arial" pitchFamily="34" charset="0"/>
              </a:rPr>
              <a:t>MoRTH</a:t>
            </a:r>
            <a:r>
              <a:rPr lang="en-US" sz="2200" dirty="0" smtClean="0">
                <a:latin typeface="Arial" pitchFamily="34" charset="0"/>
                <a:cs typeface="Arial" pitchFamily="34" charset="0"/>
              </a:rPr>
              <a:t>):</a:t>
            </a:r>
          </a:p>
          <a:p>
            <a:pPr marL="355600" marR="5080">
              <a:lnSpc>
                <a:spcPct val="150000"/>
              </a:lnSpc>
              <a:spcBef>
                <a:spcPts val="770"/>
              </a:spcBef>
            </a:pPr>
            <a:r>
              <a:rPr sz="2200" smtClean="0">
                <a:latin typeface="Arial" pitchFamily="34" charset="0"/>
                <a:cs typeface="Arial" pitchFamily="34" charset="0"/>
              </a:rPr>
              <a:t>Road </a:t>
            </a:r>
            <a:r>
              <a:rPr sz="2200" spc="-5" dirty="0">
                <a:latin typeface="Arial" pitchFamily="34" charset="0"/>
                <a:cs typeface="Arial" pitchFamily="34" charset="0"/>
              </a:rPr>
              <a:t>accident black </a:t>
            </a:r>
            <a:r>
              <a:rPr sz="2200" dirty="0">
                <a:latin typeface="Arial" pitchFamily="34" charset="0"/>
                <a:cs typeface="Arial" pitchFamily="34" charset="0"/>
              </a:rPr>
              <a:t>spot on </a:t>
            </a:r>
            <a:r>
              <a:rPr sz="2200" spc="-5" dirty="0">
                <a:latin typeface="Arial" pitchFamily="34" charset="0"/>
                <a:cs typeface="Arial" pitchFamily="34" charset="0"/>
              </a:rPr>
              <a:t>National Highways </a:t>
            </a:r>
            <a:r>
              <a:rPr sz="2200" dirty="0">
                <a:latin typeface="Arial" pitchFamily="34" charset="0"/>
                <a:cs typeface="Arial" pitchFamily="34" charset="0"/>
              </a:rPr>
              <a:t>is a </a:t>
            </a:r>
            <a:r>
              <a:rPr sz="2200" spc="-5" dirty="0">
                <a:latin typeface="Arial" pitchFamily="34" charset="0"/>
                <a:cs typeface="Arial" pitchFamily="34" charset="0"/>
              </a:rPr>
              <a:t>road  </a:t>
            </a:r>
            <a:r>
              <a:rPr sz="2200" dirty="0">
                <a:latin typeface="Arial" pitchFamily="34" charset="0"/>
                <a:cs typeface="Arial" pitchFamily="34" charset="0"/>
              </a:rPr>
              <a:t>stretch of </a:t>
            </a:r>
            <a:r>
              <a:rPr sz="2200" spc="-5" dirty="0">
                <a:latin typeface="Arial" pitchFamily="34" charset="0"/>
                <a:cs typeface="Arial" pitchFamily="34" charset="0"/>
              </a:rPr>
              <a:t>about 500m </a:t>
            </a:r>
            <a:r>
              <a:rPr sz="2200" dirty="0">
                <a:latin typeface="Arial" pitchFamily="34" charset="0"/>
                <a:cs typeface="Arial" pitchFamily="34" charset="0"/>
              </a:rPr>
              <a:t>in </a:t>
            </a:r>
            <a:r>
              <a:rPr sz="2200" spc="-5" dirty="0">
                <a:latin typeface="Arial" pitchFamily="34" charset="0"/>
                <a:cs typeface="Arial" pitchFamily="34" charset="0"/>
              </a:rPr>
              <a:t>length </a:t>
            </a:r>
            <a:r>
              <a:rPr sz="2200" dirty="0">
                <a:latin typeface="Arial" pitchFamily="34" charset="0"/>
                <a:cs typeface="Arial" pitchFamily="34" charset="0"/>
              </a:rPr>
              <a:t>in which </a:t>
            </a:r>
            <a:r>
              <a:rPr sz="2200" spc="-5" dirty="0">
                <a:latin typeface="Arial" pitchFamily="34" charset="0"/>
                <a:cs typeface="Arial" pitchFamily="34" charset="0"/>
              </a:rPr>
              <a:t>either </a:t>
            </a:r>
            <a:r>
              <a:rPr sz="2200" dirty="0">
                <a:latin typeface="Arial" pitchFamily="34" charset="0"/>
                <a:cs typeface="Arial" pitchFamily="34" charset="0"/>
              </a:rPr>
              <a:t>5 </a:t>
            </a:r>
            <a:r>
              <a:rPr sz="2200" spc="-5" dirty="0">
                <a:latin typeface="Arial" pitchFamily="34" charset="0"/>
                <a:cs typeface="Arial" pitchFamily="34" charset="0"/>
              </a:rPr>
              <a:t>road  accidents (involving fatalities/grievous injuries) </a:t>
            </a:r>
            <a:r>
              <a:rPr sz="2200" dirty="0">
                <a:latin typeface="Arial" pitchFamily="34" charset="0"/>
                <a:cs typeface="Arial" pitchFamily="34" charset="0"/>
              </a:rPr>
              <a:t>took </a:t>
            </a:r>
            <a:r>
              <a:rPr sz="2200" spc="-5" dirty="0">
                <a:latin typeface="Arial" pitchFamily="34" charset="0"/>
                <a:cs typeface="Arial" pitchFamily="34" charset="0"/>
              </a:rPr>
              <a:t>place  during last three calendar </a:t>
            </a:r>
            <a:r>
              <a:rPr sz="2200" dirty="0">
                <a:latin typeface="Arial" pitchFamily="34" charset="0"/>
                <a:cs typeface="Arial" pitchFamily="34" charset="0"/>
              </a:rPr>
              <a:t>years or </a:t>
            </a:r>
            <a:r>
              <a:rPr sz="2200" spc="-10" dirty="0">
                <a:latin typeface="Arial" pitchFamily="34" charset="0"/>
                <a:cs typeface="Arial" pitchFamily="34" charset="0"/>
              </a:rPr>
              <a:t>10 </a:t>
            </a:r>
            <a:r>
              <a:rPr sz="2200" spc="-5" dirty="0">
                <a:latin typeface="Arial" pitchFamily="34" charset="0"/>
                <a:cs typeface="Arial" pitchFamily="34" charset="0"/>
              </a:rPr>
              <a:t>fatalities took place  during last three calendar</a:t>
            </a:r>
            <a:r>
              <a:rPr sz="2200" spc="-50" dirty="0">
                <a:latin typeface="Arial" pitchFamily="34" charset="0"/>
                <a:cs typeface="Arial" pitchFamily="34" charset="0"/>
              </a:rPr>
              <a:t> </a:t>
            </a:r>
            <a:r>
              <a:rPr sz="2200" dirty="0">
                <a:latin typeface="Arial" pitchFamily="34" charset="0"/>
                <a:cs typeface="Arial" pitchFamily="34" charset="0"/>
              </a:rPr>
              <a:t>years.</a:t>
            </a:r>
            <a:endParaRPr sz="2200">
              <a:latin typeface="Arial" pitchFamily="34" charset="0"/>
              <a:cs typeface="Arial" pitchFamily="34" charset="0"/>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89</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ubtitle 2"/>
          <p:cNvSpPr txBox="1"/>
          <p:nvPr/>
        </p:nvSpPr>
        <p:spPr>
          <a:xfrm>
            <a:off x="544964" y="726907"/>
            <a:ext cx="7991357" cy="51712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037" tIns="46037" rIns="46037" bIns="46037">
            <a:spAutoFit/>
          </a:bodyPr>
          <a:lstStyle/>
          <a:p>
            <a:pPr lvl="1" indent="0" algn="ctr">
              <a:lnSpc>
                <a:spcPct val="150000"/>
              </a:lnSpc>
            </a:pPr>
            <a:r>
              <a:rPr lang="en-US" sz="3000" b="1" u="sng" dirty="0" smtClean="0">
                <a:solidFill>
                  <a:srgbClr val="FF0000"/>
                </a:solidFill>
              </a:rPr>
              <a:t>Accidents  - </a:t>
            </a:r>
            <a:r>
              <a:rPr lang="en-IN" sz="3000" b="1" u="sng" dirty="0" smtClean="0">
                <a:solidFill>
                  <a:srgbClr val="FF0000"/>
                </a:solidFill>
              </a:rPr>
              <a:t>Facts (India)</a:t>
            </a:r>
            <a:endParaRPr lang="en-IN" sz="2400" dirty="0" smtClean="0"/>
          </a:p>
          <a:p>
            <a:pPr marL="630238" lvl="1" indent="-450850">
              <a:lnSpc>
                <a:spcPct val="150000"/>
              </a:lnSpc>
              <a:buFont typeface="Wingdings" pitchFamily="2" charset="2"/>
              <a:buChar char="Ø"/>
            </a:pPr>
            <a:r>
              <a:rPr lang="en-US" sz="2400" dirty="0" smtClean="0">
                <a:solidFill>
                  <a:schemeClr val="tx1"/>
                </a:solidFill>
                <a:latin typeface="Arial"/>
                <a:cs typeface="Arial"/>
              </a:rPr>
              <a:t>Road </a:t>
            </a:r>
            <a:r>
              <a:rPr lang="en-US" sz="2400" dirty="0">
                <a:solidFill>
                  <a:schemeClr val="tx1"/>
                </a:solidFill>
                <a:latin typeface="Arial"/>
                <a:cs typeface="Arial"/>
              </a:rPr>
              <a:t>accidents in India </a:t>
            </a:r>
            <a:r>
              <a:rPr lang="en-US" sz="2400" b="1" dirty="0">
                <a:solidFill>
                  <a:schemeClr val="tx1"/>
                </a:solidFill>
                <a:latin typeface="Arial"/>
                <a:cs typeface="Arial"/>
              </a:rPr>
              <a:t>kill almost 1.5 lakh </a:t>
            </a:r>
            <a:r>
              <a:rPr lang="en-US" sz="2400" dirty="0">
                <a:solidFill>
                  <a:schemeClr val="tx1"/>
                </a:solidFill>
                <a:latin typeface="Arial"/>
                <a:cs typeface="Arial"/>
              </a:rPr>
              <a:t>people annually. Accordingly, India accounts for almost 11% of the accident related deaths in the World</a:t>
            </a:r>
            <a:r>
              <a:rPr lang="en-US" sz="2400" dirty="0" smtClean="0">
                <a:solidFill>
                  <a:schemeClr val="tx1"/>
                </a:solidFill>
                <a:latin typeface="Arial"/>
                <a:cs typeface="Arial"/>
              </a:rPr>
              <a:t>.</a:t>
            </a:r>
          </a:p>
          <a:p>
            <a:pPr marL="630238" lvl="1" indent="-450850">
              <a:lnSpc>
                <a:spcPct val="150000"/>
              </a:lnSpc>
              <a:buFont typeface="Wingdings" pitchFamily="2" charset="2"/>
              <a:buChar char="Ø"/>
            </a:pPr>
            <a:r>
              <a:rPr lang="en-US" sz="2400" dirty="0">
                <a:solidFill>
                  <a:schemeClr val="tx1"/>
                </a:solidFill>
                <a:latin typeface="Arial"/>
                <a:cs typeface="Arial"/>
              </a:rPr>
              <a:t>In 2018 a total of 4,67,044 road accidents were reported by States </a:t>
            </a:r>
            <a:r>
              <a:rPr lang="en-US" sz="2400" dirty="0" smtClean="0">
                <a:solidFill>
                  <a:schemeClr val="tx1"/>
                </a:solidFill>
                <a:latin typeface="Arial"/>
                <a:cs typeface="Arial"/>
              </a:rPr>
              <a:t>&amp; Union </a:t>
            </a:r>
            <a:r>
              <a:rPr lang="en-US" sz="2400" dirty="0">
                <a:solidFill>
                  <a:schemeClr val="tx1"/>
                </a:solidFill>
                <a:latin typeface="Arial"/>
                <a:cs typeface="Arial"/>
              </a:rPr>
              <a:t>Territories (UTs) killing 1,51,417 people and causing injury to </a:t>
            </a:r>
            <a:r>
              <a:rPr lang="en-US" sz="2400" dirty="0" smtClean="0">
                <a:solidFill>
                  <a:schemeClr val="tx1"/>
                </a:solidFill>
                <a:latin typeface="Arial"/>
                <a:cs typeface="Arial"/>
              </a:rPr>
              <a:t>4,69,418 </a:t>
            </a:r>
            <a:r>
              <a:rPr lang="en-US" sz="2400" dirty="0">
                <a:solidFill>
                  <a:schemeClr val="tx1"/>
                </a:solidFill>
                <a:latin typeface="Arial"/>
                <a:cs typeface="Arial"/>
              </a:rPr>
              <a:t>persons. </a:t>
            </a:r>
            <a:endParaRPr lang="en-US" sz="2400" dirty="0" smtClean="0">
              <a:solidFill>
                <a:schemeClr val="tx1"/>
              </a:solidFill>
              <a:latin typeface="Arial"/>
              <a:cs typeface="Arial"/>
            </a:endParaRPr>
          </a:p>
          <a:p>
            <a:pPr marL="630238" lvl="1" indent="-450850">
              <a:lnSpc>
                <a:spcPct val="150000"/>
              </a:lnSpc>
              <a:buFont typeface="Wingdings" pitchFamily="2" charset="2"/>
              <a:buChar char="Ø"/>
            </a:pPr>
            <a:r>
              <a:rPr lang="en-US" sz="2200" dirty="0" smtClean="0">
                <a:solidFill>
                  <a:schemeClr val="tx1"/>
                </a:solidFill>
                <a:latin typeface="Arial"/>
                <a:cs typeface="Arial"/>
              </a:rPr>
              <a:t>MV Amendment Act 2019: Good Samaritans, Golden hour</a:t>
            </a:r>
            <a:endParaRPr lang="en-IN" sz="2200" dirty="0">
              <a:solidFill>
                <a:schemeClr val="tx1"/>
              </a:solidFill>
              <a:latin typeface="Arial"/>
              <a:cs typeface="Arial"/>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603389"/>
            <a:ext cx="7775734" cy="751488"/>
          </a:xfrm>
          <a:prstGeom prst="rect">
            <a:avLst/>
          </a:prstGeom>
        </p:spPr>
        <p:txBody>
          <a:bodyPr vert="horz" wrap="square" lIns="0" tIns="12700" rIns="0" bIns="0" rtlCol="0">
            <a:spAutoFit/>
          </a:bodyPr>
          <a:lstStyle/>
          <a:p>
            <a:pPr marL="12700" algn="ctr" hangingPunct="0">
              <a:spcBef>
                <a:spcPts val="869"/>
              </a:spcBef>
            </a:pPr>
            <a:r>
              <a:rPr lang="en-US" sz="2400" b="1" u="sng" dirty="0" smtClean="0">
                <a:solidFill>
                  <a:srgbClr val="FF0000"/>
                </a:solidFill>
                <a:latin typeface="+mn-lt"/>
                <a:cs typeface="+mn-cs"/>
              </a:rPr>
              <a:t>Accident severity Index- Identification of </a:t>
            </a:r>
            <a:r>
              <a:rPr lang="en-US" sz="2400" b="1" u="sng" dirty="0" err="1" smtClean="0">
                <a:solidFill>
                  <a:srgbClr val="FF0000"/>
                </a:solidFill>
                <a:latin typeface="+mn-lt"/>
                <a:cs typeface="+mn-cs"/>
              </a:rPr>
              <a:t>blackspots</a:t>
            </a:r>
            <a:endParaRPr lang="en-US" sz="2400" b="1" u="sng" dirty="0">
              <a:solidFill>
                <a:srgbClr val="FF0000"/>
              </a:solidFill>
              <a:latin typeface="+mn-lt"/>
              <a:cs typeface="+mn-cs"/>
            </a:endParaRPr>
          </a:p>
        </p:txBody>
      </p:sp>
      <p:sp>
        <p:nvSpPr>
          <p:cNvPr id="3" name="object 3"/>
          <p:cNvSpPr/>
          <p:nvPr/>
        </p:nvSpPr>
        <p:spPr>
          <a:xfrm>
            <a:off x="6660260" y="767970"/>
            <a:ext cx="1621155" cy="33655"/>
          </a:xfrm>
          <a:custGeom>
            <a:avLst/>
            <a:gdLst/>
            <a:ahLst/>
            <a:cxnLst/>
            <a:rect l="l" t="t" r="r" b="b"/>
            <a:pathLst>
              <a:path w="2161540" h="33654">
                <a:moveTo>
                  <a:pt x="2161031" y="0"/>
                </a:moveTo>
                <a:lnTo>
                  <a:pt x="0" y="0"/>
                </a:lnTo>
                <a:lnTo>
                  <a:pt x="0" y="33527"/>
                </a:lnTo>
                <a:lnTo>
                  <a:pt x="2161031" y="33527"/>
                </a:lnTo>
                <a:lnTo>
                  <a:pt x="2161031" y="0"/>
                </a:lnTo>
                <a:close/>
              </a:path>
            </a:pathLst>
          </a:custGeom>
          <a:solidFill>
            <a:srgbClr val="FFFFFF"/>
          </a:solidFill>
        </p:spPr>
        <p:txBody>
          <a:bodyPr wrap="square" lIns="0" tIns="0" rIns="0" bIns="0" rtlCol="0"/>
          <a:lstStyle/>
          <a:p>
            <a:endParaRPr/>
          </a:p>
        </p:txBody>
      </p:sp>
      <p:sp>
        <p:nvSpPr>
          <p:cNvPr id="6" name="object 6"/>
          <p:cNvSpPr txBox="1"/>
          <p:nvPr/>
        </p:nvSpPr>
        <p:spPr>
          <a:xfrm>
            <a:off x="589936" y="1176020"/>
            <a:ext cx="7915890" cy="6050374"/>
          </a:xfrm>
          <a:prstGeom prst="rect">
            <a:avLst/>
          </a:prstGeom>
        </p:spPr>
        <p:txBody>
          <a:bodyPr vert="horz" wrap="square" lIns="0" tIns="7620" rIns="0" bIns="0" rtlCol="0">
            <a:spAutoFit/>
          </a:bodyPr>
          <a:lstStyle/>
          <a:p>
            <a:pPr marL="355600" marR="5080">
              <a:lnSpc>
                <a:spcPct val="150000"/>
              </a:lnSpc>
              <a:spcBef>
                <a:spcPts val="770"/>
              </a:spcBef>
            </a:pPr>
            <a:r>
              <a:rPr sz="2200" dirty="0">
                <a:latin typeface="Arial" pitchFamily="34" charset="0"/>
                <a:cs typeface="Arial" pitchFamily="34" charset="0"/>
              </a:rPr>
              <a:t>Hazardous locations are evaluated based on Accidents Severity  index (ASI). Hazardous spots with Accidents Severity Index (ASI)  more than Threshold value (Average Severity + 1.5*Standard  Deviation) will be treated as Black spots.</a:t>
            </a:r>
            <a:endParaRPr sz="2200">
              <a:latin typeface="Arial" pitchFamily="34" charset="0"/>
              <a:cs typeface="Arial" pitchFamily="34" charset="0"/>
            </a:endParaRPr>
          </a:p>
          <a:p>
            <a:pPr marL="355600" marR="5080">
              <a:lnSpc>
                <a:spcPct val="150000"/>
              </a:lnSpc>
              <a:spcBef>
                <a:spcPts val="770"/>
              </a:spcBef>
            </a:pPr>
            <a:r>
              <a:rPr sz="2200" dirty="0">
                <a:latin typeface="Arial" pitchFamily="34" charset="0"/>
                <a:cs typeface="Arial" pitchFamily="34" charset="0"/>
              </a:rPr>
              <a:t>For estimation of ASI, the weightage to fatal accident will be  assigned as 7 and to grievous injury accident as 3, was  considered based on NHAI's criteria</a:t>
            </a:r>
            <a:endParaRPr sz="2200">
              <a:latin typeface="Arial" pitchFamily="34" charset="0"/>
              <a:cs typeface="Arial" pitchFamily="34" charset="0"/>
            </a:endParaRPr>
          </a:p>
          <a:p>
            <a:pPr marL="24765" algn="ctr">
              <a:lnSpc>
                <a:spcPts val="3315"/>
              </a:lnSpc>
            </a:pPr>
            <a:r>
              <a:rPr sz="2800" spc="-745" dirty="0">
                <a:latin typeface="Tinos"/>
                <a:cs typeface="Tinos"/>
              </a:rPr>
              <a:t>𝐴𝑆𝐼</a:t>
            </a:r>
            <a:r>
              <a:rPr sz="2800" spc="180" dirty="0">
                <a:latin typeface="Tinos"/>
                <a:cs typeface="Tinos"/>
              </a:rPr>
              <a:t> </a:t>
            </a:r>
            <a:r>
              <a:rPr sz="2800" spc="505" dirty="0">
                <a:latin typeface="Tinos"/>
                <a:cs typeface="Tinos"/>
              </a:rPr>
              <a:t>=</a:t>
            </a:r>
            <a:r>
              <a:rPr sz="2800" spc="75" dirty="0">
                <a:latin typeface="Tinos"/>
                <a:cs typeface="Tinos"/>
              </a:rPr>
              <a:t> </a:t>
            </a:r>
            <a:r>
              <a:rPr sz="2800" spc="-295" dirty="0">
                <a:latin typeface="Tinos"/>
                <a:cs typeface="Tinos"/>
              </a:rPr>
              <a:t>𝑁</a:t>
            </a:r>
            <a:r>
              <a:rPr sz="3075" spc="-442" baseline="-16260" dirty="0">
                <a:latin typeface="Tinos"/>
                <a:cs typeface="Tinos"/>
              </a:rPr>
              <a:t>𝑓</a:t>
            </a:r>
            <a:r>
              <a:rPr sz="2800" spc="-295" dirty="0">
                <a:latin typeface="Tinos"/>
                <a:cs typeface="Tinos"/>
              </a:rPr>
              <a:t>𝑊</a:t>
            </a:r>
            <a:r>
              <a:rPr sz="3075" spc="-442" baseline="-16260" dirty="0">
                <a:latin typeface="Tinos"/>
                <a:cs typeface="Tinos"/>
              </a:rPr>
              <a:t>𝑓</a:t>
            </a:r>
            <a:r>
              <a:rPr sz="3075" spc="-240" baseline="-16260" dirty="0">
                <a:latin typeface="Tinos"/>
                <a:cs typeface="Tinos"/>
              </a:rPr>
              <a:t> </a:t>
            </a:r>
            <a:r>
              <a:rPr sz="2800" spc="505" dirty="0">
                <a:latin typeface="Tinos"/>
                <a:cs typeface="Tinos"/>
              </a:rPr>
              <a:t>+</a:t>
            </a:r>
            <a:r>
              <a:rPr sz="2800" spc="-80" dirty="0">
                <a:latin typeface="Tinos"/>
                <a:cs typeface="Tinos"/>
              </a:rPr>
              <a:t> </a:t>
            </a:r>
            <a:r>
              <a:rPr sz="2800" spc="-390" dirty="0">
                <a:latin typeface="Tinos"/>
                <a:cs typeface="Tinos"/>
              </a:rPr>
              <a:t>𝑁</a:t>
            </a:r>
            <a:r>
              <a:rPr sz="3075" spc="-585" baseline="-16260" dirty="0">
                <a:latin typeface="Tinos"/>
                <a:cs typeface="Tinos"/>
              </a:rPr>
              <a:t>𝑠</a:t>
            </a:r>
            <a:r>
              <a:rPr sz="2800" spc="-390" dirty="0">
                <a:latin typeface="Tinos"/>
                <a:cs typeface="Tinos"/>
              </a:rPr>
              <a:t>𝑊</a:t>
            </a:r>
            <a:r>
              <a:rPr sz="3075" spc="-585" baseline="-16260" dirty="0">
                <a:latin typeface="Tinos"/>
                <a:cs typeface="Tinos"/>
              </a:rPr>
              <a:t>𝑠</a:t>
            </a:r>
            <a:r>
              <a:rPr sz="3075" spc="-509" baseline="-16260" dirty="0">
                <a:latin typeface="Tinos"/>
                <a:cs typeface="Tinos"/>
              </a:rPr>
              <a:t> </a:t>
            </a:r>
            <a:r>
              <a:rPr sz="2800" spc="505" dirty="0">
                <a:latin typeface="Tinos"/>
                <a:cs typeface="Tinos"/>
              </a:rPr>
              <a:t>+</a:t>
            </a:r>
            <a:r>
              <a:rPr sz="2800" spc="-80" dirty="0">
                <a:latin typeface="Tinos"/>
                <a:cs typeface="Tinos"/>
              </a:rPr>
              <a:t> </a:t>
            </a:r>
            <a:r>
              <a:rPr sz="2800" spc="70" dirty="0">
                <a:latin typeface="Tinos"/>
                <a:cs typeface="Tinos"/>
              </a:rPr>
              <a:t>𝑁</a:t>
            </a:r>
            <a:r>
              <a:rPr sz="3075" spc="104" baseline="-16260" dirty="0">
                <a:latin typeface="Tinos"/>
                <a:cs typeface="Tinos"/>
              </a:rPr>
              <a:t>𝑚</a:t>
            </a:r>
            <a:r>
              <a:rPr sz="2800" spc="70" dirty="0">
                <a:latin typeface="Tinos"/>
                <a:cs typeface="Tinos"/>
              </a:rPr>
              <a:t>𝑊</a:t>
            </a:r>
            <a:r>
              <a:rPr sz="3075" spc="104" baseline="-16260" dirty="0">
                <a:latin typeface="Tinos"/>
                <a:cs typeface="Tinos"/>
              </a:rPr>
              <a:t>𝑚</a:t>
            </a:r>
            <a:endParaRPr sz="3075" baseline="-16260">
              <a:latin typeface="Tinos"/>
              <a:cs typeface="Tinos"/>
            </a:endParaRPr>
          </a:p>
          <a:p>
            <a:pPr marL="50800">
              <a:lnSpc>
                <a:spcPct val="100000"/>
              </a:lnSpc>
              <a:spcBef>
                <a:spcPts val="994"/>
              </a:spcBef>
            </a:pPr>
            <a:r>
              <a:rPr sz="2400" spc="-5" dirty="0">
                <a:latin typeface="Arial"/>
                <a:cs typeface="Arial"/>
              </a:rPr>
              <a:t>Where </a:t>
            </a:r>
            <a:r>
              <a:rPr sz="2400" spc="-245" dirty="0">
                <a:latin typeface="Tinos"/>
                <a:cs typeface="Tinos"/>
              </a:rPr>
              <a:t>𝑁</a:t>
            </a:r>
            <a:r>
              <a:rPr sz="2400" spc="-367" baseline="-16260" dirty="0">
                <a:latin typeface="Tinos"/>
                <a:cs typeface="Tinos"/>
              </a:rPr>
              <a:t>𝑓</a:t>
            </a:r>
            <a:r>
              <a:rPr sz="2400" spc="-245" dirty="0">
                <a:latin typeface="Arial"/>
                <a:cs typeface="Arial"/>
              </a:rPr>
              <a:t>= </a:t>
            </a:r>
            <a:r>
              <a:rPr sz="2400" spc="-5" dirty="0">
                <a:latin typeface="Arial"/>
                <a:cs typeface="Arial"/>
              </a:rPr>
              <a:t>number of fatalities in last </a:t>
            </a:r>
            <a:r>
              <a:rPr sz="2400" dirty="0">
                <a:latin typeface="Arial"/>
                <a:cs typeface="Arial"/>
              </a:rPr>
              <a:t>three</a:t>
            </a:r>
            <a:r>
              <a:rPr sz="2400" spc="-220" dirty="0">
                <a:latin typeface="Arial"/>
                <a:cs typeface="Arial"/>
              </a:rPr>
              <a:t> </a:t>
            </a:r>
            <a:r>
              <a:rPr sz="2400" spc="-5" dirty="0">
                <a:latin typeface="Arial"/>
                <a:cs typeface="Arial"/>
              </a:rPr>
              <a:t>years</a:t>
            </a:r>
            <a:endParaRPr sz="2400">
              <a:latin typeface="Arial"/>
              <a:cs typeface="Arial"/>
            </a:endParaRPr>
          </a:p>
          <a:p>
            <a:pPr marL="1132840">
              <a:lnSpc>
                <a:spcPct val="100000"/>
              </a:lnSpc>
              <a:spcBef>
                <a:spcPts val="985"/>
              </a:spcBef>
            </a:pPr>
            <a:r>
              <a:rPr sz="2400" spc="-275" dirty="0">
                <a:latin typeface="Tinos"/>
                <a:cs typeface="Tinos"/>
              </a:rPr>
              <a:t>𝑁</a:t>
            </a:r>
            <a:r>
              <a:rPr sz="2400" spc="-412" baseline="-16260" dirty="0">
                <a:latin typeface="Tinos"/>
                <a:cs typeface="Tinos"/>
              </a:rPr>
              <a:t>𝑠</a:t>
            </a:r>
            <a:r>
              <a:rPr sz="2400" spc="-275" dirty="0">
                <a:latin typeface="Arial"/>
                <a:cs typeface="Arial"/>
              </a:rPr>
              <a:t>= </a:t>
            </a:r>
            <a:r>
              <a:rPr sz="2400" spc="-5" dirty="0">
                <a:latin typeface="Arial"/>
                <a:cs typeface="Arial"/>
              </a:rPr>
              <a:t>number of </a:t>
            </a:r>
            <a:r>
              <a:rPr sz="2400" dirty="0">
                <a:latin typeface="Arial"/>
                <a:cs typeface="Arial"/>
              </a:rPr>
              <a:t>serious accidents </a:t>
            </a:r>
            <a:r>
              <a:rPr sz="2400" spc="-5" dirty="0">
                <a:latin typeface="Arial"/>
                <a:cs typeface="Arial"/>
              </a:rPr>
              <a:t>in </a:t>
            </a:r>
            <a:r>
              <a:rPr sz="2400" dirty="0">
                <a:latin typeface="Arial"/>
                <a:cs typeface="Arial"/>
              </a:rPr>
              <a:t>last </a:t>
            </a:r>
            <a:r>
              <a:rPr sz="2400" spc="-5" dirty="0">
                <a:latin typeface="Arial"/>
                <a:cs typeface="Arial"/>
              </a:rPr>
              <a:t>three</a:t>
            </a:r>
            <a:r>
              <a:rPr sz="2400" spc="-140" dirty="0">
                <a:latin typeface="Arial"/>
                <a:cs typeface="Arial"/>
              </a:rPr>
              <a:t> </a:t>
            </a:r>
            <a:r>
              <a:rPr sz="2400" dirty="0">
                <a:latin typeface="Arial"/>
                <a:cs typeface="Arial"/>
              </a:rPr>
              <a:t>years</a:t>
            </a:r>
            <a:endParaRPr sz="2400">
              <a:latin typeface="Arial"/>
              <a:cs typeface="Arial"/>
            </a:endParaRPr>
          </a:p>
          <a:p>
            <a:pPr marL="1132840">
              <a:lnSpc>
                <a:spcPct val="100000"/>
              </a:lnSpc>
              <a:spcBef>
                <a:spcPts val="675"/>
              </a:spcBef>
            </a:pPr>
            <a:r>
              <a:rPr sz="2400" spc="30" dirty="0">
                <a:latin typeface="Tinos"/>
                <a:cs typeface="Tinos"/>
              </a:rPr>
              <a:t>𝑁</a:t>
            </a:r>
            <a:r>
              <a:rPr sz="2400" spc="44" baseline="-16260" dirty="0">
                <a:latin typeface="Tinos"/>
                <a:cs typeface="Tinos"/>
              </a:rPr>
              <a:t>𝑚</a:t>
            </a:r>
            <a:r>
              <a:rPr sz="2400" spc="30" dirty="0">
                <a:latin typeface="Arial"/>
                <a:cs typeface="Arial"/>
              </a:rPr>
              <a:t>= </a:t>
            </a:r>
            <a:r>
              <a:rPr sz="2400" spc="-5" dirty="0">
                <a:latin typeface="Arial"/>
                <a:cs typeface="Arial"/>
              </a:rPr>
              <a:t>number of minor accidents in last </a:t>
            </a:r>
            <a:r>
              <a:rPr sz="2400" dirty="0">
                <a:latin typeface="Arial"/>
                <a:cs typeface="Arial"/>
              </a:rPr>
              <a:t>three</a:t>
            </a:r>
            <a:r>
              <a:rPr sz="2400" spc="85" dirty="0">
                <a:latin typeface="Arial"/>
                <a:cs typeface="Arial"/>
              </a:rPr>
              <a:t> </a:t>
            </a:r>
            <a:r>
              <a:rPr sz="2400" spc="-5" dirty="0">
                <a:latin typeface="Arial"/>
                <a:cs typeface="Arial"/>
              </a:rPr>
              <a:t>years</a:t>
            </a:r>
            <a:endParaRPr sz="2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90</a:t>
            </a:fld>
            <a:endParaRP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71" y="1"/>
            <a:ext cx="9151144" cy="1076325"/>
            <a:chOff x="-4762" y="0"/>
            <a:chExt cx="12201525" cy="1076325"/>
          </a:xfrm>
        </p:grpSpPr>
        <p:sp>
          <p:nvSpPr>
            <p:cNvPr id="3" name="object 3"/>
            <p:cNvSpPr/>
            <p:nvPr/>
          </p:nvSpPr>
          <p:spPr>
            <a:xfrm>
              <a:off x="0" y="0"/>
              <a:ext cx="12192000" cy="1066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2192000" cy="1066800"/>
            </a:xfrm>
            <a:custGeom>
              <a:avLst/>
              <a:gdLst/>
              <a:ahLst/>
              <a:cxnLst/>
              <a:rect l="l" t="t" r="r" b="b"/>
              <a:pathLst>
                <a:path w="12192000" h="1066800">
                  <a:moveTo>
                    <a:pt x="0" y="1066800"/>
                  </a:moveTo>
                  <a:lnTo>
                    <a:pt x="12192000" y="1066800"/>
                  </a:lnTo>
                  <a:lnTo>
                    <a:pt x="12192000" y="0"/>
                  </a:lnTo>
                  <a:lnTo>
                    <a:pt x="0" y="0"/>
                  </a:lnTo>
                  <a:lnTo>
                    <a:pt x="0" y="1066800"/>
                  </a:lnTo>
                  <a:close/>
                </a:path>
              </a:pathLst>
            </a:custGeom>
            <a:ln w="9144">
              <a:solidFill>
                <a:srgbClr val="000000"/>
              </a:solidFill>
            </a:ln>
          </p:spPr>
          <p:txBody>
            <a:bodyPr wrap="square" lIns="0" tIns="0" rIns="0" bIns="0" rtlCol="0"/>
            <a:lstStyle/>
            <a:p>
              <a:endParaRPr/>
            </a:p>
          </p:txBody>
        </p:sp>
      </p:grpSp>
      <p:sp>
        <p:nvSpPr>
          <p:cNvPr id="5" name="object 5"/>
          <p:cNvSpPr txBox="1"/>
          <p:nvPr/>
        </p:nvSpPr>
        <p:spPr>
          <a:xfrm>
            <a:off x="516255" y="249428"/>
            <a:ext cx="7775734" cy="112082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Arial"/>
                <a:cs typeface="Arial"/>
              </a:rPr>
              <a:t>Accident </a:t>
            </a:r>
            <a:r>
              <a:rPr sz="3600" dirty="0">
                <a:solidFill>
                  <a:srgbClr val="FFFFFF"/>
                </a:solidFill>
                <a:latin typeface="Arial"/>
                <a:cs typeface="Arial"/>
              </a:rPr>
              <a:t>severity </a:t>
            </a:r>
            <a:r>
              <a:rPr sz="3600" spc="-5" dirty="0">
                <a:solidFill>
                  <a:srgbClr val="FFFFFF"/>
                </a:solidFill>
                <a:latin typeface="Arial"/>
                <a:cs typeface="Arial"/>
              </a:rPr>
              <a:t>Index- Identification </a:t>
            </a:r>
            <a:r>
              <a:rPr sz="3600" dirty="0">
                <a:solidFill>
                  <a:srgbClr val="FFFFFF"/>
                </a:solidFill>
                <a:latin typeface="Arial"/>
                <a:cs typeface="Arial"/>
              </a:rPr>
              <a:t>of</a:t>
            </a:r>
            <a:r>
              <a:rPr sz="3600" spc="30" dirty="0">
                <a:solidFill>
                  <a:srgbClr val="FFFFFF"/>
                </a:solidFill>
                <a:latin typeface="Arial"/>
                <a:cs typeface="Arial"/>
              </a:rPr>
              <a:t> </a:t>
            </a:r>
            <a:r>
              <a:rPr sz="3600" dirty="0">
                <a:solidFill>
                  <a:srgbClr val="FFFFFF"/>
                </a:solidFill>
                <a:latin typeface="Arial"/>
                <a:cs typeface="Arial"/>
              </a:rPr>
              <a:t>blackspots</a:t>
            </a:r>
            <a:endParaRPr sz="3600">
              <a:latin typeface="Arial"/>
              <a:cs typeface="Arial"/>
            </a:endParaRPr>
          </a:p>
        </p:txBody>
      </p:sp>
      <p:sp>
        <p:nvSpPr>
          <p:cNvPr id="6" name="object 6"/>
          <p:cNvSpPr/>
          <p:nvPr/>
        </p:nvSpPr>
        <p:spPr>
          <a:xfrm>
            <a:off x="6660260" y="767970"/>
            <a:ext cx="1621155" cy="33655"/>
          </a:xfrm>
          <a:custGeom>
            <a:avLst/>
            <a:gdLst/>
            <a:ahLst/>
            <a:cxnLst/>
            <a:rect l="l" t="t" r="r" b="b"/>
            <a:pathLst>
              <a:path w="2161540" h="33654">
                <a:moveTo>
                  <a:pt x="2161031" y="0"/>
                </a:moveTo>
                <a:lnTo>
                  <a:pt x="0" y="0"/>
                </a:lnTo>
                <a:lnTo>
                  <a:pt x="0" y="33527"/>
                </a:lnTo>
                <a:lnTo>
                  <a:pt x="2161031" y="33527"/>
                </a:lnTo>
                <a:lnTo>
                  <a:pt x="2161031" y="0"/>
                </a:lnTo>
                <a:close/>
              </a:path>
            </a:pathLst>
          </a:custGeom>
          <a:solidFill>
            <a:srgbClr val="FFFFFF"/>
          </a:solidFill>
        </p:spPr>
        <p:txBody>
          <a:bodyPr wrap="square" lIns="0" tIns="0" rIns="0" bIns="0" rtlCol="0"/>
          <a:lstStyle/>
          <a:p>
            <a:endParaRPr/>
          </a:p>
        </p:txBody>
      </p:sp>
      <p:sp>
        <p:nvSpPr>
          <p:cNvPr id="7" name="object 7"/>
          <p:cNvSpPr txBox="1"/>
          <p:nvPr/>
        </p:nvSpPr>
        <p:spPr>
          <a:xfrm>
            <a:off x="2869216" y="1474978"/>
            <a:ext cx="3397091" cy="566822"/>
          </a:xfrm>
          <a:prstGeom prst="rect">
            <a:avLst/>
          </a:prstGeom>
        </p:spPr>
        <p:txBody>
          <a:bodyPr vert="horz" wrap="square" lIns="0" tIns="12700" rIns="0" bIns="0" rtlCol="0">
            <a:spAutoFit/>
          </a:bodyPr>
          <a:lstStyle/>
          <a:p>
            <a:pPr marL="12700">
              <a:lnSpc>
                <a:spcPct val="100000"/>
              </a:lnSpc>
              <a:spcBef>
                <a:spcPts val="100"/>
              </a:spcBef>
            </a:pPr>
            <a:r>
              <a:rPr sz="1800" spc="-40" dirty="0">
                <a:latin typeface="Arial"/>
                <a:cs typeface="Arial"/>
              </a:rPr>
              <a:t>Table: </a:t>
            </a:r>
            <a:r>
              <a:rPr sz="1800" spc="-5" dirty="0">
                <a:latin typeface="Arial"/>
                <a:cs typeface="Arial"/>
              </a:rPr>
              <a:t>Threshold value </a:t>
            </a:r>
            <a:r>
              <a:rPr sz="1800" dirty="0">
                <a:latin typeface="Arial"/>
                <a:cs typeface="Arial"/>
              </a:rPr>
              <a:t>of </a:t>
            </a:r>
            <a:r>
              <a:rPr sz="1800" spc="-5" dirty="0">
                <a:latin typeface="Arial"/>
                <a:cs typeface="Arial"/>
              </a:rPr>
              <a:t>priority black</a:t>
            </a:r>
            <a:r>
              <a:rPr sz="1800" spc="60" dirty="0">
                <a:latin typeface="Arial"/>
                <a:cs typeface="Arial"/>
              </a:rPr>
              <a:t> </a:t>
            </a:r>
            <a:r>
              <a:rPr sz="1800" spc="-5" dirty="0">
                <a:latin typeface="Arial"/>
                <a:cs typeface="Arial"/>
              </a:rPr>
              <a:t>spots</a:t>
            </a:r>
            <a:endParaRPr sz="1800">
              <a:latin typeface="Arial"/>
              <a:cs typeface="Arial"/>
            </a:endParaRPr>
          </a:p>
        </p:txBody>
      </p:sp>
      <p:sp>
        <p:nvSpPr>
          <p:cNvPr id="8" name="object 8"/>
          <p:cNvSpPr/>
          <p:nvPr/>
        </p:nvSpPr>
        <p:spPr>
          <a:xfrm>
            <a:off x="1378608" y="2179911"/>
            <a:ext cx="6756459" cy="253216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8078153" cy="1120820"/>
          </a:xfrm>
          <a:prstGeom prst="rect">
            <a:avLst/>
          </a:prstGeom>
        </p:spPr>
        <p:txBody>
          <a:bodyPr vert="horz" wrap="square" lIns="0" tIns="12700" rIns="0" bIns="0" rtlCol="0">
            <a:spAutoFit/>
          </a:bodyPr>
          <a:lstStyle/>
          <a:p>
            <a:pPr marL="12700">
              <a:lnSpc>
                <a:spcPct val="100000"/>
              </a:lnSpc>
              <a:spcBef>
                <a:spcPts val="100"/>
              </a:spcBef>
            </a:pPr>
            <a:r>
              <a:rPr dirty="0"/>
              <a:t>Other </a:t>
            </a:r>
            <a:r>
              <a:rPr spc="-5" dirty="0"/>
              <a:t>techniques for </a:t>
            </a:r>
            <a:r>
              <a:rPr dirty="0"/>
              <a:t>identifying Hazardous</a:t>
            </a:r>
            <a:r>
              <a:rPr spc="-85" dirty="0"/>
              <a:t> </a:t>
            </a:r>
            <a:r>
              <a:rPr dirty="0"/>
              <a:t>Locations</a:t>
            </a:r>
          </a:p>
        </p:txBody>
      </p:sp>
      <p:sp>
        <p:nvSpPr>
          <p:cNvPr id="3" name="object 3"/>
          <p:cNvSpPr txBox="1"/>
          <p:nvPr/>
        </p:nvSpPr>
        <p:spPr>
          <a:xfrm>
            <a:off x="773429" y="1219175"/>
            <a:ext cx="7837170" cy="6327758"/>
          </a:xfrm>
          <a:prstGeom prst="rect">
            <a:avLst/>
          </a:prstGeom>
        </p:spPr>
        <p:txBody>
          <a:bodyPr vert="horz" wrap="square" lIns="0" tIns="12065" rIns="0" bIns="0" rtlCol="0">
            <a:spAutoFit/>
          </a:bodyPr>
          <a:lstStyle/>
          <a:p>
            <a:pPr marL="12700" marR="5961380">
              <a:lnSpc>
                <a:spcPct val="120100"/>
              </a:lnSpc>
              <a:spcBef>
                <a:spcPts val="95"/>
              </a:spcBef>
            </a:pPr>
            <a:r>
              <a:rPr sz="3200" spc="-5" dirty="0">
                <a:latin typeface="Arial"/>
                <a:cs typeface="Arial"/>
              </a:rPr>
              <a:t>Upper tail </a:t>
            </a:r>
            <a:r>
              <a:rPr sz="3200" dirty="0">
                <a:latin typeface="Arial"/>
                <a:cs typeface="Arial"/>
              </a:rPr>
              <a:t>accident</a:t>
            </a:r>
            <a:r>
              <a:rPr sz="3200" spc="-75" dirty="0">
                <a:latin typeface="Arial"/>
                <a:cs typeface="Arial"/>
              </a:rPr>
              <a:t> </a:t>
            </a:r>
            <a:r>
              <a:rPr sz="3200" spc="-10" dirty="0">
                <a:latin typeface="Arial"/>
                <a:cs typeface="Arial"/>
              </a:rPr>
              <a:t>count  </a:t>
            </a:r>
            <a:r>
              <a:rPr sz="3200" spc="-5" dirty="0">
                <a:latin typeface="Arial"/>
                <a:cs typeface="Arial"/>
              </a:rPr>
              <a:t>Upper tail </a:t>
            </a:r>
            <a:r>
              <a:rPr sz="3200" dirty="0">
                <a:latin typeface="Arial"/>
                <a:cs typeface="Arial"/>
              </a:rPr>
              <a:t>accident</a:t>
            </a:r>
            <a:r>
              <a:rPr sz="3200" spc="-75" dirty="0">
                <a:latin typeface="Arial"/>
                <a:cs typeface="Arial"/>
              </a:rPr>
              <a:t> </a:t>
            </a:r>
            <a:r>
              <a:rPr sz="3200" dirty="0">
                <a:latin typeface="Arial"/>
                <a:cs typeface="Arial"/>
              </a:rPr>
              <a:t>rate</a:t>
            </a:r>
            <a:endParaRPr sz="3200">
              <a:latin typeface="Arial"/>
              <a:cs typeface="Arial"/>
            </a:endParaRPr>
          </a:p>
          <a:p>
            <a:pPr marL="12700">
              <a:lnSpc>
                <a:spcPct val="100000"/>
              </a:lnSpc>
              <a:spcBef>
                <a:spcPts val="770"/>
              </a:spcBef>
            </a:pPr>
            <a:r>
              <a:rPr sz="3200" spc="-5" dirty="0">
                <a:latin typeface="Arial"/>
                <a:cs typeface="Arial"/>
              </a:rPr>
              <a:t>Upper tail </a:t>
            </a:r>
            <a:r>
              <a:rPr sz="3200" dirty="0">
                <a:latin typeface="Arial"/>
                <a:cs typeface="Arial"/>
              </a:rPr>
              <a:t>accident </a:t>
            </a:r>
            <a:r>
              <a:rPr sz="3200" spc="-5" dirty="0">
                <a:latin typeface="Arial"/>
                <a:cs typeface="Arial"/>
              </a:rPr>
              <a:t>count and High accident</a:t>
            </a:r>
            <a:r>
              <a:rPr sz="3200" spc="-70" dirty="0">
                <a:latin typeface="Arial"/>
                <a:cs typeface="Arial"/>
              </a:rPr>
              <a:t> </a:t>
            </a:r>
            <a:r>
              <a:rPr sz="3200" dirty="0">
                <a:latin typeface="Arial"/>
                <a:cs typeface="Arial"/>
              </a:rPr>
              <a:t>rate</a:t>
            </a:r>
            <a:endParaRPr sz="3200">
              <a:latin typeface="Arial"/>
              <a:cs typeface="Arial"/>
            </a:endParaRPr>
          </a:p>
          <a:p>
            <a:pPr marL="12700" marR="5080">
              <a:lnSpc>
                <a:spcPct val="100000"/>
              </a:lnSpc>
              <a:spcBef>
                <a:spcPts val="770"/>
              </a:spcBef>
            </a:pPr>
            <a:r>
              <a:rPr sz="3200" dirty="0">
                <a:latin typeface="Arial"/>
                <a:cs typeface="Arial"/>
              </a:rPr>
              <a:t>Upper </a:t>
            </a:r>
            <a:r>
              <a:rPr sz="3200" spc="-5" dirty="0">
                <a:latin typeface="Arial"/>
                <a:cs typeface="Arial"/>
              </a:rPr>
              <a:t>tail </a:t>
            </a:r>
            <a:r>
              <a:rPr sz="3200" dirty="0">
                <a:latin typeface="Arial"/>
                <a:cs typeface="Arial"/>
              </a:rPr>
              <a:t>expected </a:t>
            </a:r>
            <a:r>
              <a:rPr sz="3200" spc="-5" dirty="0">
                <a:latin typeface="Arial"/>
                <a:cs typeface="Arial"/>
              </a:rPr>
              <a:t>number </a:t>
            </a:r>
            <a:r>
              <a:rPr sz="3200" dirty="0">
                <a:latin typeface="Arial"/>
                <a:cs typeface="Arial"/>
              </a:rPr>
              <a:t>of </a:t>
            </a:r>
            <a:r>
              <a:rPr sz="3200" spc="-5" dirty="0">
                <a:latin typeface="Arial"/>
                <a:cs typeface="Arial"/>
              </a:rPr>
              <a:t>accidents </a:t>
            </a:r>
            <a:r>
              <a:rPr sz="3200" dirty="0">
                <a:latin typeface="Arial"/>
                <a:cs typeface="Arial"/>
              </a:rPr>
              <a:t>(Empirical</a:t>
            </a:r>
            <a:r>
              <a:rPr sz="3200" spc="-125" dirty="0">
                <a:latin typeface="Arial"/>
                <a:cs typeface="Arial"/>
              </a:rPr>
              <a:t> </a:t>
            </a:r>
            <a:r>
              <a:rPr sz="3200" dirty="0">
                <a:latin typeface="Arial"/>
                <a:cs typeface="Arial"/>
              </a:rPr>
              <a:t>Bayes  </a:t>
            </a:r>
            <a:r>
              <a:rPr sz="3200" spc="-5" dirty="0">
                <a:latin typeface="Arial"/>
                <a:cs typeface="Arial"/>
              </a:rPr>
              <a:t>approach)</a:t>
            </a:r>
            <a:endParaRPr sz="3200">
              <a:latin typeface="Arial"/>
              <a:cs typeface="Arial"/>
            </a:endParaRPr>
          </a:p>
          <a:p>
            <a:pPr marL="12700">
              <a:lnSpc>
                <a:spcPct val="100000"/>
              </a:lnSpc>
              <a:spcBef>
                <a:spcPts val="770"/>
              </a:spcBef>
            </a:pPr>
            <a:r>
              <a:rPr sz="3200" spc="-5" dirty="0">
                <a:latin typeface="Arial"/>
                <a:cs typeface="Arial"/>
              </a:rPr>
              <a:t>Upper tail </a:t>
            </a:r>
            <a:r>
              <a:rPr sz="3200" dirty="0">
                <a:latin typeface="Arial"/>
                <a:cs typeface="Arial"/>
              </a:rPr>
              <a:t>EB dispersion</a:t>
            </a:r>
            <a:r>
              <a:rPr sz="3200" spc="-50" dirty="0">
                <a:latin typeface="Arial"/>
                <a:cs typeface="Arial"/>
              </a:rPr>
              <a:t> </a:t>
            </a:r>
            <a:r>
              <a:rPr sz="3200" dirty="0">
                <a:latin typeface="Arial"/>
                <a:cs typeface="Arial"/>
              </a:rPr>
              <a:t>criteria</a:t>
            </a:r>
            <a:endParaRPr sz="3200">
              <a:latin typeface="Arial"/>
              <a:cs typeface="Arial"/>
            </a:endParaRPr>
          </a:p>
        </p:txBody>
      </p:sp>
      <p:sp>
        <p:nvSpPr>
          <p:cNvPr id="4" name="object 4"/>
          <p:cNvSpPr/>
          <p:nvPr/>
        </p:nvSpPr>
        <p:spPr>
          <a:xfrm>
            <a:off x="567614" y="1509369"/>
            <a:ext cx="167335" cy="2279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7614" y="2094585"/>
            <a:ext cx="167335" cy="22799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614" y="2679801"/>
            <a:ext cx="167335" cy="22799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67614" y="3265017"/>
            <a:ext cx="167335" cy="22799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67614" y="4337913"/>
            <a:ext cx="167335" cy="227990"/>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92</a:t>
            </a:fld>
            <a:endParaRP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92074"/>
            <a:ext cx="8229600" cy="1674817"/>
          </a:xfrm>
          <a:prstGeom prst="rect">
            <a:avLst/>
          </a:prstGeom>
        </p:spPr>
        <p:txBody>
          <a:bodyPr vert="horz" wrap="square" lIns="0" tIns="12700" rIns="0" bIns="0" rtlCol="0">
            <a:spAutoFit/>
          </a:bodyPr>
          <a:lstStyle/>
          <a:p>
            <a:pPr marL="12700" marR="5080">
              <a:lnSpc>
                <a:spcPct val="100000"/>
              </a:lnSpc>
              <a:spcBef>
                <a:spcPts val="100"/>
              </a:spcBef>
            </a:pPr>
            <a:r>
              <a:rPr dirty="0"/>
              <a:t>Evaluation </a:t>
            </a:r>
            <a:r>
              <a:rPr spc="-5" dirty="0"/>
              <a:t>criteria </a:t>
            </a:r>
            <a:r>
              <a:rPr dirty="0"/>
              <a:t>for </a:t>
            </a:r>
            <a:r>
              <a:rPr spc="-10" dirty="0"/>
              <a:t>the </a:t>
            </a:r>
            <a:r>
              <a:rPr dirty="0"/>
              <a:t>methods: Confusion</a:t>
            </a:r>
            <a:r>
              <a:rPr spc="-75" dirty="0"/>
              <a:t> </a:t>
            </a:r>
            <a:r>
              <a:rPr dirty="0"/>
              <a:t>Matrix  False positives and False</a:t>
            </a:r>
            <a:r>
              <a:rPr spc="-50" dirty="0"/>
              <a:t> </a:t>
            </a:r>
            <a:r>
              <a:rPr dirty="0"/>
              <a:t>negatives</a:t>
            </a:r>
          </a:p>
        </p:txBody>
      </p:sp>
      <p:sp>
        <p:nvSpPr>
          <p:cNvPr id="3" name="object 3"/>
          <p:cNvSpPr/>
          <p:nvPr/>
        </p:nvSpPr>
        <p:spPr>
          <a:xfrm>
            <a:off x="567614" y="1509369"/>
            <a:ext cx="167335" cy="2279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7614" y="2582265"/>
            <a:ext cx="167335" cy="2279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7614" y="3810609"/>
            <a:ext cx="167335" cy="22799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679191" y="3916679"/>
            <a:ext cx="3360420" cy="26034"/>
          </a:xfrm>
          <a:custGeom>
            <a:avLst/>
            <a:gdLst/>
            <a:ahLst/>
            <a:cxnLst/>
            <a:rect l="l" t="t" r="r" b="b"/>
            <a:pathLst>
              <a:path w="4480559" h="26035">
                <a:moveTo>
                  <a:pt x="4480560" y="0"/>
                </a:moveTo>
                <a:lnTo>
                  <a:pt x="0" y="0"/>
                </a:lnTo>
                <a:lnTo>
                  <a:pt x="0" y="25908"/>
                </a:lnTo>
                <a:lnTo>
                  <a:pt x="4480560" y="25908"/>
                </a:lnTo>
                <a:lnTo>
                  <a:pt x="4480560" y="0"/>
                </a:lnTo>
                <a:close/>
              </a:path>
            </a:pathLst>
          </a:custGeom>
          <a:solidFill>
            <a:srgbClr val="000000"/>
          </a:solidFill>
        </p:spPr>
        <p:txBody>
          <a:bodyPr wrap="square" lIns="0" tIns="0" rIns="0" bIns="0" rtlCol="0"/>
          <a:lstStyle/>
          <a:p>
            <a:endParaRPr/>
          </a:p>
        </p:txBody>
      </p:sp>
      <p:sp>
        <p:nvSpPr>
          <p:cNvPr id="7" name="object 7"/>
          <p:cNvSpPr/>
          <p:nvPr/>
        </p:nvSpPr>
        <p:spPr>
          <a:xfrm>
            <a:off x="567614" y="4728057"/>
            <a:ext cx="167335" cy="22799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697481" y="4834128"/>
            <a:ext cx="3454241" cy="26034"/>
          </a:xfrm>
          <a:custGeom>
            <a:avLst/>
            <a:gdLst/>
            <a:ahLst/>
            <a:cxnLst/>
            <a:rect l="l" t="t" r="r" b="b"/>
            <a:pathLst>
              <a:path w="4605655" h="26035">
                <a:moveTo>
                  <a:pt x="4605528" y="0"/>
                </a:moveTo>
                <a:lnTo>
                  <a:pt x="0" y="0"/>
                </a:lnTo>
                <a:lnTo>
                  <a:pt x="0" y="25908"/>
                </a:lnTo>
                <a:lnTo>
                  <a:pt x="4605528" y="25908"/>
                </a:lnTo>
                <a:lnTo>
                  <a:pt x="4605528" y="0"/>
                </a:lnTo>
                <a:close/>
              </a:path>
            </a:pathLst>
          </a:custGeom>
          <a:solidFill>
            <a:srgbClr val="000000"/>
          </a:solidFill>
        </p:spPr>
        <p:txBody>
          <a:bodyPr wrap="square" lIns="0" tIns="0" rIns="0" bIns="0" rtlCol="0"/>
          <a:lstStyle/>
          <a:p>
            <a:endParaRPr/>
          </a:p>
        </p:txBody>
      </p:sp>
      <p:sp>
        <p:nvSpPr>
          <p:cNvPr id="9" name="object 9"/>
          <p:cNvSpPr txBox="1"/>
          <p:nvPr/>
        </p:nvSpPr>
        <p:spPr>
          <a:xfrm>
            <a:off x="716280" y="1316483"/>
            <a:ext cx="7102316" cy="4453142"/>
          </a:xfrm>
          <a:prstGeom prst="rect">
            <a:avLst/>
          </a:prstGeom>
        </p:spPr>
        <p:txBody>
          <a:bodyPr vert="horz" wrap="square" lIns="0" tIns="13335" rIns="0" bIns="0" rtlCol="0">
            <a:spAutoFit/>
          </a:bodyPr>
          <a:lstStyle/>
          <a:p>
            <a:pPr marL="88900" marR="55880">
              <a:lnSpc>
                <a:spcPct val="100000"/>
              </a:lnSpc>
              <a:spcBef>
                <a:spcPts val="105"/>
              </a:spcBef>
            </a:pPr>
            <a:r>
              <a:rPr sz="3200" dirty="0">
                <a:latin typeface="Arial"/>
                <a:cs typeface="Arial"/>
              </a:rPr>
              <a:t>Confusion Matrix </a:t>
            </a:r>
            <a:r>
              <a:rPr sz="3200" spc="-5" dirty="0">
                <a:latin typeface="Arial"/>
                <a:cs typeface="Arial"/>
              </a:rPr>
              <a:t>describes false </a:t>
            </a:r>
            <a:r>
              <a:rPr sz="3200" dirty="0">
                <a:latin typeface="Arial"/>
                <a:cs typeface="Arial"/>
              </a:rPr>
              <a:t>positives </a:t>
            </a:r>
            <a:r>
              <a:rPr sz="3200" spc="-5" dirty="0">
                <a:latin typeface="Arial"/>
                <a:cs typeface="Arial"/>
              </a:rPr>
              <a:t>and</a:t>
            </a:r>
            <a:r>
              <a:rPr sz="3200" spc="-114" dirty="0">
                <a:latin typeface="Arial"/>
                <a:cs typeface="Arial"/>
              </a:rPr>
              <a:t> </a:t>
            </a:r>
            <a:r>
              <a:rPr sz="3200" spc="-5" dirty="0">
                <a:latin typeface="Arial"/>
                <a:cs typeface="Arial"/>
              </a:rPr>
              <a:t>false  negatives</a:t>
            </a:r>
            <a:endParaRPr sz="3200">
              <a:latin typeface="Arial"/>
              <a:cs typeface="Arial"/>
            </a:endParaRPr>
          </a:p>
          <a:p>
            <a:pPr marL="88900" marR="269240">
              <a:lnSpc>
                <a:spcPct val="100000"/>
              </a:lnSpc>
              <a:spcBef>
                <a:spcPts val="770"/>
              </a:spcBef>
            </a:pPr>
            <a:r>
              <a:rPr sz="3200" spc="-185" dirty="0">
                <a:latin typeface="Arial"/>
                <a:cs typeface="Arial"/>
              </a:rPr>
              <a:t>To </a:t>
            </a:r>
            <a:r>
              <a:rPr sz="3200" spc="-5" dirty="0">
                <a:latin typeface="Arial"/>
                <a:cs typeface="Arial"/>
              </a:rPr>
              <a:t>evaluate </a:t>
            </a:r>
            <a:r>
              <a:rPr sz="3200" dirty="0">
                <a:latin typeface="Arial"/>
                <a:cs typeface="Arial"/>
              </a:rPr>
              <a:t>the </a:t>
            </a:r>
            <a:r>
              <a:rPr sz="3200" spc="-5" dirty="0">
                <a:latin typeface="Arial"/>
                <a:cs typeface="Arial"/>
              </a:rPr>
              <a:t>diagnostic performance </a:t>
            </a:r>
            <a:r>
              <a:rPr sz="3200" dirty="0">
                <a:latin typeface="Arial"/>
                <a:cs typeface="Arial"/>
              </a:rPr>
              <a:t>of </a:t>
            </a:r>
            <a:r>
              <a:rPr sz="3200" spc="-10" dirty="0">
                <a:latin typeface="Arial"/>
                <a:cs typeface="Arial"/>
              </a:rPr>
              <a:t>different  </a:t>
            </a:r>
            <a:r>
              <a:rPr sz="3200" spc="-5" dirty="0">
                <a:latin typeface="Arial"/>
                <a:cs typeface="Arial"/>
              </a:rPr>
              <a:t>techniques the following methods </a:t>
            </a:r>
            <a:r>
              <a:rPr sz="3200" dirty="0">
                <a:latin typeface="Arial"/>
                <a:cs typeface="Arial"/>
              </a:rPr>
              <a:t>are</a:t>
            </a:r>
            <a:r>
              <a:rPr sz="3200" spc="-70" dirty="0">
                <a:latin typeface="Arial"/>
                <a:cs typeface="Arial"/>
              </a:rPr>
              <a:t> </a:t>
            </a:r>
            <a:r>
              <a:rPr sz="3200" dirty="0">
                <a:latin typeface="Arial"/>
                <a:cs typeface="Arial"/>
              </a:rPr>
              <a:t>used</a:t>
            </a:r>
            <a:endParaRPr sz="3200">
              <a:latin typeface="Arial"/>
              <a:cs typeface="Arial"/>
            </a:endParaRPr>
          </a:p>
          <a:p>
            <a:pPr marL="88900">
              <a:lnSpc>
                <a:spcPct val="100000"/>
              </a:lnSpc>
              <a:spcBef>
                <a:spcPts val="180"/>
              </a:spcBef>
            </a:pPr>
            <a:r>
              <a:rPr sz="4800" spc="-1597" baseline="-32118" dirty="0">
                <a:latin typeface="Tinos"/>
                <a:cs typeface="Tinos"/>
              </a:rPr>
              <a:t>𝑆𝑒𝑛𝑠𝑖𝑡𝑖𝑣𝑖𝑡𝑦</a:t>
            </a:r>
            <a:r>
              <a:rPr sz="4800" spc="195" baseline="-32118" dirty="0">
                <a:latin typeface="Tinos"/>
                <a:cs typeface="Tinos"/>
              </a:rPr>
              <a:t> </a:t>
            </a:r>
            <a:r>
              <a:rPr sz="4800" spc="877" baseline="-32118" dirty="0">
                <a:latin typeface="Tinos"/>
                <a:cs typeface="Tinos"/>
              </a:rPr>
              <a:t>= </a:t>
            </a:r>
            <a:r>
              <a:rPr sz="2350" spc="-315" dirty="0">
                <a:latin typeface="Tinos"/>
                <a:cs typeface="Tinos"/>
              </a:rPr>
              <a:t>𝑛𝑢𝑚𝑏𝑒𝑟 </a:t>
            </a:r>
            <a:r>
              <a:rPr sz="2350" spc="-440" dirty="0">
                <a:latin typeface="Tinos"/>
                <a:cs typeface="Tinos"/>
              </a:rPr>
              <a:t>𝑜𝑓 </a:t>
            </a:r>
            <a:r>
              <a:rPr sz="2350" spc="-580" dirty="0">
                <a:latin typeface="Tinos"/>
                <a:cs typeface="Tinos"/>
              </a:rPr>
              <a:t>𝑐𝑜𝑟𝑟𝑒𝑐𝑡𝑒𝑑 </a:t>
            </a:r>
            <a:r>
              <a:rPr sz="2350" spc="-685" dirty="0">
                <a:latin typeface="Tinos"/>
                <a:cs typeface="Tinos"/>
              </a:rPr>
              <a:t>𝑝𝑜𝑠𝑖𝑡𝑖𝑣𝑒𝑠</a:t>
            </a:r>
            <a:endParaRPr sz="2350">
              <a:latin typeface="Tinos"/>
              <a:cs typeface="Tinos"/>
            </a:endParaRPr>
          </a:p>
          <a:p>
            <a:pPr marL="2967990">
              <a:lnSpc>
                <a:spcPct val="100000"/>
              </a:lnSpc>
              <a:spcBef>
                <a:spcPts val="490"/>
              </a:spcBef>
            </a:pPr>
            <a:r>
              <a:rPr sz="2350" spc="-690" dirty="0">
                <a:latin typeface="Tinos"/>
                <a:cs typeface="Tinos"/>
              </a:rPr>
              <a:t>𝑡𝑜𝑡𝑎𝑙</a:t>
            </a:r>
            <a:r>
              <a:rPr sz="2350" spc="-5" dirty="0">
                <a:latin typeface="Tinos"/>
                <a:cs typeface="Tinos"/>
              </a:rPr>
              <a:t> </a:t>
            </a:r>
            <a:r>
              <a:rPr sz="2350" spc="-315" dirty="0">
                <a:latin typeface="Tinos"/>
                <a:cs typeface="Tinos"/>
              </a:rPr>
              <a:t>𝑛𝑢𝑚𝑏𝑒𝑟 </a:t>
            </a:r>
            <a:r>
              <a:rPr sz="2350" spc="-440" dirty="0">
                <a:latin typeface="Tinos"/>
                <a:cs typeface="Tinos"/>
              </a:rPr>
              <a:t>𝑜𝑓  </a:t>
            </a:r>
            <a:r>
              <a:rPr sz="2350" spc="-675" dirty="0">
                <a:latin typeface="Tinos"/>
                <a:cs typeface="Tinos"/>
              </a:rPr>
              <a:t>𝑝𝑜𝑠𝑖𝑡𝑖𝑣𝑒𝑠</a:t>
            </a:r>
            <a:endParaRPr sz="2350">
              <a:latin typeface="Tinos"/>
              <a:cs typeface="Tinos"/>
            </a:endParaRPr>
          </a:p>
          <a:p>
            <a:pPr marL="88900">
              <a:lnSpc>
                <a:spcPct val="100000"/>
              </a:lnSpc>
              <a:spcBef>
                <a:spcPts val="75"/>
              </a:spcBef>
            </a:pPr>
            <a:r>
              <a:rPr sz="4800" spc="-1567" baseline="-32118" dirty="0">
                <a:latin typeface="Tinos"/>
                <a:cs typeface="Tinos"/>
              </a:rPr>
              <a:t>𝑆𝑝𝑒𝑐𝑖𝑓𝑖𝑐𝑖𝑡𝑦</a:t>
            </a:r>
            <a:r>
              <a:rPr sz="4800" spc="172" baseline="-32118" dirty="0">
                <a:latin typeface="Tinos"/>
                <a:cs typeface="Tinos"/>
              </a:rPr>
              <a:t> </a:t>
            </a:r>
            <a:r>
              <a:rPr sz="4800" spc="885" baseline="-32118" dirty="0">
                <a:latin typeface="Tinos"/>
                <a:cs typeface="Tinos"/>
              </a:rPr>
              <a:t>= </a:t>
            </a:r>
            <a:r>
              <a:rPr sz="2350" spc="-315" dirty="0">
                <a:latin typeface="Tinos"/>
                <a:cs typeface="Tinos"/>
              </a:rPr>
              <a:t>𝑛𝑢𝑚𝑏𝑒𝑟 </a:t>
            </a:r>
            <a:r>
              <a:rPr sz="2350" spc="-440" dirty="0">
                <a:latin typeface="Tinos"/>
                <a:cs typeface="Tinos"/>
              </a:rPr>
              <a:t>𝑜𝑓 </a:t>
            </a:r>
            <a:r>
              <a:rPr sz="2350" spc="-580" dirty="0">
                <a:latin typeface="Tinos"/>
                <a:cs typeface="Tinos"/>
              </a:rPr>
              <a:t>𝑐𝑜𝑟𝑟𝑒𝑐𝑡𝑒𝑑  </a:t>
            </a:r>
            <a:r>
              <a:rPr sz="2350" spc="-575" dirty="0">
                <a:latin typeface="Tinos"/>
                <a:cs typeface="Tinos"/>
              </a:rPr>
              <a:t>𝑛𝑒𝑔𝑎𝑡𝑖𝑣𝑒𝑠</a:t>
            </a:r>
            <a:endParaRPr sz="2350">
              <a:latin typeface="Tinos"/>
              <a:cs typeface="Tinos"/>
            </a:endParaRPr>
          </a:p>
          <a:p>
            <a:pPr marL="2992755">
              <a:lnSpc>
                <a:spcPct val="100000"/>
              </a:lnSpc>
              <a:spcBef>
                <a:spcPts val="490"/>
              </a:spcBef>
            </a:pPr>
            <a:r>
              <a:rPr sz="2350" spc="-690" dirty="0">
                <a:latin typeface="Tinos"/>
                <a:cs typeface="Tinos"/>
              </a:rPr>
              <a:t>𝑡𝑜𝑡𝑎𝑙</a:t>
            </a:r>
            <a:r>
              <a:rPr sz="2350" spc="-15" dirty="0">
                <a:latin typeface="Tinos"/>
                <a:cs typeface="Tinos"/>
              </a:rPr>
              <a:t> </a:t>
            </a:r>
            <a:r>
              <a:rPr sz="2350" spc="-315" dirty="0">
                <a:latin typeface="Tinos"/>
                <a:cs typeface="Tinos"/>
              </a:rPr>
              <a:t>𝑛𝑢𝑚𝑏𝑒𝑟 </a:t>
            </a:r>
            <a:r>
              <a:rPr sz="2350" spc="-440" dirty="0">
                <a:latin typeface="Tinos"/>
                <a:cs typeface="Tinos"/>
              </a:rPr>
              <a:t>𝑜𝑓</a:t>
            </a:r>
            <a:r>
              <a:rPr sz="2350" spc="-425" dirty="0">
                <a:latin typeface="Tinos"/>
                <a:cs typeface="Tinos"/>
              </a:rPr>
              <a:t> </a:t>
            </a:r>
            <a:r>
              <a:rPr sz="2350" spc="-570" dirty="0">
                <a:latin typeface="Tinos"/>
                <a:cs typeface="Tinos"/>
              </a:rPr>
              <a:t>𝑛𝑒𝑔𝑎𝑡𝑖𝑣𝑒𝑠</a:t>
            </a:r>
            <a:endParaRPr sz="2350">
              <a:latin typeface="Tinos"/>
              <a:cs typeface="Tinos"/>
            </a:endParaRPr>
          </a:p>
        </p:txBody>
      </p:sp>
      <p:sp>
        <p:nvSpPr>
          <p:cNvPr id="10" name="object 10"/>
          <p:cNvSpPr/>
          <p:nvPr/>
        </p:nvSpPr>
        <p:spPr>
          <a:xfrm>
            <a:off x="6528816" y="1043939"/>
            <a:ext cx="2499741" cy="5227320"/>
          </a:xfrm>
          <a:prstGeom prst="rect">
            <a:avLst/>
          </a:prstGeom>
          <a:blipFill>
            <a:blip r:embed="rId3" cstate="print"/>
            <a:stretch>
              <a:fillRect/>
            </a:stretch>
          </a:blip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93</a:t>
            </a:fld>
            <a:endParaRP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92074"/>
            <a:ext cx="8229600" cy="1674817"/>
          </a:xfrm>
          <a:prstGeom prst="rect">
            <a:avLst/>
          </a:prstGeom>
        </p:spPr>
        <p:txBody>
          <a:bodyPr vert="horz" wrap="square" lIns="0" tIns="12700" rIns="0" bIns="0" rtlCol="0">
            <a:spAutoFit/>
          </a:bodyPr>
          <a:lstStyle/>
          <a:p>
            <a:pPr marL="12700" marR="5080">
              <a:lnSpc>
                <a:spcPct val="100000"/>
              </a:lnSpc>
              <a:spcBef>
                <a:spcPts val="100"/>
              </a:spcBef>
            </a:pPr>
            <a:r>
              <a:rPr dirty="0"/>
              <a:t>Evaluation </a:t>
            </a:r>
            <a:r>
              <a:rPr spc="-5" dirty="0"/>
              <a:t>criteria </a:t>
            </a:r>
            <a:r>
              <a:rPr dirty="0"/>
              <a:t>for </a:t>
            </a:r>
            <a:r>
              <a:rPr spc="-10" dirty="0"/>
              <a:t>the </a:t>
            </a:r>
            <a:r>
              <a:rPr dirty="0"/>
              <a:t>methods: Confusion</a:t>
            </a:r>
            <a:r>
              <a:rPr spc="-75" dirty="0"/>
              <a:t> </a:t>
            </a:r>
            <a:r>
              <a:rPr dirty="0"/>
              <a:t>Matrix  False positives and False</a:t>
            </a:r>
            <a:r>
              <a:rPr spc="-50" dirty="0"/>
              <a:t> </a:t>
            </a:r>
            <a:r>
              <a:rPr dirty="0"/>
              <a:t>negatives</a:t>
            </a:r>
          </a:p>
        </p:txBody>
      </p:sp>
      <p:sp>
        <p:nvSpPr>
          <p:cNvPr id="3" name="object 3"/>
          <p:cNvSpPr/>
          <p:nvPr/>
        </p:nvSpPr>
        <p:spPr>
          <a:xfrm>
            <a:off x="2397863" y="1123187"/>
            <a:ext cx="5219089" cy="407517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60730" y="5642864"/>
            <a:ext cx="7010400" cy="566822"/>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Note: A </a:t>
            </a:r>
            <a:r>
              <a:rPr sz="1800" b="1" dirty="0">
                <a:solidFill>
                  <a:srgbClr val="FF0000"/>
                </a:solidFill>
                <a:latin typeface="Arial"/>
                <a:cs typeface="Arial"/>
              </a:rPr>
              <a:t>good diagnostic </a:t>
            </a:r>
            <a:r>
              <a:rPr sz="1800" b="1" spc="-5" dirty="0">
                <a:solidFill>
                  <a:srgbClr val="FF0000"/>
                </a:solidFill>
                <a:latin typeface="Arial"/>
                <a:cs typeface="Arial"/>
              </a:rPr>
              <a:t>test perform </a:t>
            </a:r>
            <a:r>
              <a:rPr sz="1800" b="1" spc="5" dirty="0">
                <a:solidFill>
                  <a:srgbClr val="FF0000"/>
                </a:solidFill>
                <a:latin typeface="Arial"/>
                <a:cs typeface="Arial"/>
              </a:rPr>
              <a:t>well </a:t>
            </a:r>
            <a:r>
              <a:rPr sz="1800" b="1" dirty="0">
                <a:solidFill>
                  <a:srgbClr val="FF0000"/>
                </a:solidFill>
                <a:latin typeface="Arial"/>
                <a:cs typeface="Arial"/>
              </a:rPr>
              <a:t>in </a:t>
            </a:r>
            <a:r>
              <a:rPr sz="1800" b="1" spc="-5" dirty="0">
                <a:solidFill>
                  <a:srgbClr val="FF0000"/>
                </a:solidFill>
                <a:latin typeface="Arial"/>
                <a:cs typeface="Arial"/>
              </a:rPr>
              <a:t>reation </a:t>
            </a:r>
            <a:r>
              <a:rPr sz="1800" b="1" dirty="0">
                <a:solidFill>
                  <a:srgbClr val="FF0000"/>
                </a:solidFill>
                <a:latin typeface="Arial"/>
                <a:cs typeface="Arial"/>
              </a:rPr>
              <a:t>to both </a:t>
            </a:r>
            <a:r>
              <a:rPr sz="1800" b="1" spc="-5" dirty="0">
                <a:solidFill>
                  <a:srgbClr val="FF0000"/>
                </a:solidFill>
                <a:latin typeface="Arial"/>
                <a:cs typeface="Arial"/>
              </a:rPr>
              <a:t>sensitivity </a:t>
            </a:r>
            <a:r>
              <a:rPr sz="1800" b="1" dirty="0">
                <a:solidFill>
                  <a:srgbClr val="FF0000"/>
                </a:solidFill>
                <a:latin typeface="Arial"/>
                <a:cs typeface="Arial"/>
              </a:rPr>
              <a:t>and</a:t>
            </a:r>
            <a:r>
              <a:rPr sz="1800" b="1" spc="-110" dirty="0">
                <a:solidFill>
                  <a:srgbClr val="FF0000"/>
                </a:solidFill>
                <a:latin typeface="Arial"/>
                <a:cs typeface="Arial"/>
              </a:rPr>
              <a:t> </a:t>
            </a:r>
            <a:r>
              <a:rPr sz="1800" b="1" spc="-15" dirty="0">
                <a:solidFill>
                  <a:srgbClr val="FF0000"/>
                </a:solidFill>
                <a:latin typeface="Arial"/>
                <a:cs typeface="Arial"/>
              </a:rPr>
              <a:t>specificity.</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94</a:t>
            </a:fld>
            <a:endParaRP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29" y="1"/>
            <a:ext cx="9151144" cy="1076325"/>
            <a:chOff x="-4572" y="0"/>
            <a:chExt cx="12201525" cy="1076325"/>
          </a:xfrm>
        </p:grpSpPr>
        <p:sp>
          <p:nvSpPr>
            <p:cNvPr id="3" name="object 3"/>
            <p:cNvSpPr/>
            <p:nvPr/>
          </p:nvSpPr>
          <p:spPr>
            <a:xfrm>
              <a:off x="0" y="0"/>
              <a:ext cx="12192000" cy="1066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2192000" cy="1066800"/>
            </a:xfrm>
            <a:custGeom>
              <a:avLst/>
              <a:gdLst/>
              <a:ahLst/>
              <a:cxnLst/>
              <a:rect l="l" t="t" r="r" b="b"/>
              <a:pathLst>
                <a:path w="12192000" h="1066800">
                  <a:moveTo>
                    <a:pt x="0" y="1066800"/>
                  </a:moveTo>
                  <a:lnTo>
                    <a:pt x="12192000" y="1066800"/>
                  </a:lnTo>
                  <a:lnTo>
                    <a:pt x="12192000" y="0"/>
                  </a:lnTo>
                  <a:lnTo>
                    <a:pt x="0" y="0"/>
                  </a:lnTo>
                  <a:lnTo>
                    <a:pt x="0" y="1066800"/>
                  </a:lnTo>
                  <a:close/>
                </a:path>
              </a:pathLst>
            </a:custGeom>
            <a:ln w="9144">
              <a:solidFill>
                <a:srgbClr val="000000"/>
              </a:solidFill>
            </a:ln>
          </p:spPr>
          <p:txBody>
            <a:bodyPr wrap="square" lIns="0" tIns="0" rIns="0" bIns="0" rtlCol="0"/>
            <a:lstStyle/>
            <a:p>
              <a:endParaRPr/>
            </a:p>
          </p:txBody>
        </p:sp>
      </p:grpSp>
      <p:sp>
        <p:nvSpPr>
          <p:cNvPr id="5" name="object 5"/>
          <p:cNvSpPr txBox="1"/>
          <p:nvPr/>
        </p:nvSpPr>
        <p:spPr>
          <a:xfrm>
            <a:off x="683134" y="3588975"/>
            <a:ext cx="4541996" cy="2097368"/>
          </a:xfrm>
          <a:prstGeom prst="rect">
            <a:avLst/>
          </a:prstGeom>
        </p:spPr>
        <p:txBody>
          <a:bodyPr vert="horz" wrap="square" lIns="0" tIns="243204" rIns="0" bIns="0" rtlCol="0">
            <a:spAutoFit/>
          </a:bodyPr>
          <a:lstStyle/>
          <a:p>
            <a:pPr marL="12700">
              <a:lnSpc>
                <a:spcPct val="100000"/>
              </a:lnSpc>
              <a:spcBef>
                <a:spcPts val="1914"/>
              </a:spcBef>
            </a:pPr>
            <a:r>
              <a:rPr sz="4400" dirty="0">
                <a:latin typeface="Arial"/>
                <a:cs typeface="Arial"/>
              </a:rPr>
              <a:t>Accident</a:t>
            </a:r>
            <a:r>
              <a:rPr sz="4400" spc="-70" dirty="0">
                <a:latin typeface="Arial"/>
                <a:cs typeface="Arial"/>
              </a:rPr>
              <a:t> </a:t>
            </a:r>
            <a:r>
              <a:rPr sz="4400" dirty="0">
                <a:latin typeface="Arial"/>
                <a:cs typeface="Arial"/>
              </a:rPr>
              <a:t>Reconstruction</a:t>
            </a:r>
            <a:endParaRPr sz="4400">
              <a:latin typeface="Arial"/>
              <a:cs typeface="Arial"/>
            </a:endParaRPr>
          </a:p>
          <a:p>
            <a:pPr marL="12700">
              <a:lnSpc>
                <a:spcPct val="100000"/>
              </a:lnSpc>
              <a:spcBef>
                <a:spcPts val="990"/>
              </a:spcBef>
            </a:pPr>
            <a:r>
              <a:rPr sz="2400" spc="-5" dirty="0">
                <a:latin typeface="Arial"/>
                <a:cs typeface="Arial"/>
              </a:rPr>
              <a:t>Force and Energy</a:t>
            </a:r>
            <a:r>
              <a:rPr sz="2400" spc="-25" dirty="0">
                <a:latin typeface="Arial"/>
                <a:cs typeface="Arial"/>
              </a:rPr>
              <a:t> </a:t>
            </a:r>
            <a:r>
              <a:rPr sz="2400" spc="-5" dirty="0">
                <a:latin typeface="Arial"/>
                <a:cs typeface="Arial"/>
              </a:rPr>
              <a:t>Theory</a:t>
            </a:r>
            <a:endParaRPr sz="2400">
              <a:latin typeface="Arial"/>
              <a:cs typeface="Arial"/>
            </a:endParaRP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746" y="632886"/>
            <a:ext cx="8259034" cy="443711"/>
          </a:xfrm>
          <a:prstGeom prst="rect">
            <a:avLst/>
          </a:prstGeom>
        </p:spPr>
        <p:txBody>
          <a:bodyPr vert="horz" wrap="square" lIns="0" tIns="12700" rIns="0" bIns="0" rtlCol="0">
            <a:spAutoFit/>
          </a:bodyPr>
          <a:lstStyle/>
          <a:p>
            <a:pPr marL="12700">
              <a:lnSpc>
                <a:spcPct val="100000"/>
              </a:lnSpc>
              <a:spcBef>
                <a:spcPts val="100"/>
              </a:spcBef>
            </a:pPr>
            <a:r>
              <a:rPr sz="2800" u="sng" spc="-5" dirty="0">
                <a:solidFill>
                  <a:srgbClr val="FF0000"/>
                </a:solidFill>
              </a:rPr>
              <a:t>Need </a:t>
            </a:r>
            <a:r>
              <a:rPr sz="2800" u="sng" dirty="0">
                <a:solidFill>
                  <a:srgbClr val="FF0000"/>
                </a:solidFill>
              </a:rPr>
              <a:t>of </a:t>
            </a:r>
            <a:r>
              <a:rPr sz="2800" u="sng" spc="-5" dirty="0">
                <a:solidFill>
                  <a:srgbClr val="FF0000"/>
                </a:solidFill>
              </a:rPr>
              <a:t>conducing </a:t>
            </a:r>
            <a:r>
              <a:rPr sz="2800" u="sng" dirty="0">
                <a:solidFill>
                  <a:srgbClr val="FF0000"/>
                </a:solidFill>
              </a:rPr>
              <a:t>collision</a:t>
            </a:r>
            <a:r>
              <a:rPr sz="2800" u="sng" spc="-25" dirty="0">
                <a:solidFill>
                  <a:srgbClr val="FF0000"/>
                </a:solidFill>
              </a:rPr>
              <a:t> </a:t>
            </a:r>
            <a:r>
              <a:rPr sz="2800" u="sng" spc="-5" dirty="0">
                <a:solidFill>
                  <a:srgbClr val="FF0000"/>
                </a:solidFill>
              </a:rPr>
              <a:t>reconstruction</a:t>
            </a:r>
          </a:p>
        </p:txBody>
      </p:sp>
      <p:sp>
        <p:nvSpPr>
          <p:cNvPr id="3" name="object 3"/>
          <p:cNvSpPr txBox="1"/>
          <p:nvPr/>
        </p:nvSpPr>
        <p:spPr>
          <a:xfrm>
            <a:off x="773429" y="965707"/>
            <a:ext cx="3387090" cy="3911968"/>
          </a:xfrm>
          <a:prstGeom prst="rect">
            <a:avLst/>
          </a:prstGeom>
        </p:spPr>
        <p:txBody>
          <a:bodyPr vert="horz" wrap="square" lIns="0" tIns="13335" rIns="0" bIns="0" rtlCol="0">
            <a:spAutoFit/>
          </a:bodyPr>
          <a:lstStyle/>
          <a:p>
            <a:pPr marL="12700" marR="252095">
              <a:lnSpc>
                <a:spcPct val="100000"/>
              </a:lnSpc>
              <a:spcBef>
                <a:spcPts val="105"/>
              </a:spcBef>
            </a:pPr>
            <a:r>
              <a:rPr sz="2400" spc="-5" dirty="0">
                <a:latin typeface="Arial"/>
                <a:cs typeface="Arial"/>
              </a:rPr>
              <a:t>Many accidents have  </a:t>
            </a:r>
            <a:r>
              <a:rPr sz="2400" dirty="0">
                <a:latin typeface="Arial"/>
                <a:cs typeface="Arial"/>
              </a:rPr>
              <a:t>serious </a:t>
            </a:r>
            <a:r>
              <a:rPr sz="2400" spc="-5" dirty="0">
                <a:latin typeface="Arial"/>
                <a:cs typeface="Arial"/>
              </a:rPr>
              <a:t>consequences  </a:t>
            </a:r>
            <a:r>
              <a:rPr sz="2400" dirty="0">
                <a:latin typeface="Arial"/>
                <a:cs typeface="Arial"/>
              </a:rPr>
              <a:t>such as </a:t>
            </a:r>
            <a:r>
              <a:rPr sz="2400" spc="-5" dirty="0">
                <a:latin typeface="Arial"/>
                <a:cs typeface="Arial"/>
              </a:rPr>
              <a:t>economic,  </a:t>
            </a:r>
            <a:r>
              <a:rPr sz="2400" dirty="0">
                <a:latin typeface="Arial"/>
                <a:cs typeface="Arial"/>
              </a:rPr>
              <a:t>physical </a:t>
            </a:r>
            <a:r>
              <a:rPr sz="2400" spc="-5" dirty="0">
                <a:latin typeface="Arial"/>
                <a:cs typeface="Arial"/>
              </a:rPr>
              <a:t>disabilities</a:t>
            </a:r>
            <a:r>
              <a:rPr sz="2400" spc="-75" dirty="0">
                <a:latin typeface="Arial"/>
                <a:cs typeface="Arial"/>
              </a:rPr>
              <a:t> </a:t>
            </a:r>
            <a:r>
              <a:rPr sz="2400" spc="-5" dirty="0">
                <a:latin typeface="Arial"/>
                <a:cs typeface="Arial"/>
              </a:rPr>
              <a:t>and  death</a:t>
            </a:r>
            <a:endParaRPr sz="2400">
              <a:latin typeface="Arial"/>
              <a:cs typeface="Arial"/>
            </a:endParaRPr>
          </a:p>
          <a:p>
            <a:pPr marL="12700" marR="5080">
              <a:lnSpc>
                <a:spcPct val="100000"/>
              </a:lnSpc>
              <a:spcBef>
                <a:spcPts val="770"/>
              </a:spcBef>
            </a:pPr>
            <a:r>
              <a:rPr sz="2400" dirty="0">
                <a:latin typeface="Arial"/>
                <a:cs typeface="Arial"/>
              </a:rPr>
              <a:t>Mostly </a:t>
            </a:r>
            <a:r>
              <a:rPr sz="2400" spc="-60" dirty="0">
                <a:latin typeface="Arial"/>
                <a:cs typeface="Arial"/>
              </a:rPr>
              <a:t>Two </a:t>
            </a:r>
            <a:r>
              <a:rPr sz="2400" spc="-5" dirty="0">
                <a:latin typeface="Arial"/>
                <a:cs typeface="Arial"/>
              </a:rPr>
              <a:t>people </a:t>
            </a:r>
            <a:r>
              <a:rPr sz="2400" dirty="0">
                <a:latin typeface="Arial"/>
                <a:cs typeface="Arial"/>
              </a:rPr>
              <a:t>are  </a:t>
            </a:r>
            <a:r>
              <a:rPr sz="2400" spc="-5" dirty="0">
                <a:latin typeface="Arial"/>
                <a:cs typeface="Arial"/>
              </a:rPr>
              <a:t>involved and blame</a:t>
            </a:r>
            <a:r>
              <a:rPr sz="2400" spc="-50" dirty="0">
                <a:latin typeface="Arial"/>
                <a:cs typeface="Arial"/>
              </a:rPr>
              <a:t> </a:t>
            </a:r>
            <a:r>
              <a:rPr sz="2400" spc="-5" dirty="0">
                <a:latin typeface="Arial"/>
                <a:cs typeface="Arial"/>
              </a:rPr>
              <a:t>each  other</a:t>
            </a:r>
            <a:endParaRPr sz="2400">
              <a:latin typeface="Arial"/>
              <a:cs typeface="Arial"/>
            </a:endParaRPr>
          </a:p>
          <a:p>
            <a:pPr marL="12700" marR="231140">
              <a:lnSpc>
                <a:spcPct val="100000"/>
              </a:lnSpc>
              <a:spcBef>
                <a:spcPts val="770"/>
              </a:spcBef>
            </a:pPr>
            <a:r>
              <a:rPr sz="2400" dirty="0">
                <a:latin typeface="Arial"/>
                <a:cs typeface="Arial"/>
              </a:rPr>
              <a:t>Insurance policies</a:t>
            </a:r>
            <a:r>
              <a:rPr sz="2400" spc="-140" dirty="0">
                <a:latin typeface="Arial"/>
                <a:cs typeface="Arial"/>
              </a:rPr>
              <a:t> </a:t>
            </a:r>
            <a:r>
              <a:rPr sz="2400" spc="-5" dirty="0">
                <a:latin typeface="Arial"/>
                <a:cs typeface="Arial"/>
              </a:rPr>
              <a:t>need  evidence</a:t>
            </a:r>
            <a:endParaRPr sz="2400">
              <a:latin typeface="Arial"/>
              <a:cs typeface="Arial"/>
            </a:endParaRPr>
          </a:p>
        </p:txBody>
      </p:sp>
      <p:sp>
        <p:nvSpPr>
          <p:cNvPr id="4" name="object 4"/>
          <p:cNvSpPr/>
          <p:nvPr/>
        </p:nvSpPr>
        <p:spPr>
          <a:xfrm>
            <a:off x="567614" y="1158595"/>
            <a:ext cx="167335" cy="2279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7614" y="3694531"/>
            <a:ext cx="167335" cy="22799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614" y="5255107"/>
            <a:ext cx="167335" cy="22799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671441" y="1560576"/>
            <a:ext cx="4072509" cy="3572255"/>
          </a:xfrm>
          <a:prstGeom prst="rect">
            <a:avLst/>
          </a:prstGeom>
          <a:blipFill>
            <a:blip r:embed="rId3"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96</a:t>
            </a:fld>
            <a:endParaRP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6156007" cy="1120820"/>
          </a:xfrm>
          <a:prstGeom prst="rect">
            <a:avLst/>
          </a:prstGeom>
        </p:spPr>
        <p:txBody>
          <a:bodyPr vert="horz" wrap="square" lIns="0" tIns="12700" rIns="0" bIns="0" rtlCol="0">
            <a:spAutoFit/>
          </a:bodyPr>
          <a:lstStyle/>
          <a:p>
            <a:pPr marL="12700">
              <a:lnSpc>
                <a:spcPct val="100000"/>
              </a:lnSpc>
              <a:spcBef>
                <a:spcPts val="100"/>
              </a:spcBef>
            </a:pPr>
            <a:r>
              <a:rPr spc="-30" dirty="0"/>
              <a:t>Traffic </a:t>
            </a:r>
            <a:r>
              <a:rPr dirty="0"/>
              <a:t>collision </a:t>
            </a:r>
            <a:r>
              <a:rPr spc="-5" dirty="0"/>
              <a:t>reconstruction </a:t>
            </a:r>
            <a:r>
              <a:rPr dirty="0"/>
              <a:t>-Definition</a:t>
            </a:r>
          </a:p>
        </p:txBody>
      </p:sp>
      <p:sp>
        <p:nvSpPr>
          <p:cNvPr id="3" name="object 3"/>
          <p:cNvSpPr txBox="1">
            <a:spLocks noGrp="1"/>
          </p:cNvSpPr>
          <p:nvPr>
            <p:ph type="body" idx="1"/>
          </p:nvPr>
        </p:nvSpPr>
        <p:spPr>
          <a:xfrm>
            <a:off x="457200" y="1600200"/>
            <a:ext cx="8229600" cy="4694644"/>
          </a:xfrm>
          <a:prstGeom prst="rect">
            <a:avLst/>
          </a:prstGeom>
        </p:spPr>
        <p:txBody>
          <a:bodyPr vert="horz" wrap="square" lIns="0" tIns="56921" rIns="0" bIns="0" rtlCol="0">
            <a:spAutoFit/>
          </a:bodyPr>
          <a:lstStyle/>
          <a:p>
            <a:pPr marL="555625" marR="5080">
              <a:lnSpc>
                <a:spcPct val="100000"/>
              </a:lnSpc>
              <a:spcBef>
                <a:spcPts val="105"/>
              </a:spcBef>
            </a:pPr>
            <a:r>
              <a:rPr dirty="0"/>
              <a:t>It </a:t>
            </a:r>
            <a:r>
              <a:rPr spc="-10" dirty="0"/>
              <a:t>is </a:t>
            </a:r>
            <a:r>
              <a:rPr dirty="0"/>
              <a:t>the </a:t>
            </a:r>
            <a:r>
              <a:rPr spc="-5" dirty="0"/>
              <a:t>scientific process </a:t>
            </a:r>
            <a:r>
              <a:rPr dirty="0"/>
              <a:t>of </a:t>
            </a:r>
            <a:r>
              <a:rPr spc="-5" dirty="0"/>
              <a:t>investigating, </a:t>
            </a:r>
            <a:r>
              <a:rPr dirty="0"/>
              <a:t>analyzing </a:t>
            </a:r>
            <a:r>
              <a:rPr spc="-5" dirty="0"/>
              <a:t>and  </a:t>
            </a:r>
            <a:r>
              <a:rPr dirty="0"/>
              <a:t>drawing conclusion </a:t>
            </a:r>
            <a:r>
              <a:rPr spc="-5" dirty="0"/>
              <a:t>about </a:t>
            </a:r>
            <a:r>
              <a:rPr dirty="0"/>
              <a:t>causes </a:t>
            </a:r>
            <a:r>
              <a:rPr spc="-5" dirty="0"/>
              <a:t>and events during  collision</a:t>
            </a:r>
          </a:p>
          <a:p>
            <a:pPr marL="555625" marR="139700">
              <a:lnSpc>
                <a:spcPct val="100000"/>
              </a:lnSpc>
              <a:spcBef>
                <a:spcPts val="770"/>
              </a:spcBef>
            </a:pPr>
            <a:r>
              <a:rPr dirty="0"/>
              <a:t>Schematic </a:t>
            </a:r>
            <a:r>
              <a:rPr spc="-5" dirty="0"/>
              <a:t>diagram </a:t>
            </a:r>
            <a:r>
              <a:rPr dirty="0"/>
              <a:t>is </a:t>
            </a:r>
            <a:r>
              <a:rPr spc="-5" dirty="0"/>
              <a:t>developed </a:t>
            </a:r>
            <a:r>
              <a:rPr dirty="0"/>
              <a:t>to </a:t>
            </a:r>
            <a:r>
              <a:rPr spc="-5" dirty="0"/>
              <a:t>estimate speeds  before, during and after the </a:t>
            </a:r>
            <a:r>
              <a:rPr dirty="0"/>
              <a:t>collison </a:t>
            </a:r>
            <a:r>
              <a:rPr spc="-5" dirty="0"/>
              <a:t>based </a:t>
            </a:r>
            <a:r>
              <a:rPr dirty="0"/>
              <a:t>on</a:t>
            </a:r>
            <a:r>
              <a:rPr spc="-35" dirty="0"/>
              <a:t> </a:t>
            </a:r>
            <a:r>
              <a:rPr spc="-5" dirty="0"/>
              <a:t>observed  data</a:t>
            </a:r>
          </a:p>
          <a:p>
            <a:pPr marL="555625" marR="94615">
              <a:lnSpc>
                <a:spcPct val="100000"/>
              </a:lnSpc>
              <a:spcBef>
                <a:spcPts val="770"/>
              </a:spcBef>
            </a:pPr>
            <a:r>
              <a:rPr dirty="0"/>
              <a:t>Especially </a:t>
            </a:r>
            <a:r>
              <a:rPr spc="-5" dirty="0"/>
              <a:t>determination </a:t>
            </a:r>
            <a:r>
              <a:rPr dirty="0"/>
              <a:t>of </a:t>
            </a:r>
            <a:r>
              <a:rPr spc="-5" dirty="0"/>
              <a:t>pre-collison speeds helps</a:t>
            </a:r>
            <a:r>
              <a:rPr spc="-55" dirty="0"/>
              <a:t> </a:t>
            </a:r>
            <a:r>
              <a:rPr dirty="0"/>
              <a:t>in  </a:t>
            </a:r>
            <a:r>
              <a:rPr spc="-5" dirty="0"/>
              <a:t>developing policy </a:t>
            </a:r>
            <a:r>
              <a:rPr dirty="0"/>
              <a:t>measures to reduce</a:t>
            </a:r>
            <a:r>
              <a:rPr spc="-95" dirty="0"/>
              <a:t> </a:t>
            </a:r>
            <a:r>
              <a:rPr dirty="0"/>
              <a:t>accidents</a:t>
            </a:r>
          </a:p>
        </p:txBody>
      </p:sp>
      <p:sp>
        <p:nvSpPr>
          <p:cNvPr id="4" name="object 4"/>
          <p:cNvSpPr/>
          <p:nvPr/>
        </p:nvSpPr>
        <p:spPr>
          <a:xfrm>
            <a:off x="567614" y="1509369"/>
            <a:ext cx="167335" cy="2279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7614" y="3069945"/>
            <a:ext cx="167335" cy="22799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614" y="4630521"/>
            <a:ext cx="167335" cy="227990"/>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97</a:t>
            </a:fld>
            <a:endParaRP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5" y="249428"/>
            <a:ext cx="5356384" cy="1120820"/>
          </a:xfrm>
          <a:prstGeom prst="rect">
            <a:avLst/>
          </a:prstGeom>
        </p:spPr>
        <p:txBody>
          <a:bodyPr vert="horz" wrap="square" lIns="0" tIns="12700" rIns="0" bIns="0" rtlCol="0">
            <a:spAutoFit/>
          </a:bodyPr>
          <a:lstStyle/>
          <a:p>
            <a:pPr marL="12700">
              <a:lnSpc>
                <a:spcPct val="100000"/>
              </a:lnSpc>
              <a:spcBef>
                <a:spcPts val="100"/>
              </a:spcBef>
            </a:pPr>
            <a:r>
              <a:rPr spc="-30" dirty="0"/>
              <a:t>Traffic </a:t>
            </a:r>
            <a:r>
              <a:rPr dirty="0"/>
              <a:t>collision</a:t>
            </a:r>
            <a:r>
              <a:rPr spc="-65" dirty="0"/>
              <a:t> </a:t>
            </a:r>
            <a:r>
              <a:rPr dirty="0"/>
              <a:t>reconstruction-Data</a:t>
            </a:r>
          </a:p>
        </p:txBody>
      </p:sp>
      <p:sp>
        <p:nvSpPr>
          <p:cNvPr id="3" name="object 3"/>
          <p:cNvSpPr txBox="1"/>
          <p:nvPr/>
        </p:nvSpPr>
        <p:spPr>
          <a:xfrm>
            <a:off x="773430" y="1316482"/>
            <a:ext cx="7719536" cy="4650632"/>
          </a:xfrm>
          <a:prstGeom prst="rect">
            <a:avLst/>
          </a:prstGeom>
        </p:spPr>
        <p:txBody>
          <a:bodyPr vert="horz" wrap="square" lIns="0" tIns="13335" rIns="0" bIns="0" rtlCol="0">
            <a:spAutoFit/>
          </a:bodyPr>
          <a:lstStyle/>
          <a:p>
            <a:pPr marL="12700" marR="481965">
              <a:lnSpc>
                <a:spcPct val="100000"/>
              </a:lnSpc>
              <a:spcBef>
                <a:spcPts val="105"/>
              </a:spcBef>
            </a:pPr>
            <a:r>
              <a:rPr sz="3200" dirty="0">
                <a:latin typeface="Arial"/>
                <a:cs typeface="Arial"/>
              </a:rPr>
              <a:t>Data from the </a:t>
            </a:r>
            <a:r>
              <a:rPr sz="3200" spc="-5" dirty="0">
                <a:latin typeface="Arial"/>
                <a:cs typeface="Arial"/>
              </a:rPr>
              <a:t>field and police </a:t>
            </a:r>
            <a:r>
              <a:rPr sz="3200" dirty="0">
                <a:latin typeface="Arial"/>
                <a:cs typeface="Arial"/>
              </a:rPr>
              <a:t>reports, </a:t>
            </a:r>
            <a:r>
              <a:rPr sz="3200" spc="-5" dirty="0">
                <a:latin typeface="Arial"/>
                <a:cs typeface="Arial"/>
              </a:rPr>
              <a:t>statements</a:t>
            </a:r>
            <a:r>
              <a:rPr sz="3200" spc="-110" dirty="0">
                <a:latin typeface="Arial"/>
                <a:cs typeface="Arial"/>
              </a:rPr>
              <a:t> </a:t>
            </a:r>
            <a:r>
              <a:rPr sz="3200" dirty="0">
                <a:latin typeface="Arial"/>
                <a:cs typeface="Arial"/>
              </a:rPr>
              <a:t>from  the eye </a:t>
            </a:r>
            <a:r>
              <a:rPr sz="3200" spc="-5" dirty="0">
                <a:latin typeface="Arial"/>
                <a:cs typeface="Arial"/>
              </a:rPr>
              <a:t>witness and drivers involved </a:t>
            </a:r>
            <a:r>
              <a:rPr sz="3200" dirty="0">
                <a:latin typeface="Arial"/>
                <a:cs typeface="Arial"/>
              </a:rPr>
              <a:t>in the</a:t>
            </a:r>
            <a:r>
              <a:rPr sz="3200" spc="-95" dirty="0">
                <a:latin typeface="Arial"/>
                <a:cs typeface="Arial"/>
              </a:rPr>
              <a:t> </a:t>
            </a:r>
            <a:r>
              <a:rPr sz="3200" dirty="0">
                <a:latin typeface="Arial"/>
                <a:cs typeface="Arial"/>
              </a:rPr>
              <a:t>accident</a:t>
            </a:r>
            <a:endParaRPr sz="3200">
              <a:latin typeface="Arial"/>
              <a:cs typeface="Arial"/>
            </a:endParaRPr>
          </a:p>
          <a:p>
            <a:pPr marL="12700" marR="5080">
              <a:lnSpc>
                <a:spcPct val="100000"/>
              </a:lnSpc>
              <a:spcBef>
                <a:spcPts val="770"/>
              </a:spcBef>
            </a:pPr>
            <a:r>
              <a:rPr sz="3200" dirty="0">
                <a:latin typeface="Arial"/>
                <a:cs typeface="Arial"/>
              </a:rPr>
              <a:t>Data </a:t>
            </a:r>
            <a:r>
              <a:rPr sz="3200" spc="-5" dirty="0">
                <a:latin typeface="Arial"/>
                <a:cs typeface="Arial"/>
              </a:rPr>
              <a:t>required </a:t>
            </a:r>
            <a:r>
              <a:rPr sz="3200" dirty="0">
                <a:latin typeface="Arial"/>
                <a:cs typeface="Arial"/>
              </a:rPr>
              <a:t>for analysis </a:t>
            </a:r>
            <a:r>
              <a:rPr sz="3200" spc="-5" dirty="0">
                <a:latin typeface="Arial"/>
                <a:cs typeface="Arial"/>
              </a:rPr>
              <a:t>are: </a:t>
            </a:r>
            <a:r>
              <a:rPr sz="3200" u="heavy" spc="-5" dirty="0">
                <a:uFill>
                  <a:solidFill>
                    <a:srgbClr val="000000"/>
                  </a:solidFill>
                </a:uFill>
                <a:latin typeface="Arial"/>
                <a:cs typeface="Arial"/>
              </a:rPr>
              <a:t>mass </a:t>
            </a:r>
            <a:r>
              <a:rPr sz="3200" u="heavy" dirty="0">
                <a:uFill>
                  <a:solidFill>
                    <a:srgbClr val="000000"/>
                  </a:solidFill>
                </a:uFill>
                <a:latin typeface="Arial"/>
                <a:cs typeface="Arial"/>
              </a:rPr>
              <a:t>of the vehicles </a:t>
            </a:r>
            <a:r>
              <a:rPr sz="3200" dirty="0">
                <a:latin typeface="Arial"/>
                <a:cs typeface="Arial"/>
              </a:rPr>
              <a:t> involved in </a:t>
            </a:r>
            <a:r>
              <a:rPr sz="3200" spc="-5" dirty="0">
                <a:latin typeface="Arial"/>
                <a:cs typeface="Arial"/>
              </a:rPr>
              <a:t>collision, </a:t>
            </a:r>
            <a:r>
              <a:rPr sz="3200" u="heavy" spc="-5" dirty="0">
                <a:uFill>
                  <a:solidFill>
                    <a:srgbClr val="000000"/>
                  </a:solidFill>
                </a:uFill>
                <a:latin typeface="Arial"/>
                <a:cs typeface="Arial"/>
              </a:rPr>
              <a:t>final </a:t>
            </a:r>
            <a:r>
              <a:rPr sz="3200" u="heavy" dirty="0">
                <a:uFill>
                  <a:solidFill>
                    <a:srgbClr val="000000"/>
                  </a:solidFill>
                </a:uFill>
                <a:latin typeface="Arial"/>
                <a:cs typeface="Arial"/>
              </a:rPr>
              <a:t>velocities</a:t>
            </a:r>
            <a:r>
              <a:rPr sz="3200" dirty="0">
                <a:latin typeface="Arial"/>
                <a:cs typeface="Arial"/>
              </a:rPr>
              <a:t> of </a:t>
            </a:r>
            <a:r>
              <a:rPr sz="3200" spc="-5" dirty="0">
                <a:latin typeface="Arial"/>
                <a:cs typeface="Arial"/>
              </a:rPr>
              <a:t>the </a:t>
            </a:r>
            <a:r>
              <a:rPr sz="3200" dirty="0">
                <a:latin typeface="Arial"/>
                <a:cs typeface="Arial"/>
              </a:rPr>
              <a:t>vehicles,</a:t>
            </a:r>
            <a:r>
              <a:rPr sz="3200" spc="-95" dirty="0">
                <a:latin typeface="Arial"/>
                <a:cs typeface="Arial"/>
              </a:rPr>
              <a:t> </a:t>
            </a:r>
            <a:r>
              <a:rPr sz="3200" u="heavy" spc="-5" dirty="0">
                <a:uFill>
                  <a:solidFill>
                    <a:srgbClr val="000000"/>
                  </a:solidFill>
                </a:uFill>
                <a:latin typeface="Arial"/>
                <a:cs typeface="Arial"/>
              </a:rPr>
              <a:t>length </a:t>
            </a:r>
            <a:r>
              <a:rPr sz="3200" spc="-5" dirty="0">
                <a:latin typeface="Arial"/>
                <a:cs typeface="Arial"/>
              </a:rPr>
              <a:t> </a:t>
            </a:r>
            <a:r>
              <a:rPr sz="3200" u="heavy" dirty="0">
                <a:uFill>
                  <a:solidFill>
                    <a:srgbClr val="000000"/>
                  </a:solidFill>
                </a:uFill>
                <a:latin typeface="Arial"/>
                <a:cs typeface="Arial"/>
              </a:rPr>
              <a:t>of skid marks</a:t>
            </a:r>
            <a:r>
              <a:rPr sz="3200" dirty="0">
                <a:latin typeface="Arial"/>
                <a:cs typeface="Arial"/>
              </a:rPr>
              <a:t> to </a:t>
            </a:r>
            <a:r>
              <a:rPr sz="3200" spc="-5" dirty="0">
                <a:latin typeface="Arial"/>
                <a:cs typeface="Arial"/>
              </a:rPr>
              <a:t>estimate path </a:t>
            </a:r>
            <a:r>
              <a:rPr sz="3200" dirty="0">
                <a:latin typeface="Arial"/>
                <a:cs typeface="Arial"/>
              </a:rPr>
              <a:t>of the vehicles while  </a:t>
            </a:r>
            <a:r>
              <a:rPr sz="3200" spc="-5" dirty="0">
                <a:latin typeface="Arial"/>
                <a:cs typeface="Arial"/>
              </a:rPr>
              <a:t>approaching</a:t>
            </a:r>
            <a:r>
              <a:rPr sz="3200" spc="-25" dirty="0">
                <a:latin typeface="Arial"/>
                <a:cs typeface="Arial"/>
              </a:rPr>
              <a:t> </a:t>
            </a:r>
            <a:r>
              <a:rPr sz="3200" spc="-5" dirty="0">
                <a:latin typeface="Arial"/>
                <a:cs typeface="Arial"/>
              </a:rPr>
              <a:t>collision</a:t>
            </a:r>
            <a:endParaRPr sz="3200">
              <a:latin typeface="Arial"/>
              <a:cs typeface="Arial"/>
            </a:endParaRPr>
          </a:p>
          <a:p>
            <a:pPr marL="12700">
              <a:lnSpc>
                <a:spcPct val="100000"/>
              </a:lnSpc>
              <a:spcBef>
                <a:spcPts val="770"/>
              </a:spcBef>
            </a:pPr>
            <a:r>
              <a:rPr sz="3200" dirty="0">
                <a:latin typeface="Arial"/>
                <a:cs typeface="Arial"/>
              </a:rPr>
              <a:t>Collison </a:t>
            </a:r>
            <a:r>
              <a:rPr sz="3200" spc="-5" dirty="0">
                <a:latin typeface="Arial"/>
                <a:cs typeface="Arial"/>
              </a:rPr>
              <a:t>may </a:t>
            </a:r>
            <a:r>
              <a:rPr sz="3200" dirty="0">
                <a:latin typeface="Arial"/>
                <a:cs typeface="Arial"/>
              </a:rPr>
              <a:t>be </a:t>
            </a:r>
            <a:r>
              <a:rPr sz="3200" spc="-5" dirty="0">
                <a:latin typeface="Arial"/>
                <a:cs typeface="Arial"/>
              </a:rPr>
              <a:t>collinear </a:t>
            </a:r>
            <a:r>
              <a:rPr sz="3200" dirty="0">
                <a:latin typeface="Arial"/>
                <a:cs typeface="Arial"/>
              </a:rPr>
              <a:t>or</a:t>
            </a:r>
            <a:r>
              <a:rPr sz="3200" spc="-60" dirty="0">
                <a:latin typeface="Arial"/>
                <a:cs typeface="Arial"/>
              </a:rPr>
              <a:t> </a:t>
            </a:r>
            <a:r>
              <a:rPr sz="3200" spc="-5" dirty="0">
                <a:latin typeface="Arial"/>
                <a:cs typeface="Arial"/>
              </a:rPr>
              <a:t>angular</a:t>
            </a:r>
            <a:endParaRPr sz="3200">
              <a:latin typeface="Arial"/>
              <a:cs typeface="Arial"/>
            </a:endParaRPr>
          </a:p>
        </p:txBody>
      </p:sp>
      <p:sp>
        <p:nvSpPr>
          <p:cNvPr id="4" name="object 4"/>
          <p:cNvSpPr/>
          <p:nvPr/>
        </p:nvSpPr>
        <p:spPr>
          <a:xfrm>
            <a:off x="567614" y="1509369"/>
            <a:ext cx="167335" cy="2279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7614" y="2582265"/>
            <a:ext cx="167335" cy="22799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614" y="4630521"/>
            <a:ext cx="167335" cy="227990"/>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98</a:t>
            </a:fld>
            <a:endParaRP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29" y="1"/>
            <a:ext cx="9151144" cy="1076325"/>
            <a:chOff x="-4572" y="0"/>
            <a:chExt cx="12201525" cy="1076325"/>
          </a:xfrm>
        </p:grpSpPr>
        <p:sp>
          <p:nvSpPr>
            <p:cNvPr id="3" name="object 3"/>
            <p:cNvSpPr/>
            <p:nvPr/>
          </p:nvSpPr>
          <p:spPr>
            <a:xfrm>
              <a:off x="0" y="0"/>
              <a:ext cx="12192000" cy="1066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2192000" cy="1066800"/>
            </a:xfrm>
            <a:custGeom>
              <a:avLst/>
              <a:gdLst/>
              <a:ahLst/>
              <a:cxnLst/>
              <a:rect l="l" t="t" r="r" b="b"/>
              <a:pathLst>
                <a:path w="12192000" h="1066800">
                  <a:moveTo>
                    <a:pt x="0" y="1066800"/>
                  </a:moveTo>
                  <a:lnTo>
                    <a:pt x="12192000" y="1066800"/>
                  </a:lnTo>
                  <a:lnTo>
                    <a:pt x="12192000" y="0"/>
                  </a:lnTo>
                  <a:lnTo>
                    <a:pt x="0" y="0"/>
                  </a:lnTo>
                  <a:lnTo>
                    <a:pt x="0" y="1066800"/>
                  </a:lnTo>
                  <a:close/>
                </a:path>
              </a:pathLst>
            </a:custGeom>
            <a:ln w="9144">
              <a:solidFill>
                <a:srgbClr val="000000"/>
              </a:solidFill>
            </a:ln>
          </p:spPr>
          <p:txBody>
            <a:bodyPr wrap="square" lIns="0" tIns="0" rIns="0" bIns="0" rtlCol="0"/>
            <a:lstStyle/>
            <a:p>
              <a:endParaRPr/>
            </a:p>
          </p:txBody>
        </p:sp>
      </p:grpSp>
      <p:sp>
        <p:nvSpPr>
          <p:cNvPr id="5" name="object 5"/>
          <p:cNvSpPr/>
          <p:nvPr/>
        </p:nvSpPr>
        <p:spPr>
          <a:xfrm>
            <a:off x="682370" y="1472183"/>
            <a:ext cx="3083814" cy="359968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406651" y="5562701"/>
            <a:ext cx="1963103" cy="566822"/>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Skid </a:t>
            </a:r>
            <a:r>
              <a:rPr sz="1800" dirty="0">
                <a:latin typeface="Arial"/>
                <a:cs typeface="Arial"/>
              </a:rPr>
              <a:t>marks</a:t>
            </a:r>
            <a:r>
              <a:rPr sz="1800" spc="-30" dirty="0">
                <a:latin typeface="Arial"/>
                <a:cs typeface="Arial"/>
              </a:rPr>
              <a:t> </a:t>
            </a:r>
            <a:r>
              <a:rPr sz="1800" spc="-5" dirty="0">
                <a:latin typeface="Arial"/>
                <a:cs typeface="Arial"/>
              </a:rPr>
              <a:t>measurement</a:t>
            </a:r>
            <a:endParaRPr sz="1800">
              <a:latin typeface="Arial"/>
              <a:cs typeface="Arial"/>
            </a:endParaRPr>
          </a:p>
        </p:txBody>
      </p:sp>
      <p:sp>
        <p:nvSpPr>
          <p:cNvPr id="7" name="object 7"/>
          <p:cNvSpPr/>
          <p:nvPr/>
        </p:nvSpPr>
        <p:spPr>
          <a:xfrm>
            <a:off x="4902326" y="1472183"/>
            <a:ext cx="3026664" cy="3265932"/>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713666" y="4915027"/>
            <a:ext cx="1388269" cy="566822"/>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Collinear</a:t>
            </a:r>
            <a:r>
              <a:rPr sz="1800" spc="-45" dirty="0">
                <a:latin typeface="Arial"/>
                <a:cs typeface="Arial"/>
              </a:rPr>
              <a:t> </a:t>
            </a:r>
            <a:r>
              <a:rPr sz="1800" spc="-5" dirty="0">
                <a:latin typeface="Arial"/>
                <a:cs typeface="Arial"/>
              </a:rPr>
              <a:t>Collision</a:t>
            </a:r>
            <a:endParaRPr sz="1800">
              <a:latin typeface="Arial"/>
              <a:cs typeface="Arial"/>
            </a:endParaRPr>
          </a:p>
        </p:txBody>
      </p:sp>
    </p:spTree>
  </p:cSld>
  <p:clrMapOvr>
    <a:masterClrMapping/>
  </p:clrMapOvr>
  <p:transition spd="med"/>
</p:sld>
</file>

<file path=ppt/theme/theme1.xml><?xml version="1.0" encoding="utf-8"?>
<a:theme xmlns:a="http://schemas.openxmlformats.org/drawingml/2006/main" name="Class Welcome">
  <a:themeElements>
    <a:clrScheme name="Class Welcome">
      <a:dk1>
        <a:srgbClr val="000000"/>
      </a:dk1>
      <a:lt1>
        <a:srgbClr val="FFFFFF"/>
      </a:lt1>
      <a:dk2>
        <a:srgbClr val="A7A7A7"/>
      </a:dk2>
      <a:lt2>
        <a:srgbClr val="535353"/>
      </a:lt2>
      <a:accent1>
        <a:srgbClr val="00FFCC"/>
      </a:accent1>
      <a:accent2>
        <a:srgbClr val="969696"/>
      </a:accent2>
      <a:accent3>
        <a:srgbClr val="AACAE2"/>
      </a:accent3>
      <a:accent4>
        <a:srgbClr val="707070"/>
      </a:accent4>
      <a:accent5>
        <a:srgbClr val="AAFFE2"/>
      </a:accent5>
      <a:accent6>
        <a:srgbClr val="878787"/>
      </a:accent6>
      <a:hlink>
        <a:srgbClr val="0000FF"/>
      </a:hlink>
      <a:folHlink>
        <a:srgbClr val="FF00FF"/>
      </a:folHlink>
    </a:clrScheme>
    <a:fontScheme name="Class Welcome">
      <a:majorFont>
        <a:latin typeface="Helvetica"/>
        <a:ea typeface="Helvetica"/>
        <a:cs typeface="Helvetica"/>
      </a:majorFont>
      <a:minorFont>
        <a:latin typeface="Verdana"/>
        <a:ea typeface="Verdana"/>
        <a:cs typeface="Verdana"/>
      </a:minorFont>
    </a:fontScheme>
    <a:fmtScheme name="Class Welco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9CC"/>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lass Welcome">
  <a:themeElements>
    <a:clrScheme name="Class Welcome">
      <a:dk1>
        <a:srgbClr val="000000"/>
      </a:dk1>
      <a:lt1>
        <a:srgbClr val="FFFFFF"/>
      </a:lt1>
      <a:dk2>
        <a:srgbClr val="A7A7A7"/>
      </a:dk2>
      <a:lt2>
        <a:srgbClr val="535353"/>
      </a:lt2>
      <a:accent1>
        <a:srgbClr val="00FFCC"/>
      </a:accent1>
      <a:accent2>
        <a:srgbClr val="969696"/>
      </a:accent2>
      <a:accent3>
        <a:srgbClr val="AACAE2"/>
      </a:accent3>
      <a:accent4>
        <a:srgbClr val="707070"/>
      </a:accent4>
      <a:accent5>
        <a:srgbClr val="AAFFE2"/>
      </a:accent5>
      <a:accent6>
        <a:srgbClr val="878787"/>
      </a:accent6>
      <a:hlink>
        <a:srgbClr val="0000FF"/>
      </a:hlink>
      <a:folHlink>
        <a:srgbClr val="FF00FF"/>
      </a:folHlink>
    </a:clrScheme>
    <a:fontScheme name="Class Welcome">
      <a:majorFont>
        <a:latin typeface="Helvetica"/>
        <a:ea typeface="Helvetica"/>
        <a:cs typeface="Helvetica"/>
      </a:majorFont>
      <a:minorFont>
        <a:latin typeface="Verdana"/>
        <a:ea typeface="Verdana"/>
        <a:cs typeface="Verdana"/>
      </a:minorFont>
    </a:fontScheme>
    <a:fmtScheme name="Class Welco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9CC"/>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C3EC089681FC45AC57CCD20EDE19E7" ma:contentTypeVersion="7" ma:contentTypeDescription="Create a new document." ma:contentTypeScope="" ma:versionID="42fee7641ac11b32c2ff2b9cdad6a3b2">
  <xsd:schema xmlns:xsd="http://www.w3.org/2001/XMLSchema" xmlns:xs="http://www.w3.org/2001/XMLSchema" xmlns:p="http://schemas.microsoft.com/office/2006/metadata/properties" xmlns:ns2="773fcb21-24c3-48da-9610-7f42494b5572" targetNamespace="http://schemas.microsoft.com/office/2006/metadata/properties" ma:root="true" ma:fieldsID="d3be677875d2e7877175651ca0012533" ns2:_="">
    <xsd:import namespace="773fcb21-24c3-48da-9610-7f42494b557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3fcb21-24c3-48da-9610-7f42494b55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B7F5CE-E8CC-451F-BA67-D53B2D58B7AA}"/>
</file>

<file path=customXml/itemProps2.xml><?xml version="1.0" encoding="utf-8"?>
<ds:datastoreItem xmlns:ds="http://schemas.openxmlformats.org/officeDocument/2006/customXml" ds:itemID="{6857C305-A90B-492A-B7C1-EAA1AD4FFF16}"/>
</file>

<file path=customXml/itemProps3.xml><?xml version="1.0" encoding="utf-8"?>
<ds:datastoreItem xmlns:ds="http://schemas.openxmlformats.org/officeDocument/2006/customXml" ds:itemID="{3A8DE4E6-2D96-4101-856B-A463A66922C8}"/>
</file>

<file path=docProps/app.xml><?xml version="1.0" encoding="utf-8"?>
<Properties xmlns="http://schemas.openxmlformats.org/officeDocument/2006/extended-properties" xmlns:vt="http://schemas.openxmlformats.org/officeDocument/2006/docPropsVTypes">
  <TotalTime>1133</TotalTime>
  <Words>5622</Words>
  <Application>Microsoft Office PowerPoint</Application>
  <PresentationFormat>On-screen Show (4:3)</PresentationFormat>
  <Paragraphs>646</Paragraphs>
  <Slides>115</Slides>
  <Notes>2</Notes>
  <HiddenSlides>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Class Welcome</vt:lpstr>
      <vt:lpstr>Open Elective III OE 781 CE Road Safety Engineering  UNIT I  ROAD ACCIDENTS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Road Accident Investigation</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Poisson Distribution- applications</vt:lpstr>
      <vt:lpstr>Slide 86</vt:lpstr>
      <vt:lpstr>Before and after studies</vt:lpstr>
      <vt:lpstr>Slide 88</vt:lpstr>
      <vt:lpstr>Accident severity Index- Identification of blackspots</vt:lpstr>
      <vt:lpstr>Accident severity Index- Identification of blackspots</vt:lpstr>
      <vt:lpstr>Slide 91</vt:lpstr>
      <vt:lpstr>Other techniques for identifying Hazardous Locations</vt:lpstr>
      <vt:lpstr>Evaluation criteria for the methods: Confusion Matrix  False positives and False negatives</vt:lpstr>
      <vt:lpstr>Evaluation criteria for the methods: Confusion Matrix  False positives and False negatives</vt:lpstr>
      <vt:lpstr>Slide 95</vt:lpstr>
      <vt:lpstr>Need of conducing collision reconstruction</vt:lpstr>
      <vt:lpstr>Traffic collision reconstruction -Definition</vt:lpstr>
      <vt:lpstr>Traffic collision reconstruction-Data</vt:lpstr>
      <vt:lpstr>Slide 99</vt:lpstr>
      <vt:lpstr>Traffic collision reconstruction</vt:lpstr>
      <vt:lpstr>Newton first law</vt:lpstr>
      <vt:lpstr>Newton second law</vt:lpstr>
      <vt:lpstr>Slide 103</vt:lpstr>
      <vt:lpstr>Traffic collision reconstruction- Energy Theory</vt:lpstr>
      <vt:lpstr>Traffic collision reconstruction- Energy Theory</vt:lpstr>
      <vt:lpstr>Numerical Example</vt:lpstr>
      <vt:lpstr>Numerical Example</vt:lpstr>
      <vt:lpstr>Numerical Example</vt:lpstr>
      <vt:lpstr>Numerical Example</vt:lpstr>
      <vt:lpstr>Angular collision</vt:lpstr>
      <vt:lpstr>Angular collision-types</vt:lpstr>
      <vt:lpstr>Angular collision-types</vt:lpstr>
      <vt:lpstr>Speed vs stopping distance</vt:lpstr>
      <vt:lpstr>Severity vs velocity</vt:lpstr>
      <vt:lpstr>Topics of interest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Ganesh Chaturthi</dc:title>
  <dc:creator>Sri Kanth</dc:creator>
  <cp:lastModifiedBy>srikanth R</cp:lastModifiedBy>
  <cp:revision>275</cp:revision>
  <dcterms:modified xsi:type="dcterms:W3CDTF">2020-09-04T06:10:12Z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0x0101003EC3EC089681FC45AC57CCD20EDE19E7</vt:lpwstr>
  </property>
</Properties>
</file>