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39" r:id="rId3"/>
    <p:sldId id="340" r:id="rId4"/>
    <p:sldId id="342" r:id="rId5"/>
    <p:sldId id="341" r:id="rId6"/>
    <p:sldId id="343" r:id="rId7"/>
    <p:sldId id="268" r:id="rId8"/>
    <p:sldId id="299" r:id="rId9"/>
    <p:sldId id="300" r:id="rId10"/>
    <p:sldId id="301" r:id="rId11"/>
    <p:sldId id="286" r:id="rId12"/>
    <p:sldId id="294" r:id="rId13"/>
    <p:sldId id="295" r:id="rId14"/>
    <p:sldId id="285" r:id="rId15"/>
    <p:sldId id="288" r:id="rId16"/>
    <p:sldId id="283" r:id="rId17"/>
    <p:sldId id="284" r:id="rId18"/>
    <p:sldId id="289" r:id="rId19"/>
    <p:sldId id="290" r:id="rId20"/>
    <p:sldId id="296" r:id="rId21"/>
    <p:sldId id="298" r:id="rId22"/>
    <p:sldId id="297" r:id="rId23"/>
    <p:sldId id="260" r:id="rId24"/>
    <p:sldId id="317" r:id="rId25"/>
    <p:sldId id="318" r:id="rId26"/>
    <p:sldId id="313" r:id="rId27"/>
    <p:sldId id="320" r:id="rId28"/>
    <p:sldId id="314" r:id="rId29"/>
    <p:sldId id="261" r:id="rId30"/>
    <p:sldId id="315" r:id="rId31"/>
    <p:sldId id="322" r:id="rId32"/>
    <p:sldId id="321" r:id="rId33"/>
    <p:sldId id="324" r:id="rId34"/>
    <p:sldId id="305" r:id="rId35"/>
    <p:sldId id="306" r:id="rId36"/>
    <p:sldId id="325" r:id="rId37"/>
    <p:sldId id="307" r:id="rId38"/>
    <p:sldId id="309" r:id="rId39"/>
    <p:sldId id="311" r:id="rId40"/>
    <p:sldId id="346" r:id="rId41"/>
    <p:sldId id="347" r:id="rId42"/>
    <p:sldId id="348" r:id="rId43"/>
    <p:sldId id="275" r:id="rId44"/>
    <p:sldId id="303" r:id="rId45"/>
    <p:sldId id="337" r:id="rId46"/>
    <p:sldId id="292" r:id="rId47"/>
    <p:sldId id="338" r:id="rId48"/>
    <p:sldId id="291" r:id="rId49"/>
    <p:sldId id="344" r:id="rId50"/>
    <p:sldId id="349" r:id="rId51"/>
    <p:sldId id="350" r:id="rId52"/>
    <p:sldId id="351" r:id="rId53"/>
    <p:sldId id="352" r:id="rId54"/>
    <p:sldId id="353" r:id="rId55"/>
    <p:sldId id="354" r:id="rId56"/>
    <p:sldId id="355" r:id="rId57"/>
    <p:sldId id="356" r:id="rId58"/>
    <p:sldId id="359" r:id="rId59"/>
    <p:sldId id="358" r:id="rId60"/>
    <p:sldId id="357" r:id="rId61"/>
    <p:sldId id="360" r:id="rId62"/>
    <p:sldId id="361" r:id="rId63"/>
    <p:sldId id="259" r:id="rId64"/>
    <p:sldId id="25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D5386-995C-49E6-BF63-36D11FD35BB7}">
          <p14:sldIdLst>
            <p14:sldId id="256"/>
            <p14:sldId id="339"/>
            <p14:sldId id="340"/>
            <p14:sldId id="342"/>
            <p14:sldId id="341"/>
            <p14:sldId id="343"/>
            <p14:sldId id="268"/>
            <p14:sldId id="299"/>
            <p14:sldId id="300"/>
            <p14:sldId id="301"/>
            <p14:sldId id="286"/>
            <p14:sldId id="294"/>
            <p14:sldId id="295"/>
            <p14:sldId id="285"/>
            <p14:sldId id="288"/>
            <p14:sldId id="283"/>
            <p14:sldId id="284"/>
            <p14:sldId id="289"/>
            <p14:sldId id="290"/>
            <p14:sldId id="296"/>
            <p14:sldId id="298"/>
            <p14:sldId id="297"/>
            <p14:sldId id="260"/>
            <p14:sldId id="317"/>
            <p14:sldId id="318"/>
            <p14:sldId id="313"/>
            <p14:sldId id="320"/>
            <p14:sldId id="314"/>
            <p14:sldId id="261"/>
            <p14:sldId id="315"/>
            <p14:sldId id="322"/>
            <p14:sldId id="321"/>
            <p14:sldId id="324"/>
            <p14:sldId id="305"/>
            <p14:sldId id="306"/>
            <p14:sldId id="325"/>
            <p14:sldId id="307"/>
            <p14:sldId id="309"/>
            <p14:sldId id="311"/>
            <p14:sldId id="346"/>
            <p14:sldId id="347"/>
            <p14:sldId id="348"/>
            <p14:sldId id="275"/>
            <p14:sldId id="303"/>
            <p14:sldId id="337"/>
            <p14:sldId id="292"/>
            <p14:sldId id="338"/>
            <p14:sldId id="291"/>
            <p14:sldId id="344"/>
            <p14:sldId id="349"/>
          </p14:sldIdLst>
        </p14:section>
        <p14:section name="Untitled Section" id="{1E2124BB-2A7D-4760-8A6F-DDDA1CEFA8A8}">
          <p14:sldIdLst>
            <p14:sldId id="350"/>
            <p14:sldId id="351"/>
            <p14:sldId id="352"/>
            <p14:sldId id="353"/>
            <p14:sldId id="354"/>
            <p14:sldId id="355"/>
          </p14:sldIdLst>
        </p14:section>
        <p14:section name="Untitled Section" id="{165C1B44-08FD-4C3E-8576-1AA69E39506F}">
          <p14:sldIdLst>
            <p14:sldId id="356"/>
            <p14:sldId id="359"/>
            <p14:sldId id="358"/>
            <p14:sldId id="357"/>
            <p14:sldId id="360"/>
            <p14:sldId id="361"/>
            <p14:sldId id="259"/>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994147-14AE-4E82-9F9B-E657392673BF}" type="datetimeFigureOut">
              <a:rPr lang="en-US" smtClean="0"/>
              <a:pPr/>
              <a:t>10/26/2019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F9595-7203-4B77-B802-73E6068DE40F}" type="slidenum">
              <a:rPr lang="en-IN" smtClean="0"/>
              <a:pPr/>
              <a:t>‹#›</a:t>
            </a:fld>
            <a:endParaRPr lang="en-IN"/>
          </a:p>
        </p:txBody>
      </p:sp>
    </p:spTree>
    <p:extLst>
      <p:ext uri="{BB962C8B-B14F-4D97-AF65-F5344CB8AC3E}">
        <p14:creationId xmlns:p14="http://schemas.microsoft.com/office/powerpoint/2010/main" val="25080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D94DE8-7BC5-49E9-A3A7-181763003739}" type="datetime1">
              <a:rPr lang="en-US" smtClean="0"/>
              <a:pPr/>
              <a:t>10/26/2019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874354-DCE8-457B-B831-65760E5751C8}" type="datetime1">
              <a:rPr lang="en-US" smtClean="0"/>
              <a:pPr/>
              <a:t>10/26/2019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EFD5E8-2A04-4B5A-9469-54EF55E1B5A7}" type="datetime1">
              <a:rPr lang="en-US" smtClean="0"/>
              <a:pPr/>
              <a:t>10/26/2019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0013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none"/>
        </p:style>
        <p:txBody>
          <a:bodyPr>
            <a:normAutofit/>
          </a:bodyPr>
          <a:lstStyle>
            <a:lvl1pPr>
              <a:defRPr sz="3600"/>
            </a:lvl1pPr>
          </a:lstStyle>
          <a:p>
            <a:r>
              <a:rPr lang="en-US" smtClean="0"/>
              <a:t>Click to edit Master title style</a:t>
            </a:r>
            <a:endParaRPr lang="en-IN"/>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86A562-AC6D-4DA4-9343-4DF9D2A53D02}" type="datetime1">
              <a:rPr lang="en-US" smtClean="0"/>
              <a:pPr/>
              <a:t>10/26/2019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sz="1800">
                <a:solidFill>
                  <a:srgbClr val="FF0000"/>
                </a:solidFill>
              </a:defRPr>
            </a:lvl1pPr>
          </a:lstStyle>
          <a:p>
            <a:fld id="{3E6649A0-FE82-42E6-A9DC-C9091CAA3EF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92A80-BF34-4004-9648-1FA3B196F034}" type="datetime1">
              <a:rPr lang="en-US" smtClean="0"/>
              <a:pPr/>
              <a:t>10/26/2019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726686-FF0F-4E2B-BF17-B1AC3877AF38}" type="datetime1">
              <a:rPr lang="en-US" smtClean="0"/>
              <a:pPr/>
              <a:t>10/26/2019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C1C99B-470E-4C66-9D65-4A318731E04D}" type="datetime1">
              <a:rPr lang="en-US" smtClean="0"/>
              <a:pPr/>
              <a:t>10/26/2019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0464F8-EEFA-4C19-B12B-903EE80A7A2B}" type="datetime1">
              <a:rPr lang="en-US" smtClean="0"/>
              <a:pPr/>
              <a:t>10/26/2019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D4C90-E617-4339-B607-4169464B9E8E}" type="datetime1">
              <a:rPr lang="en-US" smtClean="0"/>
              <a:pPr/>
              <a:t>10/26/2019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3DF21-B518-44F1-A3AC-08151160E0E3}" type="datetime1">
              <a:rPr lang="en-US" smtClean="0"/>
              <a:pPr/>
              <a:t>10/26/2019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45600-1E3D-42DE-83FB-8A4FA072C721}" type="datetime1">
              <a:rPr lang="en-US" smtClean="0"/>
              <a:pPr/>
              <a:t>10/26/2019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649A0-FE82-42E6-A9DC-C9091CAA3EF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834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none"/>
        </p:style>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AD662-F76E-419F-A2CD-81C9901449F4}" type="datetime1">
              <a:rPr lang="en-US" smtClean="0"/>
              <a:pPr/>
              <a:t>10/26/2019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rgbClr val="FF0000"/>
                </a:solidFill>
              </a:defRPr>
            </a:lvl1pPr>
          </a:lstStyle>
          <a:p>
            <a:fld id="{3E6649A0-FE82-42E6-A9DC-C9091CAA3EF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D:\Data\MVSR\Lectures\ATE\5\Ahmedabad%20BRTS.mp4" TargetMode="External"/><Relationship Id="rId1" Type="http://schemas.microsoft.com/office/2007/relationships/media" Target="file:///D:\Data\MVSR\Lectures\ATE\5\Ahmedabad%20BRTS.mp4" TargetMode="Externa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socialnews.xyz/2019/07/11/rs-14000-cr-to-be-spent-to-cut-road-accident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UNIT-IV</a:t>
            </a:r>
            <a:r>
              <a:rPr lang="en-IN" dirty="0"/>
              <a:t/>
            </a:r>
            <a:br>
              <a:rPr lang="en-IN" dirty="0"/>
            </a:br>
            <a:r>
              <a:rPr lang="en-IN" dirty="0"/>
              <a:t> </a:t>
            </a:r>
            <a:r>
              <a:rPr lang="en-US" b="1" dirty="0"/>
              <a:t> Traffic Management </a:t>
            </a:r>
            <a:r>
              <a:rPr lang="en-US" b="1" dirty="0" smtClean="0"/>
              <a:t>Techniques</a:t>
            </a:r>
            <a:endParaRPr lang="en-IN" dirty="0"/>
          </a:p>
        </p:txBody>
      </p:sp>
      <p:sp>
        <p:nvSpPr>
          <p:cNvPr id="3" name="Slide Number Placeholder 2"/>
          <p:cNvSpPr>
            <a:spLocks noGrp="1"/>
          </p:cNvSpPr>
          <p:nvPr>
            <p:ph type="sldNum" sz="quarter" idx="12"/>
          </p:nvPr>
        </p:nvSpPr>
        <p:spPr/>
        <p:txBody>
          <a:bodyPr/>
          <a:lstStyle/>
          <a:p>
            <a:fld id="{3E6649A0-FE82-42E6-A9DC-C9091CAA3EF4}"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428597" y="428603"/>
            <a:ext cx="8358246" cy="5770461"/>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3E6649A0-FE82-42E6-A9DC-C9091CAA3EF4}"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Traffic management</a:t>
            </a:r>
            <a:endParaRPr lang="en-IN" dirty="0"/>
          </a:p>
        </p:txBody>
      </p:sp>
      <p:sp>
        <p:nvSpPr>
          <p:cNvPr id="3" name="Content Placeholder 2"/>
          <p:cNvSpPr>
            <a:spLocks noGrp="1"/>
          </p:cNvSpPr>
          <p:nvPr>
            <p:ph idx="1"/>
          </p:nvPr>
        </p:nvSpPr>
        <p:spPr/>
        <p:txBody>
          <a:bodyPr>
            <a:normAutofit lnSpcReduction="10000"/>
          </a:bodyPr>
          <a:lstStyle/>
          <a:p>
            <a:r>
              <a:rPr lang="en-IN" b="1" dirty="0" smtClean="0"/>
              <a:t>Regulatory measures for traffic management</a:t>
            </a:r>
          </a:p>
          <a:p>
            <a:pPr lvl="1"/>
            <a:r>
              <a:rPr lang="en-IN" dirty="0" smtClean="0"/>
              <a:t>It has its basis in law, and uses mandatory and prohibitory traffic signs and markings</a:t>
            </a:r>
          </a:p>
          <a:p>
            <a:r>
              <a:rPr lang="en-IN" dirty="0" smtClean="0"/>
              <a:t>Regulatory measures include</a:t>
            </a:r>
          </a:p>
          <a:p>
            <a:pPr lvl="1"/>
            <a:r>
              <a:rPr lang="en-IN" dirty="0" smtClean="0"/>
              <a:t>Speed limits</a:t>
            </a:r>
          </a:p>
          <a:p>
            <a:pPr lvl="1"/>
            <a:r>
              <a:rPr lang="en-IN" dirty="0" smtClean="0"/>
              <a:t>Restrictions on turning movements</a:t>
            </a:r>
          </a:p>
          <a:p>
            <a:pPr lvl="1"/>
            <a:r>
              <a:rPr lang="en-IN" dirty="0" smtClean="0"/>
              <a:t>Closure or one-way operation of streets</a:t>
            </a:r>
          </a:p>
          <a:p>
            <a:pPr lvl="1"/>
            <a:r>
              <a:rPr lang="en-IN" dirty="0" smtClean="0"/>
              <a:t>Tidal-flow operation of major roads</a:t>
            </a:r>
          </a:p>
          <a:p>
            <a:pPr lvl="1"/>
            <a:r>
              <a:rPr lang="en-IN" dirty="0" smtClean="0"/>
              <a:t>Priority for high occupancy vehicles (Exclusive bus lanes), </a:t>
            </a:r>
          </a:p>
          <a:p>
            <a:pPr lvl="1"/>
            <a:r>
              <a:rPr lang="en-IN" dirty="0" smtClean="0"/>
              <a:t>Reversible lanes, and </a:t>
            </a:r>
          </a:p>
          <a:p>
            <a:pPr lvl="1"/>
            <a:r>
              <a:rPr lang="en-IN" dirty="0" smtClean="0"/>
              <a:t>On-street waiting restrictions and parking control</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IN" dirty="0" smtClean="0"/>
              <a:t>Regulatory measures</a:t>
            </a:r>
            <a:br>
              <a:rPr lang="en-IN" dirty="0" smtClean="0"/>
            </a:br>
            <a:r>
              <a:rPr lang="en-IN" dirty="0" smtClean="0"/>
              <a:t>Speed limits</a:t>
            </a:r>
            <a:endParaRPr lang="en-IN" dirty="0"/>
          </a:p>
        </p:txBody>
      </p:sp>
      <p:sp>
        <p:nvSpPr>
          <p:cNvPr id="3" name="Content Placeholder 2"/>
          <p:cNvSpPr>
            <a:spLocks noGrp="1"/>
          </p:cNvSpPr>
          <p:nvPr>
            <p:ph idx="1"/>
          </p:nvPr>
        </p:nvSpPr>
        <p:spPr/>
        <p:txBody>
          <a:bodyPr>
            <a:noAutofit/>
          </a:bodyPr>
          <a:lstStyle/>
          <a:p>
            <a:r>
              <a:rPr lang="en-IN" sz="2000" dirty="0" smtClean="0"/>
              <a:t>Two types of speed limit are in use throughout the world</a:t>
            </a:r>
          </a:p>
          <a:p>
            <a:endParaRPr lang="en-IN" sz="2000" i="1" u="sng" dirty="0" smtClean="0"/>
          </a:p>
          <a:p>
            <a:r>
              <a:rPr lang="en-IN" sz="2000" i="1" u="sng" dirty="0" smtClean="0"/>
              <a:t>Absolute speed  limit</a:t>
            </a:r>
            <a:r>
              <a:rPr lang="en-IN" sz="2000" i="1" dirty="0" smtClean="0"/>
              <a:t> is that above which it is illegal to drive, irrespective of </a:t>
            </a:r>
            <a:r>
              <a:rPr lang="en-IN" sz="2000" dirty="0" smtClean="0"/>
              <a:t>the traffic, roadway, weather, or other conditions prevailing. This type of limit is preferred by enforcement police</a:t>
            </a:r>
          </a:p>
          <a:p>
            <a:endParaRPr lang="en-IN" sz="2000" i="1" u="sng" dirty="0" smtClean="0"/>
          </a:p>
          <a:p>
            <a:r>
              <a:rPr lang="en-IN" sz="2000" i="1" u="sng" dirty="0" smtClean="0"/>
              <a:t>Prima facie speed limit</a:t>
            </a:r>
            <a:r>
              <a:rPr lang="en-IN" sz="2000" i="1" dirty="0" smtClean="0"/>
              <a:t> is </a:t>
            </a:r>
            <a:r>
              <a:rPr lang="en-IN" sz="2000" dirty="0" smtClean="0"/>
              <a:t>that above which motorists are assumed to break the law; however, they may argue in court that their speed was safe for the conditions prevailing at the time. This is a flexible limit in that police can adjust their enforcement according to their view as to whether the conditions prevailing are safe; however, it relies on the police to use judgement as to what is safe, and this is more easily challenged in the courts</a:t>
            </a:r>
            <a:endParaRPr lang="en-IN" sz="20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smtClean="0"/>
              <a:t>Speed limit</a:t>
            </a:r>
            <a:br>
              <a:rPr lang="en-US" dirty="0" smtClean="0"/>
            </a:br>
            <a:r>
              <a:rPr lang="en-US" dirty="0" smtClean="0"/>
              <a:t>Factors</a:t>
            </a:r>
            <a:endParaRPr lang="en-IN" dirty="0"/>
          </a:p>
        </p:txBody>
      </p:sp>
      <p:sp>
        <p:nvSpPr>
          <p:cNvPr id="3" name="Content Placeholder 2"/>
          <p:cNvSpPr>
            <a:spLocks noGrp="1"/>
          </p:cNvSpPr>
          <p:nvPr>
            <p:ph idx="1"/>
          </p:nvPr>
        </p:nvSpPr>
        <p:spPr/>
        <p:txBody>
          <a:bodyPr>
            <a:normAutofit/>
          </a:bodyPr>
          <a:lstStyle/>
          <a:p>
            <a:pPr>
              <a:buNone/>
            </a:pPr>
            <a:r>
              <a:rPr lang="en-IN" sz="2000" dirty="0" smtClean="0"/>
              <a:t>Factors which should be taken into account when establishing a speed limit include</a:t>
            </a:r>
          </a:p>
          <a:p>
            <a:r>
              <a:rPr lang="en-IN" sz="2000" dirty="0" smtClean="0"/>
              <a:t>Design speed of  road,</a:t>
            </a:r>
          </a:p>
          <a:p>
            <a:r>
              <a:rPr lang="en-IN" sz="2000" dirty="0" smtClean="0"/>
              <a:t>Prevailing vehicle speeds,</a:t>
            </a:r>
          </a:p>
          <a:p>
            <a:r>
              <a:rPr lang="en-IN" sz="2000" dirty="0" smtClean="0"/>
              <a:t>Road cross-section,</a:t>
            </a:r>
          </a:p>
          <a:p>
            <a:r>
              <a:rPr lang="en-IN" sz="2000" dirty="0" smtClean="0"/>
              <a:t>Curvature, </a:t>
            </a:r>
          </a:p>
          <a:p>
            <a:r>
              <a:rPr lang="en-IN" sz="2000" dirty="0" smtClean="0"/>
              <a:t>Gradient and quality of surfacing,</a:t>
            </a:r>
          </a:p>
          <a:p>
            <a:r>
              <a:rPr lang="en-IN" sz="2000" dirty="0" smtClean="0"/>
              <a:t>Frequency and spacing of intersections, </a:t>
            </a:r>
          </a:p>
          <a:p>
            <a:r>
              <a:rPr lang="en-IN" sz="2000" dirty="0" smtClean="0"/>
              <a:t>Traffic volume and composition, </a:t>
            </a:r>
          </a:p>
          <a:p>
            <a:r>
              <a:rPr lang="en-IN" sz="2000" dirty="0" smtClean="0"/>
              <a:t>Accident history,</a:t>
            </a:r>
          </a:p>
          <a:p>
            <a:r>
              <a:rPr lang="en-IN" sz="2000" dirty="0" smtClean="0"/>
              <a:t>Presence of pedestrians/parking vehicles and </a:t>
            </a:r>
          </a:p>
          <a:p>
            <a:r>
              <a:rPr lang="en-IN" sz="2000" dirty="0" smtClean="0"/>
              <a:t>Traffic control devices that affect vehicle speeds</a:t>
            </a:r>
            <a:endParaRPr lang="en-IN" sz="20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Restrictions on turning movements</a:t>
            </a:r>
            <a:endParaRPr lang="en-IN" dirty="0"/>
          </a:p>
        </p:txBody>
      </p:sp>
      <p:sp>
        <p:nvSpPr>
          <p:cNvPr id="3" name="Content Placeholder 2"/>
          <p:cNvSpPr>
            <a:spLocks noGrp="1"/>
          </p:cNvSpPr>
          <p:nvPr>
            <p:ph idx="1"/>
          </p:nvPr>
        </p:nvSpPr>
        <p:spPr/>
        <p:txBody>
          <a:bodyPr>
            <a:normAutofit/>
          </a:bodyPr>
          <a:lstStyle/>
          <a:p>
            <a:r>
              <a:rPr lang="en-IN" sz="2000" dirty="0" smtClean="0"/>
              <a:t>Congestion and accidents caused by right-turning vehicles at signal-controlled intersections are usually coped with by inserting an extra phase or early cut-off and late start arrangements in the signal cycle</a:t>
            </a:r>
          </a:p>
          <a:p>
            <a:r>
              <a:rPr lang="en-IN" sz="2000" dirty="0" smtClean="0"/>
              <a:t>In some instances it may be preferable to ban right-turning vehicles at a critical intersection during all or part of the day, rather than attempt to provide directly for this movement.</a:t>
            </a:r>
            <a:endParaRPr lang="en-IN" sz="2000" dirty="0"/>
          </a:p>
        </p:txBody>
      </p:sp>
      <p:pic>
        <p:nvPicPr>
          <p:cNvPr id="4" name="Picture 2"/>
          <p:cNvPicPr>
            <a:picLocks noChangeAspect="1" noChangeArrowheads="1"/>
          </p:cNvPicPr>
          <p:nvPr/>
        </p:nvPicPr>
        <p:blipFill>
          <a:blip r:embed="rId2"/>
          <a:srcRect/>
          <a:stretch>
            <a:fillRect/>
          </a:stretch>
        </p:blipFill>
        <p:spPr bwMode="auto">
          <a:xfrm>
            <a:off x="1071538" y="3849960"/>
            <a:ext cx="6877050" cy="2819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E6649A0-FE82-42E6-A9DC-C9091CAA3EF4}"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way streets</a:t>
            </a:r>
            <a:endParaRPr lang="en-IN" dirty="0"/>
          </a:p>
        </p:txBody>
      </p:sp>
      <p:pic>
        <p:nvPicPr>
          <p:cNvPr id="2050" name="Picture 2"/>
          <p:cNvPicPr>
            <a:picLocks noChangeAspect="1" noChangeArrowheads="1"/>
          </p:cNvPicPr>
          <p:nvPr/>
        </p:nvPicPr>
        <p:blipFill>
          <a:blip r:embed="rId2"/>
          <a:srcRect r="66611"/>
          <a:stretch>
            <a:fillRect/>
          </a:stretch>
        </p:blipFill>
        <p:spPr bwMode="auto">
          <a:xfrm>
            <a:off x="128587" y="3124221"/>
            <a:ext cx="2871777" cy="3305175"/>
          </a:xfrm>
          <a:prstGeom prst="rect">
            <a:avLst/>
          </a:prstGeom>
          <a:noFill/>
          <a:ln w="9525">
            <a:noFill/>
            <a:miter lim="800000"/>
            <a:headEnd/>
            <a:tailEnd/>
          </a:ln>
          <a:effectLst/>
        </p:spPr>
      </p:pic>
      <p:sp>
        <p:nvSpPr>
          <p:cNvPr id="5" name="Rectangle 4"/>
          <p:cNvSpPr/>
          <p:nvPr/>
        </p:nvSpPr>
        <p:spPr>
          <a:xfrm>
            <a:off x="285720" y="2395831"/>
            <a:ext cx="8215370" cy="461665"/>
          </a:xfrm>
          <a:prstGeom prst="rect">
            <a:avLst/>
          </a:prstGeom>
        </p:spPr>
        <p:txBody>
          <a:bodyPr wrap="square">
            <a:spAutoFit/>
          </a:bodyPr>
          <a:lstStyle/>
          <a:p>
            <a:r>
              <a:rPr lang="en-IN" sz="2400" dirty="0" smtClean="0"/>
              <a:t>Potential points of conflict at an intersection”</a:t>
            </a:r>
          </a:p>
        </p:txBody>
      </p:sp>
      <p:sp>
        <p:nvSpPr>
          <p:cNvPr id="6" name="Rectangle 5"/>
          <p:cNvSpPr/>
          <p:nvPr/>
        </p:nvSpPr>
        <p:spPr>
          <a:xfrm>
            <a:off x="116258" y="2845354"/>
            <a:ext cx="3026982" cy="369332"/>
          </a:xfrm>
          <a:prstGeom prst="rect">
            <a:avLst/>
          </a:prstGeom>
          <a:ln>
            <a:solidFill>
              <a:schemeClr val="tx1"/>
            </a:solidFill>
          </a:ln>
        </p:spPr>
        <p:txBody>
          <a:bodyPr wrap="none">
            <a:spAutoFit/>
          </a:bodyPr>
          <a:lstStyle/>
          <a:p>
            <a:pPr marL="342900" indent="-342900"/>
            <a:r>
              <a:rPr lang="en-IN" dirty="0" smtClean="0"/>
              <a:t>two 2-way streets, 24 conflicts</a:t>
            </a:r>
          </a:p>
        </p:txBody>
      </p:sp>
      <p:sp>
        <p:nvSpPr>
          <p:cNvPr id="7" name="Rectangle 6"/>
          <p:cNvSpPr/>
          <p:nvPr/>
        </p:nvSpPr>
        <p:spPr>
          <a:xfrm>
            <a:off x="2786066" y="3286124"/>
            <a:ext cx="4286264" cy="369332"/>
          </a:xfrm>
          <a:prstGeom prst="rect">
            <a:avLst/>
          </a:prstGeom>
          <a:ln>
            <a:solidFill>
              <a:schemeClr val="tx1"/>
            </a:solidFill>
          </a:ln>
        </p:spPr>
        <p:txBody>
          <a:bodyPr wrap="square">
            <a:spAutoFit/>
          </a:bodyPr>
          <a:lstStyle/>
          <a:p>
            <a:pPr marL="342900" indent="-342900"/>
            <a:r>
              <a:rPr lang="en-IN" dirty="0" smtClean="0"/>
              <a:t>One 1-way &amp; one 2-way street, 11 conflicts</a:t>
            </a:r>
            <a:endParaRPr lang="en-IN" dirty="0"/>
          </a:p>
        </p:txBody>
      </p:sp>
      <p:sp>
        <p:nvSpPr>
          <p:cNvPr id="8" name="Rectangle 7"/>
          <p:cNvSpPr/>
          <p:nvPr/>
        </p:nvSpPr>
        <p:spPr>
          <a:xfrm>
            <a:off x="6234068" y="3702610"/>
            <a:ext cx="2909964" cy="369332"/>
          </a:xfrm>
          <a:prstGeom prst="rect">
            <a:avLst/>
          </a:prstGeom>
          <a:ln>
            <a:solidFill>
              <a:schemeClr val="tx1"/>
            </a:solidFill>
          </a:ln>
        </p:spPr>
        <p:txBody>
          <a:bodyPr wrap="none">
            <a:spAutoFit/>
          </a:bodyPr>
          <a:lstStyle/>
          <a:p>
            <a:pPr marL="342900" indent="-342900"/>
            <a:r>
              <a:rPr lang="en-IN" dirty="0" smtClean="0"/>
              <a:t>two 1-way streets, 6 conflicts</a:t>
            </a:r>
            <a:endParaRPr lang="en-IN" dirty="0"/>
          </a:p>
        </p:txBody>
      </p:sp>
      <p:pic>
        <p:nvPicPr>
          <p:cNvPr id="9" name="Picture 2"/>
          <p:cNvPicPr>
            <a:picLocks noChangeAspect="1" noChangeArrowheads="1"/>
          </p:cNvPicPr>
          <p:nvPr/>
        </p:nvPicPr>
        <p:blipFill>
          <a:blip r:embed="rId2"/>
          <a:srcRect l="34939" r="32669" b="12968"/>
          <a:stretch>
            <a:fillRect/>
          </a:stretch>
        </p:blipFill>
        <p:spPr bwMode="auto">
          <a:xfrm>
            <a:off x="3428992" y="3695725"/>
            <a:ext cx="2786082" cy="2876547"/>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l="68051" b="15706"/>
          <a:stretch>
            <a:fillRect/>
          </a:stretch>
        </p:blipFill>
        <p:spPr bwMode="auto">
          <a:xfrm>
            <a:off x="6286512" y="4000504"/>
            <a:ext cx="2747950" cy="2786082"/>
          </a:xfrm>
          <a:prstGeom prst="rect">
            <a:avLst/>
          </a:prstGeom>
          <a:noFill/>
          <a:ln w="9525">
            <a:noFill/>
            <a:miter lim="800000"/>
            <a:headEnd/>
            <a:tailEnd/>
          </a:ln>
          <a:effectLst/>
        </p:spPr>
      </p:pic>
      <p:sp>
        <p:nvSpPr>
          <p:cNvPr id="11" name="Rectangle 10"/>
          <p:cNvSpPr/>
          <p:nvPr/>
        </p:nvSpPr>
        <p:spPr>
          <a:xfrm>
            <a:off x="285720" y="1285860"/>
            <a:ext cx="8429684" cy="1015663"/>
          </a:xfrm>
          <a:prstGeom prst="rect">
            <a:avLst/>
          </a:prstGeom>
        </p:spPr>
        <p:txBody>
          <a:bodyPr wrap="square">
            <a:spAutoFit/>
          </a:bodyPr>
          <a:lstStyle/>
          <a:p>
            <a:r>
              <a:rPr lang="en-IN" sz="2000" dirty="0" smtClean="0"/>
              <a:t>One-way traffic operation is a simple regulatory tool available for the relief of traffic congestion. Its most effective usage is on streets in and about the central areas of towns</a:t>
            </a:r>
            <a:endParaRPr lang="en-IN" sz="2000" dirty="0"/>
          </a:p>
        </p:txBody>
      </p:sp>
      <p:sp>
        <p:nvSpPr>
          <p:cNvPr id="12" name="Slide Number Placeholder 11"/>
          <p:cNvSpPr>
            <a:spLocks noGrp="1"/>
          </p:cNvSpPr>
          <p:nvPr>
            <p:ph type="sldNum" sz="quarter" idx="12"/>
          </p:nvPr>
        </p:nvSpPr>
        <p:spPr/>
        <p:txBody>
          <a:bodyPr/>
          <a:lstStyle/>
          <a:p>
            <a:fld id="{3E6649A0-FE82-42E6-A9DC-C9091CAA3EF4}"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IN" sz="3600" dirty="0" smtClean="0"/>
              <a:t>Advantages of One-way Street Systems</a:t>
            </a:r>
            <a:endParaRPr lang="en-IN" sz="3600" dirty="0"/>
          </a:p>
        </p:txBody>
      </p:sp>
      <p:sp>
        <p:nvSpPr>
          <p:cNvPr id="3" name="Content Placeholder 2"/>
          <p:cNvSpPr>
            <a:spLocks noGrp="1"/>
          </p:cNvSpPr>
          <p:nvPr>
            <p:ph idx="1"/>
          </p:nvPr>
        </p:nvSpPr>
        <p:spPr>
          <a:xfrm>
            <a:off x="457200" y="1357298"/>
            <a:ext cx="8229600" cy="5286412"/>
          </a:xfrm>
        </p:spPr>
        <p:txBody>
          <a:bodyPr>
            <a:normAutofit fontScale="62500" lnSpcReduction="20000"/>
          </a:bodyPr>
          <a:lstStyle/>
          <a:p>
            <a:r>
              <a:rPr lang="en-IN" b="1" dirty="0" smtClean="0"/>
              <a:t>General Benefits:</a:t>
            </a:r>
          </a:p>
          <a:p>
            <a:r>
              <a:rPr lang="en-IN" dirty="0" smtClean="0"/>
              <a:t>Improved ability to coordinate traffic signals</a:t>
            </a:r>
          </a:p>
          <a:p>
            <a:r>
              <a:rPr lang="en-IN" dirty="0" smtClean="0"/>
              <a:t>Removal of opposed left turns</a:t>
            </a:r>
          </a:p>
          <a:p>
            <a:r>
              <a:rPr lang="en-IN" dirty="0" smtClean="0"/>
              <a:t>Related quality of flow benefits such as increased average speed and decreased delays</a:t>
            </a:r>
          </a:p>
          <a:p>
            <a:r>
              <a:rPr lang="en-IN" dirty="0" smtClean="0"/>
              <a:t>Better quality of flow for bus transit; lower transit operating costs</a:t>
            </a:r>
          </a:p>
          <a:p>
            <a:r>
              <a:rPr lang="en-IN" dirty="0" smtClean="0"/>
              <a:t>Left-turn lanes not needed</a:t>
            </a:r>
          </a:p>
          <a:p>
            <a:r>
              <a:rPr lang="en-IN" dirty="0" smtClean="0"/>
              <a:t>More opportunity to </a:t>
            </a:r>
            <a:r>
              <a:rPr lang="en-IN" dirty="0" err="1" smtClean="0"/>
              <a:t>maneuver</a:t>
            </a:r>
            <a:r>
              <a:rPr lang="en-IN" dirty="0" smtClean="0"/>
              <a:t> around double-parked or slow-moving vehicles</a:t>
            </a:r>
          </a:p>
          <a:p>
            <a:r>
              <a:rPr lang="en-IN" dirty="0" smtClean="0"/>
              <a:t>Ability to maintain curb </a:t>
            </a:r>
            <a:r>
              <a:rPr lang="en-IN" dirty="0" err="1" smtClean="0"/>
              <a:t>parlung</a:t>
            </a:r>
            <a:r>
              <a:rPr lang="en-IN" dirty="0" smtClean="0"/>
              <a:t> longer than otherwise possible (due to capacity benefits)</a:t>
            </a:r>
          </a:p>
          <a:p>
            <a:r>
              <a:rPr lang="en-IN" b="1" dirty="0" smtClean="0"/>
              <a:t>Capacity Benefits:</a:t>
            </a:r>
          </a:p>
          <a:p>
            <a:r>
              <a:rPr lang="en-IN" dirty="0" smtClean="0"/>
              <a:t>Reduced left-turn </a:t>
            </a:r>
            <a:r>
              <a:rPr lang="en-IN" dirty="0" err="1" smtClean="0"/>
              <a:t>pces</a:t>
            </a:r>
            <a:endParaRPr lang="en-IN" dirty="0" smtClean="0"/>
          </a:p>
          <a:p>
            <a:r>
              <a:rPr lang="en-IN" dirty="0" smtClean="0"/>
              <a:t>Fewer signal phases (at signalized intersections)</a:t>
            </a:r>
          </a:p>
          <a:p>
            <a:r>
              <a:rPr lang="en-IN" dirty="0" smtClean="0"/>
              <a:t>Reduced delay</a:t>
            </a:r>
          </a:p>
          <a:p>
            <a:r>
              <a:rPr lang="en-IN" dirty="0" smtClean="0"/>
              <a:t>Better utilization of street width</a:t>
            </a:r>
          </a:p>
          <a:p>
            <a:r>
              <a:rPr lang="en-IN" b="1" dirty="0" smtClean="0"/>
              <a:t>Safety Benefits:</a:t>
            </a:r>
          </a:p>
          <a:p>
            <a:r>
              <a:rPr lang="en-IN" dirty="0" smtClean="0"/>
              <a:t>Intersection LT conflicts removed</a:t>
            </a:r>
          </a:p>
          <a:p>
            <a:r>
              <a:rPr lang="en-IN" dirty="0" smtClean="0"/>
              <a:t>Midblock LT conflicts removed</a:t>
            </a:r>
          </a:p>
          <a:p>
            <a:r>
              <a:rPr lang="en-IN" dirty="0" smtClean="0"/>
              <a:t>Improved driver field of vision</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Disadvantages of One-way Street Systems</a:t>
            </a:r>
            <a:endParaRPr lang="en-IN" sz="3600" dirty="0"/>
          </a:p>
        </p:txBody>
      </p:sp>
      <p:sp>
        <p:nvSpPr>
          <p:cNvPr id="3" name="Content Placeholder 2"/>
          <p:cNvSpPr>
            <a:spLocks noGrp="1"/>
          </p:cNvSpPr>
          <p:nvPr>
            <p:ph idx="1"/>
          </p:nvPr>
        </p:nvSpPr>
        <p:spPr/>
        <p:txBody>
          <a:bodyPr>
            <a:noAutofit/>
          </a:bodyPr>
          <a:lstStyle/>
          <a:p>
            <a:r>
              <a:rPr lang="en-IN" sz="2000" dirty="0" smtClean="0"/>
              <a:t>Increased trip lengths for some/most/all vehicles, pedestrians, and transit routes</a:t>
            </a:r>
          </a:p>
          <a:p>
            <a:r>
              <a:rPr lang="en-IN" sz="2000" dirty="0" smtClean="0"/>
              <a:t>Some businesses negatively affected</a:t>
            </a:r>
          </a:p>
          <a:p>
            <a:r>
              <a:rPr lang="en-IN" sz="2000" dirty="0" smtClean="0"/>
              <a:t>Signal coordinated in grid still poses closure problem</a:t>
            </a:r>
          </a:p>
          <a:p>
            <a:r>
              <a:rPr lang="en-IN" sz="2000" dirty="0" smtClean="0"/>
              <a:t>Transit route directions now separated by at least one block</a:t>
            </a:r>
          </a:p>
          <a:p>
            <a:r>
              <a:rPr lang="en-IN" sz="2000" dirty="0" smtClean="0"/>
              <a:t>For transit routes, a 50% reduction in right-hand lanes; may create bus stop capacity problem</a:t>
            </a:r>
          </a:p>
          <a:p>
            <a:r>
              <a:rPr lang="en-IN" sz="2000" dirty="0" smtClean="0"/>
              <a:t>Concern of businesses about potential negative impacts</a:t>
            </a:r>
          </a:p>
          <a:p>
            <a:r>
              <a:rPr lang="en-IN" sz="2000" dirty="0" smtClean="0"/>
              <a:t>Fewer turning opportunities</a:t>
            </a:r>
          </a:p>
          <a:p>
            <a:r>
              <a:rPr lang="en-IN" sz="2000" dirty="0" smtClean="0"/>
              <a:t>Additional signing needed to designate “one-way” designations, </a:t>
            </a:r>
            <a:r>
              <a:rPr lang="en-IN" sz="2000" b="1" dirty="0" smtClean="0"/>
              <a:t>turn prohibitions, and restricted </a:t>
            </a:r>
            <a:r>
              <a:rPr lang="en-IN" sz="2000" dirty="0" smtClean="0"/>
              <a:t>entry</a:t>
            </a:r>
            <a:endParaRPr lang="en-IN" sz="20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IN" sz="3600" dirty="0" smtClean="0">
                <a:latin typeface="+mj-lt"/>
              </a:rPr>
              <a:t>Tidal-flow operation of major roads</a:t>
            </a:r>
            <a:endParaRPr lang="en-IN" sz="3600" dirty="0">
              <a:latin typeface="+mj-lt"/>
            </a:endParaRPr>
          </a:p>
        </p:txBody>
      </p:sp>
      <p:sp>
        <p:nvSpPr>
          <p:cNvPr id="3" name="Content Placeholder 2"/>
          <p:cNvSpPr>
            <a:spLocks noGrp="1"/>
          </p:cNvSpPr>
          <p:nvPr>
            <p:ph idx="1"/>
          </p:nvPr>
        </p:nvSpPr>
        <p:spPr/>
        <p:txBody>
          <a:bodyPr>
            <a:normAutofit/>
          </a:bodyPr>
          <a:lstStyle/>
          <a:p>
            <a:r>
              <a:rPr lang="en-IN" sz="2000" dirty="0" smtClean="0"/>
              <a:t>It is a traffic management tool whereby the total carriageway width is shared between two directions of travel in near proportion to the flow in each direction</a:t>
            </a:r>
          </a:p>
          <a:p>
            <a:r>
              <a:rPr lang="en-IN" sz="2000" dirty="0" smtClean="0"/>
              <a:t>The number of lanes assigned to each direction of travel varies with the time of day so that extra capacity is provided to the heavier traffic flow during, typically, peak commuter periods</a:t>
            </a:r>
          </a:p>
          <a:p>
            <a:r>
              <a:rPr lang="en-IN" sz="2000" dirty="0" smtClean="0"/>
              <a:t>The great advantage of tidal-flow operation is that extra capacity is provided on the same road at the time required and, unlike one-way streets, traffic in the minor direction does not have to move to a complementary street</a:t>
            </a:r>
          </a:p>
          <a:p>
            <a:r>
              <a:rPr lang="en-IN" sz="2000" dirty="0" smtClean="0"/>
              <a:t>Its usage is particularly applicable to heavily trafficked bridges, tunnels and radial roads in urban areas</a:t>
            </a:r>
            <a:endParaRPr lang="en-IN" sz="20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Disadvantages of tidal-flow schemes</a:t>
            </a:r>
            <a:endParaRPr lang="en-IN" dirty="0"/>
          </a:p>
        </p:txBody>
      </p:sp>
      <p:sp>
        <p:nvSpPr>
          <p:cNvPr id="3" name="Content Placeholder 2"/>
          <p:cNvSpPr>
            <a:spLocks noGrp="1"/>
          </p:cNvSpPr>
          <p:nvPr>
            <p:ph idx="1"/>
          </p:nvPr>
        </p:nvSpPr>
        <p:spPr/>
        <p:txBody>
          <a:bodyPr>
            <a:normAutofit/>
          </a:bodyPr>
          <a:lstStyle/>
          <a:p>
            <a:r>
              <a:rPr lang="en-IN" sz="2000" dirty="0" smtClean="0"/>
              <a:t>Implementation can be expensive</a:t>
            </a:r>
          </a:p>
          <a:p>
            <a:r>
              <a:rPr lang="en-IN" sz="2000" dirty="0" smtClean="0"/>
              <a:t>Poor implementation can result in increasing numbers of head-on accidents</a:t>
            </a:r>
          </a:p>
          <a:p>
            <a:r>
              <a:rPr lang="en-IN" sz="2000" dirty="0" smtClean="0"/>
              <a:t>Central pedestrian refuges have to be removed</a:t>
            </a:r>
          </a:p>
          <a:p>
            <a:r>
              <a:rPr lang="en-IN" sz="2000" b="1" dirty="0" smtClean="0"/>
              <a:t>No-parking restrictions are normally imposed</a:t>
            </a:r>
            <a:endParaRPr lang="en-IN" sz="2000" i="1" dirty="0" smtClean="0"/>
          </a:p>
          <a:p>
            <a:r>
              <a:rPr lang="en-IN" sz="2000" dirty="0" smtClean="0"/>
              <a:t>Right turns from minor roads may have to be banned</a:t>
            </a:r>
          </a:p>
          <a:p>
            <a:r>
              <a:rPr lang="en-IN" sz="2000" dirty="0" smtClean="0"/>
              <a:t>Bus stops and </a:t>
            </a:r>
            <a:r>
              <a:rPr lang="en-IN" sz="2000" dirty="0" err="1" smtClean="0"/>
              <a:t>laybys</a:t>
            </a:r>
            <a:r>
              <a:rPr lang="en-IN" sz="2000" dirty="0" smtClean="0"/>
              <a:t> may have to be removed if single lanes are used to carry the minor flow</a:t>
            </a:r>
          </a:p>
          <a:p>
            <a:r>
              <a:rPr lang="en-IN" sz="2000" dirty="0" smtClean="0"/>
              <a:t>This type of operation normally cannot be applied to roads divided by central reservations.</a:t>
            </a:r>
            <a:endParaRPr lang="en-IN" sz="20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4069"/>
            <a:ext cx="8229600" cy="5121275"/>
          </a:xfrm>
        </p:spPr>
        <p:txBody>
          <a:bodyPr>
            <a:normAutofit fontScale="77500" lnSpcReduction="20000"/>
          </a:bodyPr>
          <a:lstStyle/>
          <a:p>
            <a:r>
              <a:rPr lang="en-US" dirty="0" smtClean="0"/>
              <a:t>Integrated </a:t>
            </a:r>
            <a:r>
              <a:rPr lang="en-US" dirty="0"/>
              <a:t>safety improvement and Traffic Calming Schemes</a:t>
            </a:r>
            <a:r>
              <a:rPr lang="en-US" dirty="0" smtClean="0"/>
              <a:t>,</a:t>
            </a:r>
          </a:p>
          <a:p>
            <a:r>
              <a:rPr lang="en-US" dirty="0"/>
              <a:t>L</a:t>
            </a:r>
            <a:r>
              <a:rPr lang="en-US" dirty="0" smtClean="0"/>
              <a:t>oad limits (Enforcement)</a:t>
            </a:r>
          </a:p>
          <a:p>
            <a:r>
              <a:rPr lang="en-US" dirty="0" smtClean="0"/>
              <a:t>Parking</a:t>
            </a:r>
            <a:r>
              <a:rPr lang="en-US" dirty="0"/>
              <a:t>, Parking enforcement and its influence on </a:t>
            </a:r>
            <a:r>
              <a:rPr lang="en-US" dirty="0" smtClean="0"/>
              <a:t>Accidents</a:t>
            </a:r>
          </a:p>
          <a:p>
            <a:r>
              <a:rPr lang="en-US" dirty="0" smtClean="0"/>
              <a:t>Travel </a:t>
            </a:r>
            <a:r>
              <a:rPr lang="en-US" dirty="0"/>
              <a:t>Demand Management; Methods of Traffic management measures: Restriction of Turning Movements, </a:t>
            </a:r>
            <a:r>
              <a:rPr lang="en-US" dirty="0" smtClean="0"/>
              <a:t>One-way </a:t>
            </a:r>
            <a:r>
              <a:rPr lang="en-US" dirty="0"/>
              <a:t>streets, Tidal Flow Operation Methods, Exclusive Bus Lanes and Closing </a:t>
            </a:r>
            <a:r>
              <a:rPr lang="en-US" dirty="0" smtClean="0"/>
              <a:t>Side-streets</a:t>
            </a:r>
          </a:p>
          <a:p>
            <a:r>
              <a:rPr lang="en-US" dirty="0" smtClean="0"/>
              <a:t>Latest </a:t>
            </a:r>
            <a:r>
              <a:rPr lang="en-US" dirty="0"/>
              <a:t>tools and techniques used for Road safety and traffic </a:t>
            </a:r>
            <a:r>
              <a:rPr lang="en-US" dirty="0" smtClean="0"/>
              <a:t>management</a:t>
            </a:r>
          </a:p>
          <a:p>
            <a:r>
              <a:rPr lang="en-US" dirty="0" smtClean="0"/>
              <a:t>Road </a:t>
            </a:r>
            <a:r>
              <a:rPr lang="en-US" dirty="0"/>
              <a:t>safety issues and various measures for road safety; Legislation, Enforcement, Education and Propaganda</a:t>
            </a:r>
            <a:r>
              <a:rPr lang="en-US" dirty="0" smtClean="0"/>
              <a:t>,</a:t>
            </a:r>
          </a:p>
          <a:p>
            <a:r>
              <a:rPr lang="en-US" dirty="0" smtClean="0"/>
              <a:t>Air </a:t>
            </a:r>
            <a:r>
              <a:rPr lang="en-US" dirty="0"/>
              <a:t>quality, Noise and Energy </a:t>
            </a:r>
            <a:r>
              <a:rPr lang="en-US" dirty="0" smtClean="0"/>
              <a:t>Impacts</a:t>
            </a:r>
          </a:p>
          <a:p>
            <a:r>
              <a:rPr lang="en-US" dirty="0" smtClean="0"/>
              <a:t>Cost </a:t>
            </a:r>
            <a:r>
              <a:rPr lang="en-US" dirty="0"/>
              <a:t>of Road </a:t>
            </a:r>
            <a:r>
              <a:rPr lang="en-US" dirty="0" smtClean="0"/>
              <a:t>Accidents</a:t>
            </a:r>
          </a:p>
          <a:p>
            <a:r>
              <a:rPr lang="en-US" dirty="0" smtClean="0"/>
              <a:t>Highway lighting, </a:t>
            </a:r>
            <a:r>
              <a:rPr lang="en-IN" dirty="0"/>
              <a:t>red light </a:t>
            </a:r>
            <a:r>
              <a:rPr lang="en-IN" dirty="0" smtClean="0"/>
              <a:t>camera (</a:t>
            </a:r>
            <a:r>
              <a:rPr lang="en-US" dirty="0"/>
              <a:t>Safety </a:t>
            </a:r>
            <a:r>
              <a:rPr lang="en-US" dirty="0" smtClean="0"/>
              <a:t>cameras)</a:t>
            </a:r>
            <a:endParaRPr lang="en-US" dirty="0"/>
          </a:p>
          <a:p>
            <a:r>
              <a:rPr lang="en-US" dirty="0"/>
              <a:t>Tests on driver and vehicles, </a:t>
            </a:r>
          </a:p>
          <a:p>
            <a:r>
              <a:rPr lang="en-US" dirty="0"/>
              <a:t>Pedestrian safety issues, </a:t>
            </a:r>
          </a:p>
          <a:p>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2</a:t>
            </a:fld>
            <a:endParaRPr lang="en-IN"/>
          </a:p>
        </p:txBody>
      </p:sp>
      <p:sp>
        <p:nvSpPr>
          <p:cNvPr id="7" name="Title 1"/>
          <p:cNvSpPr>
            <a:spLocks noGrp="1"/>
          </p:cNvSpPr>
          <p:nvPr>
            <p:ph type="title"/>
          </p:nvPr>
        </p:nvSpPr>
        <p:spPr/>
        <p:txBody>
          <a:bodyPr/>
          <a:lstStyle/>
          <a:p>
            <a:r>
              <a:rPr lang="en-US" b="1" dirty="0" smtClean="0"/>
              <a:t>Overview of topics</a:t>
            </a:r>
            <a:endParaRPr lang="en-IN" b="1" dirty="0"/>
          </a:p>
        </p:txBody>
      </p:sp>
    </p:spTree>
    <p:extLst>
      <p:ext uri="{BB962C8B-B14F-4D97-AF65-F5344CB8AC3E}">
        <p14:creationId xmlns:p14="http://schemas.microsoft.com/office/powerpoint/2010/main" val="201640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dirty="0" smtClean="0"/>
              <a:t>Priority for High Occupancy Vehicles (HOV)</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use of HOV facilities, which focus on increasing the </a:t>
            </a:r>
            <a:r>
              <a:rPr lang="en-IN" i="1" dirty="0" smtClean="0"/>
              <a:t>person-movement efficiency of a road or travel corridor is aimed at addressing traffic </a:t>
            </a:r>
            <a:r>
              <a:rPr lang="en-IN" dirty="0" smtClean="0"/>
              <a:t>congestion and environmental concerns as well as reducing the delays to buses and increasing their reliability.</a:t>
            </a:r>
          </a:p>
          <a:p>
            <a:r>
              <a:rPr lang="en-IN" dirty="0" smtClean="0"/>
              <a:t>A variety of HOV treatments are currently in operation worldwide; they include</a:t>
            </a:r>
          </a:p>
          <a:p>
            <a:pPr lvl="1"/>
            <a:r>
              <a:rPr lang="en-IN" dirty="0" err="1" smtClean="0"/>
              <a:t>Busways</a:t>
            </a:r>
            <a:r>
              <a:rPr lang="en-IN" dirty="0" smtClean="0"/>
              <a:t> on separate rights of way, </a:t>
            </a:r>
          </a:p>
          <a:p>
            <a:pPr lvl="1"/>
            <a:r>
              <a:rPr lang="en-IN" dirty="0" smtClean="0"/>
              <a:t>Exclusive lanes, and </a:t>
            </a:r>
          </a:p>
          <a:p>
            <a:pPr lvl="1"/>
            <a:r>
              <a:rPr lang="en-IN" dirty="0" smtClean="0"/>
              <a:t>Priority for HOVs at intersections.</a:t>
            </a:r>
          </a:p>
          <a:p>
            <a:r>
              <a:rPr lang="en-IN" dirty="0" smtClean="0"/>
              <a:t>HOV facilities that are open to private car pools as well as public buses are prevalent in North America, whereas elsewhere in the world (including Britain) the emphasis is on bus usage.  However, in Britain access to HOV operation is often given to taxis (and emergency vehicles) and sometimes to cyclists and disabled drivers</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Rapid Transit (BRT)</a:t>
            </a:r>
            <a:endParaRPr lang="en-IN" dirty="0"/>
          </a:p>
        </p:txBody>
      </p:sp>
      <p:pic>
        <p:nvPicPr>
          <p:cNvPr id="54274" name="Picture 2" descr="http://upload.wikimedia.org/wikipedia/commons/9/94/BusesDelhiDTC.jpg"/>
          <p:cNvPicPr>
            <a:picLocks noGrp="1" noChangeAspect="1" noChangeArrowheads="1"/>
          </p:cNvPicPr>
          <p:nvPr>
            <p:ph idx="1"/>
          </p:nvPr>
        </p:nvPicPr>
        <p:blipFill>
          <a:blip r:embed="rId4"/>
          <a:srcRect/>
          <a:stretch>
            <a:fillRect/>
          </a:stretch>
        </p:blipFill>
        <p:spPr bwMode="auto">
          <a:xfrm>
            <a:off x="609602" y="1357299"/>
            <a:ext cx="3819635" cy="2928958"/>
          </a:xfrm>
          <a:prstGeom prst="rect">
            <a:avLst/>
          </a:prstGeom>
          <a:noFill/>
        </p:spPr>
      </p:pic>
      <p:pic>
        <p:nvPicPr>
          <p:cNvPr id="54278" name="Picture 6" descr="http://www.vandeindia.com/wp-content/uploads/2009/10/BRTS1.jpg"/>
          <p:cNvPicPr>
            <a:picLocks noChangeAspect="1" noChangeArrowheads="1"/>
          </p:cNvPicPr>
          <p:nvPr/>
        </p:nvPicPr>
        <p:blipFill>
          <a:blip r:embed="rId5"/>
          <a:srcRect/>
          <a:stretch>
            <a:fillRect/>
          </a:stretch>
        </p:blipFill>
        <p:spPr bwMode="auto">
          <a:xfrm>
            <a:off x="4714876" y="1357298"/>
            <a:ext cx="3833806" cy="2875355"/>
          </a:xfrm>
          <a:prstGeom prst="rect">
            <a:avLst/>
          </a:prstGeom>
          <a:noFill/>
        </p:spPr>
      </p:pic>
      <p:pic>
        <p:nvPicPr>
          <p:cNvPr id="7" name="Ahmedabad BRTS.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6"/>
          <a:stretch>
            <a:fillRect/>
          </a:stretch>
        </p:blipFill>
        <p:spPr>
          <a:xfrm>
            <a:off x="2905113" y="4357694"/>
            <a:ext cx="3143251" cy="2357438"/>
          </a:xfrm>
          <a:prstGeom prst="rect">
            <a:avLst/>
          </a:prstGeom>
        </p:spPr>
      </p:pic>
      <p:sp>
        <p:nvSpPr>
          <p:cNvPr id="6" name="Slide Number Placeholder 5"/>
          <p:cNvSpPr>
            <a:spLocks noGrp="1"/>
          </p:cNvSpPr>
          <p:nvPr>
            <p:ph type="sldNum" sz="quarter" idx="12"/>
          </p:nvPr>
        </p:nvSpPr>
        <p:spPr/>
        <p:txBody>
          <a:bodyPr/>
          <a:lstStyle/>
          <a:p>
            <a:fld id="{3E6649A0-FE82-42E6-A9DC-C9091CAA3EF4}" type="slidenum">
              <a:rPr lang="en-IN" smtClean="0"/>
              <a:pPr/>
              <a:t>21</a:t>
            </a:fld>
            <a:endParaRPr lang="en-IN"/>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Rapid Transit (BRT) System</a:t>
            </a:r>
            <a:endParaRPr lang="en-IN" dirty="0"/>
          </a:p>
        </p:txBody>
      </p:sp>
      <p:pic>
        <p:nvPicPr>
          <p:cNvPr id="1026" name="Picture 2" descr="http://image.slidesharecdn.com/1-abhijitlokhre-130424040809-phpapp02/95/feeder-services-in-brts-new-concepts-abhijit-lokre-5-638.jpg?cb=1366794746"/>
          <p:cNvPicPr>
            <a:picLocks noGrp="1" noChangeAspect="1" noChangeArrowheads="1"/>
          </p:cNvPicPr>
          <p:nvPr>
            <p:ph idx="1"/>
          </p:nvPr>
        </p:nvPicPr>
        <p:blipFill>
          <a:blip r:embed="rId2"/>
          <a:srcRect/>
          <a:stretch>
            <a:fillRect/>
          </a:stretch>
        </p:blipFill>
        <p:spPr bwMode="auto">
          <a:xfrm>
            <a:off x="1544078" y="2071678"/>
            <a:ext cx="6028318" cy="4525963"/>
          </a:xfrm>
          <a:prstGeom prst="rect">
            <a:avLst/>
          </a:prstGeom>
          <a:noFill/>
        </p:spPr>
      </p:pic>
      <p:sp>
        <p:nvSpPr>
          <p:cNvPr id="5" name="Rectangle 4"/>
          <p:cNvSpPr/>
          <p:nvPr/>
        </p:nvSpPr>
        <p:spPr>
          <a:xfrm>
            <a:off x="357158" y="1285860"/>
            <a:ext cx="8286808" cy="646331"/>
          </a:xfrm>
          <a:prstGeom prst="rect">
            <a:avLst/>
          </a:prstGeom>
        </p:spPr>
        <p:txBody>
          <a:bodyPr wrap="square">
            <a:spAutoFit/>
          </a:bodyPr>
          <a:lstStyle/>
          <a:p>
            <a:pPr>
              <a:buClrTx/>
              <a:buFont typeface="Wingdings" pitchFamily="2" charset="2"/>
              <a:buChar char="§"/>
            </a:pPr>
            <a:r>
              <a:rPr lang="en-US" dirty="0" smtClean="0"/>
              <a:t>By 2003 Delhi (India) got into process of adopting BRTS to Indian cities. </a:t>
            </a:r>
          </a:p>
          <a:p>
            <a:pPr>
              <a:buClrTx/>
              <a:buFont typeface="Wingdings" pitchFamily="2" charset="2"/>
              <a:buChar char="§"/>
            </a:pPr>
            <a:r>
              <a:rPr lang="en-US" dirty="0" smtClean="0"/>
              <a:t>BRTS planning was followed by </a:t>
            </a:r>
            <a:r>
              <a:rPr lang="en-US" dirty="0" err="1" smtClean="0"/>
              <a:t>Ahmedabad</a:t>
            </a:r>
            <a:r>
              <a:rPr lang="en-US" dirty="0" smtClean="0"/>
              <a:t> (2005), </a:t>
            </a:r>
            <a:r>
              <a:rPr lang="en-US" dirty="0" err="1" smtClean="0"/>
              <a:t>Pune</a:t>
            </a:r>
            <a:r>
              <a:rPr lang="en-US" dirty="0" smtClean="0"/>
              <a:t> and Indore (2006).</a:t>
            </a:r>
          </a:p>
        </p:txBody>
      </p:sp>
      <p:sp>
        <p:nvSpPr>
          <p:cNvPr id="6" name="Slide Number Placeholder 5"/>
          <p:cNvSpPr>
            <a:spLocks noGrp="1"/>
          </p:cNvSpPr>
          <p:nvPr>
            <p:ph type="sldNum" sz="quarter" idx="12"/>
          </p:nvPr>
        </p:nvSpPr>
        <p:spPr/>
        <p:txBody>
          <a:bodyPr/>
          <a:lstStyle/>
          <a:p>
            <a:fld id="{3E6649A0-FE82-42E6-A9DC-C9091CAA3EF4}"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44562"/>
          </a:xfrm>
        </p:spPr>
        <p:txBody>
          <a:bodyPr/>
          <a:lstStyle/>
          <a:p>
            <a:r>
              <a:rPr lang="en-IN" dirty="0" smtClean="0"/>
              <a:t>Vehicle Parking</a:t>
            </a:r>
            <a:endParaRPr lang="en-IN" dirty="0"/>
          </a:p>
        </p:txBody>
      </p:sp>
      <p:sp>
        <p:nvSpPr>
          <p:cNvPr id="3" name="Content Placeholder 2"/>
          <p:cNvSpPr>
            <a:spLocks noGrp="1"/>
          </p:cNvSpPr>
          <p:nvPr>
            <p:ph idx="1"/>
          </p:nvPr>
        </p:nvSpPr>
        <p:spPr>
          <a:xfrm>
            <a:off x="147638" y="1290638"/>
            <a:ext cx="8710642" cy="5281634"/>
          </a:xfrm>
        </p:spPr>
        <p:txBody>
          <a:bodyPr>
            <a:normAutofit/>
          </a:bodyPr>
          <a:lstStyle/>
          <a:p>
            <a:r>
              <a:rPr lang="en-US" sz="2400" dirty="0" smtClean="0"/>
              <a:t>Terminal facilities form an integral part of any transportation system</a:t>
            </a:r>
          </a:p>
          <a:p>
            <a:r>
              <a:rPr lang="en-US" sz="2400" dirty="0" smtClean="0"/>
              <a:t>Failure to provide suitable parking facility can result in congestion and frustration</a:t>
            </a:r>
          </a:p>
          <a:p>
            <a:r>
              <a:rPr lang="en-US" sz="2400" dirty="0" smtClean="0"/>
              <a:t>As a general rule increase in vehicle ownership results in increased parking demand</a:t>
            </a:r>
          </a:p>
          <a:p>
            <a:r>
              <a:rPr lang="en-IN" sz="2400" dirty="0" smtClean="0"/>
              <a:t>The availability of less space in urban areas has increased the demand for parking space especially in areas like Central business district (CBD). This affects the mode choice also. This has a great economical impact</a:t>
            </a:r>
            <a:endParaRPr lang="en-US" sz="2400" dirty="0" smtClean="0"/>
          </a:p>
        </p:txBody>
      </p:sp>
      <p:sp>
        <p:nvSpPr>
          <p:cNvPr id="4" name="Slide Number Placeholder 3"/>
          <p:cNvSpPr>
            <a:spLocks noGrp="1"/>
          </p:cNvSpPr>
          <p:nvPr>
            <p:ph type="sldNum" sz="quarter" idx="12"/>
          </p:nvPr>
        </p:nvSpPr>
        <p:spPr/>
        <p:txBody>
          <a:bodyPr/>
          <a:lstStyle/>
          <a:p>
            <a:fld id="{3E6649A0-FE82-42E6-A9DC-C9091CAA3EF4}" type="slidenum">
              <a:rPr lang="en-IN" smtClean="0"/>
              <a:pPr/>
              <a:t>23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On-street parking-ill effects</a:t>
            </a:r>
            <a:endParaRPr lang="en-IN" dirty="0"/>
          </a:p>
        </p:txBody>
      </p:sp>
      <p:sp>
        <p:nvSpPr>
          <p:cNvPr id="3" name="Content Placeholder 2"/>
          <p:cNvSpPr>
            <a:spLocks noGrp="1"/>
          </p:cNvSpPr>
          <p:nvPr>
            <p:ph idx="1"/>
          </p:nvPr>
        </p:nvSpPr>
        <p:spPr>
          <a:xfrm>
            <a:off x="152400" y="1428752"/>
            <a:ext cx="8763000" cy="5072082"/>
          </a:xfrm>
        </p:spPr>
        <p:txBody>
          <a:bodyPr>
            <a:normAutofit fontScale="77500" lnSpcReduction="20000"/>
          </a:bodyPr>
          <a:lstStyle/>
          <a:p>
            <a:pPr marL="457200" indent="-457200">
              <a:buFont typeface="+mj-lt"/>
              <a:buAutoNum type="arabicPeriod"/>
            </a:pPr>
            <a:r>
              <a:rPr lang="en-IN" dirty="0" smtClean="0"/>
              <a:t>Congestion: </a:t>
            </a:r>
          </a:p>
          <a:p>
            <a:pPr lvl="1"/>
            <a:r>
              <a:rPr lang="en-IN" dirty="0" smtClean="0"/>
              <a:t>Parking takes considerable street space leading to the lowering of the road capacity. Hence, speed will be reduced, journey time and delay will also subsequently increase. The operational cost of the vehicle increases leading to great economical loss to the community.</a:t>
            </a:r>
          </a:p>
          <a:p>
            <a:pPr marL="457200" indent="-457200">
              <a:buFont typeface="+mj-lt"/>
              <a:buAutoNum type="arabicPeriod"/>
            </a:pPr>
            <a:r>
              <a:rPr lang="en-IN" dirty="0" smtClean="0"/>
              <a:t>Accidents: </a:t>
            </a:r>
          </a:p>
          <a:p>
            <a:pPr lvl="1"/>
            <a:r>
              <a:rPr lang="en-IN" dirty="0" smtClean="0"/>
              <a:t>Careless maneuvering of parking and unparking leads to accidents which are referred to as parking accidents. Common type of parking accidents occur while driving out a car from the parking area, careless opening of the doors of parked cars, and while bringing in the vehicle to the parking lot for parking.</a:t>
            </a:r>
          </a:p>
          <a:p>
            <a:pPr marL="457200" indent="-457200">
              <a:buFont typeface="+mj-lt"/>
              <a:buAutoNum type="arabicPeriod"/>
            </a:pPr>
            <a:r>
              <a:rPr lang="en-IN" dirty="0" smtClean="0"/>
              <a:t>Environmental pollution: </a:t>
            </a:r>
          </a:p>
          <a:p>
            <a:pPr lvl="1"/>
            <a:r>
              <a:rPr lang="en-IN" dirty="0" smtClean="0"/>
              <a:t>They also cause pollution to the environment because stopping and starting of vehicles while parking and unparking results in noise and fumes. They also affect the aesthetic beauty of the buildings because cars parked at every available space creates a feeling that building rises from a plinth of cars. </a:t>
            </a:r>
          </a:p>
          <a:p>
            <a:pPr marL="457200" indent="-457200">
              <a:buFont typeface="+mj-lt"/>
              <a:buAutoNum type="arabicPeriod"/>
            </a:pPr>
            <a:r>
              <a:rPr lang="en-IN" dirty="0" smtClean="0"/>
              <a:t>Obstruction to fire fighting operations and other emergency services: </a:t>
            </a:r>
          </a:p>
          <a:p>
            <a:pPr lvl="1"/>
            <a:r>
              <a:rPr lang="en-IN" dirty="0" smtClean="0"/>
              <a:t>Parked vehicles may obstruct the movement of fire fighting vehicles. Sometimes they block access to hydrants and access to buildings</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24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parking studies</a:t>
            </a:r>
            <a:endParaRPr lang="en-IN" dirty="0"/>
          </a:p>
        </p:txBody>
      </p:sp>
      <p:sp>
        <p:nvSpPr>
          <p:cNvPr id="3" name="Content Placeholder 2"/>
          <p:cNvSpPr>
            <a:spLocks noGrp="1"/>
          </p:cNvSpPr>
          <p:nvPr>
            <p:ph idx="1"/>
          </p:nvPr>
        </p:nvSpPr>
        <p:spPr/>
        <p:txBody>
          <a:bodyPr>
            <a:normAutofit lnSpcReduction="10000"/>
          </a:bodyPr>
          <a:lstStyle/>
          <a:p>
            <a:pPr lvl="1"/>
            <a:r>
              <a:rPr lang="en-US" dirty="0" smtClean="0"/>
              <a:t>To determine the congestion in the city/town areas</a:t>
            </a:r>
          </a:p>
          <a:p>
            <a:pPr lvl="1"/>
            <a:r>
              <a:rPr lang="en-US" dirty="0" smtClean="0"/>
              <a:t>To assess the suppressed parking demand</a:t>
            </a:r>
          </a:p>
          <a:p>
            <a:pPr lvl="1"/>
            <a:r>
              <a:rPr lang="en-US" dirty="0" smtClean="0"/>
              <a:t>To evaluate capacity of the existing parking facilities</a:t>
            </a:r>
          </a:p>
          <a:p>
            <a:pPr lvl="1"/>
            <a:r>
              <a:rPr lang="en-US" dirty="0" smtClean="0"/>
              <a:t>To estimate the desires and demands of the public for parking facility</a:t>
            </a:r>
          </a:p>
          <a:p>
            <a:pPr lvl="1"/>
            <a:r>
              <a:rPr lang="en-US" dirty="0" smtClean="0"/>
              <a:t>To decide the capacity, location and type of future parking facilities</a:t>
            </a:r>
          </a:p>
          <a:p>
            <a:r>
              <a:rPr lang="en-US" dirty="0" smtClean="0"/>
              <a:t>Methods of Parking Surveys</a:t>
            </a:r>
          </a:p>
          <a:p>
            <a:pPr marL="914400" lvl="1" indent="-457200">
              <a:buFont typeface="+mj-lt"/>
              <a:buAutoNum type="arabicPeriod"/>
            </a:pPr>
            <a:r>
              <a:rPr lang="en-IN" dirty="0" smtClean="0"/>
              <a:t>In-out survey</a:t>
            </a:r>
          </a:p>
          <a:p>
            <a:pPr marL="914400" lvl="1" indent="-457200">
              <a:buFont typeface="+mj-lt"/>
              <a:buAutoNum type="arabicPeriod"/>
            </a:pPr>
            <a:r>
              <a:rPr lang="en-IN" dirty="0" smtClean="0"/>
              <a:t>Fixed period sampling</a:t>
            </a:r>
          </a:p>
          <a:p>
            <a:pPr marL="914400" lvl="1" indent="-457200">
              <a:buFont typeface="+mj-lt"/>
              <a:buAutoNum type="arabicPeriod"/>
            </a:pPr>
            <a:r>
              <a:rPr lang="en-IN" dirty="0" smtClean="0"/>
              <a:t>License plate method of survey</a:t>
            </a:r>
            <a:endParaRPr lang="en-US" dirty="0" smtClean="0"/>
          </a:p>
          <a:p>
            <a:pPr lvl="1"/>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5334000"/>
          </a:xfrm>
        </p:spPr>
        <p:txBody>
          <a:bodyPr>
            <a:normAutofit/>
          </a:bodyPr>
          <a:lstStyle/>
          <a:p>
            <a:pPr marL="457200" indent="-457200">
              <a:buFont typeface="+mj-lt"/>
              <a:buAutoNum type="arabicPeriod"/>
            </a:pPr>
            <a:r>
              <a:rPr lang="en-IN" dirty="0" smtClean="0"/>
              <a:t>In-out survey:</a:t>
            </a:r>
          </a:p>
          <a:p>
            <a:pPr lvl="1"/>
            <a:r>
              <a:rPr lang="en-IN" dirty="0" smtClean="0"/>
              <a:t>In this survey, the occupancy count in the selected parking lot is taken at the beginning. Then the number of vehicles that enter the parking lot for a particular time interval is counted. The number of vehicles that leave the parking lot is also taken. The final occupancy in the parking lot is also taken</a:t>
            </a:r>
          </a:p>
          <a:p>
            <a:pPr lvl="1"/>
            <a:r>
              <a:rPr lang="en-IN" dirty="0" smtClean="0"/>
              <a:t>Here the labor required is very less. </a:t>
            </a:r>
          </a:p>
          <a:p>
            <a:pPr lvl="1"/>
            <a:r>
              <a:rPr lang="en-IN" dirty="0" smtClean="0"/>
              <a:t>Only one person may be enough. But we wont get any data regarding the time duration for which a particular vehicle used that parking lot. Parking duration and turn over is not obtained. Hence we cannot estimate the parking fare from this survey</a:t>
            </a:r>
          </a:p>
        </p:txBody>
      </p:sp>
      <p:sp>
        <p:nvSpPr>
          <p:cNvPr id="4" name="Title 1"/>
          <p:cNvSpPr>
            <a:spLocks noGrp="1"/>
          </p:cNvSpPr>
          <p:nvPr>
            <p:ph type="title"/>
          </p:nvPr>
        </p:nvSpPr>
        <p:spPr/>
        <p:txBody>
          <a:bodyPr/>
          <a:lstStyle/>
          <a:p>
            <a:r>
              <a:rPr lang="en-IN" dirty="0" smtClean="0"/>
              <a:t>Parking surveys</a:t>
            </a:r>
            <a:endParaRPr lang="en-IN" dirty="0"/>
          </a:p>
        </p:txBody>
      </p:sp>
      <p:sp>
        <p:nvSpPr>
          <p:cNvPr id="5" name="Slide Number Placeholder 4"/>
          <p:cNvSpPr>
            <a:spLocks noGrp="1"/>
          </p:cNvSpPr>
          <p:nvPr>
            <p:ph type="sldNum" sz="quarter" idx="12"/>
          </p:nvPr>
        </p:nvSpPr>
        <p:spPr/>
        <p:txBody>
          <a:bodyPr/>
          <a:lstStyle/>
          <a:p>
            <a:fld id="{3E6649A0-FE82-42E6-A9DC-C9091CAA3EF4}" type="slidenum">
              <a:rPr lang="en-IN" smtClean="0"/>
              <a:pPr/>
              <a:t>26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5334000"/>
          </a:xfrm>
        </p:spPr>
        <p:txBody>
          <a:bodyPr>
            <a:normAutofit/>
          </a:bodyPr>
          <a:lstStyle/>
          <a:p>
            <a:pPr marL="514350" indent="-514350">
              <a:buFont typeface="+mj-lt"/>
              <a:buAutoNum type="arabicPeriod" startAt="2"/>
            </a:pPr>
            <a:r>
              <a:rPr lang="en-IN" dirty="0" smtClean="0"/>
              <a:t>Fixed period sampling:</a:t>
            </a:r>
          </a:p>
          <a:p>
            <a:pPr lvl="1"/>
            <a:r>
              <a:rPr lang="en-IN" dirty="0" smtClean="0"/>
              <a:t>This is almost similar to in-out survey. All vehicles are counted at the beginning of the survey. Then after a fixed time interval that may vary between 15 minutes to 1 hour, the count is again taken. Here there are chances of missing the number of vehicles that were parked for a short duration</a:t>
            </a:r>
            <a:endParaRPr lang="en-IN" dirty="0"/>
          </a:p>
        </p:txBody>
      </p:sp>
      <p:sp>
        <p:nvSpPr>
          <p:cNvPr id="4" name="Title 1"/>
          <p:cNvSpPr>
            <a:spLocks noGrp="1"/>
          </p:cNvSpPr>
          <p:nvPr>
            <p:ph type="title"/>
          </p:nvPr>
        </p:nvSpPr>
        <p:spPr/>
        <p:txBody>
          <a:bodyPr/>
          <a:lstStyle/>
          <a:p>
            <a:r>
              <a:rPr lang="en-IN" dirty="0" smtClean="0"/>
              <a:t>Parking surveys</a:t>
            </a:r>
            <a:endParaRPr lang="en-IN" dirty="0"/>
          </a:p>
        </p:txBody>
      </p:sp>
      <p:sp>
        <p:nvSpPr>
          <p:cNvPr id="5" name="Slide Number Placeholder 4"/>
          <p:cNvSpPr>
            <a:spLocks noGrp="1"/>
          </p:cNvSpPr>
          <p:nvPr>
            <p:ph type="sldNum" sz="quarter" idx="12"/>
          </p:nvPr>
        </p:nvSpPr>
        <p:spPr/>
        <p:txBody>
          <a:bodyPr/>
          <a:lstStyle/>
          <a:p>
            <a:fld id="{3E6649A0-FE82-42E6-A9DC-C9091CAA3EF4}" type="slidenum">
              <a:rPr lang="en-IN" smtClean="0"/>
              <a:pPr/>
              <a:t>27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0672"/>
            <a:ext cx="8229600" cy="4395782"/>
          </a:xfrm>
        </p:spPr>
        <p:txBody>
          <a:bodyPr>
            <a:normAutofit/>
          </a:bodyPr>
          <a:lstStyle/>
          <a:p>
            <a:pPr marL="457200" indent="-457200">
              <a:buFont typeface="+mj-lt"/>
              <a:buAutoNum type="arabicPeriod" startAt="3"/>
            </a:pPr>
            <a:r>
              <a:rPr lang="en-IN" sz="2400" dirty="0" smtClean="0"/>
              <a:t>License plate method of survey: </a:t>
            </a:r>
          </a:p>
          <a:p>
            <a:pPr lvl="1"/>
            <a:r>
              <a:rPr lang="en-IN" sz="2000" dirty="0" smtClean="0"/>
              <a:t>This results in the most accurate and realistic data</a:t>
            </a:r>
          </a:p>
          <a:p>
            <a:pPr lvl="1"/>
            <a:r>
              <a:rPr lang="en-IN" sz="2000" dirty="0" smtClean="0"/>
              <a:t>In this survey, every parking stall is monitored at a continuous interval of 15 minutes or so and the license plate number is noted down.</a:t>
            </a:r>
          </a:p>
          <a:p>
            <a:pPr lvl="1"/>
            <a:r>
              <a:rPr lang="en-IN" sz="2000" dirty="0" smtClean="0"/>
              <a:t>This will give the data regarding the duration for which a particular vehicle was using the parking bay.</a:t>
            </a:r>
          </a:p>
          <a:p>
            <a:pPr lvl="1"/>
            <a:r>
              <a:rPr lang="en-IN" sz="2000" dirty="0" smtClean="0"/>
              <a:t>This will help in calculating the fare because fare is estimated based on the duration for which the vehicle was parked.</a:t>
            </a:r>
          </a:p>
          <a:p>
            <a:pPr lvl="1"/>
            <a:r>
              <a:rPr lang="en-IN" sz="2000" dirty="0" smtClean="0"/>
              <a:t>If the time interval is shorter, then there are less chances of missing short-term parkers. But this method is very labor intensive</a:t>
            </a:r>
            <a:endParaRPr lang="en-US" sz="2000" dirty="0" smtClean="0"/>
          </a:p>
        </p:txBody>
      </p:sp>
      <p:sp>
        <p:nvSpPr>
          <p:cNvPr id="4" name="Title 1"/>
          <p:cNvSpPr>
            <a:spLocks noGrp="1"/>
          </p:cNvSpPr>
          <p:nvPr>
            <p:ph type="title"/>
          </p:nvPr>
        </p:nvSpPr>
        <p:spPr>
          <a:xfrm>
            <a:off x="457200" y="274638"/>
            <a:ext cx="8229600" cy="944562"/>
          </a:xfrm>
        </p:spPr>
        <p:txBody>
          <a:bodyPr/>
          <a:lstStyle/>
          <a:p>
            <a:r>
              <a:rPr lang="en-IN" dirty="0" smtClean="0"/>
              <a:t>Parking surveys</a:t>
            </a:r>
            <a:endParaRPr lang="en-IN" dirty="0"/>
          </a:p>
        </p:txBody>
      </p:sp>
      <p:sp>
        <p:nvSpPr>
          <p:cNvPr id="5" name="Slide Number Placeholder 4"/>
          <p:cNvSpPr>
            <a:spLocks noGrp="1"/>
          </p:cNvSpPr>
          <p:nvPr>
            <p:ph type="sldNum" sz="quarter" idx="12"/>
          </p:nvPr>
        </p:nvSpPr>
        <p:spPr/>
        <p:txBody>
          <a:bodyPr/>
          <a:lstStyle/>
          <a:p>
            <a:fld id="{3E6649A0-FE82-42E6-A9DC-C9091CAA3EF4}" type="slidenum">
              <a:rPr lang="en-IN" smtClean="0"/>
              <a:pPr/>
              <a:t>28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00132"/>
          </a:xfrm>
        </p:spPr>
        <p:txBody>
          <a:bodyPr/>
          <a:lstStyle/>
          <a:p>
            <a:r>
              <a:rPr lang="en-IN" dirty="0" smtClean="0"/>
              <a:t>Parking Requirements</a:t>
            </a:r>
            <a:endParaRPr lang="en-IN" dirty="0"/>
          </a:p>
        </p:txBody>
      </p:sp>
      <p:sp>
        <p:nvSpPr>
          <p:cNvPr id="3" name="Content Placeholder 2"/>
          <p:cNvSpPr>
            <a:spLocks noGrp="1"/>
          </p:cNvSpPr>
          <p:nvPr>
            <p:ph idx="1"/>
          </p:nvPr>
        </p:nvSpPr>
        <p:spPr>
          <a:xfrm>
            <a:off x="219076" y="1300186"/>
            <a:ext cx="8710642" cy="5486400"/>
          </a:xfrm>
        </p:spPr>
        <p:txBody>
          <a:bodyPr>
            <a:normAutofit fontScale="70000" lnSpcReduction="20000"/>
          </a:bodyPr>
          <a:lstStyle/>
          <a:p>
            <a:pPr lvl="1">
              <a:buNone/>
            </a:pPr>
            <a:r>
              <a:rPr lang="en-IN" sz="2400" b="1" dirty="0" smtClean="0"/>
              <a:t>Minimum parking requirements for different types of buildings.</a:t>
            </a:r>
          </a:p>
          <a:p>
            <a:r>
              <a:rPr lang="en-IN" dirty="0" smtClean="0"/>
              <a:t>Residential plot area less than 300 </a:t>
            </a:r>
            <a:r>
              <a:rPr lang="en-IN" dirty="0" err="1" smtClean="0"/>
              <a:t>sq.m</a:t>
            </a:r>
            <a:r>
              <a:rPr lang="en-IN" dirty="0" smtClean="0"/>
              <a:t>: only community parking space. </a:t>
            </a:r>
          </a:p>
          <a:p>
            <a:pPr>
              <a:buNone/>
            </a:pPr>
            <a:r>
              <a:rPr lang="en-IN" dirty="0" smtClean="0"/>
              <a:t>				from 300 to 500 </a:t>
            </a:r>
            <a:r>
              <a:rPr lang="en-IN" dirty="0" err="1" smtClean="0"/>
              <a:t>sq.m</a:t>
            </a:r>
            <a:r>
              <a:rPr lang="en-IN" dirty="0" smtClean="0"/>
              <a:t>, 1/3</a:t>
            </a:r>
            <a:r>
              <a:rPr lang="en-IN" baseline="30000" dirty="0" smtClean="0"/>
              <a:t>rd</a:t>
            </a:r>
            <a:r>
              <a:rPr lang="en-IN" dirty="0" smtClean="0"/>
              <a:t>  of the open area</a:t>
            </a:r>
          </a:p>
          <a:p>
            <a:pPr>
              <a:buNone/>
            </a:pPr>
            <a:r>
              <a:rPr lang="en-IN" dirty="0" smtClean="0"/>
              <a:t>				from 500 to 1000 </a:t>
            </a:r>
            <a:r>
              <a:rPr lang="en-IN" dirty="0" err="1" smtClean="0"/>
              <a:t>sq.m</a:t>
            </a:r>
            <a:r>
              <a:rPr lang="en-IN" dirty="0" smtClean="0"/>
              <a:t>, 1/4</a:t>
            </a:r>
            <a:r>
              <a:rPr lang="en-IN" baseline="30000" dirty="0" smtClean="0"/>
              <a:t>th</a:t>
            </a:r>
            <a:r>
              <a:rPr lang="en-IN" dirty="0" smtClean="0"/>
              <a:t> of the open area</a:t>
            </a:r>
          </a:p>
          <a:p>
            <a:pPr>
              <a:buNone/>
            </a:pPr>
            <a:r>
              <a:rPr lang="en-IN" dirty="0" smtClean="0"/>
              <a:t>				above 1000 </a:t>
            </a:r>
            <a:r>
              <a:rPr lang="en-IN" dirty="0" err="1" smtClean="0"/>
              <a:t>sq.m</a:t>
            </a:r>
            <a:r>
              <a:rPr lang="en-IN" dirty="0" smtClean="0"/>
              <a:t>, 1/6</a:t>
            </a:r>
            <a:r>
              <a:rPr lang="en-IN" baseline="30000" dirty="0" smtClean="0"/>
              <a:t>th</a:t>
            </a:r>
            <a:r>
              <a:rPr lang="en-IN" dirty="0" smtClean="0"/>
              <a:t> of the open area</a:t>
            </a:r>
          </a:p>
          <a:p>
            <a:r>
              <a:rPr lang="en-US" dirty="0" smtClean="0"/>
              <a:t>Flats (apartments): 1space for every 2dwellings (50-100sq.m)</a:t>
            </a:r>
          </a:p>
          <a:p>
            <a:r>
              <a:rPr lang="en-US" dirty="0" smtClean="0"/>
              <a:t>Multistoried group housing:1space for every 4dwellings</a:t>
            </a:r>
            <a:endParaRPr lang="en-IN" dirty="0" smtClean="0"/>
          </a:p>
          <a:p>
            <a:r>
              <a:rPr lang="en-IN" dirty="0" smtClean="0"/>
              <a:t>Offices: 1 parking space for every 70 </a:t>
            </a:r>
            <a:r>
              <a:rPr lang="en-IN" dirty="0" err="1" smtClean="0"/>
              <a:t>sq.m</a:t>
            </a:r>
            <a:r>
              <a:rPr lang="en-IN" dirty="0" smtClean="0"/>
              <a:t>.</a:t>
            </a:r>
          </a:p>
          <a:p>
            <a:r>
              <a:rPr lang="en-IN" dirty="0" smtClean="0"/>
              <a:t>Shops &amp; markets: 1 parking space for every 80 </a:t>
            </a:r>
            <a:r>
              <a:rPr lang="en-IN" dirty="0" err="1" smtClean="0"/>
              <a:t>sq.m</a:t>
            </a:r>
            <a:r>
              <a:rPr lang="en-IN" dirty="0" smtClean="0"/>
              <a:t>.</a:t>
            </a:r>
          </a:p>
          <a:p>
            <a:r>
              <a:rPr lang="en-IN" dirty="0" smtClean="0"/>
              <a:t>Restaurants: 1 parking space for every 10 seats</a:t>
            </a:r>
          </a:p>
          <a:p>
            <a:r>
              <a:rPr lang="en-IN" dirty="0" smtClean="0"/>
              <a:t>Hotels and motels</a:t>
            </a:r>
          </a:p>
          <a:p>
            <a:pPr lvl="1"/>
            <a:r>
              <a:rPr lang="en-IN" dirty="0" smtClean="0"/>
              <a:t>Five/Four star hotels: 1parking space for every 4 guest rooms</a:t>
            </a:r>
          </a:p>
          <a:p>
            <a:pPr lvl="1"/>
            <a:r>
              <a:rPr lang="en-IN" dirty="0" smtClean="0"/>
              <a:t>Three star hotels: 1parking space for every 8 guest rooms</a:t>
            </a:r>
          </a:p>
          <a:p>
            <a:pPr lvl="1"/>
            <a:r>
              <a:rPr lang="en-IN" dirty="0" smtClean="0"/>
              <a:t>Two star hotels: 1parking space for every 10guest rooms</a:t>
            </a:r>
          </a:p>
          <a:p>
            <a:pPr lvl="1"/>
            <a:r>
              <a:rPr lang="en-IN" dirty="0" smtClean="0"/>
              <a:t>Motels: : 1parking space for each guest room</a:t>
            </a:r>
          </a:p>
          <a:p>
            <a:r>
              <a:rPr lang="en-IN" dirty="0" smtClean="0"/>
              <a:t>Theatres and cinema halls need to keep only 1 parking space for 20 seats. </a:t>
            </a:r>
          </a:p>
          <a:p>
            <a:r>
              <a:rPr lang="en-US" dirty="0" smtClean="0"/>
              <a:t>Hospitals: 1parking space for every 10beds</a:t>
            </a:r>
            <a:endParaRPr lang="en-IN" dirty="0" smtClean="0"/>
          </a:p>
          <a:p>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29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 calcmode="lin" valueType="num">
                                      <p:cBhvr additive="base">
                                        <p:cTn id="7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additive="base">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15" end="15"/>
                                            </p:txEl>
                                          </p:spTgt>
                                        </p:tgtEl>
                                        <p:attrNameLst>
                                          <p:attrName>style.visibility</p:attrName>
                                        </p:attrNameLst>
                                      </p:cBhvr>
                                      <p:to>
                                        <p:strVal val="visible"/>
                                      </p:to>
                                    </p:set>
                                    <p:anim calcmode="lin" valueType="num">
                                      <p:cBhvr additive="base">
                                        <p:cTn id="8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6" end="16"/>
                                            </p:txEl>
                                          </p:spTgt>
                                        </p:tgtEl>
                                        <p:attrNameLst>
                                          <p:attrName>style.visibility</p:attrName>
                                        </p:attrNameLst>
                                      </p:cBhvr>
                                      <p:to>
                                        <p:strVal val="visible"/>
                                      </p:to>
                                    </p:set>
                                    <p:anim calcmode="lin" valueType="num">
                                      <p:cBhvr additive="base">
                                        <p:cTn id="9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Integrated safety </a:t>
            </a:r>
            <a:r>
              <a:rPr lang="en-US" dirty="0" smtClean="0"/>
              <a:t>improvement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b="1" dirty="0"/>
              <a:t>R</a:t>
            </a:r>
            <a:r>
              <a:rPr lang="en-IN" b="1" dirty="0" smtClean="0"/>
              <a:t>oad </a:t>
            </a:r>
            <a:r>
              <a:rPr lang="en-IN" b="1" dirty="0"/>
              <a:t>safety engineering </a:t>
            </a:r>
            <a:r>
              <a:rPr lang="en-IN" b="1" dirty="0" smtClean="0"/>
              <a:t>measures </a:t>
            </a:r>
            <a:r>
              <a:rPr lang="en-IN" dirty="0" smtClean="0"/>
              <a:t>Typical examples:</a:t>
            </a:r>
            <a:endParaRPr lang="en-IN" dirty="0"/>
          </a:p>
          <a:p>
            <a:pPr marL="514350" indent="-514350">
              <a:buFont typeface="+mj-lt"/>
              <a:buAutoNum type="arabicPeriod"/>
            </a:pPr>
            <a:r>
              <a:rPr lang="en-IN" dirty="0"/>
              <a:t> Single site treatment</a:t>
            </a:r>
          </a:p>
          <a:p>
            <a:pPr marL="0" indent="0">
              <a:buNone/>
            </a:pPr>
            <a:r>
              <a:rPr lang="en-IN" dirty="0"/>
              <a:t>– improved signing</a:t>
            </a:r>
          </a:p>
          <a:p>
            <a:pPr marL="0" indent="0">
              <a:buNone/>
            </a:pPr>
            <a:r>
              <a:rPr lang="en-IN" dirty="0"/>
              <a:t>– carriageway markings</a:t>
            </a:r>
          </a:p>
          <a:p>
            <a:pPr marL="0" indent="0">
              <a:buNone/>
            </a:pPr>
            <a:r>
              <a:rPr lang="en-IN" dirty="0"/>
              <a:t>– road surface treatment</a:t>
            </a:r>
          </a:p>
          <a:p>
            <a:pPr marL="0" indent="0">
              <a:buNone/>
            </a:pPr>
            <a:r>
              <a:rPr lang="en-IN" dirty="0"/>
              <a:t>– lighting improvements</a:t>
            </a:r>
          </a:p>
          <a:p>
            <a:pPr marL="0" indent="0">
              <a:buNone/>
            </a:pPr>
            <a:r>
              <a:rPr lang="en-IN" dirty="0"/>
              <a:t>– alterations to alignment, kerbs and islands</a:t>
            </a:r>
          </a:p>
          <a:p>
            <a:pPr marL="0" indent="0">
              <a:buNone/>
            </a:pPr>
            <a:r>
              <a:rPr lang="en-IN" dirty="0"/>
              <a:t>– introduction of signal control or mini-roundabouts.</a:t>
            </a:r>
          </a:p>
          <a:p>
            <a:pPr marL="514350" indent="-514350">
              <a:buFont typeface="+mj-lt"/>
              <a:buAutoNum type="arabicPeriod" startAt="2"/>
            </a:pPr>
            <a:r>
              <a:rPr lang="en-IN" dirty="0"/>
              <a:t> Mass action plan</a:t>
            </a:r>
          </a:p>
          <a:p>
            <a:pPr marL="0" indent="0">
              <a:buNone/>
            </a:pPr>
            <a:r>
              <a:rPr lang="en-IN" dirty="0"/>
              <a:t>– lighting improvements</a:t>
            </a:r>
          </a:p>
          <a:p>
            <a:pPr marL="0" indent="0">
              <a:buNone/>
            </a:pPr>
            <a:r>
              <a:rPr lang="en-IN" dirty="0"/>
              <a:t>– anti-skid surfacing</a:t>
            </a:r>
          </a:p>
          <a:p>
            <a:pPr marL="0" indent="0">
              <a:buNone/>
            </a:pPr>
            <a:r>
              <a:rPr lang="en-IN" dirty="0"/>
              <a:t>– speed enforcement cameras</a:t>
            </a:r>
          </a:p>
          <a:p>
            <a:pPr marL="0" indent="0">
              <a:buNone/>
            </a:pPr>
            <a:r>
              <a:rPr lang="en-IN" dirty="0"/>
              <a:t>– red-light running cameras</a:t>
            </a:r>
          </a:p>
          <a:p>
            <a:pPr marL="0" indent="0">
              <a:buNone/>
            </a:pPr>
            <a:r>
              <a:rPr lang="en-IN" dirty="0"/>
              <a:t>– pelicans, zebras and pedestrian phases at signals</a:t>
            </a:r>
            <a:r>
              <a:rPr lang="en-IN" dirty="0" smtClean="0"/>
              <a:t>.</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a:t>
            </a:fld>
            <a:endParaRPr lang="en-IN"/>
          </a:p>
        </p:txBody>
      </p:sp>
    </p:spTree>
    <p:extLst>
      <p:ext uri="{BB962C8B-B14F-4D97-AF65-F5344CB8AC3E}">
        <p14:creationId xmlns:p14="http://schemas.microsoft.com/office/powerpoint/2010/main" val="1569989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Parking types</a:t>
            </a:r>
            <a:endParaRPr lang="en-IN" dirty="0"/>
          </a:p>
        </p:txBody>
      </p:sp>
      <p:sp>
        <p:nvSpPr>
          <p:cNvPr id="3" name="Content Placeholder 2"/>
          <p:cNvSpPr>
            <a:spLocks noGrp="1"/>
          </p:cNvSpPr>
          <p:nvPr>
            <p:ph idx="1"/>
          </p:nvPr>
        </p:nvSpPr>
        <p:spPr>
          <a:xfrm>
            <a:off x="152400" y="1371600"/>
            <a:ext cx="8915400" cy="5334000"/>
          </a:xfrm>
        </p:spPr>
        <p:txBody>
          <a:bodyPr>
            <a:normAutofit/>
          </a:bodyPr>
          <a:lstStyle/>
          <a:p>
            <a:pPr lvl="1">
              <a:buNone/>
            </a:pPr>
            <a:r>
              <a:rPr lang="en-US" dirty="0" smtClean="0"/>
              <a:t>Parking facilities may be broadly divided into two types</a:t>
            </a:r>
          </a:p>
          <a:p>
            <a:r>
              <a:rPr lang="en-US" dirty="0" smtClean="0"/>
              <a:t>On street/Kerb parking</a:t>
            </a:r>
          </a:p>
          <a:p>
            <a:pPr lvl="1"/>
            <a:r>
              <a:rPr lang="en-IN" dirty="0" smtClean="0"/>
              <a:t>vehicles are parked on the sides of the street itself</a:t>
            </a:r>
          </a:p>
          <a:p>
            <a:pPr lvl="1"/>
            <a:r>
              <a:rPr lang="en-IN" dirty="0" smtClean="0"/>
              <a:t>Usually controlled by government agencies</a:t>
            </a:r>
          </a:p>
          <a:p>
            <a:pPr lvl="1"/>
            <a:r>
              <a:rPr lang="en-IN" dirty="0" smtClean="0"/>
              <a:t>As per IRC the standard dimensions of a </a:t>
            </a:r>
            <a:r>
              <a:rPr lang="en-IN" b="1" dirty="0" smtClean="0"/>
              <a:t>car is taken as 5.0X2.5m</a:t>
            </a:r>
            <a:r>
              <a:rPr lang="en-IN" dirty="0" smtClean="0"/>
              <a:t> and that for a </a:t>
            </a:r>
            <a:r>
              <a:rPr lang="en-IN" b="1" dirty="0" smtClean="0"/>
              <a:t>truck is 7.5X3.75m</a:t>
            </a:r>
            <a:endParaRPr lang="en-US" b="1" dirty="0" smtClean="0"/>
          </a:p>
          <a:p>
            <a:pPr lvl="1"/>
            <a:r>
              <a:rPr lang="en-IN" dirty="0" smtClean="0"/>
              <a:t>Parallel parking: The vehicles are parked along the length of the road. It is the most safest parking from the accident perspective, it consumes the maximum curb length and therefore only a minimum number of vehicles can be parked for a given kerb length and produces least obstruction to the on-going traffic </a:t>
            </a:r>
          </a:p>
          <a:p>
            <a:pPr lvl="1"/>
            <a:r>
              <a:rPr lang="en-IN" dirty="0" smtClean="0"/>
              <a:t>30, 45, 60, 90 deg. parking: </a:t>
            </a:r>
          </a:p>
        </p:txBody>
      </p:sp>
      <p:sp>
        <p:nvSpPr>
          <p:cNvPr id="4" name="Slide Number Placeholder 3"/>
          <p:cNvSpPr>
            <a:spLocks noGrp="1"/>
          </p:cNvSpPr>
          <p:nvPr>
            <p:ph type="sldNum" sz="quarter" idx="12"/>
          </p:nvPr>
        </p:nvSpPr>
        <p:spPr/>
        <p:txBody>
          <a:bodyPr/>
          <a:lstStyle/>
          <a:p>
            <a:fld id="{3E6649A0-FE82-42E6-A9DC-C9091CAA3EF4}" type="slidenum">
              <a:rPr lang="en-IN" smtClean="0"/>
              <a:pPr/>
              <a:t>30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4545" b="41469"/>
          <a:stretch>
            <a:fillRect/>
          </a:stretch>
        </p:blipFill>
        <p:spPr bwMode="auto">
          <a:xfrm>
            <a:off x="71405" y="71437"/>
            <a:ext cx="6223045" cy="4000505"/>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4545" t="56644"/>
          <a:stretch>
            <a:fillRect/>
          </a:stretch>
        </p:blipFill>
        <p:spPr bwMode="auto">
          <a:xfrm>
            <a:off x="2693177" y="3786190"/>
            <a:ext cx="6450855" cy="307181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3E6649A0-FE82-42E6-A9DC-C9091CAA3EF4}"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Off-street parking</a:t>
            </a:r>
            <a:endParaRPr lang="en-IN" dirty="0"/>
          </a:p>
        </p:txBody>
      </p:sp>
      <p:sp>
        <p:nvSpPr>
          <p:cNvPr id="3" name="Content Placeholder 2"/>
          <p:cNvSpPr>
            <a:spLocks noGrp="1"/>
          </p:cNvSpPr>
          <p:nvPr>
            <p:ph idx="1"/>
          </p:nvPr>
        </p:nvSpPr>
        <p:spPr/>
        <p:txBody>
          <a:bodyPr>
            <a:normAutofit/>
          </a:bodyPr>
          <a:lstStyle/>
          <a:p>
            <a:r>
              <a:rPr lang="en-IN" sz="2400" dirty="0" smtClean="0"/>
              <a:t>These facilities may be </a:t>
            </a:r>
            <a:r>
              <a:rPr lang="en-IN" sz="2400" b="1" dirty="0" smtClean="0"/>
              <a:t>privately</a:t>
            </a:r>
            <a:r>
              <a:rPr lang="en-IN" sz="2400" dirty="0" smtClean="0"/>
              <a:t> or </a:t>
            </a:r>
            <a:r>
              <a:rPr lang="en-IN" sz="2400" b="1" dirty="0" smtClean="0"/>
              <a:t>publicly</a:t>
            </a:r>
            <a:r>
              <a:rPr lang="en-IN" sz="2400" dirty="0" smtClean="0"/>
              <a:t> owned; they include </a:t>
            </a:r>
          </a:p>
          <a:p>
            <a:pPr lvl="1"/>
            <a:r>
              <a:rPr lang="en-IN" sz="2000" dirty="0" smtClean="0"/>
              <a:t>Surface lots and </a:t>
            </a:r>
          </a:p>
          <a:p>
            <a:pPr lvl="1"/>
            <a:r>
              <a:rPr lang="en-IN" sz="2000" dirty="0" smtClean="0"/>
              <a:t>Garages. </a:t>
            </a:r>
          </a:p>
          <a:p>
            <a:r>
              <a:rPr lang="en-IN" sz="2400" b="1" dirty="0" smtClean="0"/>
              <a:t>Self-parking garages</a:t>
            </a:r>
            <a:r>
              <a:rPr lang="en-IN" sz="2400" dirty="0" smtClean="0"/>
              <a:t> require that drivers park their own automobiles;</a:t>
            </a:r>
          </a:p>
          <a:p>
            <a:r>
              <a:rPr lang="en-IN" sz="2400" b="1" dirty="0" smtClean="0"/>
              <a:t>Attendant-parking garages </a:t>
            </a:r>
            <a:r>
              <a:rPr lang="en-IN" sz="2400" dirty="0" smtClean="0"/>
              <a:t>maintain personnel to park the automobiles.</a:t>
            </a:r>
            <a:endParaRPr lang="en-IN" sz="24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ff street parking"/>
          <p:cNvPicPr>
            <a:picLocks noChangeAspect="1" noChangeArrowheads="1"/>
          </p:cNvPicPr>
          <p:nvPr/>
        </p:nvPicPr>
        <p:blipFill>
          <a:blip r:embed="rId2"/>
          <a:srcRect b="8959"/>
          <a:stretch>
            <a:fillRect/>
          </a:stretch>
        </p:blipFill>
        <p:spPr bwMode="auto">
          <a:xfrm>
            <a:off x="422957" y="1357298"/>
            <a:ext cx="4363357" cy="2643206"/>
          </a:xfrm>
          <a:prstGeom prst="rect">
            <a:avLst/>
          </a:prstGeom>
          <a:noFill/>
        </p:spPr>
      </p:pic>
      <p:sp>
        <p:nvSpPr>
          <p:cNvPr id="3076" name="AutoShape 4" descr="Image result for multilevel car parking de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8" name="AutoShape 6" descr="Image result for multilevel car parking de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80" name="Picture 8" descr="http://www.isa.com.ph/images/products/revenue_parking/types_parking/parking_type2.jpg"/>
          <p:cNvPicPr>
            <a:picLocks noChangeAspect="1" noChangeArrowheads="1"/>
          </p:cNvPicPr>
          <p:nvPr/>
        </p:nvPicPr>
        <p:blipFill>
          <a:blip r:embed="rId3"/>
          <a:srcRect/>
          <a:stretch>
            <a:fillRect/>
          </a:stretch>
        </p:blipFill>
        <p:spPr bwMode="auto">
          <a:xfrm>
            <a:off x="4857752" y="1357298"/>
            <a:ext cx="3810000" cy="2705100"/>
          </a:xfrm>
          <a:prstGeom prst="rect">
            <a:avLst/>
          </a:prstGeom>
          <a:noFill/>
        </p:spPr>
      </p:pic>
      <p:pic>
        <p:nvPicPr>
          <p:cNvPr id="3082" name="Picture 10" descr="https://mechcicadd.files.wordpress.com/2012/01/111831.jpg"/>
          <p:cNvPicPr>
            <a:picLocks noChangeAspect="1" noChangeArrowheads="1"/>
          </p:cNvPicPr>
          <p:nvPr/>
        </p:nvPicPr>
        <p:blipFill>
          <a:blip r:embed="rId4"/>
          <a:srcRect/>
          <a:stretch>
            <a:fillRect/>
          </a:stretch>
        </p:blipFill>
        <p:spPr bwMode="auto">
          <a:xfrm>
            <a:off x="2571768" y="4000504"/>
            <a:ext cx="3571868" cy="2788804"/>
          </a:xfrm>
          <a:prstGeom prst="rect">
            <a:avLst/>
          </a:prstGeom>
          <a:noFill/>
        </p:spPr>
      </p:pic>
      <p:sp>
        <p:nvSpPr>
          <p:cNvPr id="9" name="Title 1"/>
          <p:cNvSpPr>
            <a:spLocks noGrp="1"/>
          </p:cNvSpPr>
          <p:nvPr>
            <p:ph type="title"/>
          </p:nvPr>
        </p:nvSpPr>
        <p:spPr>
          <a:xfrm>
            <a:off x="457200" y="142852"/>
            <a:ext cx="8229600" cy="1000132"/>
          </a:xfrm>
        </p:spPr>
        <p:txBody>
          <a:bodyPr>
            <a:normAutofit/>
          </a:bodyPr>
          <a:lstStyle/>
          <a:p>
            <a:r>
              <a:rPr lang="en-US" dirty="0" smtClean="0"/>
              <a:t>Off-street parking</a:t>
            </a:r>
            <a:endParaRPr lang="en-IN" dirty="0"/>
          </a:p>
        </p:txBody>
      </p:sp>
      <p:sp>
        <p:nvSpPr>
          <p:cNvPr id="8" name="TextBox 7"/>
          <p:cNvSpPr txBox="1"/>
          <p:nvPr/>
        </p:nvSpPr>
        <p:spPr>
          <a:xfrm>
            <a:off x="6215074" y="5640189"/>
            <a:ext cx="2143140" cy="646331"/>
          </a:xfrm>
          <a:prstGeom prst="rect">
            <a:avLst/>
          </a:prstGeom>
          <a:noFill/>
        </p:spPr>
        <p:txBody>
          <a:bodyPr wrap="square" rtlCol="0">
            <a:spAutoFit/>
          </a:bodyPr>
          <a:lstStyle/>
          <a:p>
            <a:r>
              <a:rPr lang="en-US" dirty="0" smtClean="0"/>
              <a:t>Mechanized Elevated Parking</a:t>
            </a:r>
            <a:endParaRPr lang="en-IN" dirty="0"/>
          </a:p>
        </p:txBody>
      </p:sp>
      <p:sp>
        <p:nvSpPr>
          <p:cNvPr id="10" name="TextBox 9"/>
          <p:cNvSpPr txBox="1"/>
          <p:nvPr/>
        </p:nvSpPr>
        <p:spPr>
          <a:xfrm>
            <a:off x="6572264" y="4071942"/>
            <a:ext cx="2143140" cy="369332"/>
          </a:xfrm>
          <a:prstGeom prst="rect">
            <a:avLst/>
          </a:prstGeom>
          <a:noFill/>
        </p:spPr>
        <p:txBody>
          <a:bodyPr wrap="square" rtlCol="0">
            <a:spAutoFit/>
          </a:bodyPr>
          <a:lstStyle/>
          <a:p>
            <a:r>
              <a:rPr lang="en-US" dirty="0" smtClean="0"/>
              <a:t>Elevated Parking</a:t>
            </a:r>
            <a:endParaRPr lang="en-IN" dirty="0"/>
          </a:p>
        </p:txBody>
      </p:sp>
      <p:sp>
        <p:nvSpPr>
          <p:cNvPr id="11" name="Rectangle 10"/>
          <p:cNvSpPr/>
          <p:nvPr/>
        </p:nvSpPr>
        <p:spPr>
          <a:xfrm>
            <a:off x="428596" y="4071942"/>
            <a:ext cx="1329531" cy="369332"/>
          </a:xfrm>
          <a:prstGeom prst="rect">
            <a:avLst/>
          </a:prstGeom>
        </p:spPr>
        <p:txBody>
          <a:bodyPr wrap="none">
            <a:spAutoFit/>
          </a:bodyPr>
          <a:lstStyle/>
          <a:p>
            <a:r>
              <a:rPr lang="en-IN" dirty="0" smtClean="0"/>
              <a:t>Surface lots </a:t>
            </a:r>
            <a:endParaRPr lang="en-IN" dirty="0"/>
          </a:p>
        </p:txBody>
      </p:sp>
      <p:sp>
        <p:nvSpPr>
          <p:cNvPr id="12" name="Slide Number Placeholder 11"/>
          <p:cNvSpPr>
            <a:spLocks noGrp="1"/>
          </p:cNvSpPr>
          <p:nvPr>
            <p:ph type="sldNum" sz="quarter" idx="12"/>
          </p:nvPr>
        </p:nvSpPr>
        <p:spPr/>
        <p:txBody>
          <a:bodyPr/>
          <a:lstStyle/>
          <a:p>
            <a:fld id="{3E6649A0-FE82-42E6-A9DC-C9091CAA3EF4}"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types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Un controlled intersections at grade</a:t>
            </a:r>
          </a:p>
          <a:p>
            <a:pPr marL="514350" indent="-514350">
              <a:buFont typeface="+mj-lt"/>
              <a:buAutoNum type="arabicPeriod"/>
            </a:pPr>
            <a:r>
              <a:rPr lang="en-US" dirty="0" smtClean="0"/>
              <a:t>Intersection with priority control</a:t>
            </a:r>
          </a:p>
          <a:p>
            <a:pPr marL="914400" lvl="1" indent="-514350"/>
            <a:r>
              <a:rPr lang="en-US" dirty="0" smtClean="0"/>
              <a:t>No delay in major street</a:t>
            </a:r>
          </a:p>
          <a:p>
            <a:pPr marL="914400" lvl="1" indent="-514350"/>
            <a:r>
              <a:rPr lang="en-US" dirty="0" smtClean="0"/>
              <a:t>Minor street with “Give way” or “Stop” signs</a:t>
            </a:r>
          </a:p>
          <a:p>
            <a:pPr marL="514350" indent="-514350">
              <a:buFont typeface="+mj-lt"/>
              <a:buAutoNum type="arabicPeriod"/>
            </a:pPr>
            <a:r>
              <a:rPr lang="en-US" dirty="0" smtClean="0"/>
              <a:t>Time separated intersections (signalized)</a:t>
            </a:r>
          </a:p>
          <a:p>
            <a:pPr marL="914400" lvl="1" indent="-514350"/>
            <a:r>
              <a:rPr lang="en-US" dirty="0" smtClean="0"/>
              <a:t>Major street: Both directions traffic 650-800PCU/hr</a:t>
            </a:r>
          </a:p>
          <a:p>
            <a:pPr marL="914400" lvl="1" indent="-514350"/>
            <a:r>
              <a:rPr lang="en-US" dirty="0" smtClean="0"/>
              <a:t>Minor street: one direction traffic 200-250PCU/hr</a:t>
            </a:r>
          </a:p>
          <a:p>
            <a:pPr marL="514350" indent="-514350">
              <a:buFont typeface="+mj-lt"/>
              <a:buAutoNum type="arabicPeriod"/>
            </a:pPr>
            <a:r>
              <a:rPr lang="en-US" dirty="0" smtClean="0"/>
              <a:t>Space separated intersections (grade separated)</a:t>
            </a:r>
          </a:p>
          <a:p>
            <a:pPr marL="914400" lvl="1" indent="-514350"/>
            <a:r>
              <a:rPr lang="en-US" dirty="0" smtClean="0"/>
              <a:t>Total traffic volume &gt; 10,000 PCU/hr  </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rot="120000">
            <a:off x="198999" y="930766"/>
            <a:ext cx="8776438" cy="5721030"/>
          </a:xfrm>
          <a:prstGeom prst="rect">
            <a:avLst/>
          </a:prstGeom>
          <a:noFill/>
          <a:ln w="9525">
            <a:noFill/>
            <a:miter lim="800000"/>
            <a:headEnd/>
            <a:tailEnd/>
          </a:ln>
          <a:effectLst/>
        </p:spPr>
      </p:pic>
      <p:sp>
        <p:nvSpPr>
          <p:cNvPr id="2" name="Title 1"/>
          <p:cNvSpPr>
            <a:spLocks noGrp="1"/>
          </p:cNvSpPr>
          <p:nvPr>
            <p:ph type="title"/>
          </p:nvPr>
        </p:nvSpPr>
        <p:spPr>
          <a:xfrm>
            <a:off x="457200" y="71414"/>
            <a:ext cx="8229600" cy="1000132"/>
          </a:xfrm>
        </p:spPr>
        <p:txBody>
          <a:bodyPr/>
          <a:lstStyle/>
          <a:p>
            <a:r>
              <a:rPr lang="en-US" dirty="0" smtClean="0"/>
              <a:t>Intersection selection based on traffic flow</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Intersection Control</a:t>
            </a:r>
            <a:endParaRPr lang="en-IN" dirty="0"/>
          </a:p>
        </p:txBody>
      </p:sp>
      <p:sp>
        <p:nvSpPr>
          <p:cNvPr id="3" name="Content Placeholder 2"/>
          <p:cNvSpPr>
            <a:spLocks noGrp="1"/>
          </p:cNvSpPr>
          <p:nvPr>
            <p:ph idx="1"/>
          </p:nvPr>
        </p:nvSpPr>
        <p:spPr/>
        <p:txBody>
          <a:bodyPr/>
          <a:lstStyle/>
          <a:p>
            <a:r>
              <a:rPr lang="en-IN" dirty="0" smtClean="0"/>
              <a:t>The purpose of traffic control is to assign the right of way to drivers and thus to facilitate highway safety by ensuring the orderly and predictable movement of all traffic on highways</a:t>
            </a:r>
          </a:p>
          <a:p>
            <a:r>
              <a:rPr lang="en-IN" dirty="0" smtClean="0"/>
              <a:t>Control may be achieved by using </a:t>
            </a:r>
          </a:p>
          <a:p>
            <a:pPr lvl="1"/>
            <a:r>
              <a:rPr lang="en-IN" dirty="0" smtClean="0"/>
              <a:t>Traffic signals, Signs, or markings that regulate, guide, warn, and/or channel traffic</a:t>
            </a:r>
          </a:p>
          <a:p>
            <a:r>
              <a:rPr lang="en-IN" dirty="0" smtClean="0"/>
              <a:t>Different types of intersection control are</a:t>
            </a:r>
          </a:p>
          <a:p>
            <a:pPr lvl="1"/>
            <a:r>
              <a:rPr lang="en-IN" b="1" dirty="0" smtClean="0"/>
              <a:t>Yield Signs, Stop Signs, </a:t>
            </a:r>
            <a:r>
              <a:rPr lang="en-IN" b="1" dirty="0" err="1" smtClean="0"/>
              <a:t>Multiway</a:t>
            </a:r>
            <a:r>
              <a:rPr lang="en-IN" b="1" dirty="0" smtClean="0"/>
              <a:t> Stop Signs, Intersection Channelization, Traffic Signals</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 Conflict Point (CP)</a:t>
            </a:r>
            <a:endParaRPr lang="en-IN" dirty="0"/>
          </a:p>
        </p:txBody>
      </p:sp>
      <p:sp>
        <p:nvSpPr>
          <p:cNvPr id="3" name="Content Placeholder 2"/>
          <p:cNvSpPr>
            <a:spLocks noGrp="1"/>
          </p:cNvSpPr>
          <p:nvPr>
            <p:ph idx="1"/>
          </p:nvPr>
        </p:nvSpPr>
        <p:spPr/>
        <p:txBody>
          <a:bodyPr/>
          <a:lstStyle/>
          <a:p>
            <a:r>
              <a:rPr lang="en-US" dirty="0" smtClean="0"/>
              <a:t>Any location with </a:t>
            </a:r>
            <a:r>
              <a:rPr lang="en-US" b="1" dirty="0" smtClean="0"/>
              <a:t>Merging</a:t>
            </a:r>
            <a:r>
              <a:rPr lang="en-US" dirty="0" smtClean="0"/>
              <a:t>, </a:t>
            </a:r>
            <a:r>
              <a:rPr lang="en-US" b="1" dirty="0" smtClean="0"/>
              <a:t>Diverging</a:t>
            </a:r>
            <a:r>
              <a:rPr lang="en-US" dirty="0" smtClean="0"/>
              <a:t> or </a:t>
            </a:r>
            <a:r>
              <a:rPr lang="en-US" b="1" dirty="0" smtClean="0"/>
              <a:t>Crossing</a:t>
            </a:r>
            <a:r>
              <a:rPr lang="en-US" dirty="0" smtClean="0"/>
              <a:t> maneuvers of two vehicles is a potential conflict point (CP)</a:t>
            </a:r>
          </a:p>
          <a:p>
            <a:r>
              <a:rPr lang="en-US" dirty="0" smtClean="0"/>
              <a:t>Minimize severity and </a:t>
            </a:r>
            <a:r>
              <a:rPr lang="en-US" dirty="0" err="1" smtClean="0"/>
              <a:t>no.of</a:t>
            </a:r>
            <a:r>
              <a:rPr lang="en-US" dirty="0" smtClean="0"/>
              <a:t> conflict points by</a:t>
            </a:r>
          </a:p>
          <a:p>
            <a:pPr lvl="1"/>
            <a:r>
              <a:rPr lang="en-US" b="1" dirty="0" smtClean="0"/>
              <a:t>Space separation </a:t>
            </a:r>
            <a:r>
              <a:rPr lang="en-US" dirty="0" smtClean="0"/>
              <a:t>by access control islands through channelization</a:t>
            </a:r>
          </a:p>
          <a:p>
            <a:pPr lvl="1"/>
            <a:r>
              <a:rPr lang="en-US" b="1" dirty="0" smtClean="0"/>
              <a:t>Time separation </a:t>
            </a:r>
            <a:r>
              <a:rPr lang="en-US" dirty="0" smtClean="0"/>
              <a:t>by traffic signals on waiting lanes</a:t>
            </a:r>
          </a:p>
          <a:p>
            <a:pPr lvl="1">
              <a:buNone/>
            </a:pP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kern="1200" dirty="0" smtClean="0">
                <a:solidFill>
                  <a:schemeClr val="tx1"/>
                </a:solidFill>
                <a:latin typeface="+mj-lt"/>
                <a:ea typeface="+mj-ea"/>
                <a:cs typeface="+mj-cs"/>
              </a:rPr>
              <a:t>Methods </a:t>
            </a:r>
            <a:r>
              <a:rPr lang="en-US" sz="3600" kern="1200" dirty="0">
                <a:solidFill>
                  <a:schemeClr val="tx1"/>
                </a:solidFill>
                <a:latin typeface="+mj-lt"/>
                <a:ea typeface="+mj-ea"/>
                <a:cs typeface="+mj-cs"/>
              </a:rPr>
              <a:t>to </a:t>
            </a:r>
            <a:r>
              <a:rPr lang="en-US" sz="3600" kern="1200" dirty="0" smtClean="0">
                <a:solidFill>
                  <a:schemeClr val="tx1"/>
                </a:solidFill>
                <a:latin typeface="+mj-lt"/>
                <a:ea typeface="+mj-ea"/>
                <a:cs typeface="+mj-cs"/>
              </a:rPr>
              <a:t>Minimize Conflict Points</a:t>
            </a:r>
            <a:endParaRPr lang="en-IN" sz="3600" kern="1200" dirty="0">
              <a:solidFill>
                <a:schemeClr val="tx1"/>
              </a:solidFill>
              <a:latin typeface="+mj-lt"/>
              <a:ea typeface="+mj-ea"/>
              <a:cs typeface="+mj-cs"/>
            </a:endParaRPr>
          </a:p>
        </p:txBody>
      </p:sp>
      <p:sp>
        <p:nvSpPr>
          <p:cNvPr id="3" name="Content Placeholder 2"/>
          <p:cNvSpPr>
            <a:spLocks noGrp="1"/>
          </p:cNvSpPr>
          <p:nvPr>
            <p:ph idx="1"/>
          </p:nvPr>
        </p:nvSpPr>
        <p:spPr>
          <a:xfrm>
            <a:off x="428596" y="1600200"/>
            <a:ext cx="8472518" cy="4525963"/>
          </a:xfrm>
        </p:spPr>
        <p:txBody>
          <a:bodyPr>
            <a:normAutofit/>
          </a:bodyPr>
          <a:lstStyle/>
          <a:p>
            <a:r>
              <a:rPr lang="en-US" sz="2400" dirty="0" smtClean="0"/>
              <a:t>Convert a 4-Armed Intersection (32CP) to a Round-About (12CP)</a:t>
            </a:r>
          </a:p>
          <a:p>
            <a:r>
              <a:rPr lang="en-US" sz="2400" dirty="0" smtClean="0"/>
              <a:t>Signalize intersection:</a:t>
            </a:r>
          </a:p>
          <a:p>
            <a:pPr lvl="1"/>
            <a:r>
              <a:rPr lang="en-US" sz="2000" dirty="0" smtClean="0"/>
              <a:t>Introduction of two phase signal reduces 32CPs to a 12CPs in a 4-Armed Intersection</a:t>
            </a:r>
          </a:p>
          <a:p>
            <a:pPr lvl="1"/>
            <a:r>
              <a:rPr lang="en-US" sz="2000" dirty="0" smtClean="0"/>
              <a:t>If more phases introduced all CPs can be eliminated</a:t>
            </a:r>
          </a:p>
          <a:p>
            <a:r>
              <a:rPr lang="en-US" sz="2400" dirty="0" smtClean="0"/>
              <a:t>Channelizing the directional traffic by selective use of channelizing islands and medians</a:t>
            </a:r>
          </a:p>
          <a:p>
            <a:pPr lvl="1"/>
            <a:r>
              <a:rPr lang="en-US" sz="2000" dirty="0" smtClean="0"/>
              <a:t>Changing priority of crossing</a:t>
            </a:r>
          </a:p>
          <a:p>
            <a:pPr lvl="1"/>
            <a:r>
              <a:rPr lang="en-US" sz="2000" dirty="0" smtClean="0"/>
              <a:t>Staggering a 4-Armed junction by flexing two opposing arms and create two T-Junctions</a:t>
            </a:r>
          </a:p>
          <a:p>
            <a:pPr lvl="1"/>
            <a:endParaRPr lang="en-IN" sz="20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Measures to Enhance Safety at Intersections</a:t>
            </a:r>
            <a:endParaRPr lang="en-IN" dirty="0"/>
          </a:p>
        </p:txBody>
      </p:sp>
      <p:sp>
        <p:nvSpPr>
          <p:cNvPr id="3" name="Content Placeholder 2"/>
          <p:cNvSpPr>
            <a:spLocks noGrp="1"/>
          </p:cNvSpPr>
          <p:nvPr>
            <p:ph idx="1"/>
          </p:nvPr>
        </p:nvSpPr>
        <p:spPr/>
        <p:txBody>
          <a:bodyPr>
            <a:normAutofit/>
          </a:bodyPr>
          <a:lstStyle/>
          <a:p>
            <a:r>
              <a:rPr lang="en-US" sz="2400" dirty="0" smtClean="0"/>
              <a:t>By eliminating highly trafficked side road connections</a:t>
            </a:r>
          </a:p>
          <a:p>
            <a:pPr lvl="1"/>
            <a:r>
              <a:rPr lang="en-US" sz="2000" dirty="0" smtClean="0"/>
              <a:t>In rural sections </a:t>
            </a:r>
            <a:r>
              <a:rPr lang="en-US" sz="2000" dirty="0" err="1" smtClean="0"/>
              <a:t>upto</a:t>
            </a:r>
            <a:r>
              <a:rPr lang="en-US" sz="2000" dirty="0" smtClean="0"/>
              <a:t> 30% reductions in accidents possible</a:t>
            </a:r>
          </a:p>
          <a:p>
            <a:r>
              <a:rPr lang="en-US" sz="2400" dirty="0" smtClean="0"/>
              <a:t>By converting lightly trafficked cross road into properly designed staggered junction</a:t>
            </a:r>
          </a:p>
          <a:p>
            <a:pPr lvl="1"/>
            <a:r>
              <a:rPr lang="en-US" sz="2000" dirty="0" smtClean="0"/>
              <a:t>60% reduction in accidents possible</a:t>
            </a:r>
          </a:p>
          <a:p>
            <a:r>
              <a:rPr lang="en-US" sz="2400" dirty="0" smtClean="0"/>
              <a:t>In urban areas control of access, street parking  and development in the vicinity of intersection improves the safety considerably    </a:t>
            </a:r>
            <a:endParaRPr lang="en-IN" sz="24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Road safety engineering measures </a:t>
            </a:r>
            <a:r>
              <a:rPr lang="en-IN" dirty="0"/>
              <a:t>Typical examples</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3"/>
            </a:pPr>
            <a:r>
              <a:rPr lang="en-IN" dirty="0"/>
              <a:t>Route action plan</a:t>
            </a:r>
          </a:p>
          <a:p>
            <a:pPr marL="0" indent="0">
              <a:buNone/>
            </a:pPr>
            <a:r>
              <a:rPr lang="en-IN" dirty="0"/>
              <a:t>– carriageway widening at junctions</a:t>
            </a:r>
          </a:p>
          <a:p>
            <a:pPr marL="0" indent="0">
              <a:buNone/>
            </a:pPr>
            <a:r>
              <a:rPr lang="en-IN" dirty="0"/>
              <a:t>– speed limits</a:t>
            </a:r>
          </a:p>
          <a:p>
            <a:pPr marL="0" indent="0">
              <a:buNone/>
            </a:pPr>
            <a:r>
              <a:rPr lang="en-IN" dirty="0"/>
              <a:t>– speed control measures</a:t>
            </a:r>
          </a:p>
          <a:p>
            <a:pPr marL="0" indent="0">
              <a:buNone/>
            </a:pPr>
            <a:r>
              <a:rPr lang="en-IN" dirty="0"/>
              <a:t>– side road closures or left-in, left-out only</a:t>
            </a:r>
          </a:p>
          <a:p>
            <a:pPr marL="0" indent="0">
              <a:buNone/>
            </a:pPr>
            <a:r>
              <a:rPr lang="en-IN" dirty="0"/>
              <a:t>– cycle routes.</a:t>
            </a:r>
          </a:p>
          <a:p>
            <a:pPr marL="514350" indent="-514350">
              <a:buFont typeface="+mj-lt"/>
              <a:buAutoNum type="arabicPeriod" startAt="4"/>
            </a:pPr>
            <a:r>
              <a:rPr lang="en-IN" dirty="0"/>
              <a:t> Area action plan</a:t>
            </a:r>
          </a:p>
          <a:p>
            <a:pPr marL="0" indent="0">
              <a:buNone/>
            </a:pPr>
            <a:r>
              <a:rPr lang="en-IN" dirty="0"/>
              <a:t>– vertical deflection – humps and tables</a:t>
            </a:r>
          </a:p>
          <a:p>
            <a:pPr marL="0" indent="0">
              <a:buNone/>
            </a:pPr>
            <a:r>
              <a:rPr lang="en-IN" dirty="0"/>
              <a:t>– horizontal deflection – chicanes and </a:t>
            </a:r>
            <a:r>
              <a:rPr lang="en-IN" dirty="0" err="1"/>
              <a:t>narrowings</a:t>
            </a:r>
            <a:endParaRPr lang="en-IN" dirty="0"/>
          </a:p>
          <a:p>
            <a:pPr marL="0" indent="0">
              <a:buNone/>
            </a:pPr>
            <a:r>
              <a:rPr lang="en-IN" dirty="0"/>
              <a:t>– mini-roundabouts</a:t>
            </a:r>
          </a:p>
          <a:p>
            <a:pPr marL="0" indent="0">
              <a:buNone/>
            </a:pPr>
            <a:r>
              <a:rPr lang="en-IN" dirty="0"/>
              <a:t>– road entry treatment</a:t>
            </a:r>
          </a:p>
          <a:p>
            <a:pPr marL="0" indent="0">
              <a:buNone/>
            </a:pPr>
            <a:r>
              <a:rPr lang="en-IN" dirty="0"/>
              <a:t>– road closures and banned turns</a:t>
            </a:r>
          </a:p>
          <a:p>
            <a:pPr marL="0" indent="0">
              <a:buNone/>
            </a:pPr>
            <a:r>
              <a:rPr lang="en-IN" dirty="0"/>
              <a:t>– 20 mph </a:t>
            </a:r>
            <a:r>
              <a:rPr lang="en-IN" dirty="0" smtClean="0"/>
              <a:t>zones</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4</a:t>
            </a:fld>
            <a:endParaRPr lang="en-IN"/>
          </a:p>
        </p:txBody>
      </p:sp>
    </p:spTree>
    <p:extLst>
      <p:ext uri="{BB962C8B-B14F-4D97-AF65-F5344CB8AC3E}">
        <p14:creationId xmlns:p14="http://schemas.microsoft.com/office/powerpoint/2010/main" val="223406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5Es to </a:t>
            </a:r>
            <a:r>
              <a:rPr lang="en-IN" dirty="0"/>
              <a:t>Road safety </a:t>
            </a:r>
          </a:p>
        </p:txBody>
      </p:sp>
      <p:sp>
        <p:nvSpPr>
          <p:cNvPr id="3" name="Content Placeholder 2"/>
          <p:cNvSpPr>
            <a:spLocks noGrp="1"/>
          </p:cNvSpPr>
          <p:nvPr>
            <p:ph idx="1"/>
          </p:nvPr>
        </p:nvSpPr>
        <p:spPr>
          <a:xfrm>
            <a:off x="457200" y="1371600"/>
            <a:ext cx="8229600" cy="5105400"/>
          </a:xfrm>
        </p:spPr>
        <p:txBody>
          <a:bodyPr>
            <a:normAutofit/>
          </a:bodyPr>
          <a:lstStyle/>
          <a:p>
            <a:endParaRPr lang="en-IN" sz="2800" dirty="0"/>
          </a:p>
          <a:p>
            <a:pPr marL="0" indent="0">
              <a:buNone/>
            </a:pPr>
            <a:r>
              <a:rPr lang="en-IN" sz="2800" dirty="0" smtClean="0"/>
              <a:t>Road safety is result  of effective measures and their integration in the areas of </a:t>
            </a:r>
          </a:p>
          <a:p>
            <a:pPr marL="514350" indent="-514350">
              <a:buFont typeface="+mj-lt"/>
              <a:buAutoNum type="arabicPeriod"/>
            </a:pPr>
            <a:r>
              <a:rPr lang="en-IN" sz="2800" dirty="0" smtClean="0"/>
              <a:t>Engineering (Roads</a:t>
            </a:r>
            <a:r>
              <a:rPr lang="en-IN" sz="2800" dirty="0"/>
              <a:t>)</a:t>
            </a:r>
          </a:p>
          <a:p>
            <a:pPr marL="514350" indent="-514350">
              <a:buFont typeface="+mj-lt"/>
              <a:buAutoNum type="arabicPeriod"/>
            </a:pPr>
            <a:r>
              <a:rPr lang="en-IN" sz="2800" dirty="0"/>
              <a:t>Engineering(Vehicles)</a:t>
            </a:r>
          </a:p>
          <a:p>
            <a:pPr marL="514350" indent="-514350">
              <a:buFont typeface="+mj-lt"/>
              <a:buAutoNum type="arabicPeriod"/>
            </a:pPr>
            <a:r>
              <a:rPr lang="en-IN" sz="2800" dirty="0"/>
              <a:t>Enforcement</a:t>
            </a:r>
          </a:p>
          <a:p>
            <a:pPr marL="514350" indent="-514350">
              <a:buFont typeface="+mj-lt"/>
              <a:buAutoNum type="arabicPeriod"/>
            </a:pPr>
            <a:r>
              <a:rPr lang="en-IN" sz="2800" dirty="0"/>
              <a:t>Education</a:t>
            </a:r>
          </a:p>
          <a:p>
            <a:pPr marL="514350" indent="-514350">
              <a:buFont typeface="+mj-lt"/>
              <a:buAutoNum type="arabicPeriod"/>
            </a:pPr>
            <a:r>
              <a:rPr lang="en-IN" sz="2800" dirty="0" smtClean="0"/>
              <a:t>Emergency</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7855593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Engineering </a:t>
            </a:r>
            <a:r>
              <a:rPr lang="en-US" sz="2400" dirty="0" smtClean="0"/>
              <a:t>(Roads)</a:t>
            </a:r>
            <a:endParaRPr lang="en-US" sz="2400" dirty="0"/>
          </a:p>
          <a:p>
            <a:pPr marL="457200" lvl="1" indent="0">
              <a:buNone/>
            </a:pPr>
            <a:r>
              <a:rPr lang="en-US" sz="2000" dirty="0"/>
              <a:t>Road Design and </a:t>
            </a:r>
            <a:r>
              <a:rPr lang="en-US" sz="2000" dirty="0" smtClean="0"/>
              <a:t>Maintenance</a:t>
            </a:r>
            <a:endParaRPr lang="en-US" sz="2000" dirty="0"/>
          </a:p>
          <a:p>
            <a:pPr lvl="1">
              <a:buNone/>
            </a:pPr>
            <a:r>
              <a:rPr lang="en-US" sz="2000" dirty="0"/>
              <a:t>Segregation of traffic</a:t>
            </a:r>
          </a:p>
          <a:p>
            <a:pPr lvl="1">
              <a:buNone/>
            </a:pPr>
            <a:r>
              <a:rPr lang="en-US" sz="2000" dirty="0"/>
              <a:t>Lighting system</a:t>
            </a:r>
          </a:p>
          <a:p>
            <a:pPr lvl="1">
              <a:buNone/>
            </a:pPr>
            <a:r>
              <a:rPr lang="en-US" sz="2000" dirty="0"/>
              <a:t>Speed</a:t>
            </a:r>
          </a:p>
          <a:p>
            <a:pPr lvl="1">
              <a:buNone/>
            </a:pPr>
            <a:r>
              <a:rPr lang="en-US" sz="2000" dirty="0"/>
              <a:t>Double white lines</a:t>
            </a:r>
          </a:p>
          <a:p>
            <a:pPr lvl="1">
              <a:buNone/>
            </a:pPr>
            <a:r>
              <a:rPr lang="en-US" sz="2000" dirty="0"/>
              <a:t>Alignment</a:t>
            </a:r>
          </a:p>
          <a:p>
            <a:pPr lvl="1">
              <a:buNone/>
            </a:pPr>
            <a:r>
              <a:rPr lang="en-US" sz="2000" dirty="0"/>
              <a:t>Road Surface</a:t>
            </a:r>
          </a:p>
          <a:p>
            <a:pPr lvl="1">
              <a:buNone/>
            </a:pPr>
            <a:r>
              <a:rPr lang="en-US" sz="2000" dirty="0"/>
              <a:t>Margins</a:t>
            </a:r>
          </a:p>
          <a:p>
            <a:r>
              <a:rPr lang="en-IN" sz="2400" dirty="0" smtClean="0"/>
              <a:t>Engineering (</a:t>
            </a:r>
            <a:r>
              <a:rPr lang="en-IN" sz="2400" dirty="0"/>
              <a:t>Vehicles)</a:t>
            </a:r>
          </a:p>
          <a:p>
            <a:pPr marL="457200" lvl="1" indent="0">
              <a:buNone/>
            </a:pPr>
            <a:r>
              <a:rPr lang="en-US" sz="2000" dirty="0" smtClean="0"/>
              <a:t>Vehicle </a:t>
            </a:r>
            <a:r>
              <a:rPr lang="en-US" sz="2000" dirty="0"/>
              <a:t>Design and </a:t>
            </a:r>
            <a:r>
              <a:rPr lang="en-US" sz="2000" dirty="0" smtClean="0"/>
              <a:t>maintenance</a:t>
            </a:r>
            <a:endParaRPr lang="en-US" sz="20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
        <p:nvSpPr>
          <p:cNvPr id="5" name="Title 1"/>
          <p:cNvSpPr>
            <a:spLocks noGrp="1"/>
          </p:cNvSpPr>
          <p:nvPr>
            <p:ph type="title"/>
          </p:nvPr>
        </p:nvSpPr>
        <p:spPr/>
        <p:txBody>
          <a:bodyPr>
            <a:normAutofit/>
          </a:bodyPr>
          <a:lstStyle/>
          <a:p>
            <a:r>
              <a:rPr lang="en-US" dirty="0" smtClean="0"/>
              <a:t>5Es to </a:t>
            </a:r>
            <a:r>
              <a:rPr lang="en-IN" dirty="0"/>
              <a:t>Road safety </a:t>
            </a:r>
          </a:p>
        </p:txBody>
      </p:sp>
    </p:spTree>
    <p:extLst>
      <p:ext uri="{BB962C8B-B14F-4D97-AF65-F5344CB8AC3E}">
        <p14:creationId xmlns:p14="http://schemas.microsoft.com/office/powerpoint/2010/main" val="3517975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Enforcement</a:t>
            </a:r>
          </a:p>
          <a:p>
            <a:pPr lvl="1"/>
            <a:r>
              <a:rPr lang="en-US" sz="2000" dirty="0" smtClean="0"/>
              <a:t>Speed control</a:t>
            </a:r>
          </a:p>
          <a:p>
            <a:pPr lvl="1"/>
            <a:r>
              <a:rPr lang="en-US" sz="2000" dirty="0" smtClean="0"/>
              <a:t>Traffic control</a:t>
            </a:r>
          </a:p>
          <a:p>
            <a:pPr lvl="1"/>
            <a:r>
              <a:rPr lang="en-US" sz="2000" dirty="0" smtClean="0"/>
              <a:t>Training and supervision</a:t>
            </a:r>
          </a:p>
          <a:p>
            <a:pPr lvl="1"/>
            <a:r>
              <a:rPr lang="en-US" sz="2000" dirty="0" smtClean="0"/>
              <a:t>Medical check</a:t>
            </a:r>
          </a:p>
          <a:p>
            <a:pPr lvl="1"/>
            <a:r>
              <a:rPr lang="en-US" sz="2000" dirty="0" smtClean="0"/>
              <a:t>Compulsion to wear Helmet, seat belt  </a:t>
            </a:r>
            <a:endParaRPr lang="en-US" sz="2400" dirty="0" smtClean="0"/>
          </a:p>
          <a:p>
            <a:r>
              <a:rPr lang="en-US" sz="2400" dirty="0" smtClean="0"/>
              <a:t>Education</a:t>
            </a:r>
          </a:p>
          <a:p>
            <a:pPr lvl="1"/>
            <a:r>
              <a:rPr lang="en-US" sz="2000" dirty="0" smtClean="0"/>
              <a:t>Road users (pedestrians, drivers) training, education</a:t>
            </a:r>
          </a:p>
          <a:p>
            <a:pPr lvl="1"/>
            <a:r>
              <a:rPr lang="en-US" sz="2000" dirty="0" smtClean="0"/>
              <a:t>Traffic rules, traffic safety week programs etc.</a:t>
            </a:r>
          </a:p>
          <a:p>
            <a:r>
              <a:rPr lang="en-IN" sz="2400" dirty="0"/>
              <a:t>Emergency</a:t>
            </a:r>
            <a:endParaRPr lang="en-US" sz="2400" dirty="0"/>
          </a:p>
          <a:p>
            <a:pPr lvl="1"/>
            <a:endParaRPr lang="en-US" sz="2000"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a:spLocks noGrp="1"/>
          </p:cNvSpPr>
          <p:nvPr>
            <p:ph type="title"/>
          </p:nvPr>
        </p:nvSpPr>
        <p:spPr/>
        <p:txBody>
          <a:bodyPr>
            <a:normAutofit/>
          </a:bodyPr>
          <a:lstStyle/>
          <a:p>
            <a:r>
              <a:rPr lang="en-US" dirty="0" smtClean="0"/>
              <a:t>5Es to </a:t>
            </a:r>
            <a:r>
              <a:rPr lang="en-IN" dirty="0"/>
              <a:t>Road safety </a:t>
            </a:r>
          </a:p>
        </p:txBody>
      </p:sp>
      <p:sp>
        <p:nvSpPr>
          <p:cNvPr id="8" name="Rectangle 7"/>
          <p:cNvSpPr/>
          <p:nvPr/>
        </p:nvSpPr>
        <p:spPr>
          <a:xfrm>
            <a:off x="286603" y="5678269"/>
            <a:ext cx="8686800" cy="646331"/>
          </a:xfrm>
          <a:prstGeom prst="rect">
            <a:avLst/>
          </a:prstGeom>
        </p:spPr>
        <p:txBody>
          <a:bodyPr wrap="square">
            <a:spAutoFit/>
          </a:bodyPr>
          <a:lstStyle/>
          <a:p>
            <a:pPr fontAlgn="base"/>
            <a:r>
              <a:rPr lang="en-IN" dirty="0" err="1">
                <a:solidFill>
                  <a:srgbClr val="1F1E1E"/>
                </a:solidFill>
                <a:latin typeface="Poppins"/>
              </a:rPr>
              <a:t>Rs</a:t>
            </a:r>
            <a:r>
              <a:rPr lang="en-IN" dirty="0">
                <a:solidFill>
                  <a:srgbClr val="1F1E1E"/>
                </a:solidFill>
                <a:latin typeface="Poppins"/>
              </a:rPr>
              <a:t> 14,000 </a:t>
            </a:r>
            <a:r>
              <a:rPr lang="en-IN" dirty="0" err="1">
                <a:solidFill>
                  <a:srgbClr val="1F1E1E"/>
                </a:solidFill>
                <a:latin typeface="Poppins"/>
              </a:rPr>
              <a:t>cr</a:t>
            </a:r>
            <a:r>
              <a:rPr lang="en-IN" dirty="0">
                <a:solidFill>
                  <a:srgbClr val="1F1E1E"/>
                </a:solidFill>
                <a:latin typeface="Poppins"/>
              </a:rPr>
              <a:t> to be spent to cut road </a:t>
            </a:r>
            <a:r>
              <a:rPr lang="en-IN" dirty="0" smtClean="0">
                <a:solidFill>
                  <a:srgbClr val="1F1E1E"/>
                </a:solidFill>
                <a:latin typeface="Poppins"/>
              </a:rPr>
              <a:t>accidents-11.07.2019 </a:t>
            </a:r>
            <a:r>
              <a:rPr lang="en-IN" dirty="0">
                <a:hlinkClick r:id="rId2"/>
              </a:rPr>
              <a:t>https://www.socialnews.xyz/2019/07/11/rs-14000-cr-to-be-spent-to-cut-road-accidents/</a:t>
            </a:r>
            <a:endParaRPr lang="en-IN" b="0" i="0" dirty="0">
              <a:solidFill>
                <a:srgbClr val="1F1E1E"/>
              </a:solidFill>
              <a:effectLst/>
              <a:latin typeface="Poppins"/>
            </a:endParaRPr>
          </a:p>
        </p:txBody>
      </p:sp>
    </p:spTree>
    <p:extLst>
      <p:ext uri="{BB962C8B-B14F-4D97-AF65-F5344CB8AC3E}">
        <p14:creationId xmlns:p14="http://schemas.microsoft.com/office/powerpoint/2010/main" val="25359488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dirty="0" smtClean="0"/>
              <a:t>Highways and Traffic Effect on Environment </a:t>
            </a:r>
            <a:endParaRPr lang="en-IN" dirty="0"/>
          </a:p>
        </p:txBody>
      </p:sp>
      <p:sp>
        <p:nvSpPr>
          <p:cNvPr id="3" name="Content Placeholder 2"/>
          <p:cNvSpPr>
            <a:spLocks noGrp="1"/>
          </p:cNvSpPr>
          <p:nvPr>
            <p:ph idx="1"/>
          </p:nvPr>
        </p:nvSpPr>
        <p:spPr/>
        <p:txBody>
          <a:bodyPr>
            <a:normAutofit/>
          </a:bodyPr>
          <a:lstStyle/>
          <a:p>
            <a:r>
              <a:rPr lang="en-IN" sz="2400" dirty="0" smtClean="0"/>
              <a:t>Issue of Transportation and Environment is </a:t>
            </a:r>
            <a:r>
              <a:rPr lang="en-IN" sz="2400" b="1" dirty="0" smtClean="0"/>
              <a:t>paradoxical</a:t>
            </a:r>
            <a:r>
              <a:rPr lang="en-IN" sz="2400" dirty="0" smtClean="0"/>
              <a:t> in nature</a:t>
            </a:r>
            <a:endParaRPr lang="en-US" sz="2400" dirty="0" smtClean="0"/>
          </a:p>
          <a:p>
            <a:r>
              <a:rPr lang="en-US" sz="2400" b="1" dirty="0" smtClean="0"/>
              <a:t>Environmental Impact Assessment (EIA) </a:t>
            </a:r>
            <a:r>
              <a:rPr lang="en-US" sz="2400" dirty="0" smtClean="0"/>
              <a:t>of a highway scheme discusses in detail the effects on various components of the environment</a:t>
            </a:r>
          </a:p>
          <a:p>
            <a:r>
              <a:rPr lang="en-US" sz="2400" dirty="0" smtClean="0"/>
              <a:t>Consider “do nothing” alternate compare beneficial and adverse effects of the proposed scheme</a:t>
            </a:r>
          </a:p>
          <a:p>
            <a:r>
              <a:rPr lang="en-IN" sz="2400" b="1" dirty="0" smtClean="0"/>
              <a:t>Most important impacts </a:t>
            </a:r>
            <a:r>
              <a:rPr lang="en-IN" sz="2400" dirty="0" smtClean="0"/>
              <a:t>of transport on the environment relate to </a:t>
            </a:r>
          </a:p>
          <a:p>
            <a:pPr lvl="1"/>
            <a:r>
              <a:rPr lang="en-IN" sz="2000" b="1" dirty="0" smtClean="0"/>
              <a:t>Climate change, Air quality, Noise, Water quality, Soil quality Biodiversity </a:t>
            </a:r>
            <a:r>
              <a:rPr lang="en-IN" sz="2000" dirty="0" smtClean="0"/>
              <a:t>and</a:t>
            </a:r>
            <a:r>
              <a:rPr lang="en-IN" sz="2000" b="1" dirty="0" smtClean="0"/>
              <a:t> Land take</a:t>
            </a:r>
            <a:endParaRPr lang="en-US" sz="2000" b="1" dirty="0" smtClean="0"/>
          </a:p>
        </p:txBody>
      </p:sp>
      <p:sp>
        <p:nvSpPr>
          <p:cNvPr id="4" name="Slide Number Placeholder 3"/>
          <p:cNvSpPr>
            <a:spLocks noGrp="1"/>
          </p:cNvSpPr>
          <p:nvPr>
            <p:ph type="sldNum" sz="quarter" idx="12"/>
          </p:nvPr>
        </p:nvSpPr>
        <p:spPr/>
        <p:txBody>
          <a:bodyPr/>
          <a:lstStyle/>
          <a:p>
            <a:fld id="{3E6649A0-FE82-42E6-A9DC-C9091CAA3EF4}" type="slidenum">
              <a:rPr lang="en-IN" smtClean="0"/>
              <a:pPr/>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Transport industry activities release several million tons of gases each year into the atmosphere. </a:t>
            </a:r>
          </a:p>
          <a:p>
            <a:pPr lvl="1"/>
            <a:r>
              <a:rPr lang="en-IN" sz="2000" dirty="0" smtClean="0"/>
              <a:t>These include Lead (</a:t>
            </a:r>
            <a:r>
              <a:rPr lang="en-IN" sz="2000" dirty="0" err="1" smtClean="0"/>
              <a:t>Pb</a:t>
            </a:r>
            <a:r>
              <a:rPr lang="en-IN" sz="2000" dirty="0" smtClean="0"/>
              <a:t>), carbon monoxide (CO), carbon dioxide (CO</a:t>
            </a:r>
            <a:r>
              <a:rPr lang="en-IN" sz="2000" baseline="-25000" dirty="0" smtClean="0"/>
              <a:t>2</a:t>
            </a:r>
            <a:r>
              <a:rPr lang="en-IN" sz="2000" dirty="0" smtClean="0"/>
              <a:t>), methane (CH</a:t>
            </a:r>
            <a:r>
              <a:rPr lang="en-IN" sz="2000" baseline="-25000" dirty="0" smtClean="0"/>
              <a:t>4</a:t>
            </a:r>
            <a:r>
              <a:rPr lang="en-IN" sz="2000" dirty="0" smtClean="0"/>
              <a:t>), nitrogen oxides (</a:t>
            </a:r>
            <a:r>
              <a:rPr lang="en-IN" sz="2000" dirty="0" err="1" smtClean="0"/>
              <a:t>NO</a:t>
            </a:r>
            <a:r>
              <a:rPr lang="en-IN" sz="2000" baseline="-25000" dirty="0" err="1" smtClean="0"/>
              <a:t>x</a:t>
            </a:r>
            <a:r>
              <a:rPr lang="en-IN" sz="2000" dirty="0" smtClean="0"/>
              <a:t>), nitrous oxide (N</a:t>
            </a:r>
            <a:r>
              <a:rPr lang="en-IN" sz="2000" baseline="-25000" dirty="0" smtClean="0"/>
              <a:t>2</a:t>
            </a:r>
            <a:r>
              <a:rPr lang="en-IN" sz="2000" dirty="0" smtClean="0"/>
              <a:t>O), chlorofluorocarbons (CFCs), </a:t>
            </a:r>
            <a:r>
              <a:rPr lang="en-IN" sz="2000" dirty="0" err="1" smtClean="0"/>
              <a:t>perfluorocarbons</a:t>
            </a:r>
            <a:r>
              <a:rPr lang="en-IN" sz="2000" dirty="0" smtClean="0"/>
              <a:t> (PFCs), silicon </a:t>
            </a:r>
            <a:r>
              <a:rPr lang="en-IN" sz="2000" dirty="0" err="1" smtClean="0"/>
              <a:t>tetraflouride</a:t>
            </a:r>
            <a:r>
              <a:rPr lang="en-IN" sz="2000" dirty="0" smtClean="0"/>
              <a:t> (SF</a:t>
            </a:r>
            <a:r>
              <a:rPr lang="en-IN" sz="2000" baseline="-25000" dirty="0" smtClean="0"/>
              <a:t>6</a:t>
            </a:r>
            <a:r>
              <a:rPr lang="en-IN" sz="2000" dirty="0" smtClean="0"/>
              <a:t>), benzene and volatile components (BT</a:t>
            </a:r>
            <a:r>
              <a:rPr lang="en-IN" sz="2000" baseline="-25000" dirty="0" smtClean="0"/>
              <a:t>X</a:t>
            </a:r>
            <a:r>
              <a:rPr lang="en-IN" sz="2000" dirty="0" smtClean="0"/>
              <a:t>), heavy metals (zinc, chrome, copper and cadmium) and particulate matters (ash, dust)</a:t>
            </a:r>
          </a:p>
          <a:p>
            <a:r>
              <a:rPr lang="en-IN" sz="2400" dirty="0" smtClean="0"/>
              <a:t>Some of these gases, particularly </a:t>
            </a:r>
            <a:r>
              <a:rPr lang="en-IN" sz="2400" b="1" dirty="0" smtClean="0"/>
              <a:t>nitrous oxide</a:t>
            </a:r>
            <a:r>
              <a:rPr lang="en-IN" sz="2400" dirty="0" smtClean="0"/>
              <a:t>, also participate in </a:t>
            </a:r>
            <a:r>
              <a:rPr lang="en-IN" sz="2400" b="1" dirty="0" smtClean="0"/>
              <a:t>depleting</a:t>
            </a:r>
            <a:r>
              <a:rPr lang="en-IN" sz="2400" dirty="0" smtClean="0"/>
              <a:t> the </a:t>
            </a:r>
            <a:r>
              <a:rPr lang="en-IN" sz="2400" b="1" dirty="0" smtClean="0"/>
              <a:t>stratospheric ozone (O3) </a:t>
            </a:r>
            <a:r>
              <a:rPr lang="en-IN" sz="2400" dirty="0" smtClean="0"/>
              <a:t>layer </a:t>
            </a:r>
          </a:p>
          <a:p>
            <a:r>
              <a:rPr lang="en-IN" sz="2400" dirty="0" smtClean="0"/>
              <a:t>Climate change also has a significant impact on transportation systems, particularly infrastructure</a:t>
            </a:r>
            <a:endParaRPr lang="en-IN" sz="2400" dirty="0"/>
          </a:p>
        </p:txBody>
      </p:sp>
      <p:sp>
        <p:nvSpPr>
          <p:cNvPr id="4" name="Title 1"/>
          <p:cNvSpPr>
            <a:spLocks noGrp="1"/>
          </p:cNvSpPr>
          <p:nvPr>
            <p:ph type="title"/>
          </p:nvPr>
        </p:nvSpPr>
        <p:spPr/>
        <p:txBody>
          <a:bodyPr>
            <a:normAutofit fontScale="90000"/>
          </a:bodyPr>
          <a:lstStyle/>
          <a:p>
            <a:pPr algn="r"/>
            <a:r>
              <a:rPr lang="en-IN" dirty="0" smtClean="0"/>
              <a:t>Highways and traffic Effect on Environment </a:t>
            </a:r>
            <a:br>
              <a:rPr lang="en-IN" dirty="0" smtClean="0"/>
            </a:br>
            <a:r>
              <a:rPr lang="en-IN" dirty="0" smtClean="0"/>
              <a:t>- Climate Change </a:t>
            </a:r>
            <a:endParaRPr lang="en-IN" dirty="0"/>
          </a:p>
        </p:txBody>
      </p:sp>
      <p:sp>
        <p:nvSpPr>
          <p:cNvPr id="5" name="Slide Number Placeholder 4"/>
          <p:cNvSpPr>
            <a:spLocks noGrp="1"/>
          </p:cNvSpPr>
          <p:nvPr>
            <p:ph type="sldNum" sz="quarter" idx="12"/>
          </p:nvPr>
        </p:nvSpPr>
        <p:spPr/>
        <p:txBody>
          <a:bodyPr/>
          <a:lstStyle/>
          <a:p>
            <a:fld id="{3E6649A0-FE82-42E6-A9DC-C9091CAA3EF4}" type="slidenum">
              <a:rPr lang="en-IN" smtClean="0"/>
              <a:pPr/>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 excessive concentration of foreign matter in the air which adversely affects the well being of the individual or causes damage to property is Air pollution</a:t>
            </a:r>
          </a:p>
          <a:p>
            <a:r>
              <a:rPr lang="en-US" dirty="0" smtClean="0"/>
              <a:t>Pollutants and Sources of Air pollution</a:t>
            </a:r>
          </a:p>
          <a:p>
            <a:pPr lvl="1"/>
            <a:r>
              <a:rPr lang="en-US" dirty="0" smtClean="0"/>
              <a:t>Smog  (</a:t>
            </a:r>
            <a:r>
              <a:rPr lang="en-US" dirty="0" err="1" smtClean="0"/>
              <a:t>smoke+fog</a:t>
            </a:r>
            <a:r>
              <a:rPr lang="en-US" dirty="0" smtClean="0"/>
              <a:t>)</a:t>
            </a:r>
          </a:p>
          <a:p>
            <a:pPr lvl="1"/>
            <a:r>
              <a:rPr lang="en-US" dirty="0" smtClean="0"/>
              <a:t>Photochemical smog (air stagnation, abundant sunlight, high concentrations of hydro </a:t>
            </a:r>
            <a:r>
              <a:rPr lang="en-US" dirty="0" err="1" smtClean="0"/>
              <a:t>corbons</a:t>
            </a:r>
            <a:r>
              <a:rPr lang="en-US" dirty="0" smtClean="0"/>
              <a:t> and </a:t>
            </a:r>
            <a:r>
              <a:rPr lang="en-US" dirty="0" err="1" smtClean="0"/>
              <a:t>Nox</a:t>
            </a:r>
            <a:r>
              <a:rPr lang="en-US" dirty="0" smtClean="0"/>
              <a:t>)</a:t>
            </a:r>
          </a:p>
          <a:p>
            <a:pPr lvl="1"/>
            <a:r>
              <a:rPr lang="en-US" dirty="0" smtClean="0"/>
              <a:t>Stationary sources (plant chimneys)</a:t>
            </a:r>
          </a:p>
          <a:p>
            <a:pPr lvl="1"/>
            <a:r>
              <a:rPr lang="en-US" dirty="0" smtClean="0"/>
              <a:t>Mobile sources (highway vehicles, trains, vessels, Aircrafts)</a:t>
            </a:r>
          </a:p>
          <a:p>
            <a:pPr lvl="1"/>
            <a:endParaRPr lang="en-IN" dirty="0" smtClean="0"/>
          </a:p>
          <a:p>
            <a:pPr lvl="1">
              <a:buNone/>
            </a:pPr>
            <a:r>
              <a:rPr lang="en-IN" dirty="0" smtClean="0"/>
              <a:t>Vehicles are the sources of Air pollution in the form of gas and particulate matters emissions that affects air quality causing damage to human health</a:t>
            </a:r>
            <a:r>
              <a:rPr lang="en-US" dirty="0" smtClean="0"/>
              <a:t> </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45</a:t>
            </a:fld>
            <a:endParaRPr lang="en-IN"/>
          </a:p>
        </p:txBody>
      </p:sp>
      <p:sp>
        <p:nvSpPr>
          <p:cNvPr id="5" name="Title 1"/>
          <p:cNvSpPr>
            <a:spLocks noGrp="1"/>
          </p:cNvSpPr>
          <p:nvPr>
            <p:ph type="title"/>
          </p:nvPr>
        </p:nvSpPr>
        <p:spPr>
          <a:xfrm>
            <a:off x="457200" y="142852"/>
            <a:ext cx="8229600" cy="1000132"/>
          </a:xfrm>
        </p:spPr>
        <p:txBody>
          <a:bodyPr>
            <a:normAutofit fontScale="90000"/>
          </a:bodyPr>
          <a:lstStyle/>
          <a:p>
            <a:pPr algn="r"/>
            <a:r>
              <a:rPr lang="en-IN" dirty="0" smtClean="0"/>
              <a:t>Highways and traffic Effect on Environment </a:t>
            </a:r>
            <a:br>
              <a:rPr lang="en-IN" dirty="0" smtClean="0"/>
            </a:br>
            <a:r>
              <a:rPr lang="en-IN" dirty="0" smtClean="0"/>
              <a:t>- Air Pollution </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IN" dirty="0" smtClean="0"/>
              <a:t>Highways and traffic Effect on Environment </a:t>
            </a:r>
            <a:br>
              <a:rPr lang="en-IN" dirty="0" smtClean="0"/>
            </a:br>
            <a:r>
              <a:rPr lang="en-IN" dirty="0" smtClean="0"/>
              <a:t>- Air Pollution </a:t>
            </a:r>
            <a:endParaRPr lang="en-IN" dirty="0"/>
          </a:p>
        </p:txBody>
      </p:sp>
      <p:sp>
        <p:nvSpPr>
          <p:cNvPr id="3" name="Content Placeholder 2"/>
          <p:cNvSpPr>
            <a:spLocks noGrp="1"/>
          </p:cNvSpPr>
          <p:nvPr>
            <p:ph idx="1"/>
          </p:nvPr>
        </p:nvSpPr>
        <p:spPr>
          <a:xfrm>
            <a:off x="214282" y="1357298"/>
            <a:ext cx="8643998" cy="5429288"/>
          </a:xfrm>
        </p:spPr>
        <p:txBody>
          <a:bodyPr>
            <a:noAutofit/>
          </a:bodyPr>
          <a:lstStyle/>
          <a:p>
            <a:r>
              <a:rPr lang="en-IN" sz="1800" dirty="0" smtClean="0"/>
              <a:t>Toxic air pollutants are associated with cancer, cardiovascular, respiratory and neurological diseases</a:t>
            </a:r>
          </a:p>
          <a:p>
            <a:r>
              <a:rPr lang="en-IN" sz="1800" b="1" dirty="0" smtClean="0"/>
              <a:t>Carbon monoxide (CO) </a:t>
            </a:r>
            <a:r>
              <a:rPr lang="en-IN" sz="1800" dirty="0" smtClean="0"/>
              <a:t>when inhale affects bloodstream, reduces the availability of oxygen and can be extremely harmful to public health</a:t>
            </a:r>
          </a:p>
          <a:p>
            <a:r>
              <a:rPr lang="en-IN" sz="1800" b="1" dirty="0" smtClean="0"/>
              <a:t>Nitrogen dioxide (NO2) </a:t>
            </a:r>
            <a:r>
              <a:rPr lang="en-IN" sz="1800" dirty="0" smtClean="0"/>
              <a:t>reduces lung function, affects the respiratory immune  system and increases the risk of respiratory problems</a:t>
            </a:r>
          </a:p>
          <a:p>
            <a:r>
              <a:rPr lang="en-IN" sz="1800" b="1" dirty="0" smtClean="0"/>
              <a:t>Sulphur dioxide (SO2) </a:t>
            </a:r>
            <a:r>
              <a:rPr lang="en-IN" sz="1800" dirty="0" smtClean="0"/>
              <a:t>and </a:t>
            </a:r>
            <a:r>
              <a:rPr lang="en-IN" sz="1800" b="1" dirty="0" smtClean="0"/>
              <a:t>nitrogen oxides (</a:t>
            </a:r>
            <a:r>
              <a:rPr lang="en-IN" sz="1800" b="1" dirty="0" err="1" smtClean="0"/>
              <a:t>NOx</a:t>
            </a:r>
            <a:r>
              <a:rPr lang="en-IN" sz="1800" b="1" dirty="0" smtClean="0"/>
              <a:t>) </a:t>
            </a:r>
            <a:r>
              <a:rPr lang="en-IN" sz="1800" dirty="0" smtClean="0"/>
              <a:t>in the atmosphere form various acidic compounds that when mixed in cloud water creates </a:t>
            </a:r>
            <a:r>
              <a:rPr lang="en-IN" sz="1800" b="1" dirty="0" smtClean="0"/>
              <a:t>acid rain</a:t>
            </a:r>
            <a:r>
              <a:rPr lang="en-IN" sz="1800" dirty="0" smtClean="0"/>
              <a:t>. Acid precipitation has detrimental effects on the built environment, reduces agricultural crop yields and causes forest decline. The reduction of natural visibility by smog has a number of adverse impacts on the quality of life and the attractiveness of tourist sites</a:t>
            </a:r>
          </a:p>
          <a:p>
            <a:r>
              <a:rPr lang="en-IN" sz="1800" b="1" dirty="0" smtClean="0"/>
              <a:t>Particulate emissions</a:t>
            </a:r>
            <a:r>
              <a:rPr lang="en-IN" sz="1800" dirty="0" smtClean="0"/>
              <a:t> in the form of dust emanating from vehicle exhaust associated with health risks such as respiratory problems, skin irritations, eyes inflammations, blood clotting and various types of allergies.</a:t>
            </a:r>
            <a:endParaRPr lang="en-IN" sz="18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Automobile emission control</a:t>
            </a:r>
            <a:endParaRPr lang="en-IN" dirty="0"/>
          </a:p>
        </p:txBody>
      </p:sp>
      <p:sp>
        <p:nvSpPr>
          <p:cNvPr id="3" name="Content Placeholder 2"/>
          <p:cNvSpPr>
            <a:spLocks noGrp="1"/>
          </p:cNvSpPr>
          <p:nvPr>
            <p:ph idx="1"/>
          </p:nvPr>
        </p:nvSpPr>
        <p:spPr/>
        <p:txBody>
          <a:bodyPr/>
          <a:lstStyle/>
          <a:p>
            <a:r>
              <a:rPr lang="en-US" dirty="0" smtClean="0"/>
              <a:t>Control of crankcase emissions</a:t>
            </a:r>
          </a:p>
          <a:p>
            <a:r>
              <a:rPr lang="en-US" dirty="0" smtClean="0"/>
              <a:t>Control of exhaust emissions</a:t>
            </a:r>
          </a:p>
          <a:p>
            <a:r>
              <a:rPr lang="en-US" dirty="0" smtClean="0"/>
              <a:t>Control of Evaporation emissions</a:t>
            </a:r>
          </a:p>
          <a:p>
            <a:r>
              <a:rPr lang="en-US" dirty="0" smtClean="0"/>
              <a:t>Alternatives to the gasoline engines</a:t>
            </a:r>
          </a:p>
          <a:p>
            <a:r>
              <a:rPr lang="en-US" dirty="0" smtClean="0"/>
              <a:t>Strict implementation of legislations</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5000660"/>
          </a:xfrm>
        </p:spPr>
        <p:txBody>
          <a:bodyPr>
            <a:noAutofit/>
          </a:bodyPr>
          <a:lstStyle/>
          <a:p>
            <a:r>
              <a:rPr lang="en-IN" sz="2000" dirty="0" smtClean="0"/>
              <a:t>Noise represents the general effect of irregular and chaotic sounds</a:t>
            </a:r>
          </a:p>
          <a:p>
            <a:r>
              <a:rPr lang="en-US" sz="2000" dirty="0" smtClean="0"/>
              <a:t>Main Sources of Noise Pollution: Automobile, Aeroplanes, Trains, construction works, loud speakers</a:t>
            </a:r>
            <a:endParaRPr lang="en-IN" sz="2000" dirty="0" smtClean="0"/>
          </a:p>
          <a:p>
            <a:r>
              <a:rPr lang="en-US" sz="2000" dirty="0" smtClean="0"/>
              <a:t>One of the major hazards of modern life especially in urban areas- areas which are the most industrialized, urbanized and motorized</a:t>
            </a:r>
            <a:endParaRPr lang="en-IN" sz="2000" dirty="0" smtClean="0"/>
          </a:p>
          <a:p>
            <a:r>
              <a:rPr lang="en-IN" sz="2000" dirty="0" smtClean="0"/>
              <a:t>It is traumatizing for the hearing organ and that may affect the quality of life by its unpleasant and disturbing character. Long term exposure to noise levels above 75dB seriously hampers hearing and affects human physical and psychological wellbeing</a:t>
            </a:r>
          </a:p>
          <a:p>
            <a:r>
              <a:rPr lang="en-IN" sz="2000" dirty="0" smtClean="0"/>
              <a:t>Transport noise emanating from the transport vehicles and the operations of ports, airports and rail yards affects human health, through an increase in the risk of cardiovascular diseases. Increasing noise levels have a negative impact on the urban environment reflected in falling land values and loss of productive land uses</a:t>
            </a:r>
            <a:endParaRPr lang="en-IN" sz="2000" dirty="0"/>
          </a:p>
        </p:txBody>
      </p:sp>
      <p:sp>
        <p:nvSpPr>
          <p:cNvPr id="4" name="Title 1"/>
          <p:cNvSpPr>
            <a:spLocks noGrp="1"/>
          </p:cNvSpPr>
          <p:nvPr>
            <p:ph type="title"/>
          </p:nvPr>
        </p:nvSpPr>
        <p:spPr/>
        <p:txBody>
          <a:bodyPr>
            <a:normAutofit fontScale="90000"/>
          </a:bodyPr>
          <a:lstStyle/>
          <a:p>
            <a:pPr algn="r"/>
            <a:r>
              <a:rPr lang="en-IN" dirty="0" smtClean="0"/>
              <a:t>Highways and traffic Effect on Environment </a:t>
            </a:r>
            <a:br>
              <a:rPr lang="en-IN" dirty="0" smtClean="0"/>
            </a:br>
            <a:r>
              <a:rPr lang="en-IN" dirty="0" smtClean="0"/>
              <a:t>- Noise Pollution </a:t>
            </a:r>
            <a:endParaRPr lang="en-IN" dirty="0"/>
          </a:p>
        </p:txBody>
      </p:sp>
      <p:sp>
        <p:nvSpPr>
          <p:cNvPr id="5" name="Slide Number Placeholder 4"/>
          <p:cNvSpPr>
            <a:spLocks noGrp="1"/>
          </p:cNvSpPr>
          <p:nvPr>
            <p:ph type="sldNum" sz="quarter" idx="12"/>
          </p:nvPr>
        </p:nvSpPr>
        <p:spPr/>
        <p:txBody>
          <a:bodyPr/>
          <a:lstStyle/>
          <a:p>
            <a:fld id="{3E6649A0-FE82-42E6-A9DC-C9091CAA3EF4}" type="slidenum">
              <a:rPr lang="en-IN" smtClean="0"/>
              <a:pPr/>
              <a:t>48</a:t>
            </a:fld>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of Road </a:t>
            </a:r>
            <a:r>
              <a:rPr lang="en-US" dirty="0" smtClean="0"/>
              <a:t>Accidents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Road </a:t>
            </a:r>
            <a:r>
              <a:rPr lang="en-IN" dirty="0"/>
              <a:t>accidents cause huge economic loss to society by way of </a:t>
            </a:r>
            <a:endParaRPr lang="en-IN" dirty="0" smtClean="0"/>
          </a:p>
          <a:p>
            <a:pPr lvl="1"/>
            <a:r>
              <a:rPr lang="en-IN" dirty="0" smtClean="0"/>
              <a:t>loss </a:t>
            </a:r>
            <a:r>
              <a:rPr lang="en-IN" dirty="0"/>
              <a:t>of output by fatal and injured victims; </a:t>
            </a:r>
            <a:endParaRPr lang="en-IN" dirty="0" smtClean="0"/>
          </a:p>
          <a:p>
            <a:pPr lvl="1"/>
            <a:r>
              <a:rPr lang="en-IN" dirty="0" smtClean="0"/>
              <a:t>expenses </a:t>
            </a:r>
            <a:r>
              <a:rPr lang="en-IN" dirty="0"/>
              <a:t>incurred in medical treatment; </a:t>
            </a:r>
            <a:endParaRPr lang="en-IN" dirty="0" smtClean="0"/>
          </a:p>
          <a:p>
            <a:pPr lvl="1"/>
            <a:r>
              <a:rPr lang="en-IN" dirty="0" smtClean="0"/>
              <a:t>administrative </a:t>
            </a:r>
            <a:r>
              <a:rPr lang="en-IN" dirty="0"/>
              <a:t>costs of police, </a:t>
            </a:r>
            <a:endParaRPr lang="en-IN" dirty="0" smtClean="0"/>
          </a:p>
          <a:p>
            <a:pPr lvl="1"/>
            <a:r>
              <a:rPr lang="en-IN" dirty="0" smtClean="0"/>
              <a:t>insurance </a:t>
            </a:r>
            <a:r>
              <a:rPr lang="en-IN" dirty="0"/>
              <a:t>companies and accident claims tribunals; and </a:t>
            </a:r>
            <a:endParaRPr lang="en-IN" dirty="0" smtClean="0"/>
          </a:p>
          <a:p>
            <a:pPr lvl="1"/>
            <a:r>
              <a:rPr lang="en-IN" dirty="0" smtClean="0"/>
              <a:t>damages </a:t>
            </a:r>
            <a:r>
              <a:rPr lang="en-IN" dirty="0"/>
              <a:t>to vehicles and property. </a:t>
            </a:r>
            <a:endParaRPr lang="en-IN" dirty="0" smtClean="0"/>
          </a:p>
          <a:p>
            <a:pPr lvl="1"/>
            <a:r>
              <a:rPr lang="en-IN" dirty="0" smtClean="0"/>
              <a:t>Apart </a:t>
            </a:r>
            <a:r>
              <a:rPr lang="en-IN" dirty="0"/>
              <a:t>from these tangible components, intangible costs such as </a:t>
            </a:r>
            <a:endParaRPr lang="en-IN" dirty="0" smtClean="0"/>
          </a:p>
          <a:p>
            <a:pPr marL="457200" lvl="1" indent="0">
              <a:buNone/>
            </a:pPr>
            <a:r>
              <a:rPr lang="en-IN" dirty="0" smtClean="0"/>
              <a:t>pain</a:t>
            </a:r>
            <a:r>
              <a:rPr lang="en-IN" dirty="0"/>
              <a:t>, grief and suffering are also caused. </a:t>
            </a:r>
            <a:endParaRPr lang="en-IN" dirty="0" smtClean="0"/>
          </a:p>
          <a:p>
            <a:pPr marL="457200" lvl="1" indent="0">
              <a:buNone/>
            </a:pPr>
            <a:r>
              <a:rPr lang="en-IN" dirty="0" smtClean="0"/>
              <a:t>An </a:t>
            </a:r>
            <a:r>
              <a:rPr lang="en-IN" dirty="0"/>
              <a:t>accurate understanding of the monetary costs of accidents of various types helps transportation planners and economists to account for this component of road user cost while undertaking an economic appraisal of highway schemes</a:t>
            </a:r>
            <a:r>
              <a:rPr lang="en-IN" dirty="0" smtClean="0"/>
              <a:t>.</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49</a:t>
            </a:fld>
            <a:endParaRPr lang="en-IN"/>
          </a:p>
        </p:txBody>
      </p:sp>
    </p:spTree>
    <p:extLst>
      <p:ext uri="{BB962C8B-B14F-4D97-AF65-F5344CB8AC3E}">
        <p14:creationId xmlns:p14="http://schemas.microsoft.com/office/powerpoint/2010/main" val="333351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Traffic </a:t>
            </a:r>
            <a:r>
              <a:rPr lang="en-IN" dirty="0" smtClean="0"/>
              <a:t>calming </a:t>
            </a:r>
            <a:r>
              <a:rPr lang="en-US" dirty="0"/>
              <a:t>Schemes</a:t>
            </a:r>
            <a:endParaRPr lang="en-IN" dirty="0"/>
          </a:p>
        </p:txBody>
      </p:sp>
      <p:sp>
        <p:nvSpPr>
          <p:cNvPr id="3" name="Content Placeholder 2"/>
          <p:cNvSpPr>
            <a:spLocks noGrp="1"/>
          </p:cNvSpPr>
          <p:nvPr>
            <p:ph idx="1"/>
          </p:nvPr>
        </p:nvSpPr>
        <p:spPr>
          <a:xfrm>
            <a:off x="457200" y="1600200"/>
            <a:ext cx="8229600" cy="4756150"/>
          </a:xfrm>
        </p:spPr>
        <p:txBody>
          <a:bodyPr>
            <a:normAutofit fontScale="77500" lnSpcReduction="20000"/>
          </a:bodyPr>
          <a:lstStyle/>
          <a:p>
            <a:r>
              <a:rPr lang="en-IN" dirty="0"/>
              <a:t>Traffic calming has two main objectives: the reduction in numbers of personal injury </a:t>
            </a:r>
            <a:r>
              <a:rPr lang="en-IN" dirty="0" smtClean="0"/>
              <a:t>accidents and </a:t>
            </a:r>
            <a:r>
              <a:rPr lang="en-IN" dirty="0"/>
              <a:t>improvement in the local environment for people living, working or visiting the area</a:t>
            </a:r>
            <a:r>
              <a:rPr lang="en-IN" dirty="0" smtClean="0"/>
              <a:t>.</a:t>
            </a:r>
          </a:p>
          <a:p>
            <a:r>
              <a:rPr lang="en-IN" dirty="0"/>
              <a:t>Traffic calming techniques can be broken down into eight broad categories:</a:t>
            </a:r>
          </a:p>
          <a:p>
            <a:pPr marL="514350" indent="-514350">
              <a:buFont typeface="+mj-lt"/>
              <a:buAutoNum type="arabicPeriod"/>
            </a:pPr>
            <a:r>
              <a:rPr lang="en-IN" dirty="0"/>
              <a:t> legislation and enforcement</a:t>
            </a:r>
          </a:p>
          <a:p>
            <a:pPr marL="514350" indent="-514350">
              <a:buFont typeface="+mj-lt"/>
              <a:buAutoNum type="arabicPeriod"/>
            </a:pPr>
            <a:r>
              <a:rPr lang="en-IN" dirty="0"/>
              <a:t> surface treatment and signing</a:t>
            </a:r>
          </a:p>
          <a:p>
            <a:pPr marL="514350" indent="-514350">
              <a:buFont typeface="+mj-lt"/>
              <a:buAutoNum type="arabicPeriod"/>
            </a:pPr>
            <a:r>
              <a:rPr lang="en-IN" dirty="0"/>
              <a:t> vertical deflection</a:t>
            </a:r>
          </a:p>
          <a:p>
            <a:pPr marL="514350" indent="-514350">
              <a:buFont typeface="+mj-lt"/>
              <a:buAutoNum type="arabicPeriod"/>
            </a:pPr>
            <a:r>
              <a:rPr lang="en-IN" dirty="0"/>
              <a:t> horizontal deflection</a:t>
            </a:r>
          </a:p>
          <a:p>
            <a:pPr marL="514350" indent="-514350">
              <a:buFont typeface="+mj-lt"/>
              <a:buAutoNum type="arabicPeriod"/>
            </a:pPr>
            <a:r>
              <a:rPr lang="en-IN" dirty="0"/>
              <a:t> gateways and entry </a:t>
            </a:r>
            <a:r>
              <a:rPr lang="en-IN" dirty="0" smtClean="0"/>
              <a:t>treatment</a:t>
            </a:r>
            <a:r>
              <a:rPr lang="en-IN" dirty="0"/>
              <a:t> </a:t>
            </a:r>
            <a:endParaRPr lang="en-IN" dirty="0" smtClean="0"/>
          </a:p>
          <a:p>
            <a:pPr marL="514350" indent="-514350">
              <a:buFont typeface="+mj-lt"/>
              <a:buAutoNum type="arabicPeriod"/>
            </a:pPr>
            <a:r>
              <a:rPr lang="en-IN" dirty="0" smtClean="0"/>
              <a:t>20 </a:t>
            </a:r>
            <a:r>
              <a:rPr lang="en-IN" dirty="0"/>
              <a:t>mph zones</a:t>
            </a:r>
          </a:p>
          <a:p>
            <a:pPr marL="514350" indent="-514350">
              <a:buFont typeface="+mj-lt"/>
              <a:buAutoNum type="arabicPeriod"/>
            </a:pPr>
            <a:r>
              <a:rPr lang="en-IN" dirty="0"/>
              <a:t> home zones</a:t>
            </a:r>
          </a:p>
          <a:p>
            <a:pPr marL="514350" indent="-514350">
              <a:buFont typeface="+mj-lt"/>
              <a:buAutoNum type="arabicPeriod"/>
            </a:pPr>
            <a:r>
              <a:rPr lang="en-IN" dirty="0"/>
              <a:t> lorry control schemes.</a:t>
            </a:r>
          </a:p>
        </p:txBody>
      </p:sp>
      <p:sp>
        <p:nvSpPr>
          <p:cNvPr id="4" name="Slide Number Placeholder 3"/>
          <p:cNvSpPr>
            <a:spLocks noGrp="1"/>
          </p:cNvSpPr>
          <p:nvPr>
            <p:ph type="sldNum" sz="quarter" idx="12"/>
          </p:nvPr>
        </p:nvSpPr>
        <p:spPr/>
        <p:txBody>
          <a:bodyPr/>
          <a:lstStyle/>
          <a:p>
            <a:fld id="{3E6649A0-FE82-42E6-A9DC-C9091CAA3EF4}" type="slidenum">
              <a:rPr lang="en-IN" smtClean="0"/>
              <a:pPr/>
              <a:t>5</a:t>
            </a:fld>
            <a:endParaRPr lang="en-IN"/>
          </a:p>
        </p:txBody>
      </p:sp>
    </p:spTree>
    <p:extLst>
      <p:ext uri="{BB962C8B-B14F-4D97-AF65-F5344CB8AC3E}">
        <p14:creationId xmlns:p14="http://schemas.microsoft.com/office/powerpoint/2010/main" val="3025706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important uses of accident </a:t>
            </a:r>
            <a:r>
              <a:rPr lang="en-IN" dirty="0" smtClean="0"/>
              <a:t>cost</a:t>
            </a:r>
            <a:endParaRPr lang="en-IN" dirty="0"/>
          </a:p>
        </p:txBody>
      </p:sp>
      <p:sp>
        <p:nvSpPr>
          <p:cNvPr id="3" name="Content Placeholder 2"/>
          <p:cNvSpPr>
            <a:spLocks noGrp="1"/>
          </p:cNvSpPr>
          <p:nvPr>
            <p:ph idx="1"/>
          </p:nvPr>
        </p:nvSpPr>
        <p:spPr/>
        <p:txBody>
          <a:bodyPr>
            <a:normAutofit fontScale="92500"/>
          </a:bodyPr>
          <a:lstStyle/>
          <a:p>
            <a:r>
              <a:rPr lang="en-IN" dirty="0" smtClean="0"/>
              <a:t>To </a:t>
            </a:r>
            <a:r>
              <a:rPr lang="en-IN" dirty="0"/>
              <a:t>estimate the problem of accident </a:t>
            </a:r>
            <a:r>
              <a:rPr lang="en-IN" dirty="0" smtClean="0"/>
              <a:t>in economic </a:t>
            </a:r>
            <a:r>
              <a:rPr lang="en-IN" dirty="0"/>
              <a:t>terms.</a:t>
            </a:r>
          </a:p>
          <a:p>
            <a:r>
              <a:rPr lang="en-IN" dirty="0" smtClean="0"/>
              <a:t>Formulate </a:t>
            </a:r>
            <a:r>
              <a:rPr lang="en-IN" dirty="0"/>
              <a:t>safety standards keeping in </a:t>
            </a:r>
            <a:r>
              <a:rPr lang="en-IN" dirty="0" smtClean="0"/>
              <a:t>view that </a:t>
            </a:r>
            <a:r>
              <a:rPr lang="en-IN" dirty="0"/>
              <a:t>the cost of the facility- construction </a:t>
            </a:r>
            <a:r>
              <a:rPr lang="en-IN" dirty="0" err="1"/>
              <a:t>vis-àvis</a:t>
            </a:r>
            <a:r>
              <a:rPr lang="en-IN" dirty="0"/>
              <a:t>.</a:t>
            </a:r>
          </a:p>
          <a:p>
            <a:r>
              <a:rPr lang="en-IN" dirty="0" smtClean="0"/>
              <a:t>Calculation </a:t>
            </a:r>
            <a:r>
              <a:rPr lang="en-IN" dirty="0"/>
              <a:t>of actual level of investment </a:t>
            </a:r>
            <a:r>
              <a:rPr lang="en-IN" dirty="0" smtClean="0"/>
              <a:t>/ expenditure </a:t>
            </a:r>
            <a:r>
              <a:rPr lang="en-IN" dirty="0"/>
              <a:t>on road safety </a:t>
            </a:r>
            <a:r>
              <a:rPr lang="en-IN" dirty="0" smtClean="0"/>
              <a:t>administration</a:t>
            </a:r>
            <a:endParaRPr lang="en-IN" dirty="0"/>
          </a:p>
          <a:p>
            <a:r>
              <a:rPr lang="en-IN" dirty="0" smtClean="0"/>
              <a:t>Improvement </a:t>
            </a:r>
            <a:r>
              <a:rPr lang="en-IN" dirty="0"/>
              <a:t>of road safety and its impacts </a:t>
            </a:r>
            <a:r>
              <a:rPr lang="en-IN" dirty="0" smtClean="0"/>
              <a:t>on economic </a:t>
            </a:r>
            <a:r>
              <a:rPr lang="en-IN" dirty="0"/>
              <a:t>provisions.</a:t>
            </a:r>
          </a:p>
          <a:p>
            <a:r>
              <a:rPr lang="en-IN" dirty="0" smtClean="0"/>
              <a:t>To </a:t>
            </a:r>
            <a:r>
              <a:rPr lang="en-IN" dirty="0"/>
              <a:t>include the accident cost as a part of </a:t>
            </a:r>
            <a:r>
              <a:rPr lang="en-IN" dirty="0" smtClean="0"/>
              <a:t>road transport budget</a:t>
            </a:r>
            <a:endParaRPr lang="en-IN" dirty="0"/>
          </a:p>
          <a:p>
            <a:r>
              <a:rPr lang="en-IN" dirty="0" smtClean="0"/>
              <a:t>Calculation </a:t>
            </a:r>
            <a:r>
              <a:rPr lang="en-IN" dirty="0"/>
              <a:t>of national loss due to accident.</a:t>
            </a:r>
          </a:p>
        </p:txBody>
      </p:sp>
      <p:sp>
        <p:nvSpPr>
          <p:cNvPr id="4" name="Slide Number Placeholder 3"/>
          <p:cNvSpPr>
            <a:spLocks noGrp="1"/>
          </p:cNvSpPr>
          <p:nvPr>
            <p:ph type="sldNum" sz="quarter" idx="12"/>
          </p:nvPr>
        </p:nvSpPr>
        <p:spPr/>
        <p:txBody>
          <a:bodyPr/>
          <a:lstStyle/>
          <a:p>
            <a:fld id="{3E6649A0-FE82-42E6-A9DC-C9091CAA3EF4}" type="slidenum">
              <a:rPr lang="en-IN" smtClean="0"/>
              <a:pPr/>
              <a:t>50</a:t>
            </a:fld>
            <a:endParaRPr lang="en-IN"/>
          </a:p>
        </p:txBody>
      </p:sp>
    </p:spTree>
    <p:extLst>
      <p:ext uri="{BB962C8B-B14F-4D97-AF65-F5344CB8AC3E}">
        <p14:creationId xmlns:p14="http://schemas.microsoft.com/office/powerpoint/2010/main" val="14174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
            </a:r>
            <a:r>
              <a:rPr lang="en-IN" dirty="0" smtClean="0"/>
              <a:t>ethodologies </a:t>
            </a:r>
            <a:r>
              <a:rPr lang="en-IN" dirty="0"/>
              <a:t>for accident cost prediction</a:t>
            </a:r>
          </a:p>
        </p:txBody>
      </p:sp>
      <p:sp>
        <p:nvSpPr>
          <p:cNvPr id="3" name="Content Placeholder 2"/>
          <p:cNvSpPr>
            <a:spLocks noGrp="1"/>
          </p:cNvSpPr>
          <p:nvPr>
            <p:ph idx="1"/>
          </p:nvPr>
        </p:nvSpPr>
        <p:spPr/>
        <p:txBody>
          <a:bodyPr/>
          <a:lstStyle/>
          <a:p>
            <a:pPr marL="0" indent="0">
              <a:buNone/>
            </a:pPr>
            <a:r>
              <a:rPr lang="en-IN" dirty="0"/>
              <a:t>six </a:t>
            </a:r>
            <a:r>
              <a:rPr lang="en-IN" dirty="0" smtClean="0"/>
              <a:t>methodologies for accident </a:t>
            </a:r>
            <a:r>
              <a:rPr lang="en-IN" dirty="0"/>
              <a:t>cost prediction and accident </a:t>
            </a:r>
            <a:r>
              <a:rPr lang="en-IN" dirty="0" smtClean="0"/>
              <a:t>reduction</a:t>
            </a:r>
          </a:p>
          <a:p>
            <a:pPr marL="514350" indent="-514350">
              <a:buFont typeface="+mj-lt"/>
              <a:buAutoNum type="arabicPeriod"/>
            </a:pPr>
            <a:r>
              <a:rPr lang="en-IN" dirty="0"/>
              <a:t>The Gross output or human capital approach.</a:t>
            </a:r>
          </a:p>
          <a:p>
            <a:pPr marL="514350" indent="-514350">
              <a:buFont typeface="+mj-lt"/>
              <a:buAutoNum type="arabicPeriod"/>
            </a:pPr>
            <a:r>
              <a:rPr lang="en-IN" dirty="0" smtClean="0"/>
              <a:t>The </a:t>
            </a:r>
            <a:r>
              <a:rPr lang="en-IN" dirty="0"/>
              <a:t>Net Output approach.</a:t>
            </a:r>
          </a:p>
          <a:p>
            <a:pPr marL="514350" indent="-514350">
              <a:buFont typeface="+mj-lt"/>
              <a:buAutoNum type="arabicPeriod"/>
            </a:pPr>
            <a:r>
              <a:rPr lang="en-IN" dirty="0" smtClean="0"/>
              <a:t>The </a:t>
            </a:r>
            <a:r>
              <a:rPr lang="en-IN" dirty="0"/>
              <a:t>Life insurance approach.</a:t>
            </a:r>
          </a:p>
          <a:p>
            <a:pPr marL="514350" indent="-514350">
              <a:buFont typeface="+mj-lt"/>
              <a:buAutoNum type="arabicPeriod"/>
            </a:pPr>
            <a:r>
              <a:rPr lang="en-IN" dirty="0" smtClean="0"/>
              <a:t>The </a:t>
            </a:r>
            <a:r>
              <a:rPr lang="en-IN" dirty="0"/>
              <a:t>Court award approach.</a:t>
            </a:r>
          </a:p>
          <a:p>
            <a:pPr marL="514350" indent="-514350">
              <a:buFont typeface="+mj-lt"/>
              <a:buAutoNum type="arabicPeriod"/>
            </a:pPr>
            <a:r>
              <a:rPr lang="en-IN" dirty="0" smtClean="0"/>
              <a:t>The </a:t>
            </a:r>
            <a:r>
              <a:rPr lang="en-IN" dirty="0"/>
              <a:t>Implicit public sector valuation approach.</a:t>
            </a:r>
          </a:p>
          <a:p>
            <a:pPr marL="514350" indent="-514350">
              <a:buFont typeface="+mj-lt"/>
              <a:buAutoNum type="arabicPeriod"/>
            </a:pPr>
            <a:r>
              <a:rPr lang="en-IN" dirty="0" smtClean="0"/>
              <a:t>The </a:t>
            </a:r>
            <a:r>
              <a:rPr lang="en-IN" dirty="0"/>
              <a:t>values of risk-change approach.</a:t>
            </a:r>
          </a:p>
        </p:txBody>
      </p:sp>
      <p:sp>
        <p:nvSpPr>
          <p:cNvPr id="4" name="Slide Number Placeholder 3"/>
          <p:cNvSpPr>
            <a:spLocks noGrp="1"/>
          </p:cNvSpPr>
          <p:nvPr>
            <p:ph type="sldNum" sz="quarter" idx="12"/>
          </p:nvPr>
        </p:nvSpPr>
        <p:spPr/>
        <p:txBody>
          <a:bodyPr/>
          <a:lstStyle/>
          <a:p>
            <a:fld id="{3E6649A0-FE82-42E6-A9DC-C9091CAA3EF4}" type="slidenum">
              <a:rPr lang="en-IN" smtClean="0"/>
              <a:pPr/>
              <a:t>51</a:t>
            </a:fld>
            <a:endParaRPr lang="en-IN"/>
          </a:p>
        </p:txBody>
      </p:sp>
    </p:spTree>
    <p:extLst>
      <p:ext uri="{BB962C8B-B14F-4D97-AF65-F5344CB8AC3E}">
        <p14:creationId xmlns:p14="http://schemas.microsoft.com/office/powerpoint/2010/main" val="3263129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Accident cost</a:t>
            </a:r>
          </a:p>
        </p:txBody>
      </p:sp>
      <p:sp>
        <p:nvSpPr>
          <p:cNvPr id="3" name="Content Placeholder 2"/>
          <p:cNvSpPr>
            <a:spLocks noGrp="1"/>
          </p:cNvSpPr>
          <p:nvPr>
            <p:ph idx="1"/>
          </p:nvPr>
        </p:nvSpPr>
        <p:spPr/>
        <p:txBody>
          <a:bodyPr>
            <a:normAutofit fontScale="92500" lnSpcReduction="20000"/>
          </a:bodyPr>
          <a:lstStyle/>
          <a:p>
            <a:r>
              <a:rPr lang="en-IN" dirty="0"/>
              <a:t>Accident cost = </a:t>
            </a:r>
            <a:r>
              <a:rPr lang="en-IN" dirty="0" err="1"/>
              <a:t>PCC</a:t>
            </a:r>
            <a:r>
              <a:rPr lang="en-IN" dirty="0"/>
              <a:t> + RC + </a:t>
            </a:r>
            <a:r>
              <a:rPr lang="en-IN" dirty="0" err="1" smtClean="0"/>
              <a:t>PSC</a:t>
            </a:r>
            <a:endParaRPr lang="en-IN" dirty="0" smtClean="0"/>
          </a:p>
          <a:p>
            <a:r>
              <a:rPr lang="en-IN" dirty="0" err="1"/>
              <a:t>PCC</a:t>
            </a:r>
            <a:r>
              <a:rPr lang="en-IN" dirty="0"/>
              <a:t> = Personal capital </a:t>
            </a:r>
            <a:r>
              <a:rPr lang="en-IN" dirty="0" smtClean="0"/>
              <a:t>cost = </a:t>
            </a:r>
            <a:r>
              <a:rPr lang="en-IN" dirty="0"/>
              <a:t>Life period lost * average income </a:t>
            </a:r>
            <a:r>
              <a:rPr lang="en-IN" dirty="0" smtClean="0"/>
              <a:t>or = </a:t>
            </a:r>
            <a:r>
              <a:rPr lang="en-IN" dirty="0"/>
              <a:t>(Life period lost * average income) – (</a:t>
            </a:r>
            <a:r>
              <a:rPr lang="en-IN" dirty="0" smtClean="0"/>
              <a:t>Future consumption) </a:t>
            </a:r>
            <a:r>
              <a:rPr lang="en-IN" b="1" dirty="0" smtClean="0"/>
              <a:t>or</a:t>
            </a:r>
            <a:r>
              <a:rPr lang="en-IN" b="1" dirty="0"/>
              <a:t> </a:t>
            </a:r>
            <a:r>
              <a:rPr lang="en-IN" dirty="0" smtClean="0"/>
              <a:t>= </a:t>
            </a:r>
            <a:r>
              <a:rPr lang="en-IN" dirty="0"/>
              <a:t>Value of willingness to insure the </a:t>
            </a:r>
            <a:r>
              <a:rPr lang="en-IN" dirty="0" smtClean="0"/>
              <a:t>life </a:t>
            </a:r>
            <a:r>
              <a:rPr lang="en-IN" b="1" dirty="0" smtClean="0"/>
              <a:t>or</a:t>
            </a:r>
            <a:r>
              <a:rPr lang="en-IN" b="1" dirty="0"/>
              <a:t> </a:t>
            </a:r>
            <a:r>
              <a:rPr lang="en-IN" dirty="0" smtClean="0"/>
              <a:t>= </a:t>
            </a:r>
            <a:r>
              <a:rPr lang="en-IN" dirty="0"/>
              <a:t>court award for </a:t>
            </a:r>
            <a:r>
              <a:rPr lang="en-IN" dirty="0" smtClean="0"/>
              <a:t>accident </a:t>
            </a:r>
            <a:r>
              <a:rPr lang="en-IN" b="1" dirty="0" smtClean="0"/>
              <a:t>or</a:t>
            </a:r>
            <a:r>
              <a:rPr lang="en-IN" b="1" dirty="0"/>
              <a:t> </a:t>
            </a:r>
            <a:r>
              <a:rPr lang="en-IN" dirty="0" smtClean="0"/>
              <a:t>= </a:t>
            </a:r>
            <a:r>
              <a:rPr lang="en-IN" dirty="0"/>
              <a:t>Lx * E – Lx * C</a:t>
            </a:r>
          </a:p>
          <a:p>
            <a:pPr marL="0" indent="0">
              <a:buNone/>
            </a:pPr>
            <a:r>
              <a:rPr lang="en-IN" dirty="0" smtClean="0"/>
              <a:t>Where, Lx</a:t>
            </a:r>
            <a:r>
              <a:rPr lang="en-IN" dirty="0"/>
              <a:t>= Life expectancy at age x: x being the </a:t>
            </a:r>
            <a:r>
              <a:rPr lang="en-IN" dirty="0" smtClean="0"/>
              <a:t>average age </a:t>
            </a:r>
            <a:r>
              <a:rPr lang="en-IN" dirty="0"/>
              <a:t>of accident </a:t>
            </a:r>
            <a:r>
              <a:rPr lang="en-IN" dirty="0" smtClean="0"/>
              <a:t>victim; E </a:t>
            </a:r>
            <a:r>
              <a:rPr lang="en-IN" dirty="0"/>
              <a:t>= Earning at age </a:t>
            </a:r>
            <a:r>
              <a:rPr lang="en-IN" dirty="0" smtClean="0"/>
              <a:t>x; C </a:t>
            </a:r>
            <a:r>
              <a:rPr lang="en-IN" dirty="0"/>
              <a:t>= Consumption at age x</a:t>
            </a:r>
            <a:endParaRPr lang="en-IN" dirty="0" smtClean="0"/>
          </a:p>
          <a:p>
            <a:r>
              <a:rPr lang="en-IN" dirty="0" err="1" smtClean="0"/>
              <a:t>PSC</a:t>
            </a:r>
            <a:r>
              <a:rPr lang="en-IN" dirty="0" smtClean="0"/>
              <a:t> </a:t>
            </a:r>
            <a:r>
              <a:rPr lang="en-IN" dirty="0"/>
              <a:t>= Personal Suffering </a:t>
            </a:r>
            <a:r>
              <a:rPr lang="en-IN" dirty="0" smtClean="0"/>
              <a:t>cost (A </a:t>
            </a:r>
            <a:r>
              <a:rPr lang="en-IN" dirty="0"/>
              <a:t>National value based on value </a:t>
            </a:r>
            <a:r>
              <a:rPr lang="en-IN" dirty="0" smtClean="0"/>
              <a:t>judgment)</a:t>
            </a:r>
          </a:p>
          <a:p>
            <a:r>
              <a:rPr lang="en-IN" dirty="0"/>
              <a:t>RC = Resource </a:t>
            </a:r>
            <a:r>
              <a:rPr lang="en-IN" dirty="0" smtClean="0"/>
              <a:t>cost = </a:t>
            </a:r>
            <a:r>
              <a:rPr lang="en-IN" dirty="0"/>
              <a:t>(Road damage + Vehicle damage + Court </a:t>
            </a:r>
            <a:r>
              <a:rPr lang="en-IN" dirty="0" smtClean="0"/>
              <a:t>and medical </a:t>
            </a:r>
            <a:r>
              <a:rPr lang="en-IN" dirty="0"/>
              <a:t>expenditure and other overheads</a:t>
            </a:r>
            <a:r>
              <a:rPr lang="en-IN" dirty="0" smtClean="0"/>
              <a:t>)</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52</a:t>
            </a:fld>
            <a:endParaRPr lang="en-IN"/>
          </a:p>
        </p:txBody>
      </p:sp>
    </p:spTree>
    <p:extLst>
      <p:ext uri="{BB962C8B-B14F-4D97-AF65-F5344CB8AC3E}">
        <p14:creationId xmlns:p14="http://schemas.microsoft.com/office/powerpoint/2010/main" val="3158598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Factors influencing Cost of Accidents</a:t>
            </a:r>
          </a:p>
        </p:txBody>
      </p:sp>
      <p:sp>
        <p:nvSpPr>
          <p:cNvPr id="4" name="Slide Number Placeholder 3"/>
          <p:cNvSpPr>
            <a:spLocks noGrp="1"/>
          </p:cNvSpPr>
          <p:nvPr>
            <p:ph type="sldNum" sz="quarter" idx="12"/>
          </p:nvPr>
        </p:nvSpPr>
        <p:spPr/>
        <p:txBody>
          <a:bodyPr/>
          <a:lstStyle/>
          <a:p>
            <a:fld id="{3E6649A0-FE82-42E6-A9DC-C9091CAA3EF4}" type="slidenum">
              <a:rPr lang="en-IN" smtClean="0"/>
              <a:pPr/>
              <a:t>53</a:t>
            </a:fld>
            <a:endParaRPr lang="en-IN"/>
          </a:p>
        </p:txBody>
      </p:sp>
      <p:pic>
        <p:nvPicPr>
          <p:cNvPr id="5" name="Picture 4"/>
          <p:cNvPicPr>
            <a:picLocks noChangeAspect="1"/>
          </p:cNvPicPr>
          <p:nvPr/>
        </p:nvPicPr>
        <p:blipFill>
          <a:blip r:embed="rId2"/>
          <a:stretch>
            <a:fillRect/>
          </a:stretch>
        </p:blipFill>
        <p:spPr>
          <a:xfrm>
            <a:off x="323528" y="1556792"/>
            <a:ext cx="8509629" cy="3206840"/>
          </a:xfrm>
          <a:prstGeom prst="rect">
            <a:avLst/>
          </a:prstGeom>
        </p:spPr>
      </p:pic>
      <p:sp>
        <p:nvSpPr>
          <p:cNvPr id="6" name="Rectangle 5"/>
          <p:cNvSpPr/>
          <p:nvPr/>
        </p:nvSpPr>
        <p:spPr>
          <a:xfrm>
            <a:off x="457201" y="5106002"/>
            <a:ext cx="8375956" cy="584775"/>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Ref. </a:t>
            </a:r>
            <a:r>
              <a:rPr lang="en-IN" sz="1600" dirty="0">
                <a:latin typeface="Arial" panose="020B0604020202020204" pitchFamily="34" charset="0"/>
                <a:cs typeface="Arial" panose="020B0604020202020204" pitchFamily="34" charset="0"/>
              </a:rPr>
              <a:t>K. </a:t>
            </a:r>
            <a:r>
              <a:rPr lang="en-IN" sz="1600" dirty="0" err="1" smtClean="0">
                <a:latin typeface="Arial" panose="020B0604020202020204" pitchFamily="34" charset="0"/>
                <a:cs typeface="Arial" panose="020B0604020202020204" pitchFamily="34" charset="0"/>
              </a:rPr>
              <a:t>NACHIMUTHU</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AND P. </a:t>
            </a:r>
            <a:r>
              <a:rPr lang="en-IN" sz="1600" dirty="0" err="1" smtClean="0">
                <a:latin typeface="Arial" panose="020B0604020202020204" pitchFamily="34" charset="0"/>
                <a:cs typeface="Arial" panose="020B0604020202020204" pitchFamily="34" charset="0"/>
              </a:rPr>
              <a:t>PARTHEEBAN</a:t>
            </a:r>
            <a:r>
              <a:rPr lang="en-IN" sz="1600" dirty="0" smtClean="0">
                <a:latin typeface="Arial" panose="020B0604020202020204" pitchFamily="34" charset="0"/>
                <a:cs typeface="Arial" panose="020B0604020202020204" pitchFamily="34" charset="0"/>
              </a:rPr>
              <a:t>  (2013) ECONOMIC </a:t>
            </a:r>
            <a:r>
              <a:rPr lang="en-IN" sz="1600" dirty="0">
                <a:latin typeface="Arial" panose="020B0604020202020204" pitchFamily="34" charset="0"/>
                <a:cs typeface="Arial" panose="020B0604020202020204" pitchFamily="34" charset="0"/>
              </a:rPr>
              <a:t>ANALYSIS OF ROAD ACCIDENT COST </a:t>
            </a:r>
            <a:r>
              <a:rPr lang="en-IN" sz="1600" dirty="0" smtClean="0">
                <a:latin typeface="Arial" panose="020B0604020202020204" pitchFamily="34" charset="0"/>
                <a:cs typeface="Arial" panose="020B0604020202020204" pitchFamily="34" charset="0"/>
              </a:rPr>
              <a:t>FOR CHENNAI </a:t>
            </a:r>
            <a:r>
              <a:rPr lang="en-IN" sz="1600" dirty="0">
                <a:latin typeface="Arial" panose="020B0604020202020204" pitchFamily="34" charset="0"/>
                <a:cs typeface="Arial" panose="020B0604020202020204" pitchFamily="34" charset="0"/>
              </a:rPr>
              <a:t>CITY, </a:t>
            </a:r>
            <a:r>
              <a:rPr lang="en-IN" sz="1600" dirty="0" smtClean="0">
                <a:latin typeface="Arial" panose="020B0604020202020204" pitchFamily="34" charset="0"/>
                <a:cs typeface="Arial" panose="020B0604020202020204" pitchFamily="34" charset="0"/>
              </a:rPr>
              <a:t>INDIA </a:t>
            </a:r>
            <a:r>
              <a:rPr lang="en-IN" sz="1600" dirty="0"/>
              <a:t>Article </a:t>
            </a:r>
            <a:r>
              <a:rPr lang="en-IN" sz="1600" i="1" dirty="0"/>
              <a:t>in </a:t>
            </a:r>
            <a:r>
              <a:rPr lang="en-IN" sz="1600" dirty="0"/>
              <a:t>Pollution Research · January 2013</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809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Roadway lighting</a:t>
            </a:r>
          </a:p>
        </p:txBody>
      </p:sp>
      <p:sp>
        <p:nvSpPr>
          <p:cNvPr id="3" name="Content Placeholder 2"/>
          <p:cNvSpPr>
            <a:spLocks noGrp="1"/>
          </p:cNvSpPr>
          <p:nvPr>
            <p:ph idx="1"/>
          </p:nvPr>
        </p:nvSpPr>
        <p:spPr/>
        <p:txBody>
          <a:bodyPr>
            <a:normAutofit fontScale="77500" lnSpcReduction="20000"/>
          </a:bodyPr>
          <a:lstStyle/>
          <a:p>
            <a:r>
              <a:rPr lang="en-IN" dirty="0"/>
              <a:t>The general purpose of roadway lighting is to provide improved safety, security, and </a:t>
            </a:r>
            <a:r>
              <a:rPr lang="en-IN" dirty="0" smtClean="0"/>
              <a:t>aesthetics for </a:t>
            </a:r>
            <a:r>
              <a:rPr lang="en-IN" dirty="0"/>
              <a:t>the various users of the roadway and associated facilities. Lighting enables the driver </a:t>
            </a:r>
            <a:r>
              <a:rPr lang="en-IN" dirty="0" smtClean="0"/>
              <a:t>to recognize </a:t>
            </a:r>
            <a:r>
              <a:rPr lang="en-IN" dirty="0"/>
              <a:t>the geometry and condition of the roadway at extended distances, thereby </a:t>
            </a:r>
            <a:r>
              <a:rPr lang="en-IN" dirty="0" smtClean="0"/>
              <a:t>simplifying the </a:t>
            </a:r>
            <a:r>
              <a:rPr lang="en-IN" dirty="0"/>
              <a:t>driving task at night. This, in turn, increases driver visual comfort and reduces driver </a:t>
            </a:r>
            <a:r>
              <a:rPr lang="en-IN" dirty="0" smtClean="0"/>
              <a:t>fatigue, which </a:t>
            </a:r>
            <a:r>
              <a:rPr lang="en-IN" dirty="0"/>
              <a:t>contributes measurably to highway safety. </a:t>
            </a:r>
            <a:endParaRPr lang="en-IN" dirty="0" smtClean="0"/>
          </a:p>
          <a:p>
            <a:r>
              <a:rPr lang="en-IN" dirty="0" smtClean="0"/>
              <a:t>The </a:t>
            </a:r>
            <a:r>
              <a:rPr lang="en-IN" dirty="0"/>
              <a:t>lighting can help drivers be aware of their surroundings and provide well-illuminated safety for pedestrians. </a:t>
            </a:r>
            <a:endParaRPr lang="en-IN" dirty="0" smtClean="0"/>
          </a:p>
          <a:p>
            <a:r>
              <a:rPr lang="en-IN" dirty="0" smtClean="0"/>
              <a:t>Roadway </a:t>
            </a:r>
            <a:r>
              <a:rPr lang="en-IN" dirty="0"/>
              <a:t>lights can also enhance the overall design of a road and the surrounding buildings. One of the lighting industry’s changing trends in roadway lighting is the switch to LED. </a:t>
            </a:r>
            <a:endParaRPr lang="en-IN" dirty="0" smtClean="0"/>
          </a:p>
          <a:p>
            <a:r>
              <a:rPr lang="en-IN" dirty="0" smtClean="0"/>
              <a:t>LED </a:t>
            </a:r>
            <a:r>
              <a:rPr lang="en-IN" dirty="0"/>
              <a:t>highway luminaires can provide high energy cost savings, little to no maintenance, lighting control, and less light </a:t>
            </a:r>
            <a:r>
              <a:rPr lang="en-IN" dirty="0" smtClean="0"/>
              <a:t>pollution</a:t>
            </a:r>
          </a:p>
        </p:txBody>
      </p:sp>
      <p:sp>
        <p:nvSpPr>
          <p:cNvPr id="4" name="Slide Number Placeholder 3"/>
          <p:cNvSpPr>
            <a:spLocks noGrp="1"/>
          </p:cNvSpPr>
          <p:nvPr>
            <p:ph type="sldNum" sz="quarter" idx="12"/>
          </p:nvPr>
        </p:nvSpPr>
        <p:spPr/>
        <p:txBody>
          <a:bodyPr/>
          <a:lstStyle/>
          <a:p>
            <a:fld id="{3E6649A0-FE82-42E6-A9DC-C9091CAA3EF4}" type="slidenum">
              <a:rPr lang="en-IN" smtClean="0"/>
              <a:pPr/>
              <a:t>54</a:t>
            </a:fld>
            <a:endParaRPr lang="en-IN"/>
          </a:p>
        </p:txBody>
      </p:sp>
    </p:spTree>
    <p:extLst>
      <p:ext uri="{BB962C8B-B14F-4D97-AF65-F5344CB8AC3E}">
        <p14:creationId xmlns:p14="http://schemas.microsoft.com/office/powerpoint/2010/main" val="664436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a:t>Warrants for Highway </a:t>
            </a:r>
            <a:r>
              <a:rPr lang="en-IN" i="1" dirty="0" smtClean="0"/>
              <a:t>Lighting (</a:t>
            </a:r>
            <a:r>
              <a:rPr lang="en-IN" dirty="0" smtClean="0"/>
              <a:t>need </a:t>
            </a:r>
            <a:r>
              <a:rPr lang="en-IN" dirty="0"/>
              <a:t>for </a:t>
            </a:r>
            <a:r>
              <a:rPr lang="en-IN" dirty="0" smtClean="0"/>
              <a:t>lighting)</a:t>
            </a:r>
            <a:endParaRPr lang="en-IN" dirty="0"/>
          </a:p>
        </p:txBody>
      </p:sp>
      <p:sp>
        <p:nvSpPr>
          <p:cNvPr id="3" name="Content Placeholder 2"/>
          <p:cNvSpPr>
            <a:spLocks noGrp="1"/>
          </p:cNvSpPr>
          <p:nvPr>
            <p:ph idx="1"/>
          </p:nvPr>
        </p:nvSpPr>
        <p:spPr/>
        <p:txBody>
          <a:bodyPr>
            <a:normAutofit fontScale="92500" lnSpcReduction="20000"/>
          </a:bodyPr>
          <a:lstStyle/>
          <a:p>
            <a:r>
              <a:rPr lang="en-IN" dirty="0"/>
              <a:t>Facilities with Raised Medians</a:t>
            </a:r>
            <a:endParaRPr lang="en-IN" dirty="0" smtClean="0"/>
          </a:p>
          <a:p>
            <a:r>
              <a:rPr lang="en-IN" dirty="0" smtClean="0"/>
              <a:t>Major </a:t>
            </a:r>
            <a:r>
              <a:rPr lang="en-IN" dirty="0"/>
              <a:t>Urban Arterials</a:t>
            </a:r>
            <a:endParaRPr lang="en-IN" dirty="0" smtClean="0"/>
          </a:p>
          <a:p>
            <a:r>
              <a:rPr lang="en-IN" dirty="0" smtClean="0"/>
              <a:t>Intersections</a:t>
            </a:r>
          </a:p>
          <a:p>
            <a:r>
              <a:rPr lang="en-IN" dirty="0" smtClean="0"/>
              <a:t>High-Conflict Locations</a:t>
            </a:r>
          </a:p>
          <a:p>
            <a:r>
              <a:rPr lang="en-IN" dirty="0"/>
              <a:t>Complex Roadway </a:t>
            </a:r>
            <a:r>
              <a:rPr lang="en-IN" dirty="0" smtClean="0"/>
              <a:t>Geometry</a:t>
            </a:r>
          </a:p>
          <a:p>
            <a:r>
              <a:rPr lang="en-IN" dirty="0"/>
              <a:t>Night-to-Day Crash </a:t>
            </a:r>
            <a:r>
              <a:rPr lang="en-IN" dirty="0" smtClean="0"/>
              <a:t>Ratio</a:t>
            </a:r>
          </a:p>
          <a:p>
            <a:r>
              <a:rPr lang="en-IN" dirty="0"/>
              <a:t>Local Agency </a:t>
            </a:r>
            <a:r>
              <a:rPr lang="en-IN" dirty="0" smtClean="0"/>
              <a:t>Needs</a:t>
            </a:r>
          </a:p>
          <a:p>
            <a:r>
              <a:rPr lang="en-IN" dirty="0"/>
              <a:t>Pedestrian </a:t>
            </a:r>
            <a:r>
              <a:rPr lang="en-IN" dirty="0" smtClean="0"/>
              <a:t>Sidewalks</a:t>
            </a:r>
          </a:p>
          <a:p>
            <a:r>
              <a:rPr lang="en-IN" b="1" dirty="0"/>
              <a:t>Rest Areas</a:t>
            </a:r>
            <a:endParaRPr lang="en-IN" dirty="0" smtClean="0"/>
          </a:p>
          <a:p>
            <a:r>
              <a:rPr lang="en-IN" b="1" dirty="0"/>
              <a:t>Bridge Structures and </a:t>
            </a:r>
            <a:r>
              <a:rPr lang="en-IN" b="1" dirty="0" smtClean="0"/>
              <a:t>Underpasses</a:t>
            </a:r>
          </a:p>
          <a:p>
            <a:r>
              <a:rPr lang="en-IN" dirty="0"/>
              <a:t>weighing area, parking areas, speed change lanes, </a:t>
            </a:r>
            <a:r>
              <a:rPr lang="en-IN" dirty="0" smtClean="0"/>
              <a:t>ramps</a:t>
            </a:r>
            <a:endParaRPr lang="en-IN" b="1" dirty="0" smtClean="0"/>
          </a:p>
          <a:p>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55</a:t>
            </a:fld>
            <a:endParaRPr lang="en-IN"/>
          </a:p>
        </p:txBody>
      </p:sp>
    </p:spTree>
    <p:extLst>
      <p:ext uri="{BB962C8B-B14F-4D97-AF65-F5344CB8AC3E}">
        <p14:creationId xmlns:p14="http://schemas.microsoft.com/office/powerpoint/2010/main" val="1179649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Tests for </a:t>
            </a:r>
            <a:r>
              <a:rPr lang="en-IN" dirty="0"/>
              <a:t>a </a:t>
            </a:r>
            <a:r>
              <a:rPr lang="en-IN" dirty="0" smtClean="0"/>
              <a:t>vehicle </a:t>
            </a:r>
            <a:r>
              <a:rPr lang="en-IN" dirty="0"/>
              <a:t>at Fixed Inspection Lanes or Mobile Inspection Lanes</a:t>
            </a:r>
          </a:p>
        </p:txBody>
      </p:sp>
      <p:sp>
        <p:nvSpPr>
          <p:cNvPr id="3" name="Content Placeholder 2"/>
          <p:cNvSpPr>
            <a:spLocks noGrp="1"/>
          </p:cNvSpPr>
          <p:nvPr>
            <p:ph idx="1"/>
          </p:nvPr>
        </p:nvSpPr>
        <p:spPr/>
        <p:txBody>
          <a:bodyPr>
            <a:normAutofit fontScale="92500" lnSpcReduction="20000"/>
          </a:bodyPr>
          <a:lstStyle/>
          <a:p>
            <a:endParaRPr lang="en-IN" dirty="0"/>
          </a:p>
          <a:p>
            <a:pPr marL="514350" indent="-514350">
              <a:buFont typeface="+mj-lt"/>
              <a:buAutoNum type="arabicPeriod"/>
            </a:pPr>
            <a:r>
              <a:rPr lang="en-IN" dirty="0"/>
              <a:t>Pollution Test (Opacity test for Diesel version and Gas </a:t>
            </a:r>
            <a:r>
              <a:rPr lang="en-IN" dirty="0" err="1"/>
              <a:t>analyzing</a:t>
            </a:r>
            <a:r>
              <a:rPr lang="en-IN" dirty="0"/>
              <a:t> for petrol version) </a:t>
            </a:r>
          </a:p>
          <a:p>
            <a:pPr marL="514350" indent="-514350">
              <a:buFont typeface="+mj-lt"/>
              <a:buAutoNum type="arabicPeriod"/>
            </a:pPr>
            <a:r>
              <a:rPr lang="en-IN" dirty="0" smtClean="0"/>
              <a:t>Alignment </a:t>
            </a:r>
            <a:r>
              <a:rPr lang="en-IN" dirty="0"/>
              <a:t>Test (Side slip plates) </a:t>
            </a:r>
          </a:p>
          <a:p>
            <a:pPr marL="514350" indent="-514350">
              <a:buFont typeface="+mj-lt"/>
              <a:buAutoNum type="arabicPeriod"/>
            </a:pPr>
            <a:r>
              <a:rPr lang="en-IN" dirty="0" smtClean="0"/>
              <a:t>Headlight </a:t>
            </a:r>
            <a:r>
              <a:rPr lang="en-IN" dirty="0"/>
              <a:t>Test </a:t>
            </a:r>
            <a:endParaRPr lang="en-IN" dirty="0" smtClean="0"/>
          </a:p>
          <a:p>
            <a:pPr marL="514350" indent="-514350">
              <a:buFont typeface="+mj-lt"/>
              <a:buAutoNum type="arabicPeriod"/>
            </a:pPr>
            <a:r>
              <a:rPr lang="en-IN" dirty="0" smtClean="0"/>
              <a:t>Sound </a:t>
            </a:r>
            <a:r>
              <a:rPr lang="en-IN" dirty="0"/>
              <a:t>Test / Noise Test </a:t>
            </a:r>
          </a:p>
          <a:p>
            <a:pPr marL="514350" indent="-514350">
              <a:buFont typeface="+mj-lt"/>
              <a:buAutoNum type="arabicPeriod"/>
            </a:pPr>
            <a:r>
              <a:rPr lang="en-IN" dirty="0" smtClean="0"/>
              <a:t>Speedometer </a:t>
            </a:r>
            <a:r>
              <a:rPr lang="en-IN" dirty="0"/>
              <a:t>test </a:t>
            </a:r>
          </a:p>
          <a:p>
            <a:pPr marL="514350" indent="-514350">
              <a:buFont typeface="+mj-lt"/>
              <a:buAutoNum type="arabicPeriod"/>
            </a:pPr>
            <a:r>
              <a:rPr lang="en-IN" dirty="0" smtClean="0"/>
              <a:t>Brake </a:t>
            </a:r>
            <a:r>
              <a:rPr lang="en-IN" dirty="0"/>
              <a:t>test for multiple axles </a:t>
            </a:r>
          </a:p>
          <a:p>
            <a:pPr marL="514350" indent="-514350">
              <a:buFont typeface="+mj-lt"/>
              <a:buAutoNum type="arabicPeriod"/>
            </a:pPr>
            <a:r>
              <a:rPr lang="en-IN" dirty="0" smtClean="0"/>
              <a:t>Suspension </a:t>
            </a:r>
            <a:r>
              <a:rPr lang="en-IN" dirty="0"/>
              <a:t>Test (for </a:t>
            </a:r>
            <a:r>
              <a:rPr lang="en-IN" dirty="0" err="1"/>
              <a:t>LMV</a:t>
            </a:r>
            <a:r>
              <a:rPr lang="en-IN" dirty="0"/>
              <a:t>) </a:t>
            </a:r>
          </a:p>
          <a:p>
            <a:pPr marL="514350" indent="-514350">
              <a:buFont typeface="+mj-lt"/>
              <a:buAutoNum type="arabicPeriod"/>
            </a:pPr>
            <a:r>
              <a:rPr lang="en-IN" dirty="0" smtClean="0"/>
              <a:t>Joint </a:t>
            </a:r>
            <a:r>
              <a:rPr lang="en-IN" dirty="0"/>
              <a:t>Play test </a:t>
            </a:r>
          </a:p>
          <a:p>
            <a:pPr marL="514350" indent="-514350">
              <a:buFont typeface="+mj-lt"/>
              <a:buAutoNum type="arabicPeriod"/>
            </a:pPr>
            <a:r>
              <a:rPr lang="en-IN" dirty="0" smtClean="0"/>
              <a:t>Visual </a:t>
            </a:r>
            <a:r>
              <a:rPr lang="en-IN" dirty="0"/>
              <a:t>Check </a:t>
            </a:r>
          </a:p>
          <a:p>
            <a:endParaRPr lang="en-IN" dirty="0"/>
          </a:p>
          <a:p>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56</a:t>
            </a:fld>
            <a:endParaRPr lang="en-IN" dirty="0"/>
          </a:p>
        </p:txBody>
      </p:sp>
      <p:sp>
        <p:nvSpPr>
          <p:cNvPr id="5" name="Rectangle 4"/>
          <p:cNvSpPr/>
          <p:nvPr/>
        </p:nvSpPr>
        <p:spPr>
          <a:xfrm>
            <a:off x="179512" y="5899887"/>
            <a:ext cx="8507288" cy="523220"/>
          </a:xfrm>
          <a:prstGeom prst="rect">
            <a:avLst/>
          </a:prstGeom>
        </p:spPr>
        <p:txBody>
          <a:bodyPr wrap="square">
            <a:spAutoFit/>
          </a:bodyPr>
          <a:lstStyle/>
          <a:p>
            <a:r>
              <a:rPr lang="en-IN" sz="1400" dirty="0" smtClean="0">
                <a:solidFill>
                  <a:srgbClr val="000000"/>
                </a:solidFill>
                <a:latin typeface="Calibri" panose="020F0502020204030204" pitchFamily="34" charset="0"/>
              </a:rPr>
              <a:t>Ref. Inspection </a:t>
            </a:r>
            <a:r>
              <a:rPr lang="en-IN" sz="1400" dirty="0">
                <a:solidFill>
                  <a:srgbClr val="000000"/>
                </a:solidFill>
                <a:latin typeface="Calibri" panose="020F0502020204030204" pitchFamily="34" charset="0"/>
              </a:rPr>
              <a:t>&amp; Maintenance Station (</a:t>
            </a:r>
            <a:r>
              <a:rPr lang="en-IN" sz="1400" dirty="0" err="1">
                <a:solidFill>
                  <a:srgbClr val="000000"/>
                </a:solidFill>
                <a:latin typeface="Calibri" panose="020F0502020204030204" pitchFamily="34" charset="0"/>
              </a:rPr>
              <a:t>IMS</a:t>
            </a:r>
            <a:r>
              <a:rPr lang="en-IN" sz="1400" dirty="0">
                <a:solidFill>
                  <a:srgbClr val="000000"/>
                </a:solidFill>
                <a:latin typeface="Calibri" panose="020F0502020204030204" pitchFamily="34" charset="0"/>
              </a:rPr>
              <a:t>) </a:t>
            </a:r>
            <a:r>
              <a:rPr lang="en-IN" sz="1400" dirty="0" smtClean="0">
                <a:solidFill>
                  <a:srgbClr val="000000"/>
                </a:solidFill>
                <a:latin typeface="Calibri" panose="020F0502020204030204" pitchFamily="34" charset="0"/>
              </a:rPr>
              <a:t> Under </a:t>
            </a:r>
            <a:r>
              <a:rPr lang="en-IN" sz="1400" dirty="0">
                <a:solidFill>
                  <a:srgbClr val="000000"/>
                </a:solidFill>
                <a:latin typeface="Calibri" panose="020F0502020204030204" pitchFamily="34" charset="0"/>
              </a:rPr>
              <a:t>National Institute for automotive Inspection, Maintenance and Training (</a:t>
            </a:r>
            <a:r>
              <a:rPr lang="en-IN" sz="1400" b="1" dirty="0" err="1">
                <a:solidFill>
                  <a:srgbClr val="000000"/>
                </a:solidFill>
                <a:latin typeface="Calibri" panose="020F0502020204030204" pitchFamily="34" charset="0"/>
              </a:rPr>
              <a:t>NIAIMT</a:t>
            </a:r>
            <a:r>
              <a:rPr lang="en-IN" sz="1400" dirty="0">
                <a:solidFill>
                  <a:srgbClr val="000000"/>
                </a:solidFill>
                <a:latin typeface="Calibri" panose="020F0502020204030204" pitchFamily="34" charset="0"/>
              </a:rPr>
              <a:t>) </a:t>
            </a:r>
            <a:r>
              <a:rPr lang="en-IN" sz="1400" dirty="0" smtClean="0">
                <a:solidFill>
                  <a:srgbClr val="000000"/>
                </a:solidFill>
                <a:latin typeface="Calibri" panose="020F0502020204030204" pitchFamily="34" charset="0"/>
              </a:rPr>
              <a:t>Implemented </a:t>
            </a:r>
            <a:r>
              <a:rPr lang="en-IN" sz="1400" dirty="0">
                <a:solidFill>
                  <a:srgbClr val="000000"/>
                </a:solidFill>
                <a:latin typeface="Calibri" panose="020F0502020204030204" pitchFamily="34" charset="0"/>
              </a:rPr>
              <a:t>under </a:t>
            </a:r>
            <a:r>
              <a:rPr lang="en-IN" sz="1400" b="1" dirty="0" err="1">
                <a:solidFill>
                  <a:srgbClr val="000000"/>
                </a:solidFill>
                <a:latin typeface="Calibri" panose="020F0502020204030204" pitchFamily="34" charset="0"/>
              </a:rPr>
              <a:t>NATRiP</a:t>
            </a:r>
            <a:r>
              <a:rPr lang="en-IN" sz="1400" dirty="0">
                <a:solidFill>
                  <a:srgbClr val="000000"/>
                </a:solidFill>
                <a:latin typeface="Calibri" panose="020F0502020204030204" pitchFamily="34" charset="0"/>
              </a:rPr>
              <a:t>, Under Ministry of Heavy Industry, Govt. of India </a:t>
            </a:r>
            <a:endParaRPr lang="en-IN" sz="1400" dirty="0"/>
          </a:p>
        </p:txBody>
      </p:sp>
    </p:spTree>
    <p:extLst>
      <p:ext uri="{BB962C8B-B14F-4D97-AF65-F5344CB8AC3E}">
        <p14:creationId xmlns:p14="http://schemas.microsoft.com/office/powerpoint/2010/main" val="1904754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Tests for </a:t>
            </a:r>
            <a:r>
              <a:rPr lang="en-IN" dirty="0" smtClean="0"/>
              <a:t>a Driver</a:t>
            </a:r>
            <a:endParaRPr lang="en-IN" dirty="0"/>
          </a:p>
        </p:txBody>
      </p:sp>
      <p:sp>
        <p:nvSpPr>
          <p:cNvPr id="3" name="Content Placeholder 2"/>
          <p:cNvSpPr>
            <a:spLocks noGrp="1"/>
          </p:cNvSpPr>
          <p:nvPr>
            <p:ph idx="1"/>
          </p:nvPr>
        </p:nvSpPr>
        <p:spPr/>
        <p:txBody>
          <a:bodyPr>
            <a:normAutofit fontScale="92500"/>
          </a:bodyPr>
          <a:lstStyle/>
          <a:p>
            <a:r>
              <a:rPr lang="en-IN" b="1" u="sng" dirty="0" smtClean="0"/>
              <a:t>Tests for </a:t>
            </a:r>
            <a:r>
              <a:rPr lang="en-IN" b="1" u="sng" dirty="0"/>
              <a:t>Visual </a:t>
            </a:r>
            <a:r>
              <a:rPr lang="en-IN" b="1" u="sng" dirty="0" smtClean="0"/>
              <a:t>Functions </a:t>
            </a:r>
            <a:endParaRPr lang="en-IN" dirty="0"/>
          </a:p>
          <a:p>
            <a:r>
              <a:rPr lang="en-IN" dirty="0" smtClean="0"/>
              <a:t>Visual </a:t>
            </a:r>
            <a:r>
              <a:rPr lang="en-IN" dirty="0"/>
              <a:t>acuity, which is commonly tested. </a:t>
            </a:r>
          </a:p>
          <a:p>
            <a:r>
              <a:rPr lang="en-IN" dirty="0" smtClean="0"/>
              <a:t>Contrast </a:t>
            </a:r>
            <a:r>
              <a:rPr lang="en-IN" dirty="0"/>
              <a:t>sensitivity, which is significant, but rarely tested. </a:t>
            </a:r>
          </a:p>
          <a:p>
            <a:r>
              <a:rPr lang="en-IN" dirty="0" smtClean="0"/>
              <a:t>Visual </a:t>
            </a:r>
            <a:r>
              <a:rPr lang="en-IN" dirty="0"/>
              <a:t>field, for which requirements vary and testing methods are rarely specified. </a:t>
            </a:r>
          </a:p>
          <a:p>
            <a:r>
              <a:rPr lang="en-IN" dirty="0" smtClean="0"/>
              <a:t>Other </a:t>
            </a:r>
            <a:r>
              <a:rPr lang="en-IN" dirty="0"/>
              <a:t>visual functions include: glare sensitivity, Useful Field of View (</a:t>
            </a:r>
            <a:r>
              <a:rPr lang="en-IN" dirty="0" err="1"/>
              <a:t>UFOV</a:t>
            </a:r>
            <a:r>
              <a:rPr lang="en-IN" dirty="0"/>
              <a:t>), diplopia, </a:t>
            </a:r>
            <a:r>
              <a:rPr lang="en-IN" dirty="0" err="1"/>
              <a:t>color</a:t>
            </a:r>
            <a:r>
              <a:rPr lang="en-IN" dirty="0"/>
              <a:t> vision and night vision</a:t>
            </a:r>
            <a:r>
              <a:rPr lang="en-IN" dirty="0" smtClean="0"/>
              <a:t>.</a:t>
            </a:r>
          </a:p>
          <a:p>
            <a:r>
              <a:rPr lang="en-IN" dirty="0"/>
              <a:t>Driving Licence Test </a:t>
            </a:r>
            <a:r>
              <a:rPr lang="en-IN" dirty="0" smtClean="0"/>
              <a:t>/ Driving </a:t>
            </a:r>
            <a:r>
              <a:rPr lang="en-IN" b="1" dirty="0"/>
              <a:t>Skills / “Behind-the-Wheel” Test </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57</a:t>
            </a:fld>
            <a:endParaRPr lang="en-IN"/>
          </a:p>
        </p:txBody>
      </p:sp>
    </p:spTree>
    <p:extLst>
      <p:ext uri="{BB962C8B-B14F-4D97-AF65-F5344CB8AC3E}">
        <p14:creationId xmlns:p14="http://schemas.microsoft.com/office/powerpoint/2010/main" val="2114978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Vision that affect driving</a:t>
            </a:r>
            <a:endParaRPr lang="en-IN" dirty="0"/>
          </a:p>
        </p:txBody>
      </p:sp>
      <p:sp>
        <p:nvSpPr>
          <p:cNvPr id="3" name="Content Placeholder 2"/>
          <p:cNvSpPr>
            <a:spLocks noGrp="1"/>
          </p:cNvSpPr>
          <p:nvPr>
            <p:ph idx="1"/>
          </p:nvPr>
        </p:nvSpPr>
        <p:spPr>
          <a:xfrm>
            <a:off x="457200" y="1340768"/>
            <a:ext cx="8229600" cy="5112568"/>
          </a:xfrm>
        </p:spPr>
        <p:txBody>
          <a:bodyPr>
            <a:normAutofit fontScale="62500" lnSpcReduction="20000"/>
          </a:bodyPr>
          <a:lstStyle/>
          <a:p>
            <a:r>
              <a:rPr lang="en-IN" b="1" dirty="0"/>
              <a:t>Distance </a:t>
            </a:r>
            <a:r>
              <a:rPr lang="en-IN" b="1" dirty="0" smtClean="0"/>
              <a:t>vision: </a:t>
            </a:r>
            <a:r>
              <a:rPr lang="en-IN" dirty="0" smtClean="0"/>
              <a:t>The </a:t>
            </a:r>
            <a:r>
              <a:rPr lang="en-IN" dirty="0"/>
              <a:t>ability to see clearly is essential for safe driving. Even the simplest reactions can take 0.4 seconds. If distance vision is </a:t>
            </a:r>
            <a:r>
              <a:rPr lang="en-IN" dirty="0" smtClean="0"/>
              <a:t>poor, hazards </a:t>
            </a:r>
            <a:r>
              <a:rPr lang="en-IN" dirty="0"/>
              <a:t>may not be seen until it is too late to react </a:t>
            </a:r>
            <a:r>
              <a:rPr lang="en-IN" dirty="0" smtClean="0"/>
              <a:t>safely. For </a:t>
            </a:r>
            <a:r>
              <a:rPr lang="en-IN" dirty="0"/>
              <a:t>example, it takes four times as long to stop from a speed of 80 km/h as it does from 40 km/h. This means the faster you </a:t>
            </a:r>
            <a:r>
              <a:rPr lang="en-IN" dirty="0" smtClean="0"/>
              <a:t>travel, the </a:t>
            </a:r>
            <a:r>
              <a:rPr lang="en-IN" dirty="0"/>
              <a:t>less time you have to see things and react to </a:t>
            </a:r>
            <a:r>
              <a:rPr lang="en-IN" dirty="0" smtClean="0"/>
              <a:t>them. Poor </a:t>
            </a:r>
            <a:r>
              <a:rPr lang="en-IN" dirty="0"/>
              <a:t>distance vision and excessive speed increase the risk of making unreliable judgements, with potentially disastrous </a:t>
            </a:r>
            <a:r>
              <a:rPr lang="en-IN" dirty="0" smtClean="0"/>
              <a:t>results. Distance </a:t>
            </a:r>
            <a:r>
              <a:rPr lang="en-IN" dirty="0"/>
              <a:t>vision can also be affected by the state of your windscreen and glasses. These should be kept clean and free of dust </a:t>
            </a:r>
            <a:r>
              <a:rPr lang="en-IN" dirty="0" smtClean="0"/>
              <a:t>and scratches</a:t>
            </a:r>
            <a:r>
              <a:rPr lang="en-IN" dirty="0"/>
              <a:t>, which can greatly reduce vision on bright days and at night. Scratched sunglasses should not be worn when driving</a:t>
            </a:r>
            <a:r>
              <a:rPr lang="en-IN" dirty="0" smtClean="0"/>
              <a:t>.</a:t>
            </a:r>
          </a:p>
          <a:p>
            <a:r>
              <a:rPr lang="en-IN" b="1" dirty="0"/>
              <a:t>Accommodation (near vision focusing): </a:t>
            </a:r>
            <a:r>
              <a:rPr lang="en-IN" dirty="0"/>
              <a:t>A driver needs to look from the road to the dashboard and back again quite frequently. This ability to change focus from far to near is called accommodation. Over the age of 45, most people have gradually increasing difficulty with near vision, and may require glasses to see dashboard instruments clearly</a:t>
            </a:r>
            <a:r>
              <a:rPr lang="en-IN" dirty="0" smtClean="0"/>
              <a:t>.</a:t>
            </a:r>
            <a:endParaRPr lang="en-IN" dirty="0"/>
          </a:p>
          <a:p>
            <a:r>
              <a:rPr lang="en-IN" b="1" dirty="0"/>
              <a:t>Field of vision (</a:t>
            </a:r>
            <a:r>
              <a:rPr lang="en-IN" b="1" dirty="0" smtClean="0"/>
              <a:t>peripheral): </a:t>
            </a:r>
            <a:r>
              <a:rPr lang="en-IN" dirty="0" smtClean="0"/>
              <a:t>The </a:t>
            </a:r>
            <a:r>
              <a:rPr lang="en-IN" dirty="0"/>
              <a:t>ability to see to both sides is particularly important for the early recognition of cross-traffic, pedestrians and animals at </a:t>
            </a:r>
            <a:r>
              <a:rPr lang="en-IN" dirty="0" smtClean="0"/>
              <a:t>the roadside</a:t>
            </a:r>
            <a:r>
              <a:rPr lang="en-IN" dirty="0"/>
              <a:t>, without having to look away from the road </a:t>
            </a:r>
            <a:r>
              <a:rPr lang="en-IN" dirty="0" smtClean="0"/>
              <a:t>ahead. Your </a:t>
            </a:r>
            <a:r>
              <a:rPr lang="en-IN" dirty="0"/>
              <a:t>optometrist, ophthalmologist or GP can show you a simple method of self-checking your field of vision. Make the best use </a:t>
            </a:r>
            <a:r>
              <a:rPr lang="en-IN" dirty="0" smtClean="0"/>
              <a:t>of your </a:t>
            </a:r>
            <a:r>
              <a:rPr lang="en-IN" dirty="0"/>
              <a:t>side and rear view mirrors, and keep them adjusted correctly.</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58</a:t>
            </a:fld>
            <a:endParaRPr lang="en-IN"/>
          </a:p>
        </p:txBody>
      </p:sp>
    </p:spTree>
    <p:extLst>
      <p:ext uri="{BB962C8B-B14F-4D97-AF65-F5344CB8AC3E}">
        <p14:creationId xmlns:p14="http://schemas.microsoft.com/office/powerpoint/2010/main" val="2619934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5112568"/>
          </a:xfrm>
        </p:spPr>
        <p:txBody>
          <a:bodyPr>
            <a:normAutofit fontScale="62500" lnSpcReduction="20000"/>
          </a:bodyPr>
          <a:lstStyle/>
          <a:p>
            <a:r>
              <a:rPr lang="en-IN" b="1" dirty="0"/>
              <a:t>Depth </a:t>
            </a:r>
            <a:r>
              <a:rPr lang="en-IN" b="1" dirty="0" smtClean="0"/>
              <a:t>perception: </a:t>
            </a:r>
            <a:r>
              <a:rPr lang="en-IN" dirty="0" smtClean="0"/>
              <a:t>Passing </a:t>
            </a:r>
            <a:r>
              <a:rPr lang="en-IN" dirty="0"/>
              <a:t>other vehicles and changing lanes requires good judgement of distance, especially in busy traffic. A person with </a:t>
            </a:r>
            <a:r>
              <a:rPr lang="en-IN" dirty="0" smtClean="0"/>
              <a:t>good eyesight </a:t>
            </a:r>
            <a:r>
              <a:rPr lang="en-IN" dirty="0"/>
              <a:t>has the most reliable depth </a:t>
            </a:r>
            <a:r>
              <a:rPr lang="en-IN" dirty="0" smtClean="0"/>
              <a:t>perception. Drivers </a:t>
            </a:r>
            <a:r>
              <a:rPr lang="en-IN" dirty="0"/>
              <a:t>who have recently lost the use of one eye need to take extra care. They may need to stop driving for a period of time </a:t>
            </a:r>
            <a:r>
              <a:rPr lang="en-IN" dirty="0" smtClean="0"/>
              <a:t>until their </a:t>
            </a:r>
            <a:r>
              <a:rPr lang="en-IN" dirty="0"/>
              <a:t>vision has adjusted.</a:t>
            </a:r>
          </a:p>
          <a:p>
            <a:r>
              <a:rPr lang="en-IN" b="1" dirty="0" smtClean="0"/>
              <a:t>Night vision: </a:t>
            </a:r>
            <a:r>
              <a:rPr lang="en-IN" dirty="0" smtClean="0"/>
              <a:t>Night </a:t>
            </a:r>
            <a:r>
              <a:rPr lang="en-IN" dirty="0"/>
              <a:t>vision requires the ability to see in low and variable light conditions. It also requires an ability to recover quickly from </a:t>
            </a:r>
            <a:r>
              <a:rPr lang="en-IN" dirty="0" smtClean="0"/>
              <a:t>the glare </a:t>
            </a:r>
            <a:r>
              <a:rPr lang="en-IN" dirty="0"/>
              <a:t>of oncoming headlights. Glare recovery is best in drivers under the age of 30, and night vision can deteriorate after the age </a:t>
            </a:r>
            <a:r>
              <a:rPr lang="en-IN" dirty="0" smtClean="0"/>
              <a:t>of 40</a:t>
            </a:r>
            <a:r>
              <a:rPr lang="en-IN" dirty="0"/>
              <a:t>. Drivers over 40 should compensate to some extent for this reduction in the quality of night vision by driving more </a:t>
            </a:r>
            <a:r>
              <a:rPr lang="en-IN" dirty="0" smtClean="0"/>
              <a:t>slowly. Eyes </a:t>
            </a:r>
            <a:r>
              <a:rPr lang="en-IN" dirty="0"/>
              <a:t>are much slower to adapt to night-time light levels following exposure to bright light. Being outdoors in the sun for only a few</a:t>
            </a:r>
            <a:r>
              <a:rPr lang="en-IN" dirty="0" smtClean="0"/>
              <a:t> hours </a:t>
            </a:r>
            <a:r>
              <a:rPr lang="en-IN" dirty="0"/>
              <a:t>can slow the dark adaptation process so that normal night vision may not be reached for several hours after dark. </a:t>
            </a:r>
            <a:r>
              <a:rPr lang="en-IN" dirty="0" smtClean="0"/>
              <a:t>This temporary </a:t>
            </a:r>
            <a:r>
              <a:rPr lang="en-IN" dirty="0"/>
              <a:t>loss of night vision can be avoided if sunglasses are worn during the </a:t>
            </a:r>
            <a:r>
              <a:rPr lang="en-IN" dirty="0" smtClean="0"/>
              <a:t>day. Some </a:t>
            </a:r>
            <a:r>
              <a:rPr lang="en-IN" dirty="0"/>
              <a:t>people find that their night vision has deteriorated and they can't drive safely at night at all. However, it is possible to get </a:t>
            </a:r>
            <a:r>
              <a:rPr lang="en-IN" dirty="0" smtClean="0"/>
              <a:t>a licence </a:t>
            </a:r>
            <a:r>
              <a:rPr lang="en-IN" dirty="0"/>
              <a:t>which allows you to drive in daylight only.</a:t>
            </a:r>
          </a:p>
          <a:p>
            <a:r>
              <a:rPr lang="en-IN" b="1" dirty="0" smtClean="0"/>
              <a:t>Colour vision: </a:t>
            </a:r>
            <a:r>
              <a:rPr lang="en-IN" dirty="0" smtClean="0"/>
              <a:t>Colour </a:t>
            </a:r>
            <a:r>
              <a:rPr lang="en-IN" dirty="0"/>
              <a:t>plays an important part in road safety. Drivers must instantly recognise traffic lights, indicator signs, hazard warning </a:t>
            </a:r>
            <a:r>
              <a:rPr lang="en-IN" dirty="0" smtClean="0"/>
              <a:t>lights and </a:t>
            </a:r>
            <a:r>
              <a:rPr lang="en-IN" dirty="0"/>
              <a:t>stop lights, and people with colour vision defects may be slower in reacting to them. Avoid the use of medium or dark </a:t>
            </a:r>
            <a:r>
              <a:rPr lang="en-IN" dirty="0" smtClean="0"/>
              <a:t>blue sunglasses </a:t>
            </a:r>
            <a:r>
              <a:rPr lang="en-IN" dirty="0"/>
              <a:t>which can seriously interfere with some people's ability to distinguish traffic light colours.</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59</a:t>
            </a:fld>
            <a:endParaRPr lang="en-IN"/>
          </a:p>
        </p:txBody>
      </p:sp>
      <p:sp>
        <p:nvSpPr>
          <p:cNvPr id="5" name="Title 1"/>
          <p:cNvSpPr>
            <a:spLocks noGrp="1"/>
          </p:cNvSpPr>
          <p:nvPr>
            <p:ph type="title"/>
          </p:nvPr>
        </p:nvSpPr>
        <p:spPr/>
        <p:txBody>
          <a:bodyPr/>
          <a:lstStyle/>
          <a:p>
            <a:r>
              <a:rPr lang="en-IN" dirty="0" smtClean="0"/>
              <a:t>Vision that affect driving</a:t>
            </a:r>
            <a:endParaRPr lang="en-IN" dirty="0"/>
          </a:p>
        </p:txBody>
      </p:sp>
    </p:spTree>
    <p:extLst>
      <p:ext uri="{BB962C8B-B14F-4D97-AF65-F5344CB8AC3E}">
        <p14:creationId xmlns:p14="http://schemas.microsoft.com/office/powerpoint/2010/main" val="87313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smtClean="0"/>
              <a:t>Effect of Speed and Load on Road Safety</a:t>
            </a:r>
            <a:endParaRPr lang="en-IN" dirty="0"/>
          </a:p>
        </p:txBody>
      </p:sp>
      <p:sp>
        <p:nvSpPr>
          <p:cNvPr id="3" name="Content Placeholder 2"/>
          <p:cNvSpPr>
            <a:spLocks noGrp="1"/>
          </p:cNvSpPr>
          <p:nvPr>
            <p:ph idx="1"/>
          </p:nvPr>
        </p:nvSpPr>
        <p:spPr/>
        <p:txBody>
          <a:bodyPr/>
          <a:lstStyle/>
          <a:p>
            <a:r>
              <a:rPr lang="en-IN" dirty="0" smtClean="0"/>
              <a:t>The </a:t>
            </a:r>
            <a:r>
              <a:rPr lang="en-IN" dirty="0"/>
              <a:t>effect of excessive speed on road safety has been clearly identified. For some time, it has </a:t>
            </a:r>
            <a:r>
              <a:rPr lang="en-IN" dirty="0" smtClean="0"/>
              <a:t>been recognised </a:t>
            </a:r>
            <a:r>
              <a:rPr lang="en-IN" dirty="0"/>
              <a:t>that a reduction of 1 mph in average road speeds can be expected to cause a </a:t>
            </a:r>
            <a:r>
              <a:rPr lang="en-IN" dirty="0" smtClean="0"/>
              <a:t>reduction of </a:t>
            </a:r>
            <a:r>
              <a:rPr lang="en-IN" dirty="0"/>
              <a:t>5% in accident frequency</a:t>
            </a:r>
            <a:r>
              <a:rPr lang="en-IN" dirty="0" smtClean="0"/>
              <a:t>.</a:t>
            </a:r>
          </a:p>
          <a:p>
            <a:r>
              <a:rPr lang="en-IN" dirty="0" smtClean="0"/>
              <a:t>The </a:t>
            </a:r>
            <a:r>
              <a:rPr lang="en-IN" dirty="0"/>
              <a:t>excessive </a:t>
            </a:r>
            <a:r>
              <a:rPr lang="en-IN" dirty="0" smtClean="0"/>
              <a:t>load of vehicles can damage pavements, chances of vehicle breakdown, excess on road space occupancy. Poses risk of accidents</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6</a:t>
            </a:fld>
            <a:endParaRPr lang="en-IN"/>
          </a:p>
        </p:txBody>
      </p:sp>
    </p:spTree>
    <p:extLst>
      <p:ext uri="{BB962C8B-B14F-4D97-AF65-F5344CB8AC3E}">
        <p14:creationId xmlns:p14="http://schemas.microsoft.com/office/powerpoint/2010/main" val="2712815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Pedestrian safety issues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 More pedestrian </a:t>
            </a:r>
            <a:r>
              <a:rPr lang="en-IN" dirty="0"/>
              <a:t>deaths is the result of a collision with a vehicle at an intersection </a:t>
            </a:r>
          </a:p>
          <a:p>
            <a:pPr marL="0" indent="0">
              <a:buNone/>
            </a:pPr>
            <a:r>
              <a:rPr lang="en-IN" dirty="0" smtClean="0"/>
              <a:t>Pedestrian </a:t>
            </a:r>
            <a:r>
              <a:rPr lang="en-IN" dirty="0"/>
              <a:t>safety problems can occur at intersections for a variety of reasons, including the following: </a:t>
            </a:r>
          </a:p>
          <a:p>
            <a:r>
              <a:rPr lang="en-IN" dirty="0"/>
              <a:t> </a:t>
            </a:r>
            <a:r>
              <a:rPr lang="en-IN" b="1" dirty="0"/>
              <a:t>Complex signal phasing </a:t>
            </a:r>
            <a:r>
              <a:rPr lang="en-IN" dirty="0"/>
              <a:t>or lack of traffic control at high-volume, high-speed and multi-lane intersections</a:t>
            </a:r>
            <a:r>
              <a:rPr lang="en-IN" dirty="0" smtClean="0"/>
              <a:t>.</a:t>
            </a:r>
          </a:p>
          <a:p>
            <a:r>
              <a:rPr lang="en-IN" dirty="0"/>
              <a:t>Limited or somewhat </a:t>
            </a:r>
            <a:r>
              <a:rPr lang="en-IN" b="1" dirty="0"/>
              <a:t>erratic compliance by motorists</a:t>
            </a:r>
            <a:r>
              <a:rPr lang="en-IN" dirty="0"/>
              <a:t>, even at simple STOP- or YIELD-controlled </a:t>
            </a:r>
            <a:r>
              <a:rPr lang="en-IN" dirty="0" smtClean="0"/>
              <a:t>intersections</a:t>
            </a:r>
          </a:p>
          <a:p>
            <a:r>
              <a:rPr lang="en-IN" b="1" dirty="0" smtClean="0"/>
              <a:t>Pedestrian </a:t>
            </a:r>
            <a:r>
              <a:rPr lang="en-IN" b="1" dirty="0"/>
              <a:t>violation of traffic control devices</a:t>
            </a:r>
            <a:r>
              <a:rPr lang="en-IN" dirty="0"/>
              <a:t>, particularly in large urban centers.4 More than a quarter of fatal crashes involving pedestrians are the result of pedestrians disobeying intersection traffic control or making </a:t>
            </a:r>
            <a:r>
              <a:rPr lang="en-IN" dirty="0" err="1" smtClean="0"/>
              <a:t>mis</a:t>
            </a:r>
            <a:r>
              <a:rPr lang="en-IN" dirty="0" smtClean="0"/>
              <a:t>-judgments </a:t>
            </a:r>
            <a:r>
              <a:rPr lang="en-IN" dirty="0"/>
              <a:t>while attempting to cross a </a:t>
            </a:r>
            <a:r>
              <a:rPr lang="en-IN" dirty="0" smtClean="0"/>
              <a:t>street </a:t>
            </a:r>
            <a:endParaRPr lang="en-IN" dirty="0"/>
          </a:p>
          <a:p>
            <a:r>
              <a:rPr lang="en-IN" dirty="0" smtClean="0"/>
              <a:t>Low </a:t>
            </a:r>
            <a:r>
              <a:rPr lang="en-IN" dirty="0"/>
              <a:t>levels of enforcement for pedestrian and driver traffic control violations</a:t>
            </a:r>
            <a:r>
              <a:rPr lang="en-IN" dirty="0" smtClean="0"/>
              <a:t>.</a:t>
            </a:r>
          </a:p>
          <a:p>
            <a:r>
              <a:rPr lang="en-IN" b="1" dirty="0"/>
              <a:t>Auto-oriented signal timing</a:t>
            </a:r>
            <a:r>
              <a:rPr lang="en-IN" dirty="0"/>
              <a:t>. Traffic signal timings may be too short to permit safe intersection crossing. Assumptions of walking speeds for signal timing may be too fast for many pedestrians to cross to the other side of the curb. At the same, additional lanes to increase roadway capacity can also have a negative effect on signal timing and pedestrian safety if not properly </a:t>
            </a:r>
            <a:r>
              <a:rPr lang="en-IN" dirty="0" smtClean="0"/>
              <a:t>applied</a:t>
            </a:r>
          </a:p>
          <a:p>
            <a:r>
              <a:rPr lang="en-IN" b="1" dirty="0" smtClean="0"/>
              <a:t>Poor </a:t>
            </a:r>
            <a:r>
              <a:rPr lang="en-IN" b="1" dirty="0"/>
              <a:t>understanding </a:t>
            </a:r>
            <a:r>
              <a:rPr lang="en-IN" dirty="0"/>
              <a:t>of pedestrian signal displays by pedestrians. </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60</a:t>
            </a:fld>
            <a:endParaRPr lang="en-IN"/>
          </a:p>
        </p:txBody>
      </p:sp>
    </p:spTree>
    <p:extLst>
      <p:ext uri="{BB962C8B-B14F-4D97-AF65-F5344CB8AC3E}">
        <p14:creationId xmlns:p14="http://schemas.microsoft.com/office/powerpoint/2010/main" val="3459040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b="1" dirty="0"/>
              <a:t>Conflicts with turning vehicles. </a:t>
            </a:r>
            <a:r>
              <a:rPr lang="en-IN" dirty="0"/>
              <a:t>Data consistently show that crashes with pedestrians occur far more often with turning vehicles than with through traffic. Left-turning vehicles are more often involved in pedestrian collisions than right-turning vehicles, partly because drivers are not clearly able to see pedestrians on the </a:t>
            </a:r>
            <a:r>
              <a:rPr lang="en-IN" dirty="0" smtClean="0"/>
              <a:t>left.</a:t>
            </a:r>
            <a:endParaRPr lang="en-IN" dirty="0"/>
          </a:p>
          <a:p>
            <a:r>
              <a:rPr lang="en-IN" b="1" dirty="0" smtClean="0"/>
              <a:t>Wide </a:t>
            </a:r>
            <a:r>
              <a:rPr lang="en-IN" b="1" dirty="0"/>
              <a:t>crossings. </a:t>
            </a:r>
            <a:r>
              <a:rPr lang="en-IN" dirty="0"/>
              <a:t>Research indicates that increasing the lanes on a roadway from four to six or more lanes increases the percentage of fatalities represented by pedestrian crashes by 64 </a:t>
            </a:r>
            <a:r>
              <a:rPr lang="en-IN" dirty="0" smtClean="0"/>
              <a:t>percent</a:t>
            </a:r>
          </a:p>
          <a:p>
            <a:r>
              <a:rPr lang="en-IN" b="1" dirty="0"/>
              <a:t>Right-turns-on-red (</a:t>
            </a:r>
            <a:r>
              <a:rPr lang="en-IN" b="1" dirty="0" err="1"/>
              <a:t>RTOR</a:t>
            </a:r>
            <a:r>
              <a:rPr lang="en-IN" b="1" dirty="0"/>
              <a:t>)</a:t>
            </a:r>
            <a:r>
              <a:rPr lang="en-IN" dirty="0"/>
              <a:t> can potentially contribute to pedestrian crashes by creating conflicts between pedestrians and motorists. </a:t>
            </a:r>
            <a:r>
              <a:rPr lang="en-IN" dirty="0" err="1"/>
              <a:t>RTOR</a:t>
            </a:r>
            <a:r>
              <a:rPr lang="en-IN" dirty="0"/>
              <a:t> may also reduce pedestrian opportunities to cross intersections if motorists fail to yield the right-of-way to pedestrians. </a:t>
            </a:r>
          </a:p>
          <a:p>
            <a:r>
              <a:rPr lang="en-IN" b="1" dirty="0" smtClean="0"/>
              <a:t>Pedestrian </a:t>
            </a:r>
            <a:r>
              <a:rPr lang="en-IN" b="1" dirty="0"/>
              <a:t>visibility to drivers</a:t>
            </a:r>
            <a:r>
              <a:rPr lang="en-IN" dirty="0"/>
              <a:t> is worse during hours of darkness, especially in areas with poor pedestrian-scale lighting. This is a common shortcoming of rural and suburban intersections. Pedestrians generally perceive that they are visible to drivers well before the drivers can actually see them. </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61</a:t>
            </a:fld>
            <a:endParaRPr lang="en-IN"/>
          </a:p>
        </p:txBody>
      </p:sp>
      <p:sp>
        <p:nvSpPr>
          <p:cNvPr id="5" name="Title 1"/>
          <p:cNvSpPr>
            <a:spLocks noGrp="1"/>
          </p:cNvSpPr>
          <p:nvPr>
            <p:ph type="title"/>
          </p:nvPr>
        </p:nvSpPr>
        <p:spPr/>
        <p:txBody>
          <a:bodyPr/>
          <a:lstStyle/>
          <a:p>
            <a:r>
              <a:rPr lang="en-US" dirty="0"/>
              <a:t>Pedestrian safety issues</a:t>
            </a:r>
            <a:endParaRPr lang="en-IN" dirty="0"/>
          </a:p>
        </p:txBody>
      </p:sp>
    </p:spTree>
    <p:extLst>
      <p:ext uri="{BB962C8B-B14F-4D97-AF65-F5344CB8AC3E}">
        <p14:creationId xmlns:p14="http://schemas.microsoft.com/office/powerpoint/2010/main" val="3089725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Pedestrian Safety Countermeasures </a:t>
            </a:r>
            <a:endParaRPr lang="en-IN" dirty="0"/>
          </a:p>
        </p:txBody>
      </p:sp>
      <p:sp>
        <p:nvSpPr>
          <p:cNvPr id="3" name="Content Placeholder 2"/>
          <p:cNvSpPr>
            <a:spLocks noGrp="1"/>
          </p:cNvSpPr>
          <p:nvPr>
            <p:ph idx="1"/>
          </p:nvPr>
        </p:nvSpPr>
        <p:spPr/>
        <p:txBody>
          <a:bodyPr/>
          <a:lstStyle/>
          <a:p>
            <a:pPr marL="0" indent="0">
              <a:buNone/>
            </a:pPr>
            <a:r>
              <a:rPr lang="en-IN" dirty="0" smtClean="0"/>
              <a:t>To </a:t>
            </a:r>
            <a:r>
              <a:rPr lang="en-IN" dirty="0"/>
              <a:t>address pedestrian safely problems at intersections, the </a:t>
            </a:r>
            <a:r>
              <a:rPr lang="en-IN" dirty="0" smtClean="0"/>
              <a:t>possible </a:t>
            </a:r>
            <a:r>
              <a:rPr lang="en-IN" dirty="0"/>
              <a:t>pedestrian safety countermeasures within the following categories: </a:t>
            </a:r>
          </a:p>
          <a:p>
            <a:r>
              <a:rPr lang="en-IN" dirty="0" smtClean="0"/>
              <a:t>Crosswalk improvements</a:t>
            </a:r>
            <a:endParaRPr lang="en-IN" dirty="0"/>
          </a:p>
          <a:p>
            <a:r>
              <a:rPr lang="en-IN" dirty="0" smtClean="0"/>
              <a:t>Intersection </a:t>
            </a:r>
            <a:r>
              <a:rPr lang="en-IN" dirty="0"/>
              <a:t>design/ physical improvements; and</a:t>
            </a:r>
          </a:p>
          <a:p>
            <a:r>
              <a:rPr lang="en-IN" dirty="0" smtClean="0"/>
              <a:t>Intersection </a:t>
            </a:r>
            <a:r>
              <a:rPr lang="en-IN" dirty="0"/>
              <a:t>operations and </a:t>
            </a:r>
            <a:r>
              <a:rPr lang="en-IN" dirty="0" smtClean="0"/>
              <a:t>signal hardware/technology</a:t>
            </a:r>
            <a:r>
              <a:rPr lang="en-IN" dirty="0"/>
              <a:t>. </a:t>
            </a:r>
            <a:endParaRPr lang="en-IN"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62</a:t>
            </a:fld>
            <a:endParaRPr lang="en-IN"/>
          </a:p>
        </p:txBody>
      </p:sp>
    </p:spTree>
    <p:extLst>
      <p:ext uri="{BB962C8B-B14F-4D97-AF65-F5344CB8AC3E}">
        <p14:creationId xmlns:p14="http://schemas.microsoft.com/office/powerpoint/2010/main" val="3074913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285728"/>
            <a:ext cx="8929718" cy="85320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 y="1428736"/>
            <a:ext cx="8929718" cy="90569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85720" y="2643184"/>
            <a:ext cx="6000792" cy="68793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E6649A0-FE82-42E6-A9DC-C9091CAA3EF4}" type="slidenum">
              <a:rPr lang="en-IN" smtClean="0"/>
              <a:pPr/>
              <a:t>63</a:t>
            </a:fld>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r>
              <a:rPr lang="en-IN" sz="2400" b="1" dirty="0"/>
              <a:t>Traffic Engineering </a:t>
            </a:r>
            <a:r>
              <a:rPr lang="en-IN" sz="2400" b="1" dirty="0" smtClean="0"/>
              <a:t>Design </a:t>
            </a:r>
            <a:r>
              <a:rPr lang="en-IN" sz="2400" dirty="0" smtClean="0"/>
              <a:t>Principles </a:t>
            </a:r>
            <a:r>
              <a:rPr lang="en-IN" sz="2400" dirty="0"/>
              <a:t>and </a:t>
            </a:r>
            <a:r>
              <a:rPr lang="en-IN" sz="2400" dirty="0" smtClean="0"/>
              <a:t>Practice 2</a:t>
            </a:r>
            <a:r>
              <a:rPr lang="en-IN" sz="2400" baseline="30000" dirty="0" smtClean="0"/>
              <a:t>nd</a:t>
            </a:r>
            <a:r>
              <a:rPr lang="en-IN" sz="2400" dirty="0" smtClean="0"/>
              <a:t> edition </a:t>
            </a:r>
            <a:r>
              <a:rPr lang="en-IN" sz="2400" b="1" dirty="0" smtClean="0"/>
              <a:t>Mike </a:t>
            </a:r>
            <a:r>
              <a:rPr lang="en-IN" sz="2400" b="1" dirty="0" err="1" smtClean="0"/>
              <a:t>Slinn</a:t>
            </a:r>
            <a:r>
              <a:rPr lang="en-IN" sz="2400" b="1" dirty="0" smtClean="0"/>
              <a:t>, Paul Matthews, Peter </a:t>
            </a:r>
            <a:r>
              <a:rPr lang="en-IN" sz="2400" b="1" dirty="0"/>
              <a:t>Guest</a:t>
            </a:r>
          </a:p>
          <a:p>
            <a:r>
              <a:rPr lang="en-IN" sz="2400" b="1" dirty="0" smtClean="0"/>
              <a:t>Transport Planning </a:t>
            </a:r>
            <a:r>
              <a:rPr lang="en-IN" sz="2400" dirty="0" smtClean="0"/>
              <a:t>and Traffic Engineering by </a:t>
            </a:r>
            <a:r>
              <a:rPr lang="en-IN" sz="2400" b="1" dirty="0" smtClean="0"/>
              <a:t>CA O'Flaherty et.al 2006</a:t>
            </a:r>
          </a:p>
          <a:p>
            <a:r>
              <a:rPr lang="en-IN" sz="2400" b="1" dirty="0" smtClean="0"/>
              <a:t>Traffic and Highway Engineering </a:t>
            </a:r>
            <a:r>
              <a:rPr lang="en-IN" sz="2400" dirty="0" smtClean="0"/>
              <a:t>FOURTH EDITION by Nicholas J. Garber and Lester A. </a:t>
            </a:r>
            <a:r>
              <a:rPr lang="en-IN" sz="2400" dirty="0" err="1" smtClean="0"/>
              <a:t>Hoel</a:t>
            </a:r>
            <a:r>
              <a:rPr lang="en-IN" sz="2400" dirty="0" smtClean="0"/>
              <a:t> University of Virginia</a:t>
            </a:r>
            <a:endParaRPr lang="en-US" sz="2400" dirty="0" smtClean="0"/>
          </a:p>
          <a:p>
            <a:r>
              <a:rPr lang="en-US" sz="2400" dirty="0" smtClean="0"/>
              <a:t>IRC104</a:t>
            </a:r>
          </a:p>
          <a:p>
            <a:r>
              <a:rPr lang="en-US" sz="2400" dirty="0" smtClean="0"/>
              <a:t>IRC SP19-2001</a:t>
            </a:r>
          </a:p>
          <a:p>
            <a:r>
              <a:rPr lang="en-US" sz="2400" dirty="0" smtClean="0"/>
              <a:t>IRC </a:t>
            </a:r>
            <a:r>
              <a:rPr lang="en-US" sz="2400" dirty="0" err="1" smtClean="0"/>
              <a:t>SP</a:t>
            </a:r>
            <a:r>
              <a:rPr lang="en-US" sz="2400" dirty="0" smtClean="0"/>
              <a:t> </a:t>
            </a:r>
            <a:r>
              <a:rPr lang="en-US" sz="2400" dirty="0" smtClean="0"/>
              <a:t>41</a:t>
            </a:r>
          </a:p>
          <a:p>
            <a:r>
              <a:rPr lang="en-IN" sz="2400" dirty="0">
                <a:solidFill>
                  <a:srgbClr val="000000"/>
                </a:solidFill>
                <a:latin typeface="Calibri" panose="020F0502020204030204" pitchFamily="34" charset="0"/>
              </a:rPr>
              <a:t>Ref. Inspection &amp; Maintenance Station (</a:t>
            </a:r>
            <a:r>
              <a:rPr lang="en-IN" sz="2400" dirty="0" err="1">
                <a:solidFill>
                  <a:srgbClr val="000000"/>
                </a:solidFill>
                <a:latin typeface="Calibri" panose="020F0502020204030204" pitchFamily="34" charset="0"/>
              </a:rPr>
              <a:t>IMS</a:t>
            </a:r>
            <a:r>
              <a:rPr lang="en-IN" sz="2400" dirty="0">
                <a:solidFill>
                  <a:srgbClr val="000000"/>
                </a:solidFill>
                <a:latin typeface="Calibri" panose="020F0502020204030204" pitchFamily="34" charset="0"/>
              </a:rPr>
              <a:t>)  Under National Institute for automotive Inspection, Maintenance and Training (</a:t>
            </a:r>
            <a:r>
              <a:rPr lang="en-IN" sz="2400" b="1" dirty="0" err="1">
                <a:solidFill>
                  <a:srgbClr val="000000"/>
                </a:solidFill>
                <a:latin typeface="Calibri" panose="020F0502020204030204" pitchFamily="34" charset="0"/>
              </a:rPr>
              <a:t>NIAIMT</a:t>
            </a:r>
            <a:r>
              <a:rPr lang="en-IN" sz="2400" dirty="0">
                <a:solidFill>
                  <a:srgbClr val="000000"/>
                </a:solidFill>
                <a:latin typeface="Calibri" panose="020F0502020204030204" pitchFamily="34" charset="0"/>
              </a:rPr>
              <a:t>) Implemented under </a:t>
            </a:r>
            <a:r>
              <a:rPr lang="en-IN" sz="2400" b="1" dirty="0" err="1">
                <a:solidFill>
                  <a:srgbClr val="000000"/>
                </a:solidFill>
                <a:latin typeface="Calibri" panose="020F0502020204030204" pitchFamily="34" charset="0"/>
              </a:rPr>
              <a:t>NATRiP</a:t>
            </a:r>
            <a:r>
              <a:rPr lang="en-IN" sz="2400" dirty="0">
                <a:solidFill>
                  <a:srgbClr val="000000"/>
                </a:solidFill>
                <a:latin typeface="Calibri" panose="020F0502020204030204" pitchFamily="34" charset="0"/>
              </a:rPr>
              <a:t>, Under Ministry of Heavy Industry, Govt. of India </a:t>
            </a:r>
            <a:endParaRPr lang="en-IN" sz="2400" dirty="0"/>
          </a:p>
        </p:txBody>
      </p:sp>
      <p:sp>
        <p:nvSpPr>
          <p:cNvPr id="4" name="Slide Number Placeholder 3"/>
          <p:cNvSpPr>
            <a:spLocks noGrp="1"/>
          </p:cNvSpPr>
          <p:nvPr>
            <p:ph type="sldNum" sz="quarter" idx="12"/>
          </p:nvPr>
        </p:nvSpPr>
        <p:spPr/>
        <p:txBody>
          <a:bodyPr/>
          <a:lstStyle/>
          <a:p>
            <a:fld id="{3E6649A0-FE82-42E6-A9DC-C9091CAA3EF4}" type="slidenum">
              <a:rPr lang="en-IN" smtClean="0"/>
              <a:pPr/>
              <a:t>64</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Factors Influencing Travel Demand</a:t>
            </a:r>
            <a:endParaRPr lang="en-IN" dirty="0"/>
          </a:p>
        </p:txBody>
      </p:sp>
      <p:sp>
        <p:nvSpPr>
          <p:cNvPr id="3" name="Content Placeholder 2"/>
          <p:cNvSpPr>
            <a:spLocks noGrp="1"/>
          </p:cNvSpPr>
          <p:nvPr>
            <p:ph idx="1"/>
          </p:nvPr>
        </p:nvSpPr>
        <p:spPr/>
        <p:txBody>
          <a:bodyPr>
            <a:normAutofit/>
          </a:bodyPr>
          <a:lstStyle/>
          <a:p>
            <a:pPr>
              <a:buNone/>
            </a:pPr>
            <a:r>
              <a:rPr lang="en-IN" sz="2000" dirty="0" smtClean="0"/>
              <a:t>Three factors that influence the demand for urban travel are: </a:t>
            </a:r>
          </a:p>
          <a:p>
            <a:pPr marL="514350" indent="-514350">
              <a:buAutoNum type="arabicParenBoth"/>
            </a:pPr>
            <a:r>
              <a:rPr lang="en-IN" sz="2000" dirty="0" smtClean="0"/>
              <a:t>Location and intensity of land use</a:t>
            </a:r>
          </a:p>
          <a:p>
            <a:pPr marL="514350" indent="-514350">
              <a:buAutoNum type="arabicParenBoth"/>
            </a:pPr>
            <a:r>
              <a:rPr lang="en-IN" sz="2000" dirty="0" smtClean="0"/>
              <a:t>Socioeconomic characteristics of people living in the area and</a:t>
            </a:r>
          </a:p>
          <a:p>
            <a:pPr marL="514350" indent="-514350">
              <a:buAutoNum type="arabicParenBoth"/>
            </a:pPr>
            <a:r>
              <a:rPr lang="en-IN" sz="2000" dirty="0" smtClean="0"/>
              <a:t>Extent, Cost, and Quality of available transportation services</a:t>
            </a:r>
            <a:endParaRPr lang="en-IN" sz="2000" dirty="0"/>
          </a:p>
        </p:txBody>
      </p:sp>
      <p:sp>
        <p:nvSpPr>
          <p:cNvPr id="4" name="Rectangle 3"/>
          <p:cNvSpPr/>
          <p:nvPr/>
        </p:nvSpPr>
        <p:spPr>
          <a:xfrm>
            <a:off x="500034" y="4214818"/>
            <a:ext cx="8143932" cy="1938992"/>
          </a:xfrm>
          <a:prstGeom prst="rect">
            <a:avLst/>
          </a:prstGeom>
        </p:spPr>
        <p:txBody>
          <a:bodyPr wrap="square">
            <a:spAutoFit/>
          </a:bodyPr>
          <a:lstStyle/>
          <a:p>
            <a:r>
              <a:rPr lang="en-IN" sz="2000" dirty="0" smtClean="0"/>
              <a:t>Transportation System Management (TSM)</a:t>
            </a:r>
          </a:p>
          <a:p>
            <a:r>
              <a:rPr lang="en-IN" sz="2000" dirty="0" smtClean="0"/>
              <a:t>TSM is a planning and operating process designed to conserve resources and energy and to improve the quality of urban life. </a:t>
            </a:r>
          </a:p>
          <a:p>
            <a:r>
              <a:rPr lang="en-IN" sz="2000" dirty="0" smtClean="0"/>
              <a:t>All existing transportation facilities are viewed as elements of a single system; the objective is to organize these elements into one efficient, productive, and integrated transportation system</a:t>
            </a:r>
            <a:endParaRPr lang="en-IN" sz="2000" dirty="0"/>
          </a:p>
        </p:txBody>
      </p:sp>
      <p:sp>
        <p:nvSpPr>
          <p:cNvPr id="5" name="Slide Number Placeholder 4"/>
          <p:cNvSpPr>
            <a:spLocks noGrp="1"/>
          </p:cNvSpPr>
          <p:nvPr>
            <p:ph type="sldNum" sz="quarter" idx="12"/>
          </p:nvPr>
        </p:nvSpPr>
        <p:spPr/>
        <p:txBody>
          <a:bodyPr/>
          <a:lstStyle/>
          <a:p>
            <a:fld id="{3E6649A0-FE82-42E6-A9DC-C9091CAA3EF4}"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621659" y="555480"/>
            <a:ext cx="8084754" cy="623110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3E6649A0-FE82-42E6-A9DC-C9091CAA3EF4}" type="slidenum">
              <a:rPr lang="en-IN" smtClean="0"/>
              <a:pPr/>
              <a:t>8</a:t>
            </a:fld>
            <a:endParaRPr lang="en-IN"/>
          </a:p>
        </p:txBody>
      </p:sp>
      <p:sp>
        <p:nvSpPr>
          <p:cNvPr id="4" name="Rectangle 3"/>
          <p:cNvSpPr/>
          <p:nvPr/>
        </p:nvSpPr>
        <p:spPr>
          <a:xfrm>
            <a:off x="639495" y="48260"/>
            <a:ext cx="6575711" cy="523220"/>
          </a:xfrm>
          <a:prstGeom prst="rect">
            <a:avLst/>
          </a:prstGeom>
        </p:spPr>
        <p:txBody>
          <a:bodyPr wrap="none">
            <a:spAutoFit/>
          </a:bodyPr>
          <a:lstStyle/>
          <a:p>
            <a:pPr algn="ctr">
              <a:spcBef>
                <a:spcPct val="0"/>
              </a:spcBef>
            </a:pPr>
            <a:r>
              <a:rPr lang="en-IN" sz="2800" b="1" dirty="0" smtClean="0">
                <a:latin typeface="+mj-lt"/>
                <a:ea typeface="+mj-ea"/>
                <a:cs typeface="+mj-cs"/>
              </a:rPr>
              <a:t>Transportation System Management (TSM)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658622" y="214290"/>
            <a:ext cx="7771030" cy="326275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3E6649A0-FE82-42E6-A9DC-C9091CAA3EF4}"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3EC089681FC45AC57CCD20EDE19E7" ma:contentTypeVersion="9" ma:contentTypeDescription="Create a new document." ma:contentTypeScope="" ma:versionID="3b6c06b2978819df0cbe8f85457a7f0f">
  <xsd:schema xmlns:xsd="http://www.w3.org/2001/XMLSchema" xmlns:xs="http://www.w3.org/2001/XMLSchema" xmlns:p="http://schemas.microsoft.com/office/2006/metadata/properties" xmlns:ns2="773fcb21-24c3-48da-9610-7f42494b5572" targetNamespace="http://schemas.microsoft.com/office/2006/metadata/properties" ma:root="true" ma:fieldsID="e08aa39f04b17e7e51f97d9655fe4605" ns2:_="">
    <xsd:import namespace="773fcb21-24c3-48da-9610-7f42494b55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3fcb21-24c3-48da-9610-7f42494b55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3EAB3B-309C-4661-B338-5825667F7E25}"/>
</file>

<file path=customXml/itemProps2.xml><?xml version="1.0" encoding="utf-8"?>
<ds:datastoreItem xmlns:ds="http://schemas.openxmlformats.org/officeDocument/2006/customXml" ds:itemID="{B3D353E7-E442-4051-A4E2-B7CAC5C082C5}"/>
</file>

<file path=customXml/itemProps3.xml><?xml version="1.0" encoding="utf-8"?>
<ds:datastoreItem xmlns:ds="http://schemas.openxmlformats.org/officeDocument/2006/customXml" ds:itemID="{59EB0131-C128-44CF-9B58-95654FE510A9}"/>
</file>

<file path=docProps/app.xml><?xml version="1.0" encoding="utf-8"?>
<Properties xmlns="http://schemas.openxmlformats.org/officeDocument/2006/extended-properties" xmlns:vt="http://schemas.openxmlformats.org/officeDocument/2006/docPropsVTypes">
  <TotalTime>30031</TotalTime>
  <Words>5286</Words>
  <Application>Microsoft Office PowerPoint</Application>
  <PresentationFormat>On-screen Show (4:3)</PresentationFormat>
  <Paragraphs>503</Paragraphs>
  <Slides>64</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Poppins</vt:lpstr>
      <vt:lpstr>Wingdings</vt:lpstr>
      <vt:lpstr>Office Theme</vt:lpstr>
      <vt:lpstr>UNIT-IV   Traffic Management Techniques</vt:lpstr>
      <vt:lpstr>Overview of topics</vt:lpstr>
      <vt:lpstr>Integrated safety improvement</vt:lpstr>
      <vt:lpstr>Road safety engineering measures Typical examples:</vt:lpstr>
      <vt:lpstr>Traffic calming Schemes</vt:lpstr>
      <vt:lpstr>Effect of Speed and Load on Road Safety</vt:lpstr>
      <vt:lpstr>Factors Influencing Travel Demand</vt:lpstr>
      <vt:lpstr>PowerPoint Presentation</vt:lpstr>
      <vt:lpstr>PowerPoint Presentation</vt:lpstr>
      <vt:lpstr>PowerPoint Presentation</vt:lpstr>
      <vt:lpstr>Traffic management</vt:lpstr>
      <vt:lpstr>Regulatory measures Speed limits</vt:lpstr>
      <vt:lpstr>Speed limit Factors</vt:lpstr>
      <vt:lpstr>Restrictions on turning movements</vt:lpstr>
      <vt:lpstr>One way streets</vt:lpstr>
      <vt:lpstr>Advantages of One-way Street Systems</vt:lpstr>
      <vt:lpstr>Disadvantages of One-way Street Systems</vt:lpstr>
      <vt:lpstr>Tidal-flow operation of major roads</vt:lpstr>
      <vt:lpstr>Disadvantages of tidal-flow schemes</vt:lpstr>
      <vt:lpstr>Priority for High Occupancy Vehicles (HOV)</vt:lpstr>
      <vt:lpstr>Bus Rapid Transit (BRT)</vt:lpstr>
      <vt:lpstr>Bus Rapid Transit (BRT) System</vt:lpstr>
      <vt:lpstr>Vehicle Parking</vt:lpstr>
      <vt:lpstr>On-street parking-ill effects</vt:lpstr>
      <vt:lpstr>Purpose of parking studies</vt:lpstr>
      <vt:lpstr>Parking surveys</vt:lpstr>
      <vt:lpstr>Parking surveys</vt:lpstr>
      <vt:lpstr>Parking surveys</vt:lpstr>
      <vt:lpstr>Parking Requirements</vt:lpstr>
      <vt:lpstr>Parking types</vt:lpstr>
      <vt:lpstr>PowerPoint Presentation</vt:lpstr>
      <vt:lpstr>Off-street parking</vt:lpstr>
      <vt:lpstr>Off-street parking</vt:lpstr>
      <vt:lpstr>Intersection types</vt:lpstr>
      <vt:lpstr>Intersection selection based on traffic flow</vt:lpstr>
      <vt:lpstr>Intersection Control</vt:lpstr>
      <vt:lpstr>Minimize Conflict Point (CP)</vt:lpstr>
      <vt:lpstr>Methods to Minimize Conflict Points</vt:lpstr>
      <vt:lpstr>Measures to Enhance Safety at Intersections</vt:lpstr>
      <vt:lpstr>5Es to Road safety </vt:lpstr>
      <vt:lpstr>5Es to Road safety </vt:lpstr>
      <vt:lpstr>5Es to Road safety </vt:lpstr>
      <vt:lpstr>Highways and Traffic Effect on Environment </vt:lpstr>
      <vt:lpstr>Highways and traffic Effect on Environment  - Climate Change </vt:lpstr>
      <vt:lpstr>Highways and traffic Effect on Environment  - Air Pollution </vt:lpstr>
      <vt:lpstr>Highways and traffic Effect on Environment  - Air Pollution </vt:lpstr>
      <vt:lpstr>Automobile emission control</vt:lpstr>
      <vt:lpstr>Highways and traffic Effect on Environment  - Noise Pollution </vt:lpstr>
      <vt:lpstr>Cost of Road Accidents</vt:lpstr>
      <vt:lpstr>The important uses of accident cost</vt:lpstr>
      <vt:lpstr>Methodologies for accident cost prediction</vt:lpstr>
      <vt:lpstr>Accident cost</vt:lpstr>
      <vt:lpstr>The Factors influencing Cost of Accidents</vt:lpstr>
      <vt:lpstr>Roadway lighting</vt:lpstr>
      <vt:lpstr>Warrants for Highway Lighting (need for lighting)</vt:lpstr>
      <vt:lpstr>Tests for a vehicle at Fixed Inspection Lanes or Mobile Inspection Lanes</vt:lpstr>
      <vt:lpstr>Tests for a Driver</vt:lpstr>
      <vt:lpstr>Vision that affect driving</vt:lpstr>
      <vt:lpstr>Vision that affect driving</vt:lpstr>
      <vt:lpstr>Pedestrian safety issues</vt:lpstr>
      <vt:lpstr>Pedestrian safety issues</vt:lpstr>
      <vt:lpstr>Pedestrian Safety Countermeasures </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  Travel Demand Management</dc:title>
  <dc:creator>GNG</dc:creator>
  <cp:lastModifiedBy>Narendra</cp:lastModifiedBy>
  <cp:revision>554</cp:revision>
  <dcterms:created xsi:type="dcterms:W3CDTF">2014-11-10T12:28:26Z</dcterms:created>
  <dcterms:modified xsi:type="dcterms:W3CDTF">2019-10-27T01:13:54Z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0x0101003EC3EC089681FC45AC57CCD20EDE19E7</vt:lpwstr>
  </property>
</Properties>
</file>