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91" r:id="rId6"/>
    <p:sldId id="292" r:id="rId7"/>
    <p:sldId id="294" r:id="rId8"/>
    <p:sldId id="300" r:id="rId9"/>
    <p:sldId id="295" r:id="rId10"/>
    <p:sldId id="308" r:id="rId11"/>
    <p:sldId id="274" r:id="rId12"/>
    <p:sldId id="277" r:id="rId13"/>
    <p:sldId id="260" r:id="rId14"/>
    <p:sldId id="29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1BBE244-C83D-4752-AA18-C174485550F8}">
          <p14:sldIdLst>
            <p14:sldId id="256"/>
          </p14:sldIdLst>
        </p14:section>
        <p14:section name="Раздел без заголовка" id="{AF63C7C8-86C6-499B-82F6-2897F31074E8}">
          <p14:sldIdLst>
            <p14:sldId id="258"/>
            <p14:sldId id="291"/>
            <p14:sldId id="294"/>
            <p14:sldId id="300"/>
            <p14:sldId id="295"/>
            <p14:sldId id="308"/>
            <p14:sldId id="274"/>
            <p14:sldId id="277"/>
            <p14:sldId id="260"/>
            <p14:sldId id="298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A1D"/>
    <a:srgbClr val="5E7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97"/>
      </p:cViewPr>
      <p:guideLst>
        <p:guide orient="horz" pos="2160"/>
        <p:guide pos="26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ka\Desktop\&#1050;&#1085;&#1080;&#1075;&#1072;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ika\Desktop\&#1044;&#1080;&#1087;&#1083;&#1086;&#1084;\&#1050;&#1085;&#1080;&#1075;&#1072;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ika\Desktop\&#1044;&#1080;&#1087;&#1083;&#1086;&#1084;\&#1050;&#1085;&#1080;&#1075;&#1072;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Vika\Desktop\&#1044;&#1080;&#1087;&#1083;&#1086;&#1084;\&#1050;&#1085;&#1080;&#1075;&#1072;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Vika\Desktop\&#1044;&#1080;&#1087;&#1083;&#1086;&#1084;\&#1050;&#1085;&#1080;&#1075;&#1072;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Vika\Desktop\&#1044;&#1080;&#1087;&#1083;&#1086;&#1084;\&#1050;&#1085;&#1080;&#1075;&#1072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4418048707605"/>
          <c:y val="0.00605358062854199"/>
          <c:w val="0.974226804123711"/>
          <c:h val="0.91089644513137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'[Книга1.xlsx]Шаня-сан-гин, рыб-хоз (2)'!$B$1</c:f>
              <c:strCache>
                <c:ptCount val="1"/>
                <c:pt idx="0">
                  <c:v>азот аммонийный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'[Книга1.xlsx]Шаня-сан-гин, рыб-хоз (2)'!$A$2:$A$31</c:f>
              <c:strCache>
                <c:ptCount val="30"/>
                <c:pt idx="0">
                  <c:v>С-ПВ-90-1</c:v>
                </c:pt>
                <c:pt idx="1">
                  <c:v>С-ПВ-90-2</c:v>
                </c:pt>
                <c:pt idx="2">
                  <c:v>С-ПВ-90-3</c:v>
                </c:pt>
                <c:pt idx="3">
                  <c:v>С-ПВ-90-4</c:v>
                </c:pt>
                <c:pt idx="4">
                  <c:v>С-ПВ-90-5</c:v>
                </c:pt>
                <c:pt idx="5">
                  <c:v>С-ПВ-90-6</c:v>
                </c:pt>
                <c:pt idx="6">
                  <c:v>С-ПВ-90-7</c:v>
                </c:pt>
                <c:pt idx="7">
                  <c:v>С-ПВ-90-8</c:v>
                </c:pt>
                <c:pt idx="8">
                  <c:v>С-ПВ-90-9</c:v>
                </c:pt>
                <c:pt idx="9">
                  <c:v>С-ПВ-90-10</c:v>
                </c:pt>
                <c:pt idx="10">
                  <c:v>С-ПВ-90-11</c:v>
                </c:pt>
                <c:pt idx="11">
                  <c:v>С-ПВ-90-12</c:v>
                </c:pt>
                <c:pt idx="12">
                  <c:v>С-ПВ-90-13</c:v>
                </c:pt>
                <c:pt idx="13">
                  <c:v>С-ПВ-90-14</c:v>
                </c:pt>
                <c:pt idx="14">
                  <c:v>С-ПВ-90-15</c:v>
                </c:pt>
                <c:pt idx="15">
                  <c:v>С-ПВ-90-16</c:v>
                </c:pt>
                <c:pt idx="16">
                  <c:v>С-ПВ-90-17</c:v>
                </c:pt>
                <c:pt idx="17">
                  <c:v>С-ПВ-90-18</c:v>
                </c:pt>
                <c:pt idx="18">
                  <c:v>С-ПВ-90-19</c:v>
                </c:pt>
                <c:pt idx="19">
                  <c:v>С-ПВ-90-20</c:v>
                </c:pt>
                <c:pt idx="20">
                  <c:v>С-ПВ-90-21</c:v>
                </c:pt>
                <c:pt idx="21">
                  <c:v>С-ПВ-90-22</c:v>
                </c:pt>
                <c:pt idx="22">
                  <c:v>С-ПВ-90-23</c:v>
                </c:pt>
                <c:pt idx="23">
                  <c:v>С-ПВ-90-24</c:v>
                </c:pt>
                <c:pt idx="24">
                  <c:v>С-ПВ-90-25</c:v>
                </c:pt>
                <c:pt idx="25">
                  <c:v>С-ПВ-90-26</c:v>
                </c:pt>
                <c:pt idx="26">
                  <c:v>С-ПВ-90-27</c:v>
                </c:pt>
                <c:pt idx="27">
                  <c:v>С-ПВ-90-28</c:v>
                </c:pt>
                <c:pt idx="28">
                  <c:v>С-ПВ-90-29</c:v>
                </c:pt>
                <c:pt idx="29">
                  <c:v>С-ПВ-90-30</c:v>
                </c:pt>
              </c:strCache>
            </c:strRef>
          </c:cat>
          <c:val>
            <c:numRef>
              <c:f>'[Книга1.xlsx]Шаня-сан-гин, рыб-хоз (2)'!$B$2:$B$31</c:f>
              <c:numCache>
                <c:formatCode>General</c:formatCode>
                <c:ptCount val="3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1.03</c:v>
                </c:pt>
                <c:pt idx="4">
                  <c:v>0</c:v>
                </c:pt>
                <c:pt idx="5">
                  <c:v>2.5</c:v>
                </c:pt>
                <c:pt idx="6">
                  <c:v>1.38</c:v>
                </c:pt>
                <c:pt idx="7">
                  <c:v>0</c:v>
                </c:pt>
                <c:pt idx="8">
                  <c:v>1.05</c:v>
                </c:pt>
                <c:pt idx="9">
                  <c:v>1.15</c:v>
                </c:pt>
                <c:pt idx="10">
                  <c:v>0</c:v>
                </c:pt>
                <c:pt idx="11">
                  <c:v>1.13</c:v>
                </c:pt>
                <c:pt idx="12">
                  <c:v>1.05</c:v>
                </c:pt>
                <c:pt idx="13">
                  <c:v>1.13</c:v>
                </c:pt>
                <c:pt idx="14">
                  <c:v>1.25</c:v>
                </c:pt>
                <c:pt idx="15">
                  <c:v>1.05</c:v>
                </c:pt>
                <c:pt idx="16">
                  <c:v>1.03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1.35</c:v>
                </c:pt>
                <c:pt idx="22">
                  <c:v>1.08</c:v>
                </c:pt>
                <c:pt idx="23">
                  <c:v>1.4</c:v>
                </c:pt>
                <c:pt idx="24">
                  <c:v>1.08</c:v>
                </c:pt>
                <c:pt idx="25">
                  <c:v>0</c:v>
                </c:pt>
                <c:pt idx="26">
                  <c:v>1.1</c:v>
                </c:pt>
                <c:pt idx="27">
                  <c:v>1.03</c:v>
                </c:pt>
                <c:pt idx="28">
                  <c:v>1.1</c:v>
                </c:pt>
                <c:pt idx="29">
                  <c:v>0</c:v>
                </c:pt>
              </c:numCache>
            </c:numRef>
          </c:val>
        </c:ser>
        <c:ser>
          <c:idx val="1"/>
          <c:order val="1"/>
          <c:tx>
            <c:strRef>
              <c:f>'[Книга1.xlsx]Шаня-сан-гин, рыб-хоз (2)'!$C$1</c:f>
              <c:strCache>
                <c:ptCount val="1"/>
                <c:pt idx="0">
                  <c:v>нитрит-ион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'[Книга1.xlsx]Шаня-сан-гин, рыб-хоз (2)'!$A$2:$A$31</c:f>
              <c:strCache>
                <c:ptCount val="30"/>
                <c:pt idx="0">
                  <c:v>С-ПВ-90-1</c:v>
                </c:pt>
                <c:pt idx="1">
                  <c:v>С-ПВ-90-2</c:v>
                </c:pt>
                <c:pt idx="2">
                  <c:v>С-ПВ-90-3</c:v>
                </c:pt>
                <c:pt idx="3">
                  <c:v>С-ПВ-90-4</c:v>
                </c:pt>
                <c:pt idx="4">
                  <c:v>С-ПВ-90-5</c:v>
                </c:pt>
                <c:pt idx="5">
                  <c:v>С-ПВ-90-6</c:v>
                </c:pt>
                <c:pt idx="6">
                  <c:v>С-ПВ-90-7</c:v>
                </c:pt>
                <c:pt idx="7">
                  <c:v>С-ПВ-90-8</c:v>
                </c:pt>
                <c:pt idx="8">
                  <c:v>С-ПВ-90-9</c:v>
                </c:pt>
                <c:pt idx="9">
                  <c:v>С-ПВ-90-10</c:v>
                </c:pt>
                <c:pt idx="10">
                  <c:v>С-ПВ-90-11</c:v>
                </c:pt>
                <c:pt idx="11">
                  <c:v>С-ПВ-90-12</c:v>
                </c:pt>
                <c:pt idx="12">
                  <c:v>С-ПВ-90-13</c:v>
                </c:pt>
                <c:pt idx="13">
                  <c:v>С-ПВ-90-14</c:v>
                </c:pt>
                <c:pt idx="14">
                  <c:v>С-ПВ-90-15</c:v>
                </c:pt>
                <c:pt idx="15">
                  <c:v>С-ПВ-90-16</c:v>
                </c:pt>
                <c:pt idx="16">
                  <c:v>С-ПВ-90-17</c:v>
                </c:pt>
                <c:pt idx="17">
                  <c:v>С-ПВ-90-18</c:v>
                </c:pt>
                <c:pt idx="18">
                  <c:v>С-ПВ-90-19</c:v>
                </c:pt>
                <c:pt idx="19">
                  <c:v>С-ПВ-90-20</c:v>
                </c:pt>
                <c:pt idx="20">
                  <c:v>С-ПВ-90-21</c:v>
                </c:pt>
                <c:pt idx="21">
                  <c:v>С-ПВ-90-22</c:v>
                </c:pt>
                <c:pt idx="22">
                  <c:v>С-ПВ-90-23</c:v>
                </c:pt>
                <c:pt idx="23">
                  <c:v>С-ПВ-90-24</c:v>
                </c:pt>
                <c:pt idx="24">
                  <c:v>С-ПВ-90-25</c:v>
                </c:pt>
                <c:pt idx="25">
                  <c:v>С-ПВ-90-26</c:v>
                </c:pt>
                <c:pt idx="26">
                  <c:v>С-ПВ-90-27</c:v>
                </c:pt>
                <c:pt idx="27">
                  <c:v>С-ПВ-90-28</c:v>
                </c:pt>
                <c:pt idx="28">
                  <c:v>С-ПВ-90-29</c:v>
                </c:pt>
                <c:pt idx="29">
                  <c:v>С-ПВ-90-30</c:v>
                </c:pt>
              </c:strCache>
            </c:strRef>
          </c:cat>
          <c:val>
            <c:numRef>
              <c:f>'[Книга1.xlsx]Шаня-сан-гин, рыб-хоз (2)'!$C$2:$C$31</c:f>
              <c:numCache>
                <c:formatCode>General</c:formatCode>
                <c:ptCount val="30"/>
                <c:pt idx="0">
                  <c:v>3.38</c:v>
                </c:pt>
                <c:pt idx="1">
                  <c:v>2.21</c:v>
                </c:pt>
                <c:pt idx="2">
                  <c:v>2.14</c:v>
                </c:pt>
                <c:pt idx="3">
                  <c:v>1.65</c:v>
                </c:pt>
                <c:pt idx="4">
                  <c:v>2.46</c:v>
                </c:pt>
                <c:pt idx="5">
                  <c:v>1.84</c:v>
                </c:pt>
                <c:pt idx="6">
                  <c:v>1.23</c:v>
                </c:pt>
                <c:pt idx="7">
                  <c:v>0</c:v>
                </c:pt>
                <c:pt idx="8">
                  <c:v>1.03</c:v>
                </c:pt>
                <c:pt idx="9">
                  <c:v>1.06</c:v>
                </c:pt>
                <c:pt idx="10">
                  <c:v>1.14</c:v>
                </c:pt>
                <c:pt idx="11">
                  <c:v>1.05</c:v>
                </c:pt>
                <c:pt idx="12">
                  <c:v>1.13</c:v>
                </c:pt>
                <c:pt idx="13">
                  <c:v>1.05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1.03</c:v>
                </c:pt>
                <c:pt idx="19">
                  <c:v>1.69</c:v>
                </c:pt>
                <c:pt idx="20">
                  <c:v>0</c:v>
                </c:pt>
                <c:pt idx="21">
                  <c:v>1.76</c:v>
                </c:pt>
                <c:pt idx="22">
                  <c:v>0</c:v>
                </c:pt>
                <c:pt idx="23">
                  <c:v>1.8</c:v>
                </c:pt>
                <c:pt idx="24">
                  <c:v>1.21</c:v>
                </c:pt>
                <c:pt idx="25">
                  <c:v>1.05</c:v>
                </c:pt>
                <c:pt idx="26">
                  <c:v>0</c:v>
                </c:pt>
                <c:pt idx="27">
                  <c:v>0</c:v>
                </c:pt>
                <c:pt idx="28">
                  <c:v>1.75</c:v>
                </c:pt>
                <c:pt idx="29">
                  <c:v>1.23</c:v>
                </c:pt>
              </c:numCache>
            </c:numRef>
          </c:val>
        </c:ser>
        <c:ser>
          <c:idx val="2"/>
          <c:order val="2"/>
          <c:tx>
            <c:strRef>
              <c:f>'[Книга1.xlsx]Шаня-сан-гин, рыб-хоз (2)'!$D$1</c:f>
              <c:strCache>
                <c:ptCount val="1"/>
                <c:pt idx="0">
                  <c:v>фосфат-ион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'[Книга1.xlsx]Шаня-сан-гин, рыб-хоз (2)'!$A$2:$A$31</c:f>
              <c:strCache>
                <c:ptCount val="30"/>
                <c:pt idx="0">
                  <c:v>С-ПВ-90-1</c:v>
                </c:pt>
                <c:pt idx="1">
                  <c:v>С-ПВ-90-2</c:v>
                </c:pt>
                <c:pt idx="2">
                  <c:v>С-ПВ-90-3</c:v>
                </c:pt>
                <c:pt idx="3">
                  <c:v>С-ПВ-90-4</c:v>
                </c:pt>
                <c:pt idx="4">
                  <c:v>С-ПВ-90-5</c:v>
                </c:pt>
                <c:pt idx="5">
                  <c:v>С-ПВ-90-6</c:v>
                </c:pt>
                <c:pt idx="6">
                  <c:v>С-ПВ-90-7</c:v>
                </c:pt>
                <c:pt idx="7">
                  <c:v>С-ПВ-90-8</c:v>
                </c:pt>
                <c:pt idx="8">
                  <c:v>С-ПВ-90-9</c:v>
                </c:pt>
                <c:pt idx="9">
                  <c:v>С-ПВ-90-10</c:v>
                </c:pt>
                <c:pt idx="10">
                  <c:v>С-ПВ-90-11</c:v>
                </c:pt>
                <c:pt idx="11">
                  <c:v>С-ПВ-90-12</c:v>
                </c:pt>
                <c:pt idx="12">
                  <c:v>С-ПВ-90-13</c:v>
                </c:pt>
                <c:pt idx="13">
                  <c:v>С-ПВ-90-14</c:v>
                </c:pt>
                <c:pt idx="14">
                  <c:v>С-ПВ-90-15</c:v>
                </c:pt>
                <c:pt idx="15">
                  <c:v>С-ПВ-90-16</c:v>
                </c:pt>
                <c:pt idx="16">
                  <c:v>С-ПВ-90-17</c:v>
                </c:pt>
                <c:pt idx="17">
                  <c:v>С-ПВ-90-18</c:v>
                </c:pt>
                <c:pt idx="18">
                  <c:v>С-ПВ-90-19</c:v>
                </c:pt>
                <c:pt idx="19">
                  <c:v>С-ПВ-90-20</c:v>
                </c:pt>
                <c:pt idx="20">
                  <c:v>С-ПВ-90-21</c:v>
                </c:pt>
                <c:pt idx="21">
                  <c:v>С-ПВ-90-22</c:v>
                </c:pt>
                <c:pt idx="22">
                  <c:v>С-ПВ-90-23</c:v>
                </c:pt>
                <c:pt idx="23">
                  <c:v>С-ПВ-90-24</c:v>
                </c:pt>
                <c:pt idx="24">
                  <c:v>С-ПВ-90-25</c:v>
                </c:pt>
                <c:pt idx="25">
                  <c:v>С-ПВ-90-26</c:v>
                </c:pt>
                <c:pt idx="26">
                  <c:v>С-ПВ-90-27</c:v>
                </c:pt>
                <c:pt idx="27">
                  <c:v>С-ПВ-90-28</c:v>
                </c:pt>
                <c:pt idx="28">
                  <c:v>С-ПВ-90-29</c:v>
                </c:pt>
                <c:pt idx="29">
                  <c:v>С-ПВ-90-30</c:v>
                </c:pt>
              </c:strCache>
            </c:strRef>
          </c:cat>
          <c:val>
            <c:numRef>
              <c:f>'[Книга1.xlsx]Шаня-сан-гин, рыб-хоз (2)'!$D$2:$D$31</c:f>
              <c:numCache>
                <c:formatCode>General</c:formatCode>
                <c:ptCount val="30"/>
                <c:pt idx="0">
                  <c:v>8.4</c:v>
                </c:pt>
                <c:pt idx="1">
                  <c:v>8.6</c:v>
                </c:pt>
                <c:pt idx="2">
                  <c:v>6.2</c:v>
                </c:pt>
                <c:pt idx="3">
                  <c:v>1.46</c:v>
                </c:pt>
                <c:pt idx="4">
                  <c:v>1.48</c:v>
                </c:pt>
                <c:pt idx="5">
                  <c:v>11.8</c:v>
                </c:pt>
                <c:pt idx="6">
                  <c:v>11.2</c:v>
                </c:pt>
                <c:pt idx="7">
                  <c:v>6.2</c:v>
                </c:pt>
                <c:pt idx="8">
                  <c:v>7.4</c:v>
                </c:pt>
                <c:pt idx="9">
                  <c:v>8.6</c:v>
                </c:pt>
                <c:pt idx="10">
                  <c:v>8.4</c:v>
                </c:pt>
                <c:pt idx="11">
                  <c:v>8.2</c:v>
                </c:pt>
                <c:pt idx="12">
                  <c:v>5</c:v>
                </c:pt>
                <c:pt idx="13">
                  <c:v>5.2</c:v>
                </c:pt>
                <c:pt idx="14">
                  <c:v>1.12</c:v>
                </c:pt>
                <c:pt idx="15">
                  <c:v>1.08</c:v>
                </c:pt>
                <c:pt idx="16">
                  <c:v>0</c:v>
                </c:pt>
                <c:pt idx="17">
                  <c:v>1.04</c:v>
                </c:pt>
                <c:pt idx="18">
                  <c:v>0</c:v>
                </c:pt>
                <c:pt idx="19">
                  <c:v>1.04</c:v>
                </c:pt>
                <c:pt idx="20">
                  <c:v>2.76</c:v>
                </c:pt>
                <c:pt idx="21">
                  <c:v>1.72</c:v>
                </c:pt>
                <c:pt idx="22">
                  <c:v>2.6</c:v>
                </c:pt>
                <c:pt idx="23">
                  <c:v>7.8</c:v>
                </c:pt>
                <c:pt idx="24">
                  <c:v>7.8</c:v>
                </c:pt>
                <c:pt idx="25">
                  <c:v>4.2</c:v>
                </c:pt>
                <c:pt idx="26">
                  <c:v>6</c:v>
                </c:pt>
                <c:pt idx="27">
                  <c:v>6.4</c:v>
                </c:pt>
                <c:pt idx="28">
                  <c:v>6.2</c:v>
                </c:pt>
                <c:pt idx="29">
                  <c:v>8.8</c:v>
                </c:pt>
              </c:numCache>
            </c:numRef>
          </c:val>
        </c:ser>
        <c:ser>
          <c:idx val="3"/>
          <c:order val="3"/>
          <c:tx>
            <c:strRef>
              <c:f>'[Книга1.xlsx]Шаня-сан-гин, рыб-хоз (2)'!$E$1</c:f>
              <c:strCache>
                <c:ptCount val="1"/>
                <c:pt idx="0">
                  <c:v>железо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'[Книга1.xlsx]Шаня-сан-гин, рыб-хоз (2)'!$A$2:$A$31</c:f>
              <c:strCache>
                <c:ptCount val="30"/>
                <c:pt idx="0">
                  <c:v>С-ПВ-90-1</c:v>
                </c:pt>
                <c:pt idx="1">
                  <c:v>С-ПВ-90-2</c:v>
                </c:pt>
                <c:pt idx="2">
                  <c:v>С-ПВ-90-3</c:v>
                </c:pt>
                <c:pt idx="3">
                  <c:v>С-ПВ-90-4</c:v>
                </c:pt>
                <c:pt idx="4">
                  <c:v>С-ПВ-90-5</c:v>
                </c:pt>
                <c:pt idx="5">
                  <c:v>С-ПВ-90-6</c:v>
                </c:pt>
                <c:pt idx="6">
                  <c:v>С-ПВ-90-7</c:v>
                </c:pt>
                <c:pt idx="7">
                  <c:v>С-ПВ-90-8</c:v>
                </c:pt>
                <c:pt idx="8">
                  <c:v>С-ПВ-90-9</c:v>
                </c:pt>
                <c:pt idx="9">
                  <c:v>С-ПВ-90-10</c:v>
                </c:pt>
                <c:pt idx="10">
                  <c:v>С-ПВ-90-11</c:v>
                </c:pt>
                <c:pt idx="11">
                  <c:v>С-ПВ-90-12</c:v>
                </c:pt>
                <c:pt idx="12">
                  <c:v>С-ПВ-90-13</c:v>
                </c:pt>
                <c:pt idx="13">
                  <c:v>С-ПВ-90-14</c:v>
                </c:pt>
                <c:pt idx="14">
                  <c:v>С-ПВ-90-15</c:v>
                </c:pt>
                <c:pt idx="15">
                  <c:v>С-ПВ-90-16</c:v>
                </c:pt>
                <c:pt idx="16">
                  <c:v>С-ПВ-90-17</c:v>
                </c:pt>
                <c:pt idx="17">
                  <c:v>С-ПВ-90-18</c:v>
                </c:pt>
                <c:pt idx="18">
                  <c:v>С-ПВ-90-19</c:v>
                </c:pt>
                <c:pt idx="19">
                  <c:v>С-ПВ-90-20</c:v>
                </c:pt>
                <c:pt idx="20">
                  <c:v>С-ПВ-90-21</c:v>
                </c:pt>
                <c:pt idx="21">
                  <c:v>С-ПВ-90-22</c:v>
                </c:pt>
                <c:pt idx="22">
                  <c:v>С-ПВ-90-23</c:v>
                </c:pt>
                <c:pt idx="23">
                  <c:v>С-ПВ-90-24</c:v>
                </c:pt>
                <c:pt idx="24">
                  <c:v>С-ПВ-90-25</c:v>
                </c:pt>
                <c:pt idx="25">
                  <c:v>С-ПВ-90-26</c:v>
                </c:pt>
                <c:pt idx="26">
                  <c:v>С-ПВ-90-27</c:v>
                </c:pt>
                <c:pt idx="27">
                  <c:v>С-ПВ-90-28</c:v>
                </c:pt>
                <c:pt idx="28">
                  <c:v>С-ПВ-90-29</c:v>
                </c:pt>
                <c:pt idx="29">
                  <c:v>С-ПВ-90-30</c:v>
                </c:pt>
              </c:strCache>
            </c:strRef>
          </c:cat>
          <c:val>
            <c:numRef>
              <c:f>'[Книга1.xlsx]Шаня-сан-гин, рыб-хоз (2)'!$E$2:$E$31</c:f>
              <c:numCache>
                <c:formatCode>General</c:formatCode>
                <c:ptCount val="30"/>
                <c:pt idx="0">
                  <c:v>2.13</c:v>
                </c:pt>
                <c:pt idx="1">
                  <c:v>2.42</c:v>
                </c:pt>
                <c:pt idx="2">
                  <c:v>1.03</c:v>
                </c:pt>
                <c:pt idx="3">
                  <c:v>1.98</c:v>
                </c:pt>
                <c:pt idx="4">
                  <c:v>0</c:v>
                </c:pt>
                <c:pt idx="5">
                  <c:v>1.51</c:v>
                </c:pt>
                <c:pt idx="6">
                  <c:v>5.64</c:v>
                </c:pt>
                <c:pt idx="7">
                  <c:v>2.21</c:v>
                </c:pt>
                <c:pt idx="8">
                  <c:v>1.8</c:v>
                </c:pt>
                <c:pt idx="9">
                  <c:v>2.3</c:v>
                </c:pt>
                <c:pt idx="10">
                  <c:v>1.98</c:v>
                </c:pt>
                <c:pt idx="11">
                  <c:v>2.39</c:v>
                </c:pt>
                <c:pt idx="12">
                  <c:v>0</c:v>
                </c:pt>
                <c:pt idx="13">
                  <c:v>0</c:v>
                </c:pt>
                <c:pt idx="14">
                  <c:v>3.73</c:v>
                </c:pt>
                <c:pt idx="15">
                  <c:v>4.52</c:v>
                </c:pt>
                <c:pt idx="16">
                  <c:v>3.16</c:v>
                </c:pt>
                <c:pt idx="17">
                  <c:v>1.24</c:v>
                </c:pt>
                <c:pt idx="18">
                  <c:v>2.09</c:v>
                </c:pt>
                <c:pt idx="19">
                  <c:v>2.19</c:v>
                </c:pt>
                <c:pt idx="20">
                  <c:v>1.71</c:v>
                </c:pt>
                <c:pt idx="21">
                  <c:v>1.86</c:v>
                </c:pt>
                <c:pt idx="22">
                  <c:v>1.76</c:v>
                </c:pt>
                <c:pt idx="23">
                  <c:v>1.23</c:v>
                </c:pt>
                <c:pt idx="24">
                  <c:v>2.66</c:v>
                </c:pt>
                <c:pt idx="25">
                  <c:v>2.22</c:v>
                </c:pt>
                <c:pt idx="26">
                  <c:v>3.97</c:v>
                </c:pt>
                <c:pt idx="27">
                  <c:v>3.54</c:v>
                </c:pt>
                <c:pt idx="28">
                  <c:v>1.87</c:v>
                </c:pt>
                <c:pt idx="29">
                  <c:v>0</c:v>
                </c:pt>
              </c:numCache>
            </c:numRef>
          </c:val>
        </c:ser>
        <c:ser>
          <c:idx val="4"/>
          <c:order val="4"/>
          <c:tx>
            <c:strRef>
              <c:f>'[Книга1.xlsx]Шаня-сан-гин, рыб-хоз (2)'!$F$1</c:f>
              <c:strCache>
                <c:ptCount val="1"/>
                <c:pt idx="0">
                  <c:v>медь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'[Книга1.xlsx]Шаня-сан-гин, рыб-хоз (2)'!$A$2:$A$31</c:f>
              <c:strCache>
                <c:ptCount val="30"/>
                <c:pt idx="0">
                  <c:v>С-ПВ-90-1</c:v>
                </c:pt>
                <c:pt idx="1">
                  <c:v>С-ПВ-90-2</c:v>
                </c:pt>
                <c:pt idx="2">
                  <c:v>С-ПВ-90-3</c:v>
                </c:pt>
                <c:pt idx="3">
                  <c:v>С-ПВ-90-4</c:v>
                </c:pt>
                <c:pt idx="4">
                  <c:v>С-ПВ-90-5</c:v>
                </c:pt>
                <c:pt idx="5">
                  <c:v>С-ПВ-90-6</c:v>
                </c:pt>
                <c:pt idx="6">
                  <c:v>С-ПВ-90-7</c:v>
                </c:pt>
                <c:pt idx="7">
                  <c:v>С-ПВ-90-8</c:v>
                </c:pt>
                <c:pt idx="8">
                  <c:v>С-ПВ-90-9</c:v>
                </c:pt>
                <c:pt idx="9">
                  <c:v>С-ПВ-90-10</c:v>
                </c:pt>
                <c:pt idx="10">
                  <c:v>С-ПВ-90-11</c:v>
                </c:pt>
                <c:pt idx="11">
                  <c:v>С-ПВ-90-12</c:v>
                </c:pt>
                <c:pt idx="12">
                  <c:v>С-ПВ-90-13</c:v>
                </c:pt>
                <c:pt idx="13">
                  <c:v>С-ПВ-90-14</c:v>
                </c:pt>
                <c:pt idx="14">
                  <c:v>С-ПВ-90-15</c:v>
                </c:pt>
                <c:pt idx="15">
                  <c:v>С-ПВ-90-16</c:v>
                </c:pt>
                <c:pt idx="16">
                  <c:v>С-ПВ-90-17</c:v>
                </c:pt>
                <c:pt idx="17">
                  <c:v>С-ПВ-90-18</c:v>
                </c:pt>
                <c:pt idx="18">
                  <c:v>С-ПВ-90-19</c:v>
                </c:pt>
                <c:pt idx="19">
                  <c:v>С-ПВ-90-20</c:v>
                </c:pt>
                <c:pt idx="20">
                  <c:v>С-ПВ-90-21</c:v>
                </c:pt>
                <c:pt idx="21">
                  <c:v>С-ПВ-90-22</c:v>
                </c:pt>
                <c:pt idx="22">
                  <c:v>С-ПВ-90-23</c:v>
                </c:pt>
                <c:pt idx="23">
                  <c:v>С-ПВ-90-24</c:v>
                </c:pt>
                <c:pt idx="24">
                  <c:v>С-ПВ-90-25</c:v>
                </c:pt>
                <c:pt idx="25">
                  <c:v>С-ПВ-90-26</c:v>
                </c:pt>
                <c:pt idx="26">
                  <c:v>С-ПВ-90-27</c:v>
                </c:pt>
                <c:pt idx="27">
                  <c:v>С-ПВ-90-28</c:v>
                </c:pt>
                <c:pt idx="28">
                  <c:v>С-ПВ-90-29</c:v>
                </c:pt>
                <c:pt idx="29">
                  <c:v>С-ПВ-90-30</c:v>
                </c:pt>
              </c:strCache>
            </c:strRef>
          </c:cat>
          <c:val>
            <c:numRef>
              <c:f>'[Книга1.xlsx]Шаня-сан-гин, рыб-хоз (2)'!$F$2:$F$31</c:f>
              <c:numCache>
                <c:formatCode>General</c:formatCode>
                <c:ptCount val="30"/>
                <c:pt idx="0">
                  <c:v>1.1</c:v>
                </c:pt>
                <c:pt idx="1">
                  <c:v>1.6</c:v>
                </c:pt>
                <c:pt idx="2">
                  <c:v>1.1</c:v>
                </c:pt>
                <c:pt idx="3">
                  <c:v>1.1</c:v>
                </c:pt>
                <c:pt idx="4">
                  <c:v>1.3</c:v>
                </c:pt>
                <c:pt idx="5">
                  <c:v>1.8</c:v>
                </c:pt>
                <c:pt idx="6">
                  <c:v>1.6</c:v>
                </c:pt>
                <c:pt idx="7">
                  <c:v>1.8</c:v>
                </c:pt>
                <c:pt idx="8">
                  <c:v>2.5</c:v>
                </c:pt>
                <c:pt idx="9">
                  <c:v>2.9</c:v>
                </c:pt>
                <c:pt idx="10">
                  <c:v>2.9</c:v>
                </c:pt>
                <c:pt idx="11">
                  <c:v>2.9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658048"/>
        <c:axId val="60659584"/>
      </c:barChart>
      <c:catAx>
        <c:axId val="6065804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prstDash val="solid"/>
              <a:round/>
            </a:ln>
            <a:effectLst/>
          </c:spPr>
        </c:minorGridlines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/>
            <a:tailEnd type="triangle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200" b="0" i="0" u="none" strike="noStrike" kern="1200" cap="none" spc="0" normalizeH="0" baseline="0">
                <a:noFill/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Основной текст (восточно-азиат" charset="0"/>
                <a:cs typeface="+mn-cs"/>
              </a:defRPr>
            </a:pPr>
          </a:p>
        </c:txPr>
        <c:crossAx val="60659584"/>
        <c:crosses val="autoZero"/>
        <c:auto val="1"/>
        <c:lblAlgn val="ctr"/>
        <c:lblOffset val="100"/>
        <c:noMultiLvlLbl val="0"/>
      </c:catAx>
      <c:valAx>
        <c:axId val="60659584"/>
        <c:scaling>
          <c:orientation val="minMax"/>
          <c:max val="2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prstDash val="solid"/>
              <a:round/>
            </a:ln>
            <a:effectLst/>
          </c:spPr>
        </c:minorGridlines>
        <c:numFmt formatCode="General" sourceLinked="1"/>
        <c:majorTickMark val="cross"/>
        <c:minorTickMark val="cross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tailEnd type="triangle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658048"/>
        <c:crosses val="max"/>
        <c:crossBetween val="between"/>
      </c:valAx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24204987417071"/>
          <c:y val="0.00979696152207866"/>
          <c:w val="0.962937542896362"/>
          <c:h val="0.87826210421695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[Книга1.xlsx]водафон!$B$1</c:f>
              <c:strCache>
                <c:ptCount val="1"/>
                <c:pt idx="0">
                  <c:v>Взвешенные вещества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[Книга1.xlsx]водафон!$B$33:$B$50</c:f>
              <c:numCache>
                <c:formatCode>General</c:formatCode>
                <c:ptCount val="18"/>
                <c:pt idx="0">
                  <c:v>0.611111111111111</c:v>
                </c:pt>
                <c:pt idx="1">
                  <c:v>1.11111111111111</c:v>
                </c:pt>
                <c:pt idx="2">
                  <c:v>1.6</c:v>
                </c:pt>
                <c:pt idx="3">
                  <c:v>1</c:v>
                </c:pt>
                <c:pt idx="4">
                  <c:v>1.28571428571429</c:v>
                </c:pt>
                <c:pt idx="5">
                  <c:v>0.95</c:v>
                </c:pt>
                <c:pt idx="6">
                  <c:v>1.45454545454545</c:v>
                </c:pt>
                <c:pt idx="7">
                  <c:v>1.22222222222222</c:v>
                </c:pt>
                <c:pt idx="8">
                  <c:v>0.916666666666667</c:v>
                </c:pt>
                <c:pt idx="9">
                  <c:v>1.42857142857143</c:v>
                </c:pt>
                <c:pt idx="10">
                  <c:v>1.21428571428571</c:v>
                </c:pt>
                <c:pt idx="11">
                  <c:v>0.705882352941177</c:v>
                </c:pt>
                <c:pt idx="12">
                  <c:v>1.08333333333333</c:v>
                </c:pt>
                <c:pt idx="13">
                  <c:v>0.23728813559322</c:v>
                </c:pt>
                <c:pt idx="14">
                  <c:v>1.14285714285714</c:v>
                </c:pt>
                <c:pt idx="15">
                  <c:v>1.1875</c:v>
                </c:pt>
                <c:pt idx="16">
                  <c:v>1.0952380952381</c:v>
                </c:pt>
                <c:pt idx="17">
                  <c:v>0.88</c:v>
                </c:pt>
              </c:numCache>
            </c:numRef>
          </c:val>
        </c:ser>
        <c:ser>
          <c:idx val="1"/>
          <c:order val="1"/>
          <c:tx>
            <c:strRef>
              <c:f>[Книга1.xlsx]водафон!$C$1</c:f>
              <c:strCache>
                <c:ptCount val="1"/>
                <c:pt idx="0">
                  <c:v>Растворенный кисород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[Книга1.xlsx]водафон!$C$33:$C$50</c:f>
              <c:numCache>
                <c:formatCode>General</c:formatCode>
                <c:ptCount val="18"/>
                <c:pt idx="0">
                  <c:v>1.01694915254237</c:v>
                </c:pt>
                <c:pt idx="1">
                  <c:v>0.949152542372881</c:v>
                </c:pt>
                <c:pt idx="2">
                  <c:v>1.11320754716981</c:v>
                </c:pt>
                <c:pt idx="3">
                  <c:v>1.07070707070707</c:v>
                </c:pt>
                <c:pt idx="4">
                  <c:v>0.947826086956522</c:v>
                </c:pt>
                <c:pt idx="5">
                  <c:v>1.07843137254902</c:v>
                </c:pt>
                <c:pt idx="6">
                  <c:v>0.881818181818182</c:v>
                </c:pt>
                <c:pt idx="7">
                  <c:v>0.9375</c:v>
                </c:pt>
                <c:pt idx="8">
                  <c:v>1.00990099009901</c:v>
                </c:pt>
                <c:pt idx="9">
                  <c:v>0.920792079207921</c:v>
                </c:pt>
                <c:pt idx="10">
                  <c:v>0.952830188679245</c:v>
                </c:pt>
                <c:pt idx="11">
                  <c:v>1.20454545454545</c:v>
                </c:pt>
                <c:pt idx="12">
                  <c:v>0.98876404494382</c:v>
                </c:pt>
                <c:pt idx="13">
                  <c:v>1.02061855670103</c:v>
                </c:pt>
                <c:pt idx="14">
                  <c:v>0.881818181818182</c:v>
                </c:pt>
                <c:pt idx="15">
                  <c:v>0.932203389830508</c:v>
                </c:pt>
                <c:pt idx="16">
                  <c:v>1.07070707070707</c:v>
                </c:pt>
                <c:pt idx="17">
                  <c:v>0.947826086956522</c:v>
                </c:pt>
              </c:numCache>
            </c:numRef>
          </c:val>
        </c:ser>
        <c:ser>
          <c:idx val="2"/>
          <c:order val="2"/>
          <c:tx>
            <c:strRef>
              <c:f>[Книга1.xlsx]водафон!$D$1</c:f>
              <c:strCache>
                <c:ptCount val="1"/>
                <c:pt idx="0">
                  <c:v>ХПК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[Книга1.xlsx]водафон!$D$33:$D$50</c:f>
              <c:numCache>
                <c:formatCode>General</c:formatCode>
                <c:ptCount val="18"/>
                <c:pt idx="0">
                  <c:v>1.19512195121951</c:v>
                </c:pt>
                <c:pt idx="1">
                  <c:v>1</c:v>
                </c:pt>
                <c:pt idx="2">
                  <c:v>1.01960784313725</c:v>
                </c:pt>
                <c:pt idx="3">
                  <c:v>1</c:v>
                </c:pt>
                <c:pt idx="4">
                  <c:v>0.897435897435897</c:v>
                </c:pt>
                <c:pt idx="5">
                  <c:v>1.2972972972973</c:v>
                </c:pt>
                <c:pt idx="6">
                  <c:v>0.930232558139535</c:v>
                </c:pt>
                <c:pt idx="7">
                  <c:v>1.02</c:v>
                </c:pt>
                <c:pt idx="8">
                  <c:v>1</c:v>
                </c:pt>
                <c:pt idx="9">
                  <c:v>0.833333333333333</c:v>
                </c:pt>
                <c:pt idx="10">
                  <c:v>1.02857142857143</c:v>
                </c:pt>
                <c:pt idx="11">
                  <c:v>1.27777777777778</c:v>
                </c:pt>
                <c:pt idx="12">
                  <c:v>0.978260869565217</c:v>
                </c:pt>
                <c:pt idx="13">
                  <c:v>1.02439024390244</c:v>
                </c:pt>
                <c:pt idx="14">
                  <c:v>1.11904761904762</c:v>
                </c:pt>
                <c:pt idx="15">
                  <c:v>0.957446808510638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</c:ser>
        <c:ser>
          <c:idx val="3"/>
          <c:order val="3"/>
          <c:tx>
            <c:strRef>
              <c:f>[Книга1.xlsx]водафон!$E$1</c:f>
              <c:strCache>
                <c:ptCount val="1"/>
                <c:pt idx="0">
                  <c:v>БПК5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[Книга1.xlsx]водафон!$E$33:$E$50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1.17142857142857</c:v>
                </c:pt>
                <c:pt idx="7">
                  <c:v>0</c:v>
                </c:pt>
                <c:pt idx="8">
                  <c:v>1.13496932515337</c:v>
                </c:pt>
                <c:pt idx="9">
                  <c:v>0</c:v>
                </c:pt>
                <c:pt idx="10">
                  <c:v>5.44</c:v>
                </c:pt>
                <c:pt idx="11">
                  <c:v>1.10294117647059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4.84</c:v>
                </c:pt>
                <c:pt idx="16">
                  <c:v>0.648780487804878</c:v>
                </c:pt>
                <c:pt idx="17">
                  <c:v>0.871794871794872</c:v>
                </c:pt>
              </c:numCache>
            </c:numRef>
          </c:val>
        </c:ser>
        <c:ser>
          <c:idx val="4"/>
          <c:order val="4"/>
          <c:tx>
            <c:strRef>
              <c:f>[Книга1.xlsx]водафон!$F$1</c:f>
              <c:strCache>
                <c:ptCount val="1"/>
                <c:pt idx="0">
                  <c:v>Азот аммонийный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[Книга1.xlsx]водафон!$F$33:$F$50</c:f>
              <c:numCache>
                <c:formatCode>General</c:formatCode>
                <c:ptCount val="18"/>
                <c:pt idx="0">
                  <c:v>1.53846153846154</c:v>
                </c:pt>
                <c:pt idx="1">
                  <c:v>1.10810810810811</c:v>
                </c:pt>
                <c:pt idx="2">
                  <c:v>0.878048780487805</c:v>
                </c:pt>
                <c:pt idx="3">
                  <c:v>2.77777777777778</c:v>
                </c:pt>
                <c:pt idx="4">
                  <c:v>0.636363636363636</c:v>
                </c:pt>
                <c:pt idx="5">
                  <c:v>1.0952380952381</c:v>
                </c:pt>
                <c:pt idx="6">
                  <c:v>1.18421052631579</c:v>
                </c:pt>
                <c:pt idx="7">
                  <c:v>1.07142857142857</c:v>
                </c:pt>
                <c:pt idx="8">
                  <c:v>0.84</c:v>
                </c:pt>
                <c:pt idx="9">
                  <c:v>0.951219512195122</c:v>
                </c:pt>
                <c:pt idx="10">
                  <c:v>0.105128205128205</c:v>
                </c:pt>
                <c:pt idx="11">
                  <c:v>1.04878048780488</c:v>
                </c:pt>
                <c:pt idx="12">
                  <c:v>8.83720930232558</c:v>
                </c:pt>
                <c:pt idx="13">
                  <c:v>0.796296296296296</c:v>
                </c:pt>
                <c:pt idx="14">
                  <c:v>1.30232558139535</c:v>
                </c:pt>
                <c:pt idx="15">
                  <c:v>0.767857142857143</c:v>
                </c:pt>
                <c:pt idx="16">
                  <c:v>1.29411764705882</c:v>
                </c:pt>
                <c:pt idx="17">
                  <c:v>1.07317073170732</c:v>
                </c:pt>
              </c:numCache>
            </c:numRef>
          </c:val>
        </c:ser>
        <c:ser>
          <c:idx val="5"/>
          <c:order val="5"/>
          <c:tx>
            <c:strRef>
              <c:f>[Книга1.xlsx]водафон!$G$1</c:f>
              <c:strCache>
                <c:ptCount val="1"/>
                <c:pt idx="0">
                  <c:v>Нитрат-ион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[Книга1.xlsx]водафон!$G$33:$G$50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  <c:pt idx="2">
                  <c:v>1.06666666666667</c:v>
                </c:pt>
                <c:pt idx="3">
                  <c:v>1.125</c:v>
                </c:pt>
                <c:pt idx="4">
                  <c:v>0.95</c:v>
                </c:pt>
                <c:pt idx="5">
                  <c:v>1.05263157894737</c:v>
                </c:pt>
                <c:pt idx="6">
                  <c:v>0.9375</c:v>
                </c:pt>
                <c:pt idx="7">
                  <c:v>1.0625</c:v>
                </c:pt>
                <c:pt idx="8">
                  <c:v>0.947368421052632</c:v>
                </c:pt>
                <c:pt idx="9">
                  <c:v>1</c:v>
                </c:pt>
                <c:pt idx="10">
                  <c:v>0.941176470588235</c:v>
                </c:pt>
                <c:pt idx="11">
                  <c:v>1</c:v>
                </c:pt>
                <c:pt idx="12">
                  <c:v>1</c:v>
                </c:pt>
                <c:pt idx="13">
                  <c:v>0.933333333333333</c:v>
                </c:pt>
                <c:pt idx="14">
                  <c:v>1.07142857142857</c:v>
                </c:pt>
                <c:pt idx="15">
                  <c:v>1</c:v>
                </c:pt>
                <c:pt idx="16">
                  <c:v>1.07142857142857</c:v>
                </c:pt>
                <c:pt idx="17">
                  <c:v>1</c:v>
                </c:pt>
              </c:numCache>
            </c:numRef>
          </c:val>
        </c:ser>
        <c:ser>
          <c:idx val="6"/>
          <c:order val="6"/>
          <c:tx>
            <c:strRef>
              <c:f>[Книга1.xlsx]водафон!$H$1</c:f>
              <c:strCache>
                <c:ptCount val="1"/>
                <c:pt idx="0">
                  <c:v>Нитрит-ион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[Книга1.xlsx]водафон!$H$33:$H$50</c:f>
              <c:numCache>
                <c:formatCode>General</c:formatCode>
                <c:ptCount val="18"/>
                <c:pt idx="0">
                  <c:v>0.655555555555555</c:v>
                </c:pt>
                <c:pt idx="1">
                  <c:v>0.771929824561403</c:v>
                </c:pt>
                <c:pt idx="2">
                  <c:v>1.49242424242424</c:v>
                </c:pt>
                <c:pt idx="3">
                  <c:v>0.746192893401015</c:v>
                </c:pt>
                <c:pt idx="4">
                  <c:v>0.795918367346939</c:v>
                </c:pt>
                <c:pt idx="5">
                  <c:v>1.03658536585366</c:v>
                </c:pt>
                <c:pt idx="6">
                  <c:v>0.923076923076923</c:v>
                </c:pt>
                <c:pt idx="7">
                  <c:v>0.933333333333333</c:v>
                </c:pt>
                <c:pt idx="8">
                  <c:v>1.22222222222222</c:v>
                </c:pt>
                <c:pt idx="9">
                  <c:v>1.1</c:v>
                </c:pt>
                <c:pt idx="10">
                  <c:v>1.24242424242424</c:v>
                </c:pt>
                <c:pt idx="11">
                  <c:v>1.64634146341463</c:v>
                </c:pt>
                <c:pt idx="12">
                  <c:v>0.585185185185185</c:v>
                </c:pt>
                <c:pt idx="13">
                  <c:v>0.354609929078014</c:v>
                </c:pt>
                <c:pt idx="14">
                  <c:v>2.88</c:v>
                </c:pt>
                <c:pt idx="15">
                  <c:v>0.673611111111111</c:v>
                </c:pt>
                <c:pt idx="16">
                  <c:v>0.702380952380952</c:v>
                </c:pt>
                <c:pt idx="17">
                  <c:v>1.79487179487179</c:v>
                </c:pt>
              </c:numCache>
            </c:numRef>
          </c:val>
        </c:ser>
        <c:ser>
          <c:idx val="7"/>
          <c:order val="7"/>
          <c:tx>
            <c:strRef>
              <c:f>[Книга1.xlsx]водафон!$I$1</c:f>
              <c:strCache>
                <c:ptCount val="1"/>
                <c:pt idx="0">
                  <c:v>Фосфат-ион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[Книга1.xlsx]водафон!$I$33:$I$50</c:f>
              <c:numCache>
                <c:formatCode>General</c:formatCode>
                <c:ptCount val="18"/>
                <c:pt idx="0">
                  <c:v>1.02380952380952</c:v>
                </c:pt>
                <c:pt idx="1">
                  <c:v>0.235483870967742</c:v>
                </c:pt>
                <c:pt idx="2">
                  <c:v>1.01369863013699</c:v>
                </c:pt>
                <c:pt idx="3">
                  <c:v>7.97297297297297</c:v>
                </c:pt>
                <c:pt idx="4">
                  <c:v>0.553571428571428</c:v>
                </c:pt>
                <c:pt idx="5">
                  <c:v>1.16216216216216</c:v>
                </c:pt>
                <c:pt idx="6">
                  <c:v>0.976190476190476</c:v>
                </c:pt>
                <c:pt idx="7">
                  <c:v>1.04</c:v>
                </c:pt>
                <c:pt idx="8">
                  <c:v>0.964285714285714</c:v>
                </c:pt>
                <c:pt idx="9">
                  <c:v>1.2093023255814</c:v>
                </c:pt>
                <c:pt idx="10">
                  <c:v>0.903846153846154</c:v>
                </c:pt>
                <c:pt idx="11">
                  <c:v>1.1063829787234</c:v>
                </c:pt>
                <c:pt idx="12">
                  <c:v>2.65384615384615</c:v>
                </c:pt>
                <c:pt idx="13">
                  <c:v>1.51162790697674</c:v>
                </c:pt>
                <c:pt idx="14">
                  <c:v>3</c:v>
                </c:pt>
                <c:pt idx="15">
                  <c:v>1</c:v>
                </c:pt>
                <c:pt idx="16">
                  <c:v>1.42857142857143</c:v>
                </c:pt>
                <c:pt idx="17">
                  <c:v>0.96875</c:v>
                </c:pt>
              </c:numCache>
            </c:numRef>
          </c:val>
        </c:ser>
        <c:ser>
          <c:idx val="8"/>
          <c:order val="8"/>
          <c:tx>
            <c:strRef>
              <c:f>[Книга1.xlsx]водафон!$J$1</c:f>
              <c:strCache>
                <c:ptCount val="1"/>
                <c:pt idx="0">
                  <c:v>Сухой остаток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[Книга1.xlsx]водафон!$J$33:$J$50</c:f>
              <c:numCache>
                <c:formatCode>General</c:formatCode>
                <c:ptCount val="18"/>
                <c:pt idx="0">
                  <c:v>1.69594594594595</c:v>
                </c:pt>
                <c:pt idx="1">
                  <c:v>0.956709956709957</c:v>
                </c:pt>
                <c:pt idx="2">
                  <c:v>1.02262443438914</c:v>
                </c:pt>
                <c:pt idx="3">
                  <c:v>0.619469026548673</c:v>
                </c:pt>
                <c:pt idx="4">
                  <c:v>0.891089108910891</c:v>
                </c:pt>
                <c:pt idx="5">
                  <c:v>1.43859649122807</c:v>
                </c:pt>
                <c:pt idx="6">
                  <c:v>0.907894736842105</c:v>
                </c:pt>
                <c:pt idx="7">
                  <c:v>0.666666666666667</c:v>
                </c:pt>
                <c:pt idx="8">
                  <c:v>0.798319327731092</c:v>
                </c:pt>
                <c:pt idx="9">
                  <c:v>0.952380952380952</c:v>
                </c:pt>
                <c:pt idx="10">
                  <c:v>0.68</c:v>
                </c:pt>
                <c:pt idx="11">
                  <c:v>1.02941176470588</c:v>
                </c:pt>
                <c:pt idx="12">
                  <c:v>1.58571428571429</c:v>
                </c:pt>
                <c:pt idx="13">
                  <c:v>0.969465648854962</c:v>
                </c:pt>
                <c:pt idx="14">
                  <c:v>1.10236220472441</c:v>
                </c:pt>
                <c:pt idx="15">
                  <c:v>1.05714285714286</c:v>
                </c:pt>
                <c:pt idx="16">
                  <c:v>0.880794701986755</c:v>
                </c:pt>
                <c:pt idx="17">
                  <c:v>1.35164835164835</c:v>
                </c:pt>
              </c:numCache>
            </c:numRef>
          </c:val>
        </c:ser>
        <c:ser>
          <c:idx val="9"/>
          <c:order val="9"/>
          <c:tx>
            <c:strRef>
              <c:f>[Книга1.xlsx]водафон!$K$1</c:f>
              <c:strCache>
                <c:ptCount val="1"/>
                <c:pt idx="0">
                  <c:v>Сульфат-ион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[Книга1.xlsx]водафон!$K$33:$K$50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2.02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0"/>
          <c:order val="10"/>
          <c:tx>
            <c:strRef>
              <c:f>[Книга1.xlsx]водафон!$L$1</c:f>
              <c:strCache>
                <c:ptCount val="1"/>
                <c:pt idx="0">
                  <c:v>Хлорид-ион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[Книга1.xlsx]водафон!$L$33:$L$50</c:f>
              <c:numCache>
                <c:formatCode>General</c:formatCode>
                <c:ptCount val="18"/>
                <c:pt idx="0">
                  <c:v>1.11290322580645</c:v>
                </c:pt>
                <c:pt idx="1">
                  <c:v>0.923664122137405</c:v>
                </c:pt>
                <c:pt idx="2">
                  <c:v>1.19834710743802</c:v>
                </c:pt>
                <c:pt idx="3">
                  <c:v>0.855172413793103</c:v>
                </c:pt>
                <c:pt idx="4">
                  <c:v>1.71844660194175</c:v>
                </c:pt>
                <c:pt idx="5">
                  <c:v>1.10526315789474</c:v>
                </c:pt>
                <c:pt idx="6">
                  <c:v>1</c:v>
                </c:pt>
                <c:pt idx="7">
                  <c:v>1.078125</c:v>
                </c:pt>
                <c:pt idx="8">
                  <c:v>1.07042253521127</c:v>
                </c:pt>
                <c:pt idx="9">
                  <c:v>1.11290322580645</c:v>
                </c:pt>
                <c:pt idx="10">
                  <c:v>0.978260869565217</c:v>
                </c:pt>
                <c:pt idx="11">
                  <c:v>1.07407407407407</c:v>
                </c:pt>
                <c:pt idx="12">
                  <c:v>0.979310344827586</c:v>
                </c:pt>
                <c:pt idx="13">
                  <c:v>1.08870967741935</c:v>
                </c:pt>
                <c:pt idx="14">
                  <c:v>0.918518518518519</c:v>
                </c:pt>
                <c:pt idx="15">
                  <c:v>1.11290322580645</c:v>
                </c:pt>
                <c:pt idx="16">
                  <c:v>0.923664122137405</c:v>
                </c:pt>
                <c:pt idx="17">
                  <c:v>0.855172413793103</c:v>
                </c:pt>
              </c:numCache>
            </c:numRef>
          </c:val>
        </c:ser>
        <c:ser>
          <c:idx val="11"/>
          <c:order val="11"/>
          <c:tx>
            <c:strRef>
              <c:f>[Книга1.xlsx]водафон!$M$1</c:f>
              <c:strCache>
                <c:ptCount val="1"/>
                <c:pt idx="0">
                  <c:v>Железо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[Книга1.xlsx]водафон!$M$33:$M$50</c:f>
              <c:numCache>
                <c:formatCode>General</c:formatCode>
                <c:ptCount val="18"/>
                <c:pt idx="0">
                  <c:v>1.13615023474178</c:v>
                </c:pt>
                <c:pt idx="1">
                  <c:v>1.92233009708738</c:v>
                </c:pt>
                <c:pt idx="2">
                  <c:v>0.414141414141414</c:v>
                </c:pt>
                <c:pt idx="3">
                  <c:v>1.84146341463415</c:v>
                </c:pt>
                <c:pt idx="4">
                  <c:v>0.391843971631206</c:v>
                </c:pt>
                <c:pt idx="5">
                  <c:v>1.27777777777778</c:v>
                </c:pt>
                <c:pt idx="6">
                  <c:v>1.20707070707071</c:v>
                </c:pt>
                <c:pt idx="7">
                  <c:v>1.08501118568233</c:v>
                </c:pt>
                <c:pt idx="8">
                  <c:v>1.21179624664879</c:v>
                </c:pt>
                <c:pt idx="9">
                  <c:v>0.392405063291139</c:v>
                </c:pt>
                <c:pt idx="10">
                  <c:v>1.68548387096774</c:v>
                </c:pt>
                <c:pt idx="11">
                  <c:v>1.04784688995215</c:v>
                </c:pt>
                <c:pt idx="12">
                  <c:v>0.780821917808219</c:v>
                </c:pt>
                <c:pt idx="13">
                  <c:v>0.946236559139785</c:v>
                </c:pt>
                <c:pt idx="14">
                  <c:v>0.698863636363636</c:v>
                </c:pt>
                <c:pt idx="15">
                  <c:v>2.16260162601626</c:v>
                </c:pt>
                <c:pt idx="16">
                  <c:v>1.78828828828829</c:v>
                </c:pt>
                <c:pt idx="17">
                  <c:v>0.528248587570622</c:v>
                </c:pt>
              </c:numCache>
            </c:numRef>
          </c:val>
        </c:ser>
        <c:ser>
          <c:idx val="12"/>
          <c:order val="12"/>
          <c:tx>
            <c:strRef>
              <c:f>[Книга1.xlsx]водафон!$N$1</c:f>
              <c:strCache>
                <c:ptCount val="1"/>
                <c:pt idx="0">
                  <c:v>Марганец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[Книга1.xlsx]водафон!$N$33:$N$50</c:f>
              <c:numCache>
                <c:formatCode>General</c:formatCode>
                <c:ptCount val="18"/>
                <c:pt idx="0">
                  <c:v>0.897058823529412</c:v>
                </c:pt>
                <c:pt idx="1">
                  <c:v>1.36029411764706</c:v>
                </c:pt>
                <c:pt idx="2">
                  <c:v>0.875675675675676</c:v>
                </c:pt>
                <c:pt idx="3">
                  <c:v>1.25925925925926</c:v>
                </c:pt>
                <c:pt idx="4">
                  <c:v>0.276744186046512</c:v>
                </c:pt>
                <c:pt idx="5">
                  <c:v>0</c:v>
                </c:pt>
                <c:pt idx="6">
                  <c:v>1.21111111111111</c:v>
                </c:pt>
                <c:pt idx="7">
                  <c:v>0</c:v>
                </c:pt>
                <c:pt idx="8">
                  <c:v>1.10583153347732</c:v>
                </c:pt>
                <c:pt idx="9">
                  <c:v>0.210958904109589</c:v>
                </c:pt>
                <c:pt idx="10">
                  <c:v>3.06493506493506</c:v>
                </c:pt>
                <c:pt idx="11">
                  <c:v>1.05932203389831</c:v>
                </c:pt>
                <c:pt idx="12">
                  <c:v>0.412</c:v>
                </c:pt>
                <c:pt idx="13">
                  <c:v>4.73214285714286</c:v>
                </c:pt>
                <c:pt idx="14">
                  <c:v>0.464150943396226</c:v>
                </c:pt>
                <c:pt idx="15">
                  <c:v>1.6869918699187</c:v>
                </c:pt>
                <c:pt idx="16">
                  <c:v>0.950248756218905</c:v>
                </c:pt>
                <c:pt idx="17">
                  <c:v>0.945205479452055</c:v>
                </c:pt>
              </c:numCache>
            </c:numRef>
          </c:val>
        </c:ser>
        <c:ser>
          <c:idx val="13"/>
          <c:order val="13"/>
          <c:tx>
            <c:strRef>
              <c:f>[Книга1.xlsx]водафон!$O$1</c:f>
              <c:strCache>
                <c:ptCount val="1"/>
                <c:pt idx="0">
                  <c:v>Медь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[Книга1.xlsx]водафон!$O$33:$O$50</c:f>
              <c:numCache>
                <c:formatCode>General</c:formatCode>
                <c:ptCount val="18"/>
                <c:pt idx="0">
                  <c:v>1.45454545454545</c:v>
                </c:pt>
                <c:pt idx="1">
                  <c:v>1</c:v>
                </c:pt>
                <c:pt idx="2">
                  <c:v>1.18181818181818</c:v>
                </c:pt>
                <c:pt idx="3">
                  <c:v>1.38461538461538</c:v>
                </c:pt>
                <c:pt idx="4">
                  <c:v>1.125</c:v>
                </c:pt>
                <c:pt idx="5">
                  <c:v>1.16</c:v>
                </c:pt>
                <c:pt idx="6">
                  <c:v>1</c:v>
                </c:pt>
                <c:pt idx="7">
                  <c:v>1.38461538461538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4"/>
          <c:order val="14"/>
          <c:tx>
            <c:strRef>
              <c:f>[Книга1.xlsx]водафон!$P$1</c:f>
              <c:strCache>
                <c:ptCount val="1"/>
                <c:pt idx="0">
                  <c:v>Цинк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[Книга1.xlsx]водафон!$P$33:$P$50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2.12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</c:ser>
        <c:ser>
          <c:idx val="15"/>
          <c:order val="15"/>
          <c:tx>
            <c:strRef>
              <c:f>[Книга1.xlsx]водафон!$Q$1</c:f>
              <c:strCache>
                <c:ptCount val="1"/>
                <c:pt idx="0">
                  <c:v>АПАВ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[Книга1.xlsx]водафон!$Q$33:$Q$50</c:f>
              <c:numCache>
                <c:formatCode>General</c:formatCode>
                <c:ptCount val="18"/>
                <c:pt idx="0">
                  <c:v>1</c:v>
                </c:pt>
                <c:pt idx="1">
                  <c:v>0.931034482758621</c:v>
                </c:pt>
                <c:pt idx="2">
                  <c:v>0.962962962962963</c:v>
                </c:pt>
                <c:pt idx="3">
                  <c:v>1.03846153846154</c:v>
                </c:pt>
                <c:pt idx="4">
                  <c:v>1.03703703703704</c:v>
                </c:pt>
                <c:pt idx="5">
                  <c:v>0.903225806451613</c:v>
                </c:pt>
                <c:pt idx="6">
                  <c:v>1</c:v>
                </c:pt>
                <c:pt idx="7">
                  <c:v>1.07692307692308</c:v>
                </c:pt>
                <c:pt idx="8">
                  <c:v>0.903225806451613</c:v>
                </c:pt>
                <c:pt idx="9">
                  <c:v>1</c:v>
                </c:pt>
                <c:pt idx="10">
                  <c:v>1.03703703703704</c:v>
                </c:pt>
                <c:pt idx="11">
                  <c:v>1</c:v>
                </c:pt>
                <c:pt idx="12">
                  <c:v>1.07142857142857</c:v>
                </c:pt>
                <c:pt idx="13">
                  <c:v>0.8</c:v>
                </c:pt>
                <c:pt idx="14">
                  <c:v>0.958333333333333</c:v>
                </c:pt>
                <c:pt idx="15">
                  <c:v>1</c:v>
                </c:pt>
                <c:pt idx="16">
                  <c:v>1.04545454545455</c:v>
                </c:pt>
                <c:pt idx="17">
                  <c:v>1</c:v>
                </c:pt>
              </c:numCache>
            </c:numRef>
          </c:val>
        </c:ser>
        <c:ser>
          <c:idx val="16"/>
          <c:order val="16"/>
          <c:tx>
            <c:strRef>
              <c:f>[Книга1.xlsx]водафон!$R$1</c:f>
              <c:strCache>
                <c:ptCount val="1"/>
                <c:pt idx="0">
                  <c:v>Нефтепродукты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[Книга1.xlsx]водафон!$A$33:$A$50</c:f>
              <c:strCache>
                <c:ptCount val="18"/>
                <c:pt idx="0">
                  <c:v>С-ПВ-90-2 / С-ПВ-90-1(фон)</c:v>
                </c:pt>
                <c:pt idx="1">
                  <c:v>С-ПВ-90-4 / С-ПВ-90-3(фон)</c:v>
                </c:pt>
                <c:pt idx="2">
                  <c:v>С-ПВ-90-5 / С-ПВ-90-4(фон)</c:v>
                </c:pt>
                <c:pt idx="3">
                  <c:v>С-ПВ-90-6 / С-ПВ-90-5(фон)</c:v>
                </c:pt>
                <c:pt idx="4">
                  <c:v>С-ПВ-90-8 / С-ПВ-90-7(фон)</c:v>
                </c:pt>
                <c:pt idx="5">
                  <c:v>С-ПВ-90-10 / С-ПВ-90-9(фон)</c:v>
                </c:pt>
                <c:pt idx="6">
                  <c:v>С-ПВ-90-12 / С-ПВ-90-11(фон)</c:v>
                </c:pt>
                <c:pt idx="7">
                  <c:v>С-ПВ-90-14 / С-ПВ-90-13(фон)</c:v>
                </c:pt>
                <c:pt idx="8">
                  <c:v>С-ПВ-90-16 / С-ПВ-90-15(фон)</c:v>
                </c:pt>
                <c:pt idx="9">
                  <c:v>С-ПВ-90-18 / С-ПВ-90-17(фон)</c:v>
                </c:pt>
                <c:pt idx="10">
                  <c:v>С-ПВ-90-19 / С-ПВ-90-18(фон)</c:v>
                </c:pt>
                <c:pt idx="11">
                  <c:v>С-ПВ-90-20 / С-ПВ-90-19(фон)</c:v>
                </c:pt>
                <c:pt idx="12">
                  <c:v>С-ПВ-90-21 / С-ПВ-90-20(фон)</c:v>
                </c:pt>
                <c:pt idx="13">
                  <c:v>С-ПВ-90-23 / С-ПВ-90-22(фон)</c:v>
                </c:pt>
                <c:pt idx="14">
                  <c:v>С-ПВ-90-24 / С-ПВ-90-23(фон)</c:v>
                </c:pt>
                <c:pt idx="15">
                  <c:v>С-ПВ-90-25 / С-ПВ-90-24(фон)</c:v>
                </c:pt>
                <c:pt idx="16">
                  <c:v>С-ПВ-90-27 / С-ПВ-90-26(фон)</c:v>
                </c:pt>
                <c:pt idx="17">
                  <c:v>С-ПВ-90-29 / С-ПВ-90-28(фон)</c:v>
                </c:pt>
              </c:strCache>
            </c:strRef>
          </c:cat>
          <c:val>
            <c:numRef>
              <c:f>[Книга1.xlsx]водафон!$R$33:$R$50</c:f>
              <c:numCache>
                <c:formatCode>General</c:formatCode>
                <c:ptCount val="18"/>
                <c:pt idx="0">
                  <c:v>1.51824817518248</c:v>
                </c:pt>
                <c:pt idx="1">
                  <c:v>0.923976608187135</c:v>
                </c:pt>
                <c:pt idx="2">
                  <c:v>1</c:v>
                </c:pt>
                <c:pt idx="3">
                  <c:v>1.29746835443038</c:v>
                </c:pt>
                <c:pt idx="4">
                  <c:v>0.672811059907834</c:v>
                </c:pt>
                <c:pt idx="5">
                  <c:v>1.05194805194805</c:v>
                </c:pt>
                <c:pt idx="6">
                  <c:v>0</c:v>
                </c:pt>
                <c:pt idx="7">
                  <c:v>0</c:v>
                </c:pt>
                <c:pt idx="8">
                  <c:v>1.2621359223301</c:v>
                </c:pt>
                <c:pt idx="9">
                  <c:v>0.75</c:v>
                </c:pt>
                <c:pt idx="10">
                  <c:v>1.16025641025641</c:v>
                </c:pt>
                <c:pt idx="11">
                  <c:v>0.751381215469613</c:v>
                </c:pt>
                <c:pt idx="12">
                  <c:v>1.34558823529412</c:v>
                </c:pt>
                <c:pt idx="13">
                  <c:v>1.78217821782178</c:v>
                </c:pt>
                <c:pt idx="14">
                  <c:v>1.03888888888889</c:v>
                </c:pt>
                <c:pt idx="15">
                  <c:v>0.786096256684492</c:v>
                </c:pt>
                <c:pt idx="16">
                  <c:v>1.57668711656442</c:v>
                </c:pt>
                <c:pt idx="17">
                  <c:v>1.22448979591837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46240"/>
        <c:axId val="61147776"/>
      </c:barChart>
      <c:catAx>
        <c:axId val="6114624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</a:p>
        </c:txPr>
        <c:crossAx val="61147776"/>
        <c:crosses val="autoZero"/>
        <c:auto val="1"/>
        <c:lblAlgn val="ctr"/>
        <c:lblOffset val="100"/>
        <c:noMultiLvlLbl val="0"/>
      </c:catAx>
      <c:valAx>
        <c:axId val="61147776"/>
        <c:scaling>
          <c:orientation val="minMax"/>
          <c:max val="2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146240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ru-RU" sz="14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93273474357023"/>
          <c:y val="0.0472143531633617"/>
          <c:w val="0.966063004108964"/>
          <c:h val="0.85250236071765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донфон!$B$1</c:f>
              <c:strCache>
                <c:ptCount val="1"/>
                <c:pt idx="0">
                  <c:v>Медь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донфон!$A$32:$A$49</c:f>
              <c:strCache>
                <c:ptCount val="18"/>
                <c:pt idx="0">
                  <c:v>С-ДО-90-2 / С-ДО-90-1(фон)</c:v>
                </c:pt>
                <c:pt idx="1">
                  <c:v>С-ДО-90-4 / С-ДО-90-3(фон)</c:v>
                </c:pt>
                <c:pt idx="2">
                  <c:v>С-ДО-90-5 / С-ДО-90-4(фон)</c:v>
                </c:pt>
                <c:pt idx="3">
                  <c:v>С-ДО-90-6 / С-ДО-90-5(фон)</c:v>
                </c:pt>
                <c:pt idx="4">
                  <c:v>С-ДО-90-8 / С-ДО-90-7(фон)</c:v>
                </c:pt>
                <c:pt idx="5">
                  <c:v>С-ДО-90-10 / С-ДО-90-9(фон)</c:v>
                </c:pt>
                <c:pt idx="6">
                  <c:v>С-ДО-90-12 / С-ДО-90-11(фон)</c:v>
                </c:pt>
                <c:pt idx="7">
                  <c:v>С-ДО-90-14 / С-ДО-90-13(фон)</c:v>
                </c:pt>
                <c:pt idx="8">
                  <c:v>С-ДО-90-16 / С-ДО-90-15(фон)</c:v>
                </c:pt>
                <c:pt idx="9">
                  <c:v>С-ДО-90-18 / С-ДО-90-17(фон)</c:v>
                </c:pt>
                <c:pt idx="10">
                  <c:v>С-ДО-90-19 / С-ДО-90-18(фон)</c:v>
                </c:pt>
                <c:pt idx="11">
                  <c:v>С-ДО-90-20 / С-ДО-90-19(фон)</c:v>
                </c:pt>
                <c:pt idx="12">
                  <c:v>С-ДО-90-21 / С-ДО-90-20(фон)</c:v>
                </c:pt>
                <c:pt idx="13">
                  <c:v>С-ДО-90-23 / С-ДО-90-22(фон)</c:v>
                </c:pt>
                <c:pt idx="14">
                  <c:v>С-ДО-90-24 / С-ДО-90-23(фон)</c:v>
                </c:pt>
                <c:pt idx="15">
                  <c:v>С-ДО-90-25 / С-ДО-90-24(фон)</c:v>
                </c:pt>
                <c:pt idx="16">
                  <c:v>С-ДО-90-27 / С-ДО-90-26(фон)</c:v>
                </c:pt>
                <c:pt idx="17">
                  <c:v>С-ДО-90-29 / С-ДО-90-28(фон)</c:v>
                </c:pt>
              </c:strCache>
            </c:strRef>
          </c:cat>
          <c:val>
            <c:numRef>
              <c:f>донфон!$B$32:$B$49</c:f>
              <c:numCache>
                <c:formatCode>General</c:formatCode>
                <c:ptCount val="18"/>
                <c:pt idx="0">
                  <c:v>0.76</c:v>
                </c:pt>
                <c:pt idx="1">
                  <c:v>1.05</c:v>
                </c:pt>
                <c:pt idx="2">
                  <c:v>0.3</c:v>
                </c:pt>
                <c:pt idx="3">
                  <c:v>1.54</c:v>
                </c:pt>
                <c:pt idx="4">
                  <c:v>0.63</c:v>
                </c:pt>
                <c:pt idx="5">
                  <c:v>1.18</c:v>
                </c:pt>
                <c:pt idx="6">
                  <c:v>0.97</c:v>
                </c:pt>
                <c:pt idx="7">
                  <c:v>1.57</c:v>
                </c:pt>
                <c:pt idx="8">
                  <c:v>1.58</c:v>
                </c:pt>
                <c:pt idx="9">
                  <c:v>0.34</c:v>
                </c:pt>
                <c:pt idx="10">
                  <c:v>0.77</c:v>
                </c:pt>
                <c:pt idx="11">
                  <c:v>1.74</c:v>
                </c:pt>
                <c:pt idx="12">
                  <c:v>1.66</c:v>
                </c:pt>
                <c:pt idx="13">
                  <c:v>3.33</c:v>
                </c:pt>
                <c:pt idx="14">
                  <c:v>1.46</c:v>
                </c:pt>
                <c:pt idx="15">
                  <c:v>0.09</c:v>
                </c:pt>
                <c:pt idx="16">
                  <c:v>1.26</c:v>
                </c:pt>
                <c:pt idx="17">
                  <c:v>5.1</c:v>
                </c:pt>
              </c:numCache>
            </c:numRef>
          </c:val>
        </c:ser>
        <c:ser>
          <c:idx val="1"/>
          <c:order val="1"/>
          <c:tx>
            <c:strRef>
              <c:f>донфон!$C$1</c:f>
              <c:strCache>
                <c:ptCount val="1"/>
                <c:pt idx="0">
                  <c:v>Цинк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донфон!$A$32:$A$49</c:f>
              <c:strCache>
                <c:ptCount val="18"/>
                <c:pt idx="0">
                  <c:v>С-ДО-90-2 / С-ДО-90-1(фон)</c:v>
                </c:pt>
                <c:pt idx="1">
                  <c:v>С-ДО-90-4 / С-ДО-90-3(фон)</c:v>
                </c:pt>
                <c:pt idx="2">
                  <c:v>С-ДО-90-5 / С-ДО-90-4(фон)</c:v>
                </c:pt>
                <c:pt idx="3">
                  <c:v>С-ДО-90-6 / С-ДО-90-5(фон)</c:v>
                </c:pt>
                <c:pt idx="4">
                  <c:v>С-ДО-90-8 / С-ДО-90-7(фон)</c:v>
                </c:pt>
                <c:pt idx="5">
                  <c:v>С-ДО-90-10 / С-ДО-90-9(фон)</c:v>
                </c:pt>
                <c:pt idx="6">
                  <c:v>С-ДО-90-12 / С-ДО-90-11(фон)</c:v>
                </c:pt>
                <c:pt idx="7">
                  <c:v>С-ДО-90-14 / С-ДО-90-13(фон)</c:v>
                </c:pt>
                <c:pt idx="8">
                  <c:v>С-ДО-90-16 / С-ДО-90-15(фон)</c:v>
                </c:pt>
                <c:pt idx="9">
                  <c:v>С-ДО-90-18 / С-ДО-90-17(фон)</c:v>
                </c:pt>
                <c:pt idx="10">
                  <c:v>С-ДО-90-19 / С-ДО-90-18(фон)</c:v>
                </c:pt>
                <c:pt idx="11">
                  <c:v>С-ДО-90-20 / С-ДО-90-19(фон)</c:v>
                </c:pt>
                <c:pt idx="12">
                  <c:v>С-ДО-90-21 / С-ДО-90-20(фон)</c:v>
                </c:pt>
                <c:pt idx="13">
                  <c:v>С-ДО-90-23 / С-ДО-90-22(фон)</c:v>
                </c:pt>
                <c:pt idx="14">
                  <c:v>С-ДО-90-24 / С-ДО-90-23(фон)</c:v>
                </c:pt>
                <c:pt idx="15">
                  <c:v>С-ДО-90-25 / С-ДО-90-24(фон)</c:v>
                </c:pt>
                <c:pt idx="16">
                  <c:v>С-ДО-90-27 / С-ДО-90-26(фон)</c:v>
                </c:pt>
                <c:pt idx="17">
                  <c:v>С-ДО-90-29 / С-ДО-90-28(фон)</c:v>
                </c:pt>
              </c:strCache>
            </c:strRef>
          </c:cat>
          <c:val>
            <c:numRef>
              <c:f>донфон!$C$32:$C$49</c:f>
              <c:numCache>
                <c:formatCode>General</c:formatCode>
                <c:ptCount val="18"/>
                <c:pt idx="0">
                  <c:v>0.9</c:v>
                </c:pt>
                <c:pt idx="1">
                  <c:v>1.27</c:v>
                </c:pt>
                <c:pt idx="2">
                  <c:v>0.88</c:v>
                </c:pt>
                <c:pt idx="3">
                  <c:v>0.72</c:v>
                </c:pt>
                <c:pt idx="4">
                  <c:v>0.72</c:v>
                </c:pt>
                <c:pt idx="5">
                  <c:v>1.59</c:v>
                </c:pt>
                <c:pt idx="6">
                  <c:v>1.02</c:v>
                </c:pt>
                <c:pt idx="7">
                  <c:v>1.12</c:v>
                </c:pt>
                <c:pt idx="8">
                  <c:v>1.01</c:v>
                </c:pt>
                <c:pt idx="9">
                  <c:v>0.3</c:v>
                </c:pt>
                <c:pt idx="10">
                  <c:v>1.6</c:v>
                </c:pt>
                <c:pt idx="11">
                  <c:v>1.04</c:v>
                </c:pt>
                <c:pt idx="12">
                  <c:v>1.75</c:v>
                </c:pt>
                <c:pt idx="13">
                  <c:v>1.85</c:v>
                </c:pt>
                <c:pt idx="14">
                  <c:v>0.83</c:v>
                </c:pt>
                <c:pt idx="15">
                  <c:v>0.2</c:v>
                </c:pt>
                <c:pt idx="16">
                  <c:v>0.75</c:v>
                </c:pt>
                <c:pt idx="17">
                  <c:v>4.8</c:v>
                </c:pt>
              </c:numCache>
            </c:numRef>
          </c:val>
        </c:ser>
        <c:ser>
          <c:idx val="2"/>
          <c:order val="2"/>
          <c:tx>
            <c:strRef>
              <c:f>донфон!$D$1</c:f>
              <c:strCache>
                <c:ptCount val="1"/>
                <c:pt idx="0">
                  <c:v>Марганец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донфон!$A$32:$A$49</c:f>
              <c:strCache>
                <c:ptCount val="18"/>
                <c:pt idx="0">
                  <c:v>С-ДО-90-2 / С-ДО-90-1(фон)</c:v>
                </c:pt>
                <c:pt idx="1">
                  <c:v>С-ДО-90-4 / С-ДО-90-3(фон)</c:v>
                </c:pt>
                <c:pt idx="2">
                  <c:v>С-ДО-90-5 / С-ДО-90-4(фон)</c:v>
                </c:pt>
                <c:pt idx="3">
                  <c:v>С-ДО-90-6 / С-ДО-90-5(фон)</c:v>
                </c:pt>
                <c:pt idx="4">
                  <c:v>С-ДО-90-8 / С-ДО-90-7(фон)</c:v>
                </c:pt>
                <c:pt idx="5">
                  <c:v>С-ДО-90-10 / С-ДО-90-9(фон)</c:v>
                </c:pt>
                <c:pt idx="6">
                  <c:v>С-ДО-90-12 / С-ДО-90-11(фон)</c:v>
                </c:pt>
                <c:pt idx="7">
                  <c:v>С-ДО-90-14 / С-ДО-90-13(фон)</c:v>
                </c:pt>
                <c:pt idx="8">
                  <c:v>С-ДО-90-16 / С-ДО-90-15(фон)</c:v>
                </c:pt>
                <c:pt idx="9">
                  <c:v>С-ДО-90-18 / С-ДО-90-17(фон)</c:v>
                </c:pt>
                <c:pt idx="10">
                  <c:v>С-ДО-90-19 / С-ДО-90-18(фон)</c:v>
                </c:pt>
                <c:pt idx="11">
                  <c:v>С-ДО-90-20 / С-ДО-90-19(фон)</c:v>
                </c:pt>
                <c:pt idx="12">
                  <c:v>С-ДО-90-21 / С-ДО-90-20(фон)</c:v>
                </c:pt>
                <c:pt idx="13">
                  <c:v>С-ДО-90-23 / С-ДО-90-22(фон)</c:v>
                </c:pt>
                <c:pt idx="14">
                  <c:v>С-ДО-90-24 / С-ДО-90-23(фон)</c:v>
                </c:pt>
                <c:pt idx="15">
                  <c:v>С-ДО-90-25 / С-ДО-90-24(фон)</c:v>
                </c:pt>
                <c:pt idx="16">
                  <c:v>С-ДО-90-27 / С-ДО-90-26(фон)</c:v>
                </c:pt>
                <c:pt idx="17">
                  <c:v>С-ДО-90-29 / С-ДО-90-28(фон)</c:v>
                </c:pt>
              </c:strCache>
            </c:strRef>
          </c:cat>
          <c:val>
            <c:numRef>
              <c:f>донфон!$D$32:$D$49</c:f>
              <c:numCache>
                <c:formatCode>General</c:formatCode>
                <c:ptCount val="18"/>
                <c:pt idx="0">
                  <c:v>1.1</c:v>
                </c:pt>
                <c:pt idx="1">
                  <c:v>1.1</c:v>
                </c:pt>
                <c:pt idx="2">
                  <c:v>0.7</c:v>
                </c:pt>
                <c:pt idx="3">
                  <c:v>1.1</c:v>
                </c:pt>
                <c:pt idx="4">
                  <c:v>0.7</c:v>
                </c:pt>
                <c:pt idx="5">
                  <c:v>1.2</c:v>
                </c:pt>
                <c:pt idx="6">
                  <c:v>1</c:v>
                </c:pt>
                <c:pt idx="7">
                  <c:v>1.1</c:v>
                </c:pt>
                <c:pt idx="8">
                  <c:v>1.1</c:v>
                </c:pt>
                <c:pt idx="9">
                  <c:v>0.1</c:v>
                </c:pt>
                <c:pt idx="10">
                  <c:v>10.9</c:v>
                </c:pt>
                <c:pt idx="11">
                  <c:v>1.4</c:v>
                </c:pt>
                <c:pt idx="12">
                  <c:v>1.9</c:v>
                </c:pt>
                <c:pt idx="13">
                  <c:v>0.1</c:v>
                </c:pt>
                <c:pt idx="14">
                  <c:v>1.2</c:v>
                </c:pt>
                <c:pt idx="15">
                  <c:v>0.2</c:v>
                </c:pt>
                <c:pt idx="16">
                  <c:v>1.1</c:v>
                </c:pt>
                <c:pt idx="17">
                  <c:v>4.4</c:v>
                </c:pt>
              </c:numCache>
            </c:numRef>
          </c:val>
        </c:ser>
        <c:ser>
          <c:idx val="3"/>
          <c:order val="3"/>
          <c:tx>
            <c:strRef>
              <c:f>донфон!$E$1</c:f>
              <c:strCache>
                <c:ptCount val="1"/>
                <c:pt idx="0">
                  <c:v>Нефтепродукты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донфон!$A$32:$A$49</c:f>
              <c:strCache>
                <c:ptCount val="18"/>
                <c:pt idx="0">
                  <c:v>С-ДО-90-2 / С-ДО-90-1(фон)</c:v>
                </c:pt>
                <c:pt idx="1">
                  <c:v>С-ДО-90-4 / С-ДО-90-3(фон)</c:v>
                </c:pt>
                <c:pt idx="2">
                  <c:v>С-ДО-90-5 / С-ДО-90-4(фон)</c:v>
                </c:pt>
                <c:pt idx="3">
                  <c:v>С-ДО-90-6 / С-ДО-90-5(фон)</c:v>
                </c:pt>
                <c:pt idx="4">
                  <c:v>С-ДО-90-8 / С-ДО-90-7(фон)</c:v>
                </c:pt>
                <c:pt idx="5">
                  <c:v>С-ДО-90-10 / С-ДО-90-9(фон)</c:v>
                </c:pt>
                <c:pt idx="6">
                  <c:v>С-ДО-90-12 / С-ДО-90-11(фон)</c:v>
                </c:pt>
                <c:pt idx="7">
                  <c:v>С-ДО-90-14 / С-ДО-90-13(фон)</c:v>
                </c:pt>
                <c:pt idx="8">
                  <c:v>С-ДО-90-16 / С-ДО-90-15(фон)</c:v>
                </c:pt>
                <c:pt idx="9">
                  <c:v>С-ДО-90-18 / С-ДО-90-17(фон)</c:v>
                </c:pt>
                <c:pt idx="10">
                  <c:v>С-ДО-90-19 / С-ДО-90-18(фон)</c:v>
                </c:pt>
                <c:pt idx="11">
                  <c:v>С-ДО-90-20 / С-ДО-90-19(фон)</c:v>
                </c:pt>
                <c:pt idx="12">
                  <c:v>С-ДО-90-21 / С-ДО-90-20(фон)</c:v>
                </c:pt>
                <c:pt idx="13">
                  <c:v>С-ДО-90-23 / С-ДО-90-22(фон)</c:v>
                </c:pt>
                <c:pt idx="14">
                  <c:v>С-ДО-90-24 / С-ДО-90-23(фон)</c:v>
                </c:pt>
                <c:pt idx="15">
                  <c:v>С-ДО-90-25 / С-ДО-90-24(фон)</c:v>
                </c:pt>
                <c:pt idx="16">
                  <c:v>С-ДО-90-27 / С-ДО-90-26(фон)</c:v>
                </c:pt>
                <c:pt idx="17">
                  <c:v>С-ДО-90-29 / С-ДО-90-28(фон)</c:v>
                </c:pt>
              </c:strCache>
            </c:strRef>
          </c:cat>
          <c:val>
            <c:numRef>
              <c:f>донфон!$E$32:$E$49</c:f>
              <c:numCache>
                <c:formatCode>General</c:formatCode>
                <c:ptCount val="18"/>
                <c:pt idx="0">
                  <c:v>1.3</c:v>
                </c:pt>
                <c:pt idx="1">
                  <c:v>0</c:v>
                </c:pt>
                <c:pt idx="2">
                  <c:v>0</c:v>
                </c:pt>
                <c:pt idx="3">
                  <c:v>6.1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1.2</c:v>
                </c:pt>
                <c:pt idx="9">
                  <c:v>0.8</c:v>
                </c:pt>
                <c:pt idx="10">
                  <c:v>0.8</c:v>
                </c:pt>
                <c:pt idx="11">
                  <c:v>1.4</c:v>
                </c:pt>
                <c:pt idx="12">
                  <c:v>2.5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8.04</c:v>
                </c:pt>
              </c:numCache>
            </c:numRef>
          </c:val>
        </c:ser>
        <c:ser>
          <c:idx val="4"/>
          <c:order val="4"/>
          <c:tx>
            <c:strRef>
              <c:f>донфон!$F$1</c:f>
              <c:strCache>
                <c:ptCount val="1"/>
                <c:pt idx="0">
                  <c:v>Азот аммонийный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донфон!$A$32:$A$49</c:f>
              <c:strCache>
                <c:ptCount val="18"/>
                <c:pt idx="0">
                  <c:v>С-ДО-90-2 / С-ДО-90-1(фон)</c:v>
                </c:pt>
                <c:pt idx="1">
                  <c:v>С-ДО-90-4 / С-ДО-90-3(фон)</c:v>
                </c:pt>
                <c:pt idx="2">
                  <c:v>С-ДО-90-5 / С-ДО-90-4(фон)</c:v>
                </c:pt>
                <c:pt idx="3">
                  <c:v>С-ДО-90-6 / С-ДО-90-5(фон)</c:v>
                </c:pt>
                <c:pt idx="4">
                  <c:v>С-ДО-90-8 / С-ДО-90-7(фон)</c:v>
                </c:pt>
                <c:pt idx="5">
                  <c:v>С-ДО-90-10 / С-ДО-90-9(фон)</c:v>
                </c:pt>
                <c:pt idx="6">
                  <c:v>С-ДО-90-12 / С-ДО-90-11(фон)</c:v>
                </c:pt>
                <c:pt idx="7">
                  <c:v>С-ДО-90-14 / С-ДО-90-13(фон)</c:v>
                </c:pt>
                <c:pt idx="8">
                  <c:v>С-ДО-90-16 / С-ДО-90-15(фон)</c:v>
                </c:pt>
                <c:pt idx="9">
                  <c:v>С-ДО-90-18 / С-ДО-90-17(фон)</c:v>
                </c:pt>
                <c:pt idx="10">
                  <c:v>С-ДО-90-19 / С-ДО-90-18(фон)</c:v>
                </c:pt>
                <c:pt idx="11">
                  <c:v>С-ДО-90-20 / С-ДО-90-19(фон)</c:v>
                </c:pt>
                <c:pt idx="12">
                  <c:v>С-ДО-90-21 / С-ДО-90-20(фон)</c:v>
                </c:pt>
                <c:pt idx="13">
                  <c:v>С-ДО-90-23 / С-ДО-90-22(фон)</c:v>
                </c:pt>
                <c:pt idx="14">
                  <c:v>С-ДО-90-24 / С-ДО-90-23(фон)</c:v>
                </c:pt>
                <c:pt idx="15">
                  <c:v>С-ДО-90-25 / С-ДО-90-24(фон)</c:v>
                </c:pt>
                <c:pt idx="16">
                  <c:v>С-ДО-90-27 / С-ДО-90-26(фон)</c:v>
                </c:pt>
                <c:pt idx="17">
                  <c:v>С-ДО-90-29 / С-ДО-90-28(фон)</c:v>
                </c:pt>
              </c:strCache>
            </c:strRef>
          </c:cat>
          <c:val>
            <c:numRef>
              <c:f>донфон!$F$32:$F$49</c:f>
              <c:numCache>
                <c:formatCode>General</c:formatCode>
                <c:ptCount val="18"/>
                <c:pt idx="0">
                  <c:v>0.4</c:v>
                </c:pt>
                <c:pt idx="1">
                  <c:v>0.4</c:v>
                </c:pt>
                <c:pt idx="2">
                  <c:v>1.9</c:v>
                </c:pt>
                <c:pt idx="3">
                  <c:v>0.8</c:v>
                </c:pt>
                <c:pt idx="4">
                  <c:v>1.5</c:v>
                </c:pt>
                <c:pt idx="5">
                  <c:v>0.4</c:v>
                </c:pt>
                <c:pt idx="6">
                  <c:v>0.9</c:v>
                </c:pt>
                <c:pt idx="7">
                  <c:v>0.5</c:v>
                </c:pt>
                <c:pt idx="8">
                  <c:v>1.1</c:v>
                </c:pt>
                <c:pt idx="9">
                  <c:v>0.4</c:v>
                </c:pt>
                <c:pt idx="10">
                  <c:v>1.9</c:v>
                </c:pt>
                <c:pt idx="11">
                  <c:v>2.1</c:v>
                </c:pt>
                <c:pt idx="12">
                  <c:v>0.3</c:v>
                </c:pt>
                <c:pt idx="13">
                  <c:v>0.8</c:v>
                </c:pt>
                <c:pt idx="14">
                  <c:v>0.9</c:v>
                </c:pt>
                <c:pt idx="15">
                  <c:v>1.5</c:v>
                </c:pt>
                <c:pt idx="16">
                  <c:v>0.6</c:v>
                </c:pt>
                <c:pt idx="17">
                  <c:v>1</c:v>
                </c:pt>
              </c:numCache>
            </c:numRef>
          </c:val>
        </c:ser>
        <c:ser>
          <c:idx val="5"/>
          <c:order val="5"/>
          <c:tx>
            <c:strRef>
              <c:f>донфон!$G$1</c:f>
              <c:strCache>
                <c:ptCount val="1"/>
                <c:pt idx="0">
                  <c:v>Азот нитратов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донфон!$A$32:$A$49</c:f>
              <c:strCache>
                <c:ptCount val="18"/>
                <c:pt idx="0">
                  <c:v>С-ДО-90-2 / С-ДО-90-1(фон)</c:v>
                </c:pt>
                <c:pt idx="1">
                  <c:v>С-ДО-90-4 / С-ДО-90-3(фон)</c:v>
                </c:pt>
                <c:pt idx="2">
                  <c:v>С-ДО-90-5 / С-ДО-90-4(фон)</c:v>
                </c:pt>
                <c:pt idx="3">
                  <c:v>С-ДО-90-6 / С-ДО-90-5(фон)</c:v>
                </c:pt>
                <c:pt idx="4">
                  <c:v>С-ДО-90-8 / С-ДО-90-7(фон)</c:v>
                </c:pt>
                <c:pt idx="5">
                  <c:v>С-ДО-90-10 / С-ДО-90-9(фон)</c:v>
                </c:pt>
                <c:pt idx="6">
                  <c:v>С-ДО-90-12 / С-ДО-90-11(фон)</c:v>
                </c:pt>
                <c:pt idx="7">
                  <c:v>С-ДО-90-14 / С-ДО-90-13(фон)</c:v>
                </c:pt>
                <c:pt idx="8">
                  <c:v>С-ДО-90-16 / С-ДО-90-15(фон)</c:v>
                </c:pt>
                <c:pt idx="9">
                  <c:v>С-ДО-90-18 / С-ДО-90-17(фон)</c:v>
                </c:pt>
                <c:pt idx="10">
                  <c:v>С-ДО-90-19 / С-ДО-90-18(фон)</c:v>
                </c:pt>
                <c:pt idx="11">
                  <c:v>С-ДО-90-20 / С-ДО-90-19(фон)</c:v>
                </c:pt>
                <c:pt idx="12">
                  <c:v>С-ДО-90-21 / С-ДО-90-20(фон)</c:v>
                </c:pt>
                <c:pt idx="13">
                  <c:v>С-ДО-90-23 / С-ДО-90-22(фон)</c:v>
                </c:pt>
                <c:pt idx="14">
                  <c:v>С-ДО-90-24 / С-ДО-90-23(фон)</c:v>
                </c:pt>
                <c:pt idx="15">
                  <c:v>С-ДО-90-25 / С-ДО-90-24(фон)</c:v>
                </c:pt>
                <c:pt idx="16">
                  <c:v>С-ДО-90-27 / С-ДО-90-26(фон)</c:v>
                </c:pt>
                <c:pt idx="17">
                  <c:v>С-ДО-90-29 / С-ДО-90-28(фон)</c:v>
                </c:pt>
              </c:strCache>
            </c:strRef>
          </c:cat>
          <c:val>
            <c:numRef>
              <c:f>донфон!$G$32:$G$49</c:f>
              <c:numCache>
                <c:formatCode>General</c:formatCode>
                <c:ptCount val="18"/>
                <c:pt idx="0">
                  <c:v>2.56</c:v>
                </c:pt>
                <c:pt idx="1">
                  <c:v>12.58</c:v>
                </c:pt>
                <c:pt idx="2">
                  <c:v>0.76</c:v>
                </c:pt>
                <c:pt idx="3">
                  <c:v>0.6</c:v>
                </c:pt>
                <c:pt idx="4">
                  <c:v>0.59</c:v>
                </c:pt>
                <c:pt idx="5">
                  <c:v>0.76</c:v>
                </c:pt>
                <c:pt idx="6">
                  <c:v>0.88</c:v>
                </c:pt>
                <c:pt idx="7">
                  <c:v>1.41</c:v>
                </c:pt>
                <c:pt idx="8">
                  <c:v>1.51</c:v>
                </c:pt>
                <c:pt idx="9">
                  <c:v>0.35</c:v>
                </c:pt>
                <c:pt idx="10">
                  <c:v>2</c:v>
                </c:pt>
                <c:pt idx="11">
                  <c:v>1.81</c:v>
                </c:pt>
                <c:pt idx="12">
                  <c:v>0.37</c:v>
                </c:pt>
                <c:pt idx="13">
                  <c:v>0.35</c:v>
                </c:pt>
                <c:pt idx="14">
                  <c:v>1.87</c:v>
                </c:pt>
                <c:pt idx="15">
                  <c:v>0.45</c:v>
                </c:pt>
                <c:pt idx="16">
                  <c:v>1.26</c:v>
                </c:pt>
                <c:pt idx="17">
                  <c:v>2.59</c:v>
                </c:pt>
              </c:numCache>
            </c:numRef>
          </c:val>
        </c:ser>
        <c:ser>
          <c:idx val="6"/>
          <c:order val="6"/>
          <c:tx>
            <c:strRef>
              <c:f>донфон!$H$1</c:f>
              <c:strCache>
                <c:ptCount val="1"/>
                <c:pt idx="0">
                  <c:v>Фосфор фосфатов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донфон!$A$32:$A$49</c:f>
              <c:strCache>
                <c:ptCount val="18"/>
                <c:pt idx="0">
                  <c:v>С-ДО-90-2 / С-ДО-90-1(фон)</c:v>
                </c:pt>
                <c:pt idx="1">
                  <c:v>С-ДО-90-4 / С-ДО-90-3(фон)</c:v>
                </c:pt>
                <c:pt idx="2">
                  <c:v>С-ДО-90-5 / С-ДО-90-4(фон)</c:v>
                </c:pt>
                <c:pt idx="3">
                  <c:v>С-ДО-90-6 / С-ДО-90-5(фон)</c:v>
                </c:pt>
                <c:pt idx="4">
                  <c:v>С-ДО-90-8 / С-ДО-90-7(фон)</c:v>
                </c:pt>
                <c:pt idx="5">
                  <c:v>С-ДО-90-10 / С-ДО-90-9(фон)</c:v>
                </c:pt>
                <c:pt idx="6">
                  <c:v>С-ДО-90-12 / С-ДО-90-11(фон)</c:v>
                </c:pt>
                <c:pt idx="7">
                  <c:v>С-ДО-90-14 / С-ДО-90-13(фон)</c:v>
                </c:pt>
                <c:pt idx="8">
                  <c:v>С-ДО-90-16 / С-ДО-90-15(фон)</c:v>
                </c:pt>
                <c:pt idx="9">
                  <c:v>С-ДО-90-18 / С-ДО-90-17(фон)</c:v>
                </c:pt>
                <c:pt idx="10">
                  <c:v>С-ДО-90-19 / С-ДО-90-18(фон)</c:v>
                </c:pt>
                <c:pt idx="11">
                  <c:v>С-ДО-90-20 / С-ДО-90-19(фон)</c:v>
                </c:pt>
                <c:pt idx="12">
                  <c:v>С-ДО-90-21 / С-ДО-90-20(фон)</c:v>
                </c:pt>
                <c:pt idx="13">
                  <c:v>С-ДО-90-23 / С-ДО-90-22(фон)</c:v>
                </c:pt>
                <c:pt idx="14">
                  <c:v>С-ДО-90-24 / С-ДО-90-23(фон)</c:v>
                </c:pt>
                <c:pt idx="15">
                  <c:v>С-ДО-90-25 / С-ДО-90-24(фон)</c:v>
                </c:pt>
                <c:pt idx="16">
                  <c:v>С-ДО-90-27 / С-ДО-90-26(фон)</c:v>
                </c:pt>
                <c:pt idx="17">
                  <c:v>С-ДО-90-29 / С-ДО-90-28(фон)</c:v>
                </c:pt>
              </c:strCache>
            </c:strRef>
          </c:cat>
          <c:val>
            <c:numRef>
              <c:f>донфон!$H$32:$H$49</c:f>
              <c:numCache>
                <c:formatCode>General</c:formatCode>
                <c:ptCount val="18"/>
                <c:pt idx="0">
                  <c:v>1</c:v>
                </c:pt>
                <c:pt idx="1">
                  <c:v>0.2</c:v>
                </c:pt>
                <c:pt idx="2">
                  <c:v>0.8</c:v>
                </c:pt>
                <c:pt idx="3">
                  <c:v>2.9</c:v>
                </c:pt>
                <c:pt idx="4">
                  <c:v>1</c:v>
                </c:pt>
                <c:pt idx="5">
                  <c:v>1</c:v>
                </c:pt>
                <c:pt idx="6">
                  <c:v>6.1</c:v>
                </c:pt>
                <c:pt idx="7">
                  <c:v>0.9</c:v>
                </c:pt>
                <c:pt idx="8">
                  <c:v>1.3</c:v>
                </c:pt>
                <c:pt idx="9">
                  <c:v>0.2</c:v>
                </c:pt>
                <c:pt idx="10">
                  <c:v>3.3</c:v>
                </c:pt>
                <c:pt idx="11">
                  <c:v>1</c:v>
                </c:pt>
                <c:pt idx="12">
                  <c:v>1.2</c:v>
                </c:pt>
                <c:pt idx="13">
                  <c:v>1.1</c:v>
                </c:pt>
                <c:pt idx="14">
                  <c:v>0.9</c:v>
                </c:pt>
                <c:pt idx="15">
                  <c:v>0.1</c:v>
                </c:pt>
                <c:pt idx="16">
                  <c:v>2.7</c:v>
                </c:pt>
                <c:pt idx="17">
                  <c:v>2.3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214720"/>
        <c:axId val="61216256"/>
      </c:barChart>
      <c:catAx>
        <c:axId val="61214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  <a:headEnd type="none"/>
            <a:tailEnd type="triangle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8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</a:p>
        </c:txPr>
        <c:crossAx val="61216256"/>
        <c:crosses val="autoZero"/>
        <c:auto val="1"/>
        <c:lblAlgn val="ctr"/>
        <c:lblOffset val="100"/>
        <c:noMultiLvlLbl val="0"/>
      </c:catAx>
      <c:valAx>
        <c:axId val="61216256"/>
        <c:scaling>
          <c:orientation val="minMax"/>
          <c:max val="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14720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ru-RU" sz="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9483796128471"/>
          <c:y val="0.0206814462133611"/>
          <c:w val="0.945871094033205"/>
          <c:h val="0.550602588900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'[Книга1.xlsx]Лист13 (2)'!$T$1</c:f>
              <c:strCache>
                <c:ptCount val="1"/>
                <c:pt idx="0">
                  <c:v>Ассимиляционная емкость, выраженная в массе вещества, которую способна переработать экосистема реки Шаня (т/год)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'[Книга1.xlsx]Лист13 (2)'!$C$1:$N$1</c:f>
              <c:strCache>
                <c:ptCount val="12"/>
                <c:pt idx="0">
                  <c:v>Нефтепродукты</c:v>
                </c:pt>
                <c:pt idx="1">
                  <c:v>Аммоний-ион (в пересчете на азот), мг/дм3</c:v>
                </c:pt>
                <c:pt idx="2">
                  <c:v>Нитрат-ион/1000</c:v>
                </c:pt>
                <c:pt idx="3">
                  <c:v>Нитрит-ион</c:v>
                </c:pt>
                <c:pt idx="4">
                  <c:v>Сульфат-ион/1000</c:v>
                </c:pt>
                <c:pt idx="5">
                  <c:v>Фенолы (общие и летучие)</c:v>
                </c:pt>
                <c:pt idx="6">
                  <c:v>Фосфат-ион</c:v>
                </c:pt>
                <c:pt idx="7">
                  <c:v>Хлорид-ион/1000</c:v>
                </c:pt>
                <c:pt idx="8">
                  <c:v>Медь</c:v>
                </c:pt>
                <c:pt idx="9">
                  <c:v>Железо общее</c:v>
                </c:pt>
                <c:pt idx="10">
                  <c:v>Марганец</c:v>
                </c:pt>
                <c:pt idx="11">
                  <c:v>Цинк</c:v>
                </c:pt>
              </c:strCache>
            </c:strRef>
          </c:cat>
          <c:val>
            <c:numRef>
              <c:f>'[Книга1.xlsx]Лист13 (2)'!$C$16:$N$16</c:f>
              <c:numCache>
                <c:formatCode>General</c:formatCode>
                <c:ptCount val="12"/>
                <c:pt idx="0">
                  <c:v>66.64</c:v>
                </c:pt>
                <c:pt idx="1">
                  <c:v>114.23</c:v>
                </c:pt>
                <c:pt idx="2">
                  <c:v>64.16933</c:v>
                </c:pt>
                <c:pt idx="3">
                  <c:v>30.57</c:v>
                </c:pt>
                <c:pt idx="4">
                  <c:v>158.95299</c:v>
                </c:pt>
                <c:pt idx="5">
                  <c:v>1.33</c:v>
                </c:pt>
                <c:pt idx="6">
                  <c:v>0</c:v>
                </c:pt>
                <c:pt idx="7">
                  <c:v>479.35075</c:v>
                </c:pt>
                <c:pt idx="8">
                  <c:v>1.2</c:v>
                </c:pt>
                <c:pt idx="9">
                  <c:v>50.13</c:v>
                </c:pt>
                <c:pt idx="10">
                  <c:v>154.9</c:v>
                </c:pt>
                <c:pt idx="11">
                  <c:v>13.29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-45"/>
        <c:axId val="61239680"/>
        <c:axId val="61241216"/>
      </c:barChart>
      <c:catAx>
        <c:axId val="61239680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ru-RU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1241216"/>
        <c:crossesAt val="0"/>
        <c:auto val="1"/>
        <c:lblAlgn val="ctr"/>
        <c:lblOffset val="100"/>
        <c:noMultiLvlLbl val="0"/>
      </c:catAx>
      <c:valAx>
        <c:axId val="61241216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3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602244970896"/>
          <c:y val="0.0238080610534867"/>
          <c:w val="0.945871094033205"/>
          <c:h val="0.550602588900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'[Книга1.xlsx]Лист13 (2)'!$T$1</c:f>
              <c:strCache>
                <c:ptCount val="1"/>
                <c:pt idx="0">
                  <c:v>Ассимиляционная емкость, выраженная в массе вещества, которую способна переработать экосистема реки Шаня (т/год)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'[Книга1.xlsx]Лист13 (2)'!$C$1:$N$1</c:f>
              <c:strCache>
                <c:ptCount val="12"/>
                <c:pt idx="0">
                  <c:v>Нефтепродукты</c:v>
                </c:pt>
                <c:pt idx="1">
                  <c:v>Аммоний-ион (в пересчете на азот), мг/дм3</c:v>
                </c:pt>
                <c:pt idx="2">
                  <c:v>Нитрат-ион/1000</c:v>
                </c:pt>
                <c:pt idx="3">
                  <c:v>Нитрит-ион</c:v>
                </c:pt>
                <c:pt idx="4">
                  <c:v>Сульфат-ион/1000</c:v>
                </c:pt>
                <c:pt idx="5">
                  <c:v>Фенолы (общие и летучие)</c:v>
                </c:pt>
                <c:pt idx="6">
                  <c:v>Фосфат-ион</c:v>
                </c:pt>
                <c:pt idx="7">
                  <c:v>Хлорид-ион/1000</c:v>
                </c:pt>
                <c:pt idx="8">
                  <c:v>Медь</c:v>
                </c:pt>
                <c:pt idx="9">
                  <c:v>Железо общее</c:v>
                </c:pt>
                <c:pt idx="10">
                  <c:v>Марганец</c:v>
                </c:pt>
                <c:pt idx="11">
                  <c:v>Цинк</c:v>
                </c:pt>
              </c:strCache>
            </c:strRef>
          </c:cat>
          <c:val>
            <c:numRef>
              <c:f>'[Книга1.xlsx]Лист13 (2)'!$C$21:$N$21</c:f>
              <c:numCache>
                <c:formatCode>General</c:formatCode>
                <c:ptCount val="12"/>
                <c:pt idx="0">
                  <c:v>50.4</c:v>
                </c:pt>
                <c:pt idx="1">
                  <c:v>136.42</c:v>
                </c:pt>
                <c:pt idx="2">
                  <c:v>48.22204</c:v>
                </c:pt>
                <c:pt idx="3">
                  <c:v>26.62</c:v>
                </c:pt>
                <c:pt idx="4">
                  <c:v>119.4281</c:v>
                </c:pt>
                <c:pt idx="5">
                  <c:v>1.02</c:v>
                </c:pt>
                <c:pt idx="6">
                  <c:v>0</c:v>
                </c:pt>
                <c:pt idx="7">
                  <c:v>360.23961</c:v>
                </c:pt>
                <c:pt idx="8">
                  <c:v>1</c:v>
                </c:pt>
                <c:pt idx="9">
                  <c:v>93.48</c:v>
                </c:pt>
                <c:pt idx="10">
                  <c:v>125.65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-27"/>
        <c:axId val="61262080"/>
        <c:axId val="61263872"/>
      </c:barChart>
      <c:catAx>
        <c:axId val="61262080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ru-RU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1263872"/>
        <c:crossesAt val="0"/>
        <c:auto val="1"/>
        <c:lblAlgn val="ctr"/>
        <c:lblOffset val="100"/>
        <c:noMultiLvlLbl val="0"/>
      </c:catAx>
      <c:valAx>
        <c:axId val="61263872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6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64745709008"/>
          <c:y val="0.027394113142341"/>
          <c:w val="0.945871094033205"/>
          <c:h val="0.550602588900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'[Книга1.xlsx]Лист13 (3)'!$T$1</c:f>
              <c:strCache>
                <c:ptCount val="1"/>
                <c:pt idx="0">
                  <c:v>Ассимиляционная емкость, выраженная в массе вещества, которую способна переработать экосистема реки Шаня (т/год)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'[Книга1.xlsx]Лист13 (3)'!$C$1:$N$1</c:f>
              <c:strCache>
                <c:ptCount val="12"/>
                <c:pt idx="0">
                  <c:v>Нефтепродукты</c:v>
                </c:pt>
                <c:pt idx="1">
                  <c:v>Аммоний-ион (в пересчете на азот), мг/дм3</c:v>
                </c:pt>
                <c:pt idx="2">
                  <c:v>Нитрат-ион/1000</c:v>
                </c:pt>
                <c:pt idx="3">
                  <c:v>Нитрит-ион</c:v>
                </c:pt>
                <c:pt idx="4">
                  <c:v>Сульфат-ион/1000</c:v>
                </c:pt>
                <c:pt idx="5">
                  <c:v>Фенолы (общие и летучие)</c:v>
                </c:pt>
                <c:pt idx="6">
                  <c:v>Фосфат-ион</c:v>
                </c:pt>
                <c:pt idx="7">
                  <c:v>Хлорид-ион/1000</c:v>
                </c:pt>
                <c:pt idx="8">
                  <c:v>Медь</c:v>
                </c:pt>
                <c:pt idx="9">
                  <c:v>Железо общее</c:v>
                </c:pt>
                <c:pt idx="10">
                  <c:v>Марганец</c:v>
                </c:pt>
                <c:pt idx="11">
                  <c:v>Цинк</c:v>
                </c:pt>
              </c:strCache>
            </c:strRef>
          </c:cat>
          <c:val>
            <c:numRef>
              <c:f>'[Книга1.xlsx]Лист13 (3)'!$C$20:$N$20</c:f>
              <c:numCache>
                <c:formatCode>General</c:formatCode>
                <c:ptCount val="12"/>
                <c:pt idx="0">
                  <c:v>115.49</c:v>
                </c:pt>
                <c:pt idx="1">
                  <c:v>242.97</c:v>
                </c:pt>
                <c:pt idx="2">
                  <c:v>99.48521</c:v>
                </c:pt>
                <c:pt idx="3">
                  <c:v>45.57</c:v>
                </c:pt>
                <c:pt idx="4">
                  <c:v>246.92046</c:v>
                </c:pt>
                <c:pt idx="5">
                  <c:v>2.19</c:v>
                </c:pt>
                <c:pt idx="6">
                  <c:v>0</c:v>
                </c:pt>
                <c:pt idx="7">
                  <c:v>741.50976</c:v>
                </c:pt>
                <c:pt idx="8">
                  <c:v>0.6</c:v>
                </c:pt>
                <c:pt idx="9">
                  <c:v>157.05</c:v>
                </c:pt>
                <c:pt idx="10">
                  <c:v>255.61</c:v>
                </c:pt>
                <c:pt idx="11">
                  <c:v>27.53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overlap val="-27"/>
        <c:axId val="61348480"/>
        <c:axId val="61366656"/>
      </c:barChart>
      <c:catAx>
        <c:axId val="61348480"/>
        <c:scaling>
          <c:orientation val="minMax"/>
        </c:scaling>
        <c:delete val="0"/>
        <c:axPos val="b"/>
        <c:numFmt formatCode="#,##0.00_);[Red]\(#,##0.00\)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ru-RU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1366656"/>
        <c:crossesAt val="0"/>
        <c:auto val="1"/>
        <c:lblAlgn val="ctr"/>
        <c:lblOffset val="100"/>
        <c:noMultiLvlLbl val="0"/>
      </c:catAx>
      <c:valAx>
        <c:axId val="61366656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34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КОЛОНТИТУЛ</a:t>
            </a:r>
            <a:endParaRPr lang="ru-RU" sz="3200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фото</a:t>
            </a:r>
            <a:endParaRPr lang="ru-RU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Санкт-Петербургский</a:t>
            </a:r>
            <a:br>
              <a:rPr lang="ru-RU" dirty="0" smtClean="0"/>
            </a:br>
            <a:r>
              <a:rPr lang="ru-RU" dirty="0" smtClean="0"/>
              <a:t>государственный университет</a:t>
            </a:r>
            <a:br>
              <a:rPr lang="ru-RU" dirty="0" smtClean="0"/>
            </a:br>
            <a:r>
              <a:rPr lang="ru-RU" dirty="0" smtClean="0"/>
              <a:t>2016</a:t>
            </a:r>
            <a:endParaRPr lang="ru-RU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635" y="1484630"/>
            <a:ext cx="8889365" cy="1470025"/>
          </a:xfrm>
        </p:spPr>
        <p:txBody>
          <a:bodyPr>
            <a:normAutofit fontScale="90000"/>
          </a:bodyPr>
          <a:lstStyle/>
          <a:p>
            <a:r>
              <a:rPr lang="ru-RU" sz="2665">
                <a:solidFill>
                  <a:schemeClr val="tx1"/>
                </a:solidFill>
              </a:rPr>
              <a:t>Выпускная квалификационная работа</a:t>
            </a:r>
            <a:br>
              <a:rPr lang="ru-RU"/>
            </a:br>
            <a:r>
              <a:rPr lang="ru-RU" sz="3555"/>
              <a:t>Эколого-геохимическая оценка </a:t>
            </a:r>
            <a:br>
              <a:rPr lang="ru-RU" sz="3555"/>
            </a:br>
            <a:r>
              <a:rPr lang="ru-RU" sz="3555"/>
              <a:t>состояния водных объектов Калужской области </a:t>
            </a:r>
            <a:br>
              <a:rPr lang="ru-RU" sz="3555"/>
            </a:br>
            <a:r>
              <a:rPr lang="ru-RU" sz="3555"/>
              <a:t>(на примере рек Лужа, Шаня и Суходрев)</a:t>
            </a:r>
            <a:endParaRPr lang="ru-RU" sz="3555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63620" y="3429000"/>
            <a:ext cx="5516880" cy="2860675"/>
          </a:xfrm>
        </p:spPr>
        <p:txBody>
          <a:bodyPr>
            <a:normAutofit fontScale="57500" lnSpcReduction="10000"/>
          </a:bodyPr>
          <a:lstStyle/>
          <a:p>
            <a:pPr algn="r"/>
            <a:r>
              <a:rPr lang="ru-RU" sz="3000" b="1">
                <a:solidFill>
                  <a:schemeClr val="tx1"/>
                </a:solidFill>
              </a:rPr>
              <a:t>Подготовила:</a:t>
            </a:r>
            <a:endParaRPr lang="ru-RU" sz="3000">
              <a:solidFill>
                <a:schemeClr val="tx1"/>
              </a:solidFill>
            </a:endParaRPr>
          </a:p>
          <a:p>
            <a:pPr algn="r"/>
            <a:r>
              <a:rPr lang="ru-RU" sz="3000"/>
              <a:t>студентка направления 05.03.06 </a:t>
            </a:r>
            <a:endParaRPr lang="ru-RU" sz="3000"/>
          </a:p>
          <a:p>
            <a:pPr algn="r"/>
            <a:r>
              <a:rPr lang="ru-RU" sz="3000"/>
              <a:t>«Экология и природопользование», </a:t>
            </a:r>
            <a:endParaRPr lang="ru-RU" sz="3000"/>
          </a:p>
          <a:p>
            <a:pPr algn="r"/>
            <a:r>
              <a:rPr lang="ru-RU" sz="3000"/>
              <a:t>профиля 05.03.06 «Экология и недропользование»</a:t>
            </a:r>
            <a:endParaRPr lang="ru-RU" sz="3000"/>
          </a:p>
          <a:p>
            <a:pPr algn="r">
              <a:buClrTx/>
              <a:buSzTx/>
              <a:buNone/>
            </a:pPr>
            <a:r>
              <a:rPr lang="ru-RU" sz="3000" b="1"/>
              <a:t>Попутникова Виктория Александровна</a:t>
            </a:r>
            <a:endParaRPr lang="ru-RU" sz="3000" b="1"/>
          </a:p>
          <a:p>
            <a:pPr algn="r">
              <a:buClrTx/>
              <a:buSzTx/>
              <a:buNone/>
            </a:pPr>
            <a:endParaRPr lang="ru-RU" sz="3000" b="1"/>
          </a:p>
          <a:p>
            <a:pPr algn="r"/>
            <a:r>
              <a:rPr lang="ru-RU" sz="3000" b="1">
                <a:solidFill>
                  <a:schemeClr val="tx1"/>
                </a:solidFill>
              </a:rPr>
              <a:t>Научный руководитель:</a:t>
            </a:r>
            <a:r>
              <a:rPr lang="ru-RU" sz="3000" b="1"/>
              <a:t> </a:t>
            </a:r>
            <a:endParaRPr lang="ru-RU" sz="3000" b="1"/>
          </a:p>
          <a:p>
            <a:pPr algn="r"/>
            <a:r>
              <a:rPr lang="ru-RU" sz="3000"/>
              <a:t>доцент кафедры экологической геологии, </a:t>
            </a:r>
            <a:endParaRPr lang="ru-RU" sz="3000"/>
          </a:p>
          <a:p>
            <a:pPr algn="r"/>
            <a:r>
              <a:rPr lang="ru-RU" sz="3000"/>
              <a:t>кандидат  геол.-мин. наук,</a:t>
            </a:r>
            <a:endParaRPr lang="ru-RU" sz="3000"/>
          </a:p>
          <a:p>
            <a:pPr algn="r"/>
            <a:r>
              <a:rPr lang="ru-RU" sz="3000" b="1"/>
              <a:t>Зеленковский Павел Сергеевич</a:t>
            </a:r>
            <a:endParaRPr lang="ru-RU" sz="3000" b="1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996055" y="6489700"/>
            <a:ext cx="1354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ru-RU">
                <a:solidFill>
                  <a:schemeClr val="accent2">
                    <a:lumMod val="75000"/>
                  </a:schemeClr>
                </a:solidFill>
              </a:rPr>
              <a:t>2020-2021 г.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" y="1196975"/>
            <a:ext cx="8945880" cy="4070350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30000"/>
              </a:lnSpc>
              <a:buNone/>
            </a:pPr>
            <a:endParaRPr lang="ru-RU" altLang="en-US" sz="2400">
              <a:sym typeface="+mn-ea"/>
            </a:endParaRPr>
          </a:p>
          <a:p>
            <a:pPr lvl="0" algn="just">
              <a:lnSpc>
                <a:spcPct val="80000"/>
              </a:lnSpc>
            </a:pPr>
            <a:r>
              <a:rPr lang="ru-RU" sz="2400">
                <a:sym typeface="+mn-ea"/>
              </a:rPr>
              <a:t>Наиболее распространенными видами загрязнения рек являются органические вещества, фосфаты (превышения до 11 раз), нитриты (превышения до 10 раз), нитраты (превышения до 3 раз), соединения меди (превышения до 6 раз), железа (превышения до 7 раз), цинка (превышения до 3 раз), марганца (превышения до 3 раз);</a:t>
            </a:r>
            <a:endParaRPr lang="ru-RU" sz="2400">
              <a:sym typeface="+mn-ea"/>
            </a:endParaRPr>
          </a:p>
          <a:p>
            <a:pPr lvl="0" algn="just">
              <a:lnSpc>
                <a:spcPct val="50000"/>
              </a:lnSpc>
            </a:pPr>
            <a:endParaRPr lang="ru-RU" sz="2400">
              <a:sym typeface="+mn-ea"/>
            </a:endParaRPr>
          </a:p>
          <a:p>
            <a:pPr lvl="0" algn="just">
              <a:lnSpc>
                <a:spcPct val="80000"/>
              </a:lnSpc>
            </a:pPr>
            <a:r>
              <a:rPr lang="ru-RU" sz="2400">
                <a:sym typeface="+mn-ea"/>
              </a:rPr>
              <a:t>На всех участках рек — Шаня, Суходрев и Лужа превышена нагрузка по </a:t>
            </a:r>
            <a:r>
              <a:rPr lang="ru-RU" sz="2400" b="1">
                <a:sym typeface="+mn-ea"/>
              </a:rPr>
              <a:t>фосфатам</a:t>
            </a:r>
            <a:r>
              <a:rPr lang="ru-RU" sz="2400">
                <a:sym typeface="+mn-ea"/>
              </a:rPr>
              <a:t>, а также на большинстве участков наблюдается превышение по </a:t>
            </a:r>
            <a:r>
              <a:rPr lang="ru-RU" sz="2400" b="1">
                <a:sym typeface="+mn-ea"/>
              </a:rPr>
              <a:t>аммонийному азоту, нитрит-иону, меди и железу</a:t>
            </a:r>
            <a:r>
              <a:rPr lang="ru-RU" sz="2400">
                <a:sym typeface="+mn-ea"/>
              </a:rPr>
              <a:t>. Можно предположить, что сточные воды и поверхностный сток оказывают заметное влияние на реки и их самоочищающую способность. Стоит учитывать, что исследования проводились за один период, и в зависимости от сезона, ассимилирующая способность рек может меняться.</a:t>
            </a:r>
            <a:endParaRPr lang="ru-RU" sz="2400">
              <a:sym typeface="+mn-ea"/>
            </a:endParaRPr>
          </a:p>
          <a:p>
            <a:pPr marL="0" lvl="0" indent="0" algn="just">
              <a:lnSpc>
                <a:spcPct val="50000"/>
              </a:lnSpc>
              <a:buNone/>
            </a:pPr>
            <a:endParaRPr lang="ru-RU" sz="2000"/>
          </a:p>
          <a:p>
            <a:pPr lvl="0" algn="just">
              <a:lnSpc>
                <a:spcPct val="80000"/>
              </a:lnSpc>
            </a:pPr>
            <a:endParaRPr lang="ru-RU" altLang="en-US" sz="2000">
              <a:sym typeface="+mn-ea"/>
            </a:endParaRPr>
          </a:p>
          <a:p>
            <a:pPr lvl="0" algn="just">
              <a:lnSpc>
                <a:spcPct val="80000"/>
              </a:lnSpc>
            </a:pPr>
            <a:endParaRPr lang="ru-RU" altLang="en-US" sz="2000"/>
          </a:p>
          <a:p>
            <a:pPr algn="just">
              <a:lnSpc>
                <a:spcPct val="80000"/>
              </a:lnSpc>
            </a:pPr>
            <a:endParaRPr lang="ru-RU" sz="20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z="2400" smtClean="0"/>
            </a:fld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sym typeface="+mn-ea"/>
              </a:rPr>
              <a:t>Основные выводы</a:t>
            </a:r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555" b="1">
                <a:latin typeface="+mj-lt"/>
                <a:ea typeface="+mj-ea"/>
                <a:cs typeface="+mj-cs"/>
              </a:rPr>
              <a:t>Спасибо за внимание!</a:t>
            </a:r>
            <a:endParaRPr lang="ru-RU" sz="3555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Благодарности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66065" y="1036320"/>
            <a:ext cx="8430895" cy="497014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altLang="en-US" sz="2000"/>
              <a:t>Автор  выражает огромную благодарность: </a:t>
            </a:r>
            <a:endParaRPr lang="ru-RU" altLang="en-US" sz="2000"/>
          </a:p>
          <a:p>
            <a:pPr algn="just"/>
            <a:r>
              <a:rPr lang="ru-RU" altLang="en-US" sz="2000"/>
              <a:t>Черновой Елене Николаевне — ассистенту кафедры прикладной экологии СПбГУ, а также сотруднице ООО «ТехноТерра» и своему научному руководителю — Зеленковскому Павлу Сергеевичу, доценту кафедры экологической геологии СПбГУ, кандидату геол.-мин. наук за чуткое руководство и содействие в написании выпускной квалификационной работы; </a:t>
            </a:r>
            <a:endParaRPr lang="ru-RU" altLang="en-US" sz="2000"/>
          </a:p>
          <a:p>
            <a:pPr algn="just"/>
            <a:r>
              <a:rPr lang="ru-RU" altLang="en-US" sz="2000"/>
              <a:t>Рецензенту — Подлипскому Ивану Ивановичу, доценту кафедры геологии и геоэкологии факультета географии РГПУ им. А.И. Герцена, кандидату геол.-мин. наук за внимательный просмотр работы и ценные советы;</a:t>
            </a:r>
            <a:endParaRPr lang="ru-RU" altLang="en-US" sz="2000"/>
          </a:p>
          <a:p>
            <a:pPr algn="just"/>
            <a:r>
              <a:rPr lang="ru-RU" altLang="en-US" sz="2000"/>
              <a:t>Федоровой Ирине Викторовне — к.г.н. за ценные советы при подготовке работы к защите;</a:t>
            </a:r>
            <a:endParaRPr lang="ru-RU" altLang="en-US" sz="2000"/>
          </a:p>
          <a:p>
            <a:pPr algn="just"/>
            <a:r>
              <a:rPr lang="ru-RU" altLang="en-US" sz="2000"/>
              <a:t>Отдельную благодарность автор выражает сотрудникам ООО «ТехноТерра».</a:t>
            </a:r>
            <a:endParaRPr lang="ru-RU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4490" y="836295"/>
            <a:ext cx="8415020" cy="55410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ru-RU" altLang="en-US" sz="2400" b="1">
                <a:sym typeface="+mn-ea"/>
              </a:rPr>
              <a:t>Актуальность данной темы</a:t>
            </a:r>
            <a:r>
              <a:rPr lang="ru-RU" altLang="en-US" sz="2000">
                <a:sym typeface="+mn-ea"/>
              </a:rPr>
              <a:t> заключается в том, что по берегам рек, как правило, много густонаселенных районов, которые нужно снабжать водой, пригодной для человеческих нужд. Это оказывает дополнительную нагрузку на реки и ведет к ухудшению качества воды. Из этого всего следует, необходимость мониторинга и контроля качества вод для поддержания речных экосистем.</a:t>
            </a:r>
            <a:endParaRPr lang="ru-RU" sz="2400" b="1"/>
          </a:p>
          <a:p>
            <a:pPr algn="just">
              <a:lnSpc>
                <a:spcPct val="20000"/>
              </a:lnSpc>
            </a:pPr>
            <a:endParaRPr lang="ru-RU" sz="2400" b="1"/>
          </a:p>
          <a:p>
            <a:pPr marL="0" indent="0" algn="just">
              <a:lnSpc>
                <a:spcPct val="80000"/>
              </a:lnSpc>
              <a:buClrTx/>
              <a:buSzTx/>
              <a:buNone/>
            </a:pPr>
            <a:r>
              <a:rPr lang="ru-RU" sz="2400" b="1"/>
              <a:t>Цель выпускной квалификационной работы</a:t>
            </a:r>
            <a:r>
              <a:rPr lang="ru-RU" sz="2400"/>
              <a:t> — </a:t>
            </a:r>
            <a:r>
              <a:rPr lang="ru-RU" sz="2000"/>
              <a:t>оценить эколого-геохимическое состояние рек — Лужа, Шаня и Суходрев в Калужской области.</a:t>
            </a:r>
            <a:endParaRPr lang="ru-RU" sz="2000"/>
          </a:p>
          <a:p>
            <a:pPr marL="0" indent="0" algn="just">
              <a:lnSpc>
                <a:spcPct val="0"/>
              </a:lnSpc>
              <a:buNone/>
            </a:pPr>
            <a:endParaRPr lang="ru-RU" sz="2400"/>
          </a:p>
          <a:p>
            <a:pPr marL="0" indent="0" algn="just">
              <a:buNone/>
            </a:pPr>
            <a:r>
              <a:rPr lang="ru-RU" sz="2400" b="1"/>
              <a:t>Основные задачи:</a:t>
            </a:r>
            <a:endParaRPr lang="ru-RU" sz="2400" b="1"/>
          </a:p>
          <a:p>
            <a:pPr marL="457200" lvl="1" algn="just">
              <a:lnSpc>
                <a:spcPct val="80000"/>
              </a:lnSpc>
              <a:buClrTx/>
              <a:buSzTx/>
              <a:buNone/>
            </a:pPr>
            <a:r>
              <a:rPr lang="ru-RU" sz="1995"/>
              <a:t>1. Рассчитать кратность превышения загрязняющих веществ в поверхностных водах относительно допустимых уровней и фоновых концентраций;</a:t>
            </a:r>
            <a:endParaRPr lang="ru-RU" sz="1995"/>
          </a:p>
          <a:p>
            <a:pPr marL="457200" lvl="1" algn="just">
              <a:lnSpc>
                <a:spcPct val="80000"/>
              </a:lnSpc>
              <a:buClrTx/>
              <a:buSzTx/>
              <a:buNone/>
            </a:pPr>
            <a:r>
              <a:rPr lang="ru-RU" sz="1995"/>
              <a:t>2. Определить отношение концентрации загрязняющего вещества в пробе донных отложений к концентрации в фоновой пробе;	</a:t>
            </a:r>
            <a:endParaRPr lang="ru-RU" sz="1995"/>
          </a:p>
          <a:p>
            <a:pPr marL="457200" lvl="1" algn="just">
              <a:lnSpc>
                <a:spcPct val="80000"/>
              </a:lnSpc>
              <a:buClrTx/>
              <a:buSzTx/>
              <a:buNone/>
            </a:pPr>
            <a:r>
              <a:rPr lang="ru-RU" sz="1995"/>
              <a:t>3. Оценить ассимилирующую способность рек;</a:t>
            </a:r>
            <a:endParaRPr lang="ru-RU" sz="1995"/>
          </a:p>
          <a:p>
            <a:pPr marL="457200" lvl="1" algn="just">
              <a:lnSpc>
                <a:spcPct val="80000"/>
              </a:lnSpc>
              <a:buClrTx/>
              <a:buSzTx/>
              <a:buNone/>
            </a:pPr>
            <a:r>
              <a:rPr lang="ru-RU" sz="1995"/>
              <a:t>4. Провести ранжирование участков водотока по состоянию загрязнения компонентов водного объекта относительно степени загрязнения и визуализировать данные.</a:t>
            </a:r>
            <a:endParaRPr lang="ru-RU" sz="1995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z="2400" smtClean="0"/>
            </a:fld>
            <a:endParaRPr lang="ru-RU" sz="24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sym typeface="+mn-ea"/>
              </a:rPr>
              <a:t>Актульность, цель и задачи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sym typeface="+mn-ea"/>
              </a:rPr>
              <a:t>Объекты исследования и материалы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z="2400" smtClean="0"/>
            </a:fld>
            <a:endParaRPr lang="ru-RU" sz="2400" dirty="0" smtClean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9200" y="6525260"/>
            <a:ext cx="6696710" cy="2844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ru-RU">
                <a:sym typeface="+mn-ea"/>
              </a:rPr>
              <a:t>Рисунок 1 — Исследуемые реки, водопользователи и точки отбора</a:t>
            </a:r>
            <a:endParaRPr lang="ru-RU" altLang="en-US"/>
          </a:p>
        </p:txBody>
      </p:sp>
      <p:pic>
        <p:nvPicPr>
          <p:cNvPr id="12" name="Замещающее содержимое 11" descr="расположенеие для презы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828040" y="908685"/>
            <a:ext cx="7759700" cy="54692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585" y="44450"/>
            <a:ext cx="6675120" cy="694055"/>
          </a:xfrm>
        </p:spPr>
        <p:txBody>
          <a:bodyPr>
            <a:normAutofit fontScale="90000"/>
          </a:bodyPr>
          <a:lstStyle/>
          <a:p>
            <a:r>
              <a:rPr lang="ru-RU" altLang="en-US">
                <a:solidFill>
                  <a:srgbClr val="A02A1D"/>
                </a:solidFill>
                <a:sym typeface="+mn-ea"/>
              </a:rPr>
              <a:t>Превышения относительно ПДКрыб.-хоз. на примере р. Суходрев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400"/>
              <a:t>4</a:t>
            </a:r>
            <a:endParaRPr lang="ru-RU" sz="2400" dirty="0"/>
          </a:p>
        </p:txBody>
      </p:sp>
      <p:graphicFrame>
        <p:nvGraphicFramePr>
          <p:cNvPr id="9" name="Диаграмма 3"/>
          <p:cNvGraphicFramePr/>
          <p:nvPr/>
        </p:nvGraphicFramePr>
        <p:xfrm>
          <a:off x="498475" y="980440"/>
          <a:ext cx="8500110" cy="4930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print">
            <a:lum contrast="6000"/>
          </a:blip>
          <a:stretch>
            <a:fillRect/>
          </a:stretch>
        </p:blipFill>
        <p:spPr>
          <a:xfrm>
            <a:off x="716915" y="5949315"/>
            <a:ext cx="8063230" cy="426085"/>
          </a:xfrm>
          <a:prstGeom prst="rect">
            <a:avLst/>
          </a:prstGeom>
        </p:spPr>
      </p:pic>
      <p:sp>
        <p:nvSpPr>
          <p:cNvPr id="16" name="Текстовое поле 15"/>
          <p:cNvSpPr txBox="1"/>
          <p:nvPr/>
        </p:nvSpPr>
        <p:spPr>
          <a:xfrm>
            <a:off x="6875780" y="980440"/>
            <a:ext cx="20466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altLang="en-US" sz="2400">
                <a:sym typeface="+mn-ea"/>
              </a:rPr>
              <a:t>Река Суходрев</a:t>
            </a:r>
            <a:endParaRPr lang="ru-RU" altLang="en-US" sz="2400"/>
          </a:p>
        </p:txBody>
      </p:sp>
      <p:pic>
        <p:nvPicPr>
          <p:cNvPr id="23" name="Изображение 22"/>
          <p:cNvPicPr>
            <a:picLocks noChangeAspect="1"/>
          </p:cNvPicPr>
          <p:nvPr/>
        </p:nvPicPr>
        <p:blipFill>
          <a:blip r:embed="rId3" cstate="print"/>
          <a:srcRect t="20367"/>
          <a:stretch>
            <a:fillRect/>
          </a:stretch>
        </p:blipFill>
        <p:spPr>
          <a:xfrm>
            <a:off x="4445" y="1196975"/>
            <a:ext cx="462915" cy="3940175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4" cstate="print">
            <a:lum bright="-12000" contrast="48000"/>
          </a:blip>
          <a:srcRect t="18772" b="38607"/>
          <a:stretch>
            <a:fillRect/>
          </a:stretch>
        </p:blipFill>
        <p:spPr>
          <a:xfrm>
            <a:off x="570230" y="5805170"/>
            <a:ext cx="8356600" cy="2292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1520" y="188595"/>
            <a:ext cx="7017385" cy="417830"/>
          </a:xfrm>
        </p:spPr>
        <p:txBody>
          <a:bodyPr>
            <a:normAutofit fontScale="90000"/>
          </a:bodyPr>
          <a:lstStyle/>
          <a:p>
            <a:r>
              <a:rPr lang="ru-RU" altLang="en-US" dirty="0">
                <a:solidFill>
                  <a:srgbClr val="A02A1D"/>
                </a:solidFill>
                <a:sym typeface="+mn-ea"/>
              </a:rPr>
              <a:t>Превышения относительно фона для воды на примере р. Суходрев</a:t>
            </a:r>
            <a:endParaRPr lang="ru-RU" alt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z="2400" smtClean="0"/>
            </a:fld>
            <a:endParaRPr lang="ru-RU" sz="2400" dirty="0"/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50" y="5300980"/>
            <a:ext cx="8928100" cy="1092835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3" cstate="print"/>
          <a:srcRect l="-4608" t="20566"/>
          <a:stretch>
            <a:fillRect/>
          </a:stretch>
        </p:blipFill>
        <p:spPr>
          <a:xfrm>
            <a:off x="31750" y="908685"/>
            <a:ext cx="508000" cy="4130040"/>
          </a:xfrm>
          <a:prstGeom prst="rect">
            <a:avLst/>
          </a:prstGeom>
        </p:spPr>
      </p:pic>
      <p:graphicFrame>
        <p:nvGraphicFramePr>
          <p:cNvPr id="17" name="Диаграмма 16"/>
          <p:cNvGraphicFramePr/>
          <p:nvPr/>
        </p:nvGraphicFramePr>
        <p:xfrm>
          <a:off x="472440" y="836930"/>
          <a:ext cx="8545830" cy="4468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3" name="Замещающее содержимое 1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31140" y="5156835"/>
            <a:ext cx="8912860" cy="35814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6875780" y="908685"/>
            <a:ext cx="20466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altLang="en-US" sz="2400">
                <a:sym typeface="+mn-ea"/>
              </a:rPr>
              <a:t>Река Суходрев</a:t>
            </a:r>
            <a:endParaRPr lang="ru-RU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5815" y="-27305"/>
            <a:ext cx="7068185" cy="82232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altLang="en-US" sz="3220">
                <a:solidFill>
                  <a:srgbClr val="A02A1D"/>
                </a:solidFill>
                <a:sym typeface="+mn-ea"/>
              </a:rPr>
              <a:t>Превышения относительно фона для донных отложений на примере р. Суходрев</a:t>
            </a:r>
            <a:endParaRPr lang="ru-RU" altLang="en-US" sz="322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z="2400" smtClean="0"/>
            </a:fld>
            <a:endParaRPr lang="ru-RU" sz="2400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070" y="5867400"/>
            <a:ext cx="8964930" cy="536575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40" y="5588635"/>
            <a:ext cx="9049385" cy="464185"/>
          </a:xfrm>
          <a:prstGeom prst="rect">
            <a:avLst/>
          </a:prstGeom>
        </p:spPr>
      </p:pic>
      <p:graphicFrame>
        <p:nvGraphicFramePr>
          <p:cNvPr id="16" name="Диаграмма 15"/>
          <p:cNvGraphicFramePr/>
          <p:nvPr/>
        </p:nvGraphicFramePr>
        <p:xfrm>
          <a:off x="467360" y="839470"/>
          <a:ext cx="8551545" cy="4749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4" cstate="print"/>
          <a:srcRect l="-8495" t="20546"/>
          <a:stretch>
            <a:fillRect/>
          </a:stretch>
        </p:blipFill>
        <p:spPr>
          <a:xfrm>
            <a:off x="-36195" y="1052830"/>
            <a:ext cx="560705" cy="4391660"/>
          </a:xfrm>
          <a:prstGeom prst="rect">
            <a:avLst/>
          </a:prstGeom>
        </p:spPr>
      </p:pic>
      <p:sp>
        <p:nvSpPr>
          <p:cNvPr id="23" name="Текстовое поле 22"/>
          <p:cNvSpPr txBox="1"/>
          <p:nvPr/>
        </p:nvSpPr>
        <p:spPr>
          <a:xfrm>
            <a:off x="6876415" y="1052830"/>
            <a:ext cx="20466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altLang="en-US" sz="2400">
                <a:sym typeface="+mn-ea"/>
              </a:rPr>
              <a:t>Река Суходрев</a:t>
            </a:r>
            <a:endParaRPr lang="ru-RU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30" y="188595"/>
            <a:ext cx="6562725" cy="417830"/>
          </a:xfrm>
        </p:spPr>
        <p:txBody>
          <a:bodyPr>
            <a:normAutofit fontScale="90000"/>
          </a:bodyPr>
          <a:lstStyle/>
          <a:p>
            <a:r>
              <a:rPr lang="ru-RU" altLang="en-US"/>
              <a:t>Методика оценки ассимилирующий способности рек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23215" y="1556385"/>
            <a:ext cx="8458200" cy="36709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en-US" sz="2200"/>
              <a:t>Ассимиляционная емкость — это максимальная динамическая вместимость такого количества загрязняющего вещества, которое может быть за единицу времени накоплено, разрушено, трансформировано и выведено за пределы водной экосистемы без нарушения ее нормальной деятельности.</a:t>
            </a:r>
            <a:endParaRPr lang="ru-RU" altLang="en-US" sz="2200"/>
          </a:p>
          <a:p>
            <a:pPr marL="0" indent="0" algn="just">
              <a:buNone/>
            </a:pPr>
            <a:endParaRPr lang="ru-RU" altLang="en-US" sz="2200"/>
          </a:p>
          <a:p>
            <a:pPr marL="0" indent="0" algn="just">
              <a:buNone/>
            </a:pPr>
            <a:r>
              <a:rPr lang="ru-RU" altLang="en-US" sz="2200"/>
              <a:t>Для оценки ассимиляционной емкости определялось изменение массы загрязняющего вещества на участке. За допустимую нагрузку принималось значение, рассчитываемое на основании ПДК загрязняющего вещества для рыбохозяйственных водоемов.</a:t>
            </a:r>
            <a:endParaRPr lang="ru-RU" altLang="en-US" sz="220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z="2400" smtClean="0"/>
            </a:fld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/>
        </p:nvGraphicFramePr>
        <p:xfrm>
          <a:off x="4572000" y="882015"/>
          <a:ext cx="4330065" cy="296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/>
              <a:t>Результаты оценки ассимилирующей способности рек</a:t>
            </a:r>
            <a:endParaRPr lang="ru-RU" alt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z="2400" smtClean="0"/>
            </a:fld>
            <a:endParaRPr lang="ru-RU" sz="2400" dirty="0"/>
          </a:p>
        </p:txBody>
      </p:sp>
      <p:graphicFrame>
        <p:nvGraphicFramePr>
          <p:cNvPr id="13" name="Замещающее содержимое 12"/>
          <p:cNvGraphicFramePr>
            <a:graphicFrameLocks noGrp="1"/>
          </p:cNvGraphicFramePr>
          <p:nvPr>
            <p:ph idx="1"/>
          </p:nvPr>
        </p:nvGraphicFramePr>
        <p:xfrm>
          <a:off x="251460" y="922020"/>
          <a:ext cx="4392930" cy="2929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/>
          <p:cNvGraphicFramePr/>
          <p:nvPr/>
        </p:nvGraphicFramePr>
        <p:xfrm>
          <a:off x="271780" y="3874770"/>
          <a:ext cx="4544695" cy="254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Текстовое поле 21"/>
          <p:cNvSpPr txBox="1"/>
          <p:nvPr/>
        </p:nvSpPr>
        <p:spPr>
          <a:xfrm>
            <a:off x="971600" y="980728"/>
            <a:ext cx="15582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altLang="en-US" sz="2400" dirty="0">
                <a:sym typeface="+mn-ea"/>
              </a:rPr>
              <a:t>Река </a:t>
            </a:r>
            <a:r>
              <a:rPr lang="ru-RU" altLang="en-US" sz="2400" dirty="0" err="1">
                <a:sym typeface="+mn-ea"/>
              </a:rPr>
              <a:t>Шаня</a:t>
            </a:r>
            <a:endParaRPr lang="ru-RU" altLang="en-US" sz="2400" dirty="0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5292080" y="908720"/>
            <a:ext cx="20466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altLang="en-US" sz="2400" dirty="0">
                <a:sym typeface="+mn-ea"/>
              </a:rPr>
              <a:t>Река Суходрев</a:t>
            </a:r>
            <a:endParaRPr lang="ru-RU" altLang="en-US" sz="2400" dirty="0"/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971600" y="3789040"/>
            <a:ext cx="15144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altLang="en-US" sz="2400" dirty="0">
                <a:sym typeface="+mn-ea"/>
              </a:rPr>
              <a:t>Река Лужа</a:t>
            </a:r>
            <a:endParaRPr lang="ru-RU" altLang="en-US" sz="2400"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435600" y="4220845"/>
            <a:ext cx="34563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en-US" sz="2000">
                <a:sym typeface="+mn-ea"/>
              </a:rPr>
              <a:t>По оси Y - Ассимиляционная емкость, выраженная в массе вещества, которую способна переработать экосистема реки (т/год).</a:t>
            </a:r>
            <a:endParaRPr lang="ru-RU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515" y="188640"/>
            <a:ext cx="6480720" cy="418058"/>
          </a:xfrm>
        </p:spPr>
        <p:txBody>
          <a:bodyPr>
            <a:normAutofit fontScale="90000"/>
          </a:bodyPr>
          <a:lstStyle/>
          <a:p>
            <a:r>
              <a:rPr lang="ru-RU">
                <a:sym typeface="+mn-ea"/>
              </a:rPr>
              <a:t>Результаты ранжирования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z="2400" smtClean="0"/>
            </a:fld>
            <a:endParaRPr lang="ru-RU" sz="2400" dirty="0" smtClean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30555" y="6448425"/>
            <a:ext cx="833374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ctr">
              <a:lnSpc>
                <a:spcPct val="70000"/>
              </a:lnSpc>
              <a:buNone/>
            </a:pPr>
            <a:r>
              <a:rPr lang="ru-RU">
                <a:sym typeface="+mn-ea"/>
              </a:rPr>
              <a:t>Рисунок 2 — Ранжирование участков водотока по состоянию загрязнения компонентов водного объекта </a:t>
            </a:r>
            <a:endParaRPr lang="ru-RU" altLang="en-US"/>
          </a:p>
        </p:txBody>
      </p:sp>
      <p:pic>
        <p:nvPicPr>
          <p:cNvPr id="8" name="Замещающее содержимое 7" descr="Ранг для презы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 t="10300" b="1523"/>
          <a:stretch>
            <a:fillRect/>
          </a:stretch>
        </p:blipFill>
        <p:spPr>
          <a:xfrm>
            <a:off x="0" y="748030"/>
            <a:ext cx="9144000" cy="5698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4116</Words>
  <Application>WPS Presentation</Application>
  <PresentationFormat>Экран (4:3)</PresentationFormat>
  <Paragraphs>101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+Основной текст (восточно-азиат</vt:lpstr>
      <vt:lpstr>ESRI AMFM Electric</vt:lpstr>
      <vt:lpstr>Calibri</vt:lpstr>
      <vt:lpstr>Microsoft YaHei</vt:lpstr>
      <vt:lpstr>Arial Unicode MS</vt:lpstr>
      <vt:lpstr>Тема Office</vt:lpstr>
      <vt:lpstr>Выпускная квалификационная работа Эколого-геохимическая оценка  состояния водных объектов Калужской области  (на примере рек Лужа, Шаня и Суходрев)</vt:lpstr>
      <vt:lpstr>Актульность, цель и задачи</vt:lpstr>
      <vt:lpstr>Объекты исследования и материалы</vt:lpstr>
      <vt:lpstr>Превышения относительно ПДКрыб.-хоз. на примере р. Суходрев</vt:lpstr>
      <vt:lpstr>Превышения относительно фона для воды на примере р. Суходрев</vt:lpstr>
      <vt:lpstr>Превышения относительно фона для донных отложений на примере р. Суходрев</vt:lpstr>
      <vt:lpstr>Методика оценки ассимилирующий способности рек</vt:lpstr>
      <vt:lpstr>Результаты оценки ассимилирующей способности рек</vt:lpstr>
      <vt:lpstr>Результаты ранжирования</vt:lpstr>
      <vt:lpstr>Основные выводы</vt:lpstr>
      <vt:lpstr>PowerPoint 演示文稿</vt:lpstr>
      <vt:lpstr>Благодарности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Vika</cp:lastModifiedBy>
  <cp:revision>39</cp:revision>
  <dcterms:created xsi:type="dcterms:W3CDTF">2015-06-15T11:22:00Z</dcterms:created>
  <dcterms:modified xsi:type="dcterms:W3CDTF">2021-05-27T13:04:19Z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1049-11.2.0.10132</vt:lpwstr>
  </property>
</Properties>
</file>