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85" r:id="rId11"/>
    <p:sldId id="278" r:id="rId12"/>
    <p:sldId id="284" r:id="rId13"/>
  </p:sldIdLst>
  <p:sldSz cx="9144000" cy="5143500" type="screen16x9"/>
  <p:notesSz cx="6858000" cy="9144000"/>
  <p:embeddedFontLst>
    <p:embeddedFont>
      <p:font typeface="Barlow Light" panose="020B0604020202020204" charset="0"/>
      <p:regular r:id="rId15"/>
      <p:bold r:id="rId16"/>
      <p:italic r:id="rId17"/>
      <p:boldItalic r:id="rId18"/>
    </p:embeddedFont>
    <p:embeddedFont>
      <p:font typeface="Barlow SemiBold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9D7188-187E-4C12-B078-33FBD7C00F5F}">
  <a:tblStyle styleId="{8B9D7188-187E-4C12-B078-33FBD7C00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20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dmanuals.com/pt-pt/profissional/transtornos-psiqui%C3%A1tricos/ansiedade-e-transtornos-relacionados-a-estressores/fobia-soci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masters.com.br/agile/fluxo-de-desenvolvimento-com-gitflo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Interações</a:t>
            </a:r>
            <a:br>
              <a:rPr lang="en" dirty="0" smtClean="0"/>
            </a:br>
            <a:r>
              <a:rPr lang="en" dirty="0" smtClean="0"/>
              <a:t>Sociais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Plano e registro de testes de usabilidade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" name="Google Shape;776;p38"/>
          <p:cNvGrpSpPr/>
          <p:nvPr/>
        </p:nvGrpSpPr>
        <p:grpSpPr>
          <a:xfrm rot="19691496">
            <a:off x="6183157" y="2574978"/>
            <a:ext cx="322569" cy="407950"/>
            <a:chOff x="584925" y="238125"/>
            <a:chExt cx="415200" cy="525100"/>
          </a:xfrm>
        </p:grpSpPr>
        <p:sp>
          <p:nvSpPr>
            <p:cNvPr id="6" name="Google Shape;777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778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779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780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781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782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oogle Shape;859;p38"/>
          <p:cNvGrpSpPr/>
          <p:nvPr/>
        </p:nvGrpSpPr>
        <p:grpSpPr>
          <a:xfrm>
            <a:off x="7398656" y="2071625"/>
            <a:ext cx="339661" cy="339661"/>
            <a:chOff x="1922075" y="1629000"/>
            <a:chExt cx="437200" cy="437200"/>
          </a:xfrm>
        </p:grpSpPr>
        <p:sp>
          <p:nvSpPr>
            <p:cNvPr id="13" name="Google Shape;860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861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oogle Shape;905;p38"/>
          <p:cNvGrpSpPr/>
          <p:nvPr/>
        </p:nvGrpSpPr>
        <p:grpSpPr>
          <a:xfrm>
            <a:off x="6950585" y="2016874"/>
            <a:ext cx="134753" cy="391849"/>
            <a:chOff x="4076175" y="2267050"/>
            <a:chExt cx="173450" cy="504375"/>
          </a:xfrm>
        </p:grpSpPr>
        <p:sp>
          <p:nvSpPr>
            <p:cNvPr id="16" name="Google Shape;906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07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" name="Google Shape;973;p38"/>
          <p:cNvSpPr/>
          <p:nvPr/>
        </p:nvSpPr>
        <p:spPr>
          <a:xfrm>
            <a:off x="6637267" y="2383784"/>
            <a:ext cx="896142" cy="881588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" name="Google Shape;896;p38"/>
          <p:cNvSpPr/>
          <p:nvPr/>
        </p:nvSpPr>
        <p:spPr>
          <a:xfrm rot="2417804">
            <a:off x="7533409" y="3028964"/>
            <a:ext cx="296970" cy="296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0" name="Google Shape;909;p38"/>
          <p:cNvGrpSpPr/>
          <p:nvPr/>
        </p:nvGrpSpPr>
        <p:grpSpPr>
          <a:xfrm rot="1203610">
            <a:off x="6625330" y="3265372"/>
            <a:ext cx="326376" cy="301709"/>
            <a:chOff x="5975075" y="2327500"/>
            <a:chExt cx="420100" cy="388350"/>
          </a:xfrm>
        </p:grpSpPr>
        <p:sp>
          <p:nvSpPr>
            <p:cNvPr id="21" name="Google Shape;910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11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1097972" y="3077333"/>
            <a:ext cx="4628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👉</a:t>
            </a:r>
            <a:r>
              <a:rPr lang="en" sz="2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 </a:t>
            </a:r>
            <a:r>
              <a:rPr lang="en" sz="20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Quais foram os resultados</a:t>
            </a:r>
            <a:endParaRPr lang="pt-BR" sz="4000" dirty="0"/>
          </a:p>
        </p:txBody>
      </p:sp>
      <p:sp>
        <p:nvSpPr>
          <p:cNvPr id="24" name="Retângulo 23"/>
          <p:cNvSpPr/>
          <p:nvPr/>
        </p:nvSpPr>
        <p:spPr>
          <a:xfrm>
            <a:off x="1097973" y="1943255"/>
            <a:ext cx="4628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👉</a:t>
            </a:r>
            <a:r>
              <a:rPr lang="en" sz="2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 </a:t>
            </a:r>
            <a:r>
              <a:rPr lang="en" sz="20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Como foram executados os testes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831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Obrigado!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Alguma pergunta?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75409" y="656098"/>
            <a:ext cx="8094518" cy="284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BR" sz="3200" b="1" dirty="0">
                <a:solidFill>
                  <a:schemeClr val="tx1"/>
                </a:solidFill>
                <a:latin typeface="Barlow Ligh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  <a:p>
            <a:pPr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latin typeface="Barlow Light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MANUAL MSD</a:t>
            </a: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pt-BR" b="1" dirty="0">
                <a:latin typeface="Barlow Light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Fobia Social</a:t>
            </a: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pt-BR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3"/>
              </a:rPr>
              <a:t>https://www.msdmanuals.com/pt-pt/profissional/transtornos-psiqui%C3%A1tricos/ansiedade-e-transtornos-relacionados-a-estressores/fobia-social</a:t>
            </a: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pt-BR" dirty="0">
                <a:latin typeface="Barlow Light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Acesso em: 15 de setembro de 2020</a:t>
            </a:r>
            <a:r>
              <a:rPr lang="pt-BR" dirty="0" smtClean="0">
                <a:latin typeface="Barlow Light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</a:pP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latin typeface="Barlow Light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IMASTERS. </a:t>
            </a:r>
            <a:r>
              <a:rPr lang="pt-BR" b="1" dirty="0">
                <a:latin typeface="Barlow Light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Fluxo de desenvolvimento com GitFlow</a:t>
            </a: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pt-BR" dirty="0">
                <a:solidFill>
                  <a:srgbClr val="5F5F5F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4"/>
              </a:rPr>
              <a:t>https://imasters.com.br/agile/fluxo-de-desenvolvimento-com-gitflow#:~:text=Como%20afirma%20Vincent%20Driessen%20(2010,o%20trunk%20e%20o%20branch</a:t>
            </a: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pt-BR" dirty="0">
                <a:latin typeface="Barlow Light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Acesso em: 08 de outubro de 2020</a:t>
            </a:r>
            <a:endParaRPr lang="pt-BR" dirty="0">
              <a:latin typeface="Barlow Ligh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Integrantes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Andressa Felix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Christian Samuel</a:t>
            </a:r>
            <a:endParaRPr lang="en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Igor Castro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Omar Krauss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smtClean="0"/>
              <a:t>Yan </a:t>
            </a:r>
            <a:r>
              <a:rPr lang="en" sz="1200" b="1" smtClean="0"/>
              <a:t>Rodrigues</a:t>
            </a: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Objetivo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O que nos motivou a resolver este problema?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2" y="0"/>
            <a:ext cx="5143500" cy="5143500"/>
          </a:xfrm>
          <a:prstGeom prst="rect">
            <a:avLst/>
          </a:prstGeom>
        </p:spPr>
      </p:pic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Quem são os</a:t>
            </a:r>
            <a:br>
              <a:rPr lang="en" sz="6000" dirty="0" smtClean="0">
                <a:solidFill>
                  <a:schemeClr val="accent1"/>
                </a:solidFill>
              </a:rPr>
            </a:br>
            <a:r>
              <a:rPr lang="en" sz="6000" dirty="0" smtClean="0">
                <a:solidFill>
                  <a:schemeClr val="accent1"/>
                </a:solidFill>
              </a:rPr>
              <a:t>usuarios?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Metodologia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Linguagens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Ferramentas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Hospedagem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Divisão das tarefas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" dirty="0" smtClean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1255900" y="1531950"/>
            <a:ext cx="3788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</a:rPr>
              <a:t>Social</a:t>
            </a:r>
            <a:br>
              <a:rPr lang="en" sz="7200" dirty="0" smtClean="0">
                <a:solidFill>
                  <a:schemeClr val="accent1"/>
                </a:solidFill>
              </a:rPr>
            </a:br>
            <a:r>
              <a:rPr lang="en" sz="7200" dirty="0" smtClean="0">
                <a:solidFill>
                  <a:schemeClr val="accent1"/>
                </a:solidFill>
              </a:rPr>
              <a:t>Mind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4294967295"/>
          </p:nvPr>
        </p:nvSpPr>
        <p:spPr>
          <a:xfrm>
            <a:off x="1255900" y="2750552"/>
            <a:ext cx="37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Quais são as funcionalidades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da aplicação?</a:t>
            </a:r>
            <a:endParaRPr dirty="0"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Pagina Inicial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Google Shape;742;p34"/>
          <p:cNvGrpSpPr/>
          <p:nvPr/>
        </p:nvGrpSpPr>
        <p:grpSpPr>
          <a:xfrm>
            <a:off x="1172650" y="1475509"/>
            <a:ext cx="7223205" cy="3595255"/>
            <a:chOff x="1177450" y="241631"/>
            <a:chExt cx="6173152" cy="3616776"/>
          </a:xfrm>
        </p:grpSpPr>
        <p:sp>
          <p:nvSpPr>
            <p:cNvPr id="10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53" y="1686738"/>
            <a:ext cx="5565797" cy="3002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 txBox="1">
            <a:spLocks noGrp="1"/>
          </p:cNvSpPr>
          <p:nvPr>
            <p:ph type="title" idx="4294967295"/>
          </p:nvPr>
        </p:nvSpPr>
        <p:spPr>
          <a:xfrm>
            <a:off x="659016" y="-112133"/>
            <a:ext cx="75129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Responsividade</a:t>
            </a:r>
            <a:endParaRPr dirty="0"/>
          </a:p>
        </p:txBody>
      </p:sp>
      <p:sp>
        <p:nvSpPr>
          <p:cNvPr id="637" name="Google Shape;637;p2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3" name="Google Shape;719;p32"/>
          <p:cNvGrpSpPr/>
          <p:nvPr/>
        </p:nvGrpSpPr>
        <p:grpSpPr>
          <a:xfrm>
            <a:off x="5559299" y="697119"/>
            <a:ext cx="2452091" cy="3807141"/>
            <a:chOff x="2547150" y="238125"/>
            <a:chExt cx="2525675" cy="5238750"/>
          </a:xfrm>
        </p:grpSpPr>
        <p:sp>
          <p:nvSpPr>
            <p:cNvPr id="14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30;p33"/>
          <p:cNvGrpSpPr/>
          <p:nvPr/>
        </p:nvGrpSpPr>
        <p:grpSpPr>
          <a:xfrm>
            <a:off x="1379496" y="547626"/>
            <a:ext cx="2736410" cy="4222433"/>
            <a:chOff x="2112475" y="238125"/>
            <a:chExt cx="3395050" cy="5238750"/>
          </a:xfrm>
        </p:grpSpPr>
        <p:sp>
          <p:nvSpPr>
            <p:cNvPr id="20" name="Google Shape;73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17" y="944968"/>
            <a:ext cx="2566555" cy="343849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53" y="1047056"/>
            <a:ext cx="2286562" cy="3098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Plano e registro de testes de software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33319"/>
              </p:ext>
            </p:extLst>
          </p:nvPr>
        </p:nvGraphicFramePr>
        <p:xfrm>
          <a:off x="1080656" y="1420540"/>
          <a:ext cx="6446136" cy="3337560"/>
        </p:xfrm>
        <a:graphic>
          <a:graphicData uri="http://schemas.openxmlformats.org/drawingml/2006/table">
            <a:tbl>
              <a:tblPr firstRow="1" bandRow="1">
                <a:tableStyleId>{8B9D7188-187E-4C12-B078-33FBD7C00F5F}</a:tableStyleId>
              </a:tblPr>
              <a:tblGrid>
                <a:gridCol w="2148712">
                  <a:extLst>
                    <a:ext uri="{9D8B030D-6E8A-4147-A177-3AD203B41FA5}">
                      <a16:colId xmlns:a16="http://schemas.microsoft.com/office/drawing/2014/main" val="305120021"/>
                    </a:ext>
                  </a:extLst>
                </a:gridCol>
                <a:gridCol w="2148712">
                  <a:extLst>
                    <a:ext uri="{9D8B030D-6E8A-4147-A177-3AD203B41FA5}">
                      <a16:colId xmlns:a16="http://schemas.microsoft.com/office/drawing/2014/main" val="2796831381"/>
                    </a:ext>
                  </a:extLst>
                </a:gridCol>
                <a:gridCol w="2148712">
                  <a:extLst>
                    <a:ext uri="{9D8B030D-6E8A-4147-A177-3AD203B41FA5}">
                      <a16:colId xmlns:a16="http://schemas.microsoft.com/office/drawing/2014/main" val="269581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72A36"/>
                          </a:solidFill>
                          <a:effectLst/>
                          <a:uLnTx/>
                          <a:uFillTx/>
                          <a:latin typeface="Barlow Light"/>
                          <a:ea typeface="Arial"/>
                          <a:cs typeface="Arial"/>
                          <a:sym typeface="Barlow Light"/>
                        </a:rPr>
                        <a:t>Funcionalidade</a:t>
                      </a:r>
                      <a:endParaRPr kumimoji="0" lang="pt-BR" sz="18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Barlow Ligh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72A36"/>
                          </a:solidFill>
                          <a:effectLst/>
                          <a:uLnTx/>
                          <a:uFillTx/>
                          <a:latin typeface="Barlow Light"/>
                          <a:ea typeface="Arial"/>
                          <a:cs typeface="Arial"/>
                          <a:sym typeface="Barlow Light"/>
                        </a:rPr>
                        <a:t>Esperado</a:t>
                      </a:r>
                      <a:endParaRPr kumimoji="0" lang="pt-BR" sz="18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Barlow Ligh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72A36"/>
                          </a:solidFill>
                          <a:effectLst/>
                          <a:uLnTx/>
                          <a:uFillTx/>
                          <a:latin typeface="Barlow Light"/>
                          <a:ea typeface="Arial"/>
                          <a:cs typeface="Arial"/>
                          <a:sym typeface="Barlow Light"/>
                        </a:rPr>
                        <a:t>Resultado</a:t>
                      </a:r>
                      <a:endParaRPr kumimoji="0" lang="pt-BR" sz="18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Barlow Ligh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Cadastro de Paciente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arlow Light" panose="020B0604020202020204" charset="0"/>
                        </a:rPr>
                        <a:t>db_psico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Barlow Light" panose="020B0604020202020204" charset="0"/>
                        </a:rPr>
                        <a:t>Database</a:t>
                      </a:r>
                      <a:r>
                        <a:rPr lang="pt-BR" baseline="0" dirty="0" smtClean="0">
                          <a:latin typeface="Barlow Light" panose="020B0604020202020204" charset="0"/>
                        </a:rPr>
                        <a:t> criado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Cadastro de Psicólogos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arlow Light" panose="020B0604020202020204" charset="0"/>
                        </a:rPr>
                        <a:t>db_user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Barlow Light" panose="020B0604020202020204" charset="0"/>
                        </a:rPr>
                        <a:t>Data</a:t>
                      </a:r>
                      <a:r>
                        <a:rPr lang="pt-BR" baseline="0" dirty="0" err="1" smtClean="0">
                          <a:latin typeface="Barlow Light" panose="020B0604020202020204" charset="0"/>
                        </a:rPr>
                        <a:t>base</a:t>
                      </a:r>
                      <a:r>
                        <a:rPr lang="pt-BR" baseline="0" dirty="0" smtClean="0">
                          <a:latin typeface="Barlow Light" panose="020B0604020202020204" charset="0"/>
                        </a:rPr>
                        <a:t> criado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9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Login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arlow Light" panose="020B0604020202020204" charset="0"/>
                        </a:rPr>
                        <a:t>UsuarioCorrente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Barlow Light" panose="020B0604020202020204" charset="0"/>
                        </a:rPr>
                        <a:t>UserCurrent</a:t>
                      </a:r>
                      <a:r>
                        <a:rPr lang="pt-BR" dirty="0" smtClean="0">
                          <a:latin typeface="Barlow Light" panose="020B0604020202020204" charset="0"/>
                        </a:rPr>
                        <a:t> criado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9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Anonimato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arlow Light" panose="020B0604020202020204" charset="0"/>
                        </a:rPr>
                        <a:t>OK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OK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2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Chat entre usuários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arlow Light" panose="020B0604020202020204" charset="0"/>
                        </a:rPr>
                        <a:t>db_chatMsg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Chat Funcional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Match entre Usuários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arlow Light" panose="020B0604020202020204" charset="0"/>
                        </a:rPr>
                        <a:t>db_solic e conex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Match</a:t>
                      </a:r>
                      <a:r>
                        <a:rPr lang="pt-BR" baseline="0" dirty="0" smtClean="0">
                          <a:latin typeface="Barlow Light" panose="020B0604020202020204" charset="0"/>
                        </a:rPr>
                        <a:t> Funcional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5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Teste de navegadores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arlow Light" panose="020B0604020202020204" charset="0"/>
                        </a:rPr>
                        <a:t>OK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OK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Barlow Light" panose="020B0604020202020204" charset="0"/>
                        </a:rPr>
                        <a:t>Teste de</a:t>
                      </a:r>
                      <a:r>
                        <a:rPr lang="pt-BR" baseline="0" dirty="0" smtClean="0">
                          <a:latin typeface="Barlow Light" panose="020B0604020202020204" charset="0"/>
                        </a:rPr>
                        <a:t> </a:t>
                      </a:r>
                      <a:r>
                        <a:rPr lang="pt-BR" dirty="0" smtClean="0">
                          <a:latin typeface="Barlow Light" panose="020B0604020202020204" charset="0"/>
                        </a:rPr>
                        <a:t>responsividade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arlow Light" panose="020B0604020202020204" charset="0"/>
                        </a:rPr>
                        <a:t>RESPONSIVO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>
                          <a:latin typeface="Barlow Light" panose="020B0604020202020204" charset="0"/>
                        </a:rPr>
                        <a:t>Responsivo</a:t>
                      </a:r>
                      <a:endParaRPr lang="pt-BR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5675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130</Words>
  <Application>Microsoft Office PowerPoint</Application>
  <PresentationFormat>Apresentação na tela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Barlow Light</vt:lpstr>
      <vt:lpstr>Arial</vt:lpstr>
      <vt:lpstr>Times New Roman</vt:lpstr>
      <vt:lpstr>Barlow SemiBold</vt:lpstr>
      <vt:lpstr>Calibri</vt:lpstr>
      <vt:lpstr>Lodovico template</vt:lpstr>
      <vt:lpstr>Interações Sociais</vt:lpstr>
      <vt:lpstr>Integrantes</vt:lpstr>
      <vt:lpstr>O Objetivo</vt:lpstr>
      <vt:lpstr>Quem são os usuarios?</vt:lpstr>
      <vt:lpstr>Metodologia</vt:lpstr>
      <vt:lpstr>Social Mind</vt:lpstr>
      <vt:lpstr>Pagina Inicial</vt:lpstr>
      <vt:lpstr>Responsividade</vt:lpstr>
      <vt:lpstr>Plano e registro de testes de software</vt:lpstr>
      <vt:lpstr>Plano e registro de testes de usabilidade</vt:lpstr>
      <vt:lpstr>Obrigado!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Interações Sociais</dc:title>
  <dc:creator>Christian</dc:creator>
  <cp:lastModifiedBy>Christian</cp:lastModifiedBy>
  <cp:revision>15</cp:revision>
  <dcterms:modified xsi:type="dcterms:W3CDTF">2020-12-14T02:45:53Z</dcterms:modified>
</cp:coreProperties>
</file>