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80" r:id="rId8"/>
    <p:sldId id="279" r:id="rId9"/>
    <p:sldId id="290" r:id="rId10"/>
    <p:sldId id="281" r:id="rId11"/>
    <p:sldId id="286" r:id="rId12"/>
    <p:sldId id="288" r:id="rId13"/>
    <p:sldId id="287" r:id="rId14"/>
    <p:sldId id="289" r:id="rId15"/>
    <p:sldId id="28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mani, Manish" userId="91dc9823-9660-489a-ba3e-62505876ef78" providerId="ADAL" clId="{8F1D16F8-FCAE-42A8-BBD8-D57787A54967}"/>
    <pc:docChg chg="modSld">
      <pc:chgData name="Virmani, Manish" userId="91dc9823-9660-489a-ba3e-62505876ef78" providerId="ADAL" clId="{8F1D16F8-FCAE-42A8-BBD8-D57787A54967}" dt="2023-08-07T16:56:17.272" v="1" actId="20577"/>
      <pc:docMkLst>
        <pc:docMk/>
      </pc:docMkLst>
      <pc:sldChg chg="modSp mod">
        <pc:chgData name="Virmani, Manish" userId="91dc9823-9660-489a-ba3e-62505876ef78" providerId="ADAL" clId="{8F1D16F8-FCAE-42A8-BBD8-D57787A54967}" dt="2023-08-07T16:56:17.272" v="1" actId="20577"/>
        <pc:sldMkLst>
          <pc:docMk/>
          <pc:sldMk cId="2387849042" sldId="256"/>
        </pc:sldMkLst>
        <pc:spChg chg="mod">
          <ac:chgData name="Virmani, Manish" userId="91dc9823-9660-489a-ba3e-62505876ef78" providerId="ADAL" clId="{8F1D16F8-FCAE-42A8-BBD8-D57787A54967}" dt="2023-08-07T16:56:17.272" v="1" actId="20577"/>
          <ac:spMkLst>
            <pc:docMk/>
            <pc:sldMk cId="2387849042" sldId="256"/>
            <ac:spMk id="2" creationId="{C4300AEF-1595-4419-801B-6E36A33BB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8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10300138" cy="116339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LENDING CLUB GROUP CASE STUDY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Manish Virmani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2907" y="1354728"/>
            <a:ext cx="2166662" cy="185308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5778" y="462459"/>
            <a:ext cx="2942897" cy="251697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213926"/>
            <a:ext cx="8075613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400" dirty="0"/>
              <a:t>“</a:t>
            </a:r>
          </a:p>
          <a:p>
            <a:r>
              <a:rPr lang="en-US" sz="1400" dirty="0"/>
              <a:t>Now we can clearly see that defaulting percentage increases a lot from one bucket to the other bucket of interest rate</a:t>
            </a:r>
          </a:p>
          <a:p>
            <a:r>
              <a:rPr lang="en-US" sz="1400" dirty="0"/>
              <a:t>When grouped into three categories, we have observed that the higher the interest rate, more the defaulters.</a:t>
            </a:r>
          </a:p>
          <a:p>
            <a:endParaRPr lang="en-US" sz="14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CCFF43-12E6-40FB-A8E6-711D1369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80" y="1054657"/>
            <a:ext cx="9531840" cy="394990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FD590B-2685-4B13-99F6-487956D44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C72FB4-9E4B-4697-8D93-A78C65CB5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711899C-27A3-47E2-A3B1-E3CA5EA1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F643D12-1737-45E7-BBE6-D07C2703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2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Bivariate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568B254-BE25-48C1-96E0-71489D46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5" y="772348"/>
            <a:ext cx="5938056" cy="436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3FAFF-100E-4833-A9EB-E631E7D66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44" y="836396"/>
            <a:ext cx="5938056" cy="4305734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358003-37DE-42D7-8049-83C8DA09D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CFFC3EA-7434-4ED4-A302-DA9A8D45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5A4FBA70-C477-4FEC-8D8C-4E8E1C1A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342D444-4EA2-49BA-B27E-D0A324049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83853" y="1347561"/>
            <a:ext cx="5486400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5486400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315311" y="2104573"/>
            <a:ext cx="5760044" cy="41148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Grade: We can see that A type loan has very less defaulting rate of 5.99%. We can recommend to go with Grade A or B as they have low defaulting rate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Purpose: Giving loans in categories like marriage, major purchase, car and credit card have very less risk. Specially car loans have less default rates.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Loan Amount: We can recommend to provide loan below 15000, as we see less defaulting rate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Interest Rate: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its better to give loans in the normal or lower range. -recommended to keep the interest rate below 15% -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Term: It's recommended to give loan for 3 years instead of 5 years , as we see a default spike from 10% to 25% between these two.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Bucket: We see less defaulting in between buckets 4-5-6, good to give loans in this range.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400802" y="2089465"/>
            <a:ext cx="5399314" cy="42976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Grade: As we go from A to G , the defaulting rate is increasing. It is not recommended to give loan to Grade F and G due to high defaulting rate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Purpose: We saw that borrowers taking loans for small business send up defaulting around 25% of the times.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Loan Amount: We can observe more defaulting higher loan amount loan bracket(7), so it is not recommended to give loans above 30000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Interest Rate: When grouped into three categories, we have observed that the higher the interest rate, more the defaulters.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Employment length: When looked at only defaulter, we see that 10+ years had 23% of them which is huge.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Bucket Borrowers with income 5000-10000 are having the highest defaulting percentage, so better to avoid loans in this range.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9DBEF5-B04B-4350-A158-2828C086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96FFD-F571-4BE4-BD34-47990703B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2799B64-C13D-45C1-AC41-C937FC36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A925C-8A33-4C30-A21A-94C1E13AC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 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LENDING CLUB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 UNDERSTAND DATASET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89988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EXTRACT IMPORTANT VARIABLES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SHOW PATTERNS IN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FIND OUT CORRELATION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FIND OUT OUTLIERS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1E53886-CEF0-4DA9-8C1A-A8405B186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9A5B515-A2A2-49BE-B9E1-F87DEC87E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6644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79281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79724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330526" y="2886560"/>
            <a:ext cx="156182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275086" y="2886560"/>
            <a:ext cx="15618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Bivariate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872594" y="2886560"/>
            <a:ext cx="164078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Univariate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556559" y="2886560"/>
            <a:ext cx="170814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Organizing </a:t>
            </a:r>
            <a:r>
              <a:rPr lang="en-US" sz="1600" b="1" dirty="0">
                <a:solidFill>
                  <a:schemeClr val="bg1"/>
                </a:solidFill>
              </a:rPr>
              <a:t>&amp; Cleaning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245406" y="3653603"/>
            <a:ext cx="1752042" cy="19389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Note down the spread in default percentage for each variable analysis and at the end, decide based on the variance of this percentage that who are the strong indicators.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084864" y="3653603"/>
            <a:ext cx="1752042" cy="14157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Considering the major categories, work with other variables to get better insight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871775" y="3653603"/>
            <a:ext cx="1752042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Perform segmented univariate analysis and check the defaulting nature.</a:t>
            </a:r>
          </a:p>
          <a:p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Analysing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the spread of each numeric variable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7851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Drop all the rows with missing values</a:t>
            </a:r>
          </a:p>
          <a:p>
            <a:pPr algn="l"/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Drop all the columns with single values and high missing percentages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217AF-62C1-4AB7-8A16-12A3644E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9DECB-1BE4-4017-ACBC-9DE80EF78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FBE78C-EED3-4DB9-901F-5FC8756C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B27F3-A67C-4559-8B3A-E4FFFEBFF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82869" y="1357350"/>
            <a:ext cx="2838021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found 54 such columns where all the values were null and removed those columns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8471110" y="1252247"/>
            <a:ext cx="2428875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Removed columns with single value through out rows.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471112" y="5095188"/>
            <a:ext cx="2838019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Dropped rows for "current“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loan_status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as they would not add much value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882869" y="5332295"/>
            <a:ext cx="3542871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Dropped few columns as they will not add any value to the data like: 'title','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zip_code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’ etc.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31D34-B902-446A-9498-77F185A8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6D124-3063-4907-9A39-53AFB0A1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792B148-7E43-4BCB-98E2-3C51A96C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9BB74F-1EB7-413B-AC7A-26D87BB52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81698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490044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With this we can see some pattern that above 15,000 (bucket 4)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defualting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rate is increasing.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27520-CC66-431A-89BE-3E1A684E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7" y="770879"/>
            <a:ext cx="9646146" cy="39499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54AFAF-6EED-4AE7-A25B-86855A82987C}"/>
              </a:ext>
            </a:extLst>
          </p:cNvPr>
          <p:cNvSpPr/>
          <p:nvPr/>
        </p:nvSpPr>
        <p:spPr>
          <a:xfrm>
            <a:off x="6453354" y="5483221"/>
            <a:ext cx="490044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Which means that when who have taken higher loan amounts are likely to be contributing towards defaulting rate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EFE94-0461-4289-9113-849C21215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661035-58A3-4BE5-8C26-8C768039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6F7E1-E9E5-44CE-95E9-4FD50109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1C2DD3-F91A-4298-BAA4-2B45EA0B2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81698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490044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With this we can analysis that with Grade defaulting pattern is increasing.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54AFAF-6EED-4AE7-A25B-86855A82987C}"/>
              </a:ext>
            </a:extLst>
          </p:cNvPr>
          <p:cNvSpPr/>
          <p:nvPr/>
        </p:nvSpPr>
        <p:spPr>
          <a:xfrm>
            <a:off x="6453354" y="5483221"/>
            <a:ext cx="490044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can see that A type loan has very less defaulting rate of 5.99% and Grade G has high defaulting rate.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EFE94-0461-4289-9113-849C21215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661035-58A3-4BE5-8C26-8C768039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6F7E1-E9E5-44CE-95E9-4FD50109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1C2DD3-F91A-4298-BAA4-2B45EA0B2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36785-A813-49C8-B8C1-C339F3653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874" y="975039"/>
            <a:ext cx="7715647" cy="38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1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752534"/>
            <a:ext cx="807561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/>
              <a:t>From histogram we can see there is normal distribution in income of defaulters and non-defaulters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127A67-3AB3-49E6-896E-4051F8E6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93" y="945612"/>
            <a:ext cx="8026813" cy="387369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7D38AE-BDF0-4896-A115-354E4875B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875BF0D-F92C-46A3-BD74-E90B21BB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F8F19E-866E-4577-BD01-A3CCBD36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0F0B44-A8BB-452C-9C16-D3621D04F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644813"/>
            <a:ext cx="807561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400" dirty="0"/>
              <a:t>“</a:t>
            </a:r>
          </a:p>
          <a:p>
            <a:r>
              <a:rPr lang="en-US" sz="1400" dirty="0"/>
              <a:t>From this pie chart we can see there are maximum defaulters over 10 years of experience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BD64E1-53D8-4199-8A9E-99FC8AAF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76" y="1284695"/>
            <a:ext cx="4800847" cy="3384724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8E33DD-C128-4DAD-98B3-F2D882BE7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7D3F57-51B7-4011-ACE9-C5D77532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E85A7410-AF95-4BEA-BE9A-E589CFEB0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B779793-C945-4081-983C-A1ACB59C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56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644813"/>
            <a:ext cx="807561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400" dirty="0"/>
              <a:t>“</a:t>
            </a:r>
          </a:p>
          <a:p>
            <a:r>
              <a:rPr lang="en-US" sz="1400" dirty="0"/>
              <a:t>Now we can see that defaulting percentage is higher for </a:t>
            </a:r>
            <a:r>
              <a:rPr lang="en-US" sz="1400" dirty="0" err="1"/>
              <a:t>small_businesses</a:t>
            </a:r>
            <a:r>
              <a:rPr lang="en-US" sz="1400" dirty="0"/>
              <a:t> borrowers i.e. 27.08%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92AF89E-3B6E-4DAB-AE0E-3EA9AAE8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927536"/>
            <a:ext cx="8839654" cy="433092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0E04C9-18DF-4671-B29E-89C4E0428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E2D12E-EDC9-4318-A9EE-351CBC37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85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75E0FFDB-CBAB-4DD0-9030-70C1DBE01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959"/>
            <a:ext cx="774740" cy="6032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1BA8DF-780F-483C-A8D4-A220E42AA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570" y="205581"/>
            <a:ext cx="11621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209</TotalTime>
  <Words>742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Times New Roman</vt:lpstr>
      <vt:lpstr>Office Theme</vt:lpstr>
      <vt:lpstr>LENDING CLUB GROUP CASE STUDY Manish Virmani</vt:lpstr>
      <vt:lpstr>Project analysis slide 2</vt:lpstr>
      <vt:lpstr>Project analysis slide 3</vt:lpstr>
      <vt:lpstr>Project analysis slide 6</vt:lpstr>
      <vt:lpstr>Project analysis slide 5</vt:lpstr>
      <vt:lpstr>Project analysis slide 5</vt:lpstr>
      <vt:lpstr>Project analysis slide 7</vt:lpstr>
      <vt:lpstr>Project analysis slide 7</vt:lpstr>
      <vt:lpstr>Project analysis slide 7</vt:lpstr>
      <vt:lpstr>Project analysis slide 7</vt:lpstr>
      <vt:lpstr>Project analysis slide 7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Virmani, Manish</dc:creator>
  <cp:lastModifiedBy>Virmani, Manish</cp:lastModifiedBy>
  <cp:revision>37</cp:revision>
  <dcterms:created xsi:type="dcterms:W3CDTF">2022-05-09T16:03:26Z</dcterms:created>
  <dcterms:modified xsi:type="dcterms:W3CDTF">2023-08-07T16:56:18Z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