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876614-3831-4791-8D44-A9E9BA4B0222}" type="datetimeFigureOut">
              <a:rPr lang="en-US" smtClean="0"/>
              <a:t>10/15/2018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76614-3831-4791-8D44-A9E9BA4B0222}" type="datetimeFigureOut">
              <a:rPr lang="en-US" smtClean="0"/>
              <a:t>10/15/2018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876614-3831-4791-8D44-A9E9BA4B0222}" type="datetimeFigureOut">
              <a:rPr lang="en-US" smtClean="0"/>
              <a:t>10/15/2018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876614-3831-4791-8D44-A9E9BA4B0222}" type="datetimeFigureOut">
              <a:rPr lang="en-US" smtClean="0"/>
              <a:t>10/15/2018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876614-3831-4791-8D44-A9E9BA4B0222}" type="datetimeFigureOut">
              <a:rPr lang="en-US" smtClean="0"/>
              <a:t>10/15/2018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76614-3831-4791-8D44-A9E9BA4B0222}" type="datetimeFigureOut">
              <a:rPr lang="en-US" smtClean="0"/>
              <a:t>10/15/2018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76614-3831-4791-8D44-A9E9BA4B0222}" type="datetimeFigureOut">
              <a:rPr lang="en-US" smtClean="0"/>
              <a:t>10/15/2018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76614-3831-4791-8D44-A9E9BA4B0222}" type="datetimeFigureOut">
              <a:rPr lang="en-US" smtClean="0"/>
              <a:t>10/15/2018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1ACF7A-5A24-4176-B193-248F05D1480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76614-3831-4791-8D44-A9E9BA4B0222}" type="datetimeFigureOut">
              <a:rPr lang="en-US" smtClean="0"/>
              <a:t>10/15/2018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ACF7A-5A24-4176-B193-248F05D1480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History of Programming Languages</a:t>
            </a:r>
            <a:endParaRPr lang="en-IN" dirty="0"/>
          </a:p>
        </p:txBody>
      </p:sp>
      <p:sp>
        <p:nvSpPr>
          <p:cNvPr id="3" name="Subtitle 2"/>
          <p:cNvSpPr>
            <a:spLocks noGrp="1"/>
          </p:cNvSpPr>
          <p:nvPr>
            <p:ph type="subTitle" idx="1"/>
          </p:nvPr>
        </p:nvSpPr>
        <p:spPr>
          <a:xfrm>
            <a:off x="3428992" y="3962416"/>
            <a:ext cx="6400800" cy="1752600"/>
          </a:xfrm>
        </p:spPr>
        <p:txBody>
          <a:bodyPr/>
          <a:lstStyle/>
          <a:p>
            <a:r>
              <a:rPr lang="en-IN" dirty="0" smtClean="0"/>
              <a:t>- Team SAZ</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305582" y="1785926"/>
            <a:ext cx="2838450" cy="1952625"/>
          </a:xfrm>
          <a:prstGeom prst="rect">
            <a:avLst/>
          </a:prstGeom>
          <a:noFill/>
          <a:ln w="9525">
            <a:noFill/>
            <a:miter lim="800000"/>
            <a:headEnd/>
            <a:tailEnd/>
          </a:ln>
          <a:effectLst/>
        </p:spPr>
      </p:pic>
      <p:sp>
        <p:nvSpPr>
          <p:cNvPr id="6" name="Rectangle 5"/>
          <p:cNvSpPr/>
          <p:nvPr/>
        </p:nvSpPr>
        <p:spPr>
          <a:xfrm>
            <a:off x="0" y="1000108"/>
            <a:ext cx="9144000" cy="5909310"/>
          </a:xfrm>
          <a:prstGeom prst="rect">
            <a:avLst/>
          </a:prstGeom>
        </p:spPr>
        <p:txBody>
          <a:bodyPr wrap="square">
            <a:spAutoFit/>
          </a:bodyPr>
          <a:lstStyle/>
          <a:p>
            <a:r>
              <a:rPr lang="en-IN" dirty="0" smtClean="0"/>
              <a:t>A programming language is a vocabulary and set of grammatical rules for instructing a computer or computing device to perform specific tasks. The term programming language usually refers to high-level languages, such as BASIC, C, C++, COBOL, Java, FORTRAN and Pascal.</a:t>
            </a:r>
          </a:p>
          <a:p>
            <a:endParaRPr lang="en-IN" dirty="0" smtClean="0"/>
          </a:p>
          <a:p>
            <a:r>
              <a:rPr lang="en-IN" dirty="0" smtClean="0"/>
              <a:t>Each programming language has a unique set of keywords (words that</a:t>
            </a:r>
          </a:p>
          <a:p>
            <a:r>
              <a:rPr lang="en-IN" dirty="0" smtClean="0"/>
              <a:t> it understands) and a special syntax for organizing program</a:t>
            </a:r>
          </a:p>
          <a:p>
            <a:r>
              <a:rPr lang="en-IN" dirty="0" smtClean="0"/>
              <a:t> instructions.</a:t>
            </a:r>
          </a:p>
          <a:p>
            <a:endParaRPr lang="en-IN" dirty="0" smtClean="0"/>
          </a:p>
          <a:p>
            <a:r>
              <a:rPr lang="en-IN" dirty="0" smtClean="0"/>
              <a:t>High-level programming languages, while simple compared to human </a:t>
            </a:r>
          </a:p>
          <a:p>
            <a:r>
              <a:rPr lang="en-IN" dirty="0" smtClean="0"/>
              <a:t>languages, are more complex than the languages the computer actually </a:t>
            </a:r>
          </a:p>
          <a:p>
            <a:r>
              <a:rPr lang="en-IN" dirty="0" smtClean="0"/>
              <a:t>understands, called machine languages. Each different type of CPU has its own unique machine language.</a:t>
            </a:r>
          </a:p>
          <a:p>
            <a:endParaRPr lang="en-IN" dirty="0" smtClean="0"/>
          </a:p>
          <a:p>
            <a:r>
              <a:rPr lang="en-IN" dirty="0" smtClean="0"/>
              <a:t>Lying between machine languages and high-level languages are languages called assembly languages. Assembly languages are similar to machine languages, but they are much easier to program in because they allow a programmer to substitute names for numbers. Machine languages consist of numbers only.</a:t>
            </a:r>
          </a:p>
          <a:p>
            <a:endParaRPr lang="en-IN" dirty="0" smtClean="0"/>
          </a:p>
          <a:p>
            <a:r>
              <a:rPr lang="en-IN" dirty="0" smtClean="0"/>
              <a:t>Lying above high-level languages are languages called fourth-generation languages (usually abbreviated 4GL). 4GLs are far removed from machine languages and represent the class of computer languages closest to human languages.</a:t>
            </a:r>
            <a:endParaRPr lang="en-IN" dirty="0"/>
          </a:p>
        </p:txBody>
      </p:sp>
      <p:sp>
        <p:nvSpPr>
          <p:cNvPr id="7" name="TextBox 6"/>
          <p:cNvSpPr txBox="1"/>
          <p:nvPr/>
        </p:nvSpPr>
        <p:spPr>
          <a:xfrm>
            <a:off x="285720" y="285728"/>
            <a:ext cx="5323701" cy="523220"/>
          </a:xfrm>
          <a:prstGeom prst="rect">
            <a:avLst/>
          </a:prstGeom>
          <a:noFill/>
        </p:spPr>
        <p:txBody>
          <a:bodyPr wrap="none" rtlCol="0">
            <a:spAutoFit/>
          </a:bodyPr>
          <a:lstStyle/>
          <a:p>
            <a:r>
              <a:rPr lang="en-IN" sz="2800" b="1" dirty="0" smtClean="0"/>
              <a:t>What is a Programming Language?</a:t>
            </a:r>
            <a:endParaRPr lang="en-IN"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14422"/>
            <a:ext cx="9144000" cy="2308324"/>
          </a:xfrm>
          <a:prstGeom prst="rect">
            <a:avLst/>
          </a:prstGeom>
        </p:spPr>
        <p:txBody>
          <a:bodyPr wrap="square">
            <a:spAutoFit/>
          </a:bodyPr>
          <a:lstStyle/>
          <a:p>
            <a:r>
              <a:rPr lang="en-IN" dirty="0" smtClean="0"/>
              <a:t>A machine language consists of the numeric codes for the operations that a particular computer can execute directly. The codes are strings of 0s and 1s, or binary digits (“bits”), which are frequently converted both from and to hexadecimal (base 16) for human viewing and modification. Machine language instructions typically use some bits to represent operations, such as addition, and some to represent operands, or perhaps the location of the next instruction. Machine language is difficult to read and write, since it does not resemble conventional mathematical notation or human language, and its codes vary from computer to computer.</a:t>
            </a:r>
            <a:endParaRPr lang="en-IN" dirty="0"/>
          </a:p>
        </p:txBody>
      </p:sp>
      <p:sp>
        <p:nvSpPr>
          <p:cNvPr id="5" name="Rectangle 4"/>
          <p:cNvSpPr/>
          <p:nvPr/>
        </p:nvSpPr>
        <p:spPr>
          <a:xfrm>
            <a:off x="0" y="428604"/>
            <a:ext cx="3008516" cy="523220"/>
          </a:xfrm>
          <a:prstGeom prst="rect">
            <a:avLst/>
          </a:prstGeom>
        </p:spPr>
        <p:txBody>
          <a:bodyPr wrap="none">
            <a:spAutoFit/>
          </a:bodyPr>
          <a:lstStyle/>
          <a:p>
            <a:r>
              <a:rPr lang="en-IN" sz="2800" b="1" dirty="0" smtClean="0"/>
              <a:t>Machine language: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71612"/>
            <a:ext cx="9144000" cy="3139321"/>
          </a:xfrm>
          <a:prstGeom prst="rect">
            <a:avLst/>
          </a:prstGeom>
        </p:spPr>
        <p:txBody>
          <a:bodyPr wrap="square">
            <a:spAutoFit/>
          </a:bodyPr>
          <a:lstStyle/>
          <a:p>
            <a:endParaRPr lang="en-IN" dirty="0" smtClean="0"/>
          </a:p>
          <a:p>
            <a:r>
              <a:rPr lang="en-IN" dirty="0" smtClean="0"/>
              <a:t>Assembly language is one level above machine language. It uses short mnemonic codes for instructions and allows the programmer to introduce names for blocks of memory that hold data. One might thus write “add pay, total” instead of “0110101100101000” for an instruction that adds two numbers.</a:t>
            </a:r>
          </a:p>
          <a:p>
            <a:r>
              <a:rPr lang="en-IN" dirty="0" smtClean="0"/>
              <a:t>Assembly language is designed to be easily translated into machine language. Although blocks of data may be referred to by name instead of by their machine addresses, assembly language does not provide more sophisticated means of organizing complex information. Like machine language, assembly language requires detailed knowledge of internal computer architecture. It is useful when such details are important, as in programming a computer to interact with input/output devices (printers, scanners, storage devices, and so forth).</a:t>
            </a:r>
            <a:endParaRPr lang="en-IN" dirty="0"/>
          </a:p>
        </p:txBody>
      </p:sp>
      <p:sp>
        <p:nvSpPr>
          <p:cNvPr id="5" name="TextBox 4"/>
          <p:cNvSpPr txBox="1"/>
          <p:nvPr/>
        </p:nvSpPr>
        <p:spPr>
          <a:xfrm>
            <a:off x="0" y="928670"/>
            <a:ext cx="5582939" cy="523220"/>
          </a:xfrm>
          <a:prstGeom prst="rect">
            <a:avLst/>
          </a:prstGeom>
          <a:noFill/>
        </p:spPr>
        <p:txBody>
          <a:bodyPr wrap="none" rtlCol="0">
            <a:spAutoFit/>
          </a:bodyPr>
          <a:lstStyle/>
          <a:p>
            <a:r>
              <a:rPr lang="en-IN" sz="2800" b="1" dirty="0" smtClean="0"/>
              <a:t>Assembly Language: (MONOLITHIC)</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85926"/>
            <a:ext cx="9144000" cy="3139321"/>
          </a:xfrm>
          <a:prstGeom prst="rect">
            <a:avLst/>
          </a:prstGeom>
        </p:spPr>
        <p:txBody>
          <a:bodyPr wrap="square">
            <a:spAutoFit/>
          </a:bodyPr>
          <a:lstStyle/>
          <a:p>
            <a:endParaRPr lang="en-IN" b="1" dirty="0"/>
          </a:p>
          <a:p>
            <a:r>
              <a:rPr lang="en-IN" dirty="0"/>
              <a:t>A procedural language, as the name implies, relies on predefined and well-organized procedures, functions or sub-routines in a program’s architecture by specifying all the steps that the computer must take to reach a desired state or output. </a:t>
            </a:r>
          </a:p>
          <a:p>
            <a:r>
              <a:rPr lang="en-IN" dirty="0"/>
              <a:t>The procedural language segregates a program within variables, functions, statements and conditional operators. Procedures or functions are implemented on the data and variables to perform a task. These procedures can be called/invoked anywhere between the program hierarchy, and by other procedures as well. A program written in procedural language contains one or more procedures. </a:t>
            </a:r>
          </a:p>
          <a:p>
            <a:r>
              <a:rPr lang="en-IN" dirty="0"/>
              <a:t>Procedural language is one of the most common types of programming languages in use, with notable languages such as C/C++, Java, ColdFusion and PASCAL.</a:t>
            </a:r>
          </a:p>
        </p:txBody>
      </p:sp>
      <p:sp>
        <p:nvSpPr>
          <p:cNvPr id="5" name="Rectangle 4"/>
          <p:cNvSpPr/>
          <p:nvPr/>
        </p:nvSpPr>
        <p:spPr>
          <a:xfrm>
            <a:off x="0" y="1142984"/>
            <a:ext cx="3385799" cy="523220"/>
          </a:xfrm>
          <a:prstGeom prst="rect">
            <a:avLst/>
          </a:prstGeom>
        </p:spPr>
        <p:txBody>
          <a:bodyPr wrap="none">
            <a:spAutoFit/>
          </a:bodyPr>
          <a:lstStyle/>
          <a:p>
            <a:r>
              <a:rPr lang="en-IN" sz="2800" b="1" dirty="0" smtClean="0"/>
              <a:t>Procedural Language: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58057"/>
            <a:ext cx="9144000" cy="4801314"/>
          </a:xfrm>
          <a:prstGeom prst="rect">
            <a:avLst/>
          </a:prstGeom>
        </p:spPr>
        <p:txBody>
          <a:bodyPr wrap="square">
            <a:spAutoFit/>
          </a:bodyPr>
          <a:lstStyle/>
          <a:p>
            <a:r>
              <a:rPr lang="en-IN" dirty="0"/>
              <a:t>Structured programming is a logical programming method that is considered a precursor to object-oriented programming (OOP). Structured programming facilitates program understanding and modification and has a top-down design approach, where a system is divided into compositional subsystems. </a:t>
            </a:r>
          </a:p>
          <a:p>
            <a:endParaRPr lang="en-IN" b="1" dirty="0"/>
          </a:p>
          <a:p>
            <a:r>
              <a:rPr lang="en-IN" dirty="0"/>
              <a:t>Structured programming is a procedural programming subset that reduces the need for </a:t>
            </a:r>
            <a:r>
              <a:rPr lang="en-IN" dirty="0" err="1"/>
              <a:t>goto</a:t>
            </a:r>
            <a:r>
              <a:rPr lang="en-IN" dirty="0"/>
              <a:t> statements. In many ways, OOP is considered a type of structured programming that deploys structured programming techniques. Certain languages – like Pascal, Algorithmic Language (ALGOL) and </a:t>
            </a:r>
            <a:r>
              <a:rPr lang="en-IN" dirty="0" err="1"/>
              <a:t>Ada</a:t>
            </a:r>
            <a:r>
              <a:rPr lang="en-IN" dirty="0"/>
              <a:t> – are designed to enforce structured </a:t>
            </a:r>
            <a:r>
              <a:rPr lang="en-IN" dirty="0" smtClean="0"/>
              <a:t>programming.</a:t>
            </a:r>
          </a:p>
          <a:p>
            <a:endParaRPr lang="en-IN" dirty="0"/>
          </a:p>
          <a:p>
            <a:r>
              <a:rPr lang="en-IN" dirty="0"/>
              <a:t>The structured programming concept was formalized in 1966 by </a:t>
            </a:r>
            <a:r>
              <a:rPr lang="en-IN" dirty="0" err="1"/>
              <a:t>Corrado</a:t>
            </a:r>
            <a:r>
              <a:rPr lang="en-IN" dirty="0"/>
              <a:t> </a:t>
            </a:r>
            <a:r>
              <a:rPr lang="en-IN" dirty="0" err="1"/>
              <a:t>Böhm</a:t>
            </a:r>
            <a:r>
              <a:rPr lang="en-IN" dirty="0"/>
              <a:t> and Giuseppe </a:t>
            </a:r>
            <a:r>
              <a:rPr lang="en-IN" dirty="0" err="1"/>
              <a:t>Jacopini</a:t>
            </a:r>
            <a:r>
              <a:rPr lang="en-IN" dirty="0"/>
              <a:t>, who demonstrated theoretical computer program design through loops, sequences and decisions. In the late 1960s-early 1970s, </a:t>
            </a:r>
            <a:r>
              <a:rPr lang="en-IN" dirty="0" err="1"/>
              <a:t>Edsger</a:t>
            </a:r>
            <a:r>
              <a:rPr lang="en-IN" dirty="0"/>
              <a:t> </a:t>
            </a:r>
            <a:r>
              <a:rPr lang="en-IN" dirty="0" err="1"/>
              <a:t>W.Dijkstra</a:t>
            </a:r>
            <a:r>
              <a:rPr lang="en-IN" dirty="0"/>
              <a:t> developed structural programming functionality as a widely used method, in which a program is divided into multiple sections with multiple exits and one access point.</a:t>
            </a:r>
          </a:p>
          <a:p>
            <a:r>
              <a:rPr lang="en-IN" dirty="0"/>
              <a:t>Modular programming is another example of structural programming, where a program is divided into interactive modules. </a:t>
            </a:r>
          </a:p>
        </p:txBody>
      </p:sp>
      <p:sp>
        <p:nvSpPr>
          <p:cNvPr id="5" name="TextBox 4"/>
          <p:cNvSpPr txBox="1"/>
          <p:nvPr/>
        </p:nvSpPr>
        <p:spPr>
          <a:xfrm>
            <a:off x="0" y="714356"/>
            <a:ext cx="5448030" cy="523220"/>
          </a:xfrm>
          <a:prstGeom prst="rect">
            <a:avLst/>
          </a:prstGeom>
          <a:noFill/>
        </p:spPr>
        <p:txBody>
          <a:bodyPr wrap="none" rtlCol="0">
            <a:spAutoFit/>
          </a:bodyPr>
          <a:lstStyle/>
          <a:p>
            <a:r>
              <a:rPr lang="en-IN" sz="2800" b="1" dirty="0" smtClean="0"/>
              <a:t>Structured Programming Language:</a:t>
            </a:r>
            <a:endParaRPr lang="en-I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45522"/>
            <a:ext cx="9144000" cy="5355312"/>
          </a:xfrm>
          <a:prstGeom prst="rect">
            <a:avLst/>
          </a:prstGeom>
        </p:spPr>
        <p:txBody>
          <a:bodyPr wrap="square">
            <a:spAutoFit/>
          </a:bodyPr>
          <a:lstStyle/>
          <a:p>
            <a:r>
              <a:rPr lang="en-IN" dirty="0"/>
              <a:t>Object-oriented programming (OOP) is a software programming model constructed around objects. This model compartmentalizes data into objects (data fields) and describes object contents and </a:t>
            </a:r>
            <a:r>
              <a:rPr lang="en-IN" dirty="0" smtClean="0"/>
              <a:t>behaviour </a:t>
            </a:r>
            <a:r>
              <a:rPr lang="en-IN" dirty="0"/>
              <a:t>through the declaration of classes (methods). </a:t>
            </a:r>
          </a:p>
          <a:p>
            <a:r>
              <a:rPr lang="en-IN" dirty="0"/>
              <a:t>OOP features include the following: </a:t>
            </a:r>
          </a:p>
          <a:p>
            <a:r>
              <a:rPr lang="en-IN" dirty="0"/>
              <a:t>Encapsulation: This makes the program structure easier to manage because each object’s implementation and state are hidden behind well-defined boundaries.</a:t>
            </a:r>
          </a:p>
          <a:p>
            <a:r>
              <a:rPr lang="en-IN" dirty="0"/>
              <a:t>Polymorphism: This means abstract entities are implemented in multiple ways.</a:t>
            </a:r>
          </a:p>
          <a:p>
            <a:r>
              <a:rPr lang="en-IN" dirty="0"/>
              <a:t>Inheritance: This refers to the hierarchical arrangement of implementation fragments.</a:t>
            </a:r>
          </a:p>
          <a:p>
            <a:r>
              <a:rPr lang="en-IN" dirty="0"/>
              <a:t>Object-oriented programming allows for simplified programming. Its benefits include reusability, refactoring, extensibility, maintenance and efficiency. </a:t>
            </a:r>
            <a:endParaRPr lang="en-IN" dirty="0" smtClean="0"/>
          </a:p>
          <a:p>
            <a:endParaRPr lang="en-IN" dirty="0"/>
          </a:p>
          <a:p>
            <a:r>
              <a:rPr lang="en-IN" dirty="0"/>
              <a:t>OOP's modular design enables programmers to build software in manageable chunks rather than in large amounts of sequential code. </a:t>
            </a:r>
          </a:p>
          <a:p>
            <a:r>
              <a:rPr lang="en-IN" dirty="0"/>
              <a:t>One of the great benefits of OOP is that of scalability, with objects and definitions having no finite limitation. Also, the separation of data from method prevents a common problem found in older linear software languages. If a bug appears in a linear code, it can be translated through a system and create masses of hard-to-trace errors. Conversely, an OOP program, with its separation of method and data, is not susceptible to such proliferated errors. </a:t>
            </a:r>
          </a:p>
          <a:p>
            <a:r>
              <a:rPr lang="en-IN" dirty="0"/>
              <a:t>Popular OOP languages include Java, the C-family of languages</a:t>
            </a:r>
            <a:r>
              <a:rPr lang="en-IN" dirty="0" smtClean="0"/>
              <a:t>,  VB.NET </a:t>
            </a:r>
            <a:r>
              <a:rPr lang="en-IN" dirty="0"/>
              <a:t>and Python. </a:t>
            </a:r>
          </a:p>
        </p:txBody>
      </p:sp>
      <p:sp>
        <p:nvSpPr>
          <p:cNvPr id="5" name="TextBox 4"/>
          <p:cNvSpPr txBox="1"/>
          <p:nvPr/>
        </p:nvSpPr>
        <p:spPr>
          <a:xfrm>
            <a:off x="-32" y="357166"/>
            <a:ext cx="5772029" cy="523220"/>
          </a:xfrm>
          <a:prstGeom prst="rect">
            <a:avLst/>
          </a:prstGeom>
          <a:noFill/>
        </p:spPr>
        <p:txBody>
          <a:bodyPr wrap="none" rtlCol="0">
            <a:spAutoFit/>
          </a:bodyPr>
          <a:lstStyle/>
          <a:p>
            <a:r>
              <a:rPr lang="en-IN" sz="2800" b="1" dirty="0" smtClean="0"/>
              <a:t>Object-Oriented Programming (OOP):</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POP and OOP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4855567"/>
              </p:ext>
            </p:extLst>
          </p:nvPr>
        </p:nvGraphicFramePr>
        <p:xfrm>
          <a:off x="457200" y="1600200"/>
          <a:ext cx="8229600" cy="3876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POP</a:t>
                      </a:r>
                      <a:endParaRPr lang="en-US" dirty="0"/>
                    </a:p>
                  </a:txBody>
                  <a:tcPr/>
                </a:tc>
                <a:tc>
                  <a:txBody>
                    <a:bodyPr/>
                    <a:lstStyle/>
                    <a:p>
                      <a:r>
                        <a:rPr lang="en-US" dirty="0" smtClean="0"/>
                        <a:t>OOP</a:t>
                      </a:r>
                      <a:endParaRPr lang="en-US" dirty="0"/>
                    </a:p>
                  </a:txBody>
                  <a:tcPr/>
                </a:tc>
              </a:tr>
              <a:tr h="370840">
                <a:tc>
                  <a:txBody>
                    <a:bodyPr/>
                    <a:lstStyle/>
                    <a:p>
                      <a:r>
                        <a:rPr lang="en-US" dirty="0" smtClean="0"/>
                        <a:t>Program is divided into small parts, called functions</a:t>
                      </a:r>
                      <a:endParaRPr lang="en-US" dirty="0"/>
                    </a:p>
                  </a:txBody>
                  <a:tcPr/>
                </a:tc>
                <a:tc>
                  <a:txBody>
                    <a:bodyPr/>
                    <a:lstStyle/>
                    <a:p>
                      <a:r>
                        <a:rPr lang="en-US" dirty="0" smtClean="0"/>
                        <a:t>Program is divided into parts called objects</a:t>
                      </a:r>
                      <a:endParaRPr lang="en-US" dirty="0"/>
                    </a:p>
                  </a:txBody>
                  <a:tcPr/>
                </a:tc>
              </a:tr>
              <a:tr h="370840">
                <a:tc>
                  <a:txBody>
                    <a:bodyPr/>
                    <a:lstStyle/>
                    <a:p>
                      <a:r>
                        <a:rPr lang="en-US" dirty="0" smtClean="0"/>
                        <a:t>Does not have any proper way of hiding data so it is less secure</a:t>
                      </a:r>
                      <a:endParaRPr lang="en-US" dirty="0"/>
                    </a:p>
                  </a:txBody>
                  <a:tcPr/>
                </a:tc>
                <a:tc>
                  <a:txBody>
                    <a:bodyPr/>
                    <a:lstStyle/>
                    <a:p>
                      <a:r>
                        <a:rPr lang="en-US" dirty="0" smtClean="0"/>
                        <a:t>Data hiding is possible so it is more secure</a:t>
                      </a:r>
                      <a:endParaRPr lang="en-US" dirty="0"/>
                    </a:p>
                  </a:txBody>
                  <a:tcPr/>
                </a:tc>
              </a:tr>
              <a:tr h="370840">
                <a:tc>
                  <a:txBody>
                    <a:bodyPr/>
                    <a:lstStyle/>
                    <a:p>
                      <a:r>
                        <a:rPr lang="en-US" dirty="0" smtClean="0"/>
                        <a:t>Importance is on procedures</a:t>
                      </a:r>
                      <a:endParaRPr lang="en-US" dirty="0"/>
                    </a:p>
                  </a:txBody>
                  <a:tcPr/>
                </a:tc>
                <a:tc>
                  <a:txBody>
                    <a:bodyPr/>
                    <a:lstStyle/>
                    <a:p>
                      <a:r>
                        <a:rPr lang="en-US" dirty="0" smtClean="0"/>
                        <a:t>Importance is on Data</a:t>
                      </a:r>
                      <a:endParaRPr lang="en-US" dirty="0"/>
                    </a:p>
                  </a:txBody>
                  <a:tcPr/>
                </a:tc>
              </a:tr>
              <a:tr h="370840">
                <a:tc>
                  <a:txBody>
                    <a:bodyPr/>
                    <a:lstStyle/>
                    <a:p>
                      <a:r>
                        <a:rPr lang="en-US" dirty="0" smtClean="0"/>
                        <a:t>Follows top-down approach</a:t>
                      </a:r>
                      <a:endParaRPr lang="en-US" dirty="0"/>
                    </a:p>
                  </a:txBody>
                  <a:tcPr/>
                </a:tc>
                <a:tc>
                  <a:txBody>
                    <a:bodyPr/>
                    <a:lstStyle/>
                    <a:p>
                      <a:r>
                        <a:rPr lang="en-US" dirty="0" smtClean="0"/>
                        <a:t>Follows bottom-up</a:t>
                      </a:r>
                      <a:r>
                        <a:rPr lang="en-US" baseline="0" dirty="0" smtClean="0"/>
                        <a:t> approach</a:t>
                      </a:r>
                      <a:endParaRPr lang="en-US" dirty="0"/>
                    </a:p>
                  </a:txBody>
                  <a:tcPr/>
                </a:tc>
              </a:tr>
              <a:tr h="370840">
                <a:tc>
                  <a:txBody>
                    <a:bodyPr/>
                    <a:lstStyle/>
                    <a:p>
                      <a:r>
                        <a:rPr lang="en-US" dirty="0" smtClean="0"/>
                        <a:t>Global Data focused</a:t>
                      </a:r>
                      <a:endParaRPr lang="en-US" dirty="0"/>
                    </a:p>
                  </a:txBody>
                  <a:tcPr/>
                </a:tc>
                <a:tc>
                  <a:txBody>
                    <a:bodyPr/>
                    <a:lstStyle/>
                    <a:p>
                      <a:r>
                        <a:rPr lang="en-US" dirty="0" smtClean="0"/>
                        <a:t>Protected Data</a:t>
                      </a:r>
                      <a:endParaRPr lang="en-US" dirty="0"/>
                    </a:p>
                  </a:txBody>
                  <a:tcPr/>
                </a:tc>
              </a:tr>
              <a:tr h="370840">
                <a:tc>
                  <a:txBody>
                    <a:bodyPr/>
                    <a:lstStyle/>
                    <a:p>
                      <a:r>
                        <a:rPr lang="en-US" dirty="0" smtClean="0"/>
                        <a:t>Changes are difficult</a:t>
                      </a:r>
                      <a:endParaRPr lang="en-US" dirty="0"/>
                    </a:p>
                  </a:txBody>
                  <a:tcPr/>
                </a:tc>
                <a:tc>
                  <a:txBody>
                    <a:bodyPr/>
                    <a:lstStyle/>
                    <a:p>
                      <a:r>
                        <a:rPr lang="en-US" dirty="0" smtClean="0"/>
                        <a:t>Changes are easy</a:t>
                      </a:r>
                      <a:endParaRPr lang="en-US" dirty="0"/>
                    </a:p>
                  </a:txBody>
                  <a:tcPr/>
                </a:tc>
              </a:tr>
              <a:tr h="370840">
                <a:tc>
                  <a:txBody>
                    <a:bodyPr/>
                    <a:lstStyle/>
                    <a:p>
                      <a:r>
                        <a:rPr lang="en-US" dirty="0" smtClean="0"/>
                        <a:t>Invented around 1960’s</a:t>
                      </a:r>
                      <a:endParaRPr lang="en-US" dirty="0"/>
                    </a:p>
                  </a:txBody>
                  <a:tcPr/>
                </a:tc>
                <a:tc>
                  <a:txBody>
                    <a:bodyPr/>
                    <a:lstStyle/>
                    <a:p>
                      <a:r>
                        <a:rPr lang="en-US" dirty="0" smtClean="0"/>
                        <a:t>Invented around 1995</a:t>
                      </a:r>
                      <a:endParaRPr lang="en-US" dirty="0"/>
                    </a:p>
                  </a:txBody>
                  <a:tcPr/>
                </a:tc>
              </a:tr>
              <a:tr h="370840">
                <a:tc>
                  <a:txBody>
                    <a:bodyPr/>
                    <a:lstStyle/>
                    <a:p>
                      <a:r>
                        <a:rPr lang="en-US" dirty="0" smtClean="0"/>
                        <a:t>Examples: C, VB, FORTRAN, PASCAL</a:t>
                      </a:r>
                      <a:endParaRPr lang="en-US" dirty="0"/>
                    </a:p>
                  </a:txBody>
                  <a:tcPr/>
                </a:tc>
                <a:tc>
                  <a:txBody>
                    <a:bodyPr/>
                    <a:lstStyle/>
                    <a:p>
                      <a:r>
                        <a:rPr lang="en-US" dirty="0" smtClean="0"/>
                        <a:t>Examples: C++, JAVA, VB.NET</a:t>
                      </a:r>
                      <a:endParaRPr lang="en-US" dirty="0"/>
                    </a:p>
                  </a:txBody>
                  <a:tcPr/>
                </a:tc>
              </a:tr>
            </a:tbl>
          </a:graphicData>
        </a:graphic>
      </p:graphicFrame>
    </p:spTree>
    <p:extLst>
      <p:ext uri="{BB962C8B-B14F-4D97-AF65-F5344CB8AC3E}">
        <p14:creationId xmlns:p14="http://schemas.microsoft.com/office/powerpoint/2010/main" val="286974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1110</Words>
  <Application>Microsoft Office PowerPoint</Application>
  <PresentationFormat>On-screen Show (4:3)</PresentationFormat>
  <Paragraphs>64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History of Programming Languages</vt:lpstr>
      <vt:lpstr>PowerPoint Presentation</vt:lpstr>
      <vt:lpstr>PowerPoint Presentation</vt:lpstr>
      <vt:lpstr>PowerPoint Presentation</vt:lpstr>
      <vt:lpstr>PowerPoint Presentation</vt:lpstr>
      <vt:lpstr>PowerPoint Presentation</vt:lpstr>
      <vt:lpstr>PowerPoint Presentation</vt:lpstr>
      <vt:lpstr>Difference Between POP and OOP</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zubair</dc:creator>
  <cp:lastModifiedBy>USER</cp:lastModifiedBy>
  <cp:revision>15</cp:revision>
  <dcterms:created xsi:type="dcterms:W3CDTF">2018-10-14T15:50:14Z</dcterms:created>
  <dcterms:modified xsi:type="dcterms:W3CDTF">2018-10-15T04:13:15Z</dcterms:modified>
</cp:coreProperties>
</file>