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64" r:id="rId2"/>
    <p:sldId id="256" r:id="rId3"/>
    <p:sldId id="257" r:id="rId4"/>
    <p:sldId id="258" r:id="rId5"/>
    <p:sldId id="260" r:id="rId6"/>
    <p:sldId id="263" r:id="rId7"/>
    <p:sldId id="268" r:id="rId8"/>
    <p:sldId id="269" r:id="rId9"/>
    <p:sldId id="27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0" d="100"/>
          <a:sy n="70" d="100"/>
        </p:scale>
        <p:origin x="-660"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2"/>
            <a:ext cx="103632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CE42A95-27BF-4449-94C0-7486B2B017A9}" type="datetimeFigureOut">
              <a:rPr lang="en-US" smtClean="0"/>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5B4EC-F579-479F-B076-F994C670EF9A}" type="slidenum">
              <a:rPr lang="en-US" smtClean="0"/>
              <a:t>‹#›</a:t>
            </a:fld>
            <a:endParaRPr lang="en-US"/>
          </a:p>
        </p:txBody>
      </p:sp>
    </p:spTree>
    <p:extLst>
      <p:ext uri="{BB962C8B-B14F-4D97-AF65-F5344CB8AC3E}">
        <p14:creationId xmlns:p14="http://schemas.microsoft.com/office/powerpoint/2010/main" val="1678311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CE42A95-27BF-4449-94C0-7486B2B017A9}" type="datetimeFigureOut">
              <a:rPr lang="en-US" smtClean="0"/>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5B4EC-F579-479F-B076-F994C670EF9A}" type="slidenum">
              <a:rPr lang="en-US" smtClean="0"/>
              <a:t>‹#›</a:t>
            </a:fld>
            <a:endParaRPr lang="en-US"/>
          </a:p>
        </p:txBody>
      </p:sp>
    </p:spTree>
    <p:extLst>
      <p:ext uri="{BB962C8B-B14F-4D97-AF65-F5344CB8AC3E}">
        <p14:creationId xmlns:p14="http://schemas.microsoft.com/office/powerpoint/2010/main" val="2539433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5"/>
            <a:ext cx="36576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12800" y="274645"/>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CE42A95-27BF-4449-94C0-7486B2B017A9}" type="datetimeFigureOut">
              <a:rPr lang="en-US" smtClean="0"/>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5B4EC-F579-479F-B076-F994C670EF9A}" type="slidenum">
              <a:rPr lang="en-US" smtClean="0"/>
              <a:t>‹#›</a:t>
            </a:fld>
            <a:endParaRPr lang="en-US"/>
          </a:p>
        </p:txBody>
      </p:sp>
    </p:spTree>
    <p:extLst>
      <p:ext uri="{BB962C8B-B14F-4D97-AF65-F5344CB8AC3E}">
        <p14:creationId xmlns:p14="http://schemas.microsoft.com/office/powerpoint/2010/main" val="3370075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CE42A95-27BF-4449-94C0-7486B2B017A9}" type="datetimeFigureOut">
              <a:rPr lang="en-US" smtClean="0"/>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5B4EC-F579-479F-B076-F994C670EF9A}" type="slidenum">
              <a:rPr lang="en-US" smtClean="0"/>
              <a:t>‹#›</a:t>
            </a:fld>
            <a:endParaRPr lang="en-US"/>
          </a:p>
        </p:txBody>
      </p:sp>
    </p:spTree>
    <p:extLst>
      <p:ext uri="{BB962C8B-B14F-4D97-AF65-F5344CB8AC3E}">
        <p14:creationId xmlns:p14="http://schemas.microsoft.com/office/powerpoint/2010/main" val="3559252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7"/>
            <a:ext cx="103632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E42A95-27BF-4449-94C0-7486B2B017A9}" type="datetimeFigureOut">
              <a:rPr lang="en-US" smtClean="0"/>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5B4EC-F579-479F-B076-F994C670EF9A}" type="slidenum">
              <a:rPr lang="en-US" smtClean="0"/>
              <a:t>‹#›</a:t>
            </a:fld>
            <a:endParaRPr lang="en-US"/>
          </a:p>
        </p:txBody>
      </p:sp>
    </p:spTree>
    <p:extLst>
      <p:ext uri="{BB962C8B-B14F-4D97-AF65-F5344CB8AC3E}">
        <p14:creationId xmlns:p14="http://schemas.microsoft.com/office/powerpoint/2010/main" val="1027662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CE42A95-27BF-4449-94C0-7486B2B017A9}" type="datetimeFigureOut">
              <a:rPr lang="en-US" smtClean="0"/>
              <a:t>10/12/2018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5B4EC-F579-479F-B076-F994C670EF9A}" type="slidenum">
              <a:rPr lang="en-US" smtClean="0"/>
              <a:t>‹#›</a:t>
            </a:fld>
            <a:endParaRPr lang="en-US"/>
          </a:p>
        </p:txBody>
      </p:sp>
    </p:spTree>
    <p:extLst>
      <p:ext uri="{BB962C8B-B14F-4D97-AF65-F5344CB8AC3E}">
        <p14:creationId xmlns:p14="http://schemas.microsoft.com/office/powerpoint/2010/main" val="3322396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93372"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CE42A95-27BF-4449-94C0-7486B2B017A9}" type="datetimeFigureOut">
              <a:rPr lang="en-US" smtClean="0"/>
              <a:t>10/12/2018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05B4EC-F579-479F-B076-F994C670EF9A}" type="slidenum">
              <a:rPr lang="en-US" smtClean="0"/>
              <a:t>‹#›</a:t>
            </a:fld>
            <a:endParaRPr lang="en-US"/>
          </a:p>
        </p:txBody>
      </p:sp>
    </p:spTree>
    <p:extLst>
      <p:ext uri="{BB962C8B-B14F-4D97-AF65-F5344CB8AC3E}">
        <p14:creationId xmlns:p14="http://schemas.microsoft.com/office/powerpoint/2010/main" val="1234516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CE42A95-27BF-4449-94C0-7486B2B017A9}" type="datetimeFigureOut">
              <a:rPr lang="en-US" smtClean="0"/>
              <a:t>10/12/2018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05B4EC-F579-479F-B076-F994C670EF9A}" type="slidenum">
              <a:rPr lang="en-US" smtClean="0"/>
              <a:t>‹#›</a:t>
            </a:fld>
            <a:endParaRPr lang="en-US"/>
          </a:p>
        </p:txBody>
      </p:sp>
    </p:spTree>
    <p:extLst>
      <p:ext uri="{BB962C8B-B14F-4D97-AF65-F5344CB8AC3E}">
        <p14:creationId xmlns:p14="http://schemas.microsoft.com/office/powerpoint/2010/main" val="3006138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E42A95-27BF-4449-94C0-7486B2B017A9}" type="datetimeFigureOut">
              <a:rPr lang="en-US" smtClean="0"/>
              <a:t>10/12/2018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05B4EC-F579-479F-B076-F994C670EF9A}" type="slidenum">
              <a:rPr lang="en-US" smtClean="0"/>
              <a:t>‹#›</a:t>
            </a:fld>
            <a:endParaRPr lang="en-US"/>
          </a:p>
        </p:txBody>
      </p:sp>
    </p:spTree>
    <p:extLst>
      <p:ext uri="{BB962C8B-B14F-4D97-AF65-F5344CB8AC3E}">
        <p14:creationId xmlns:p14="http://schemas.microsoft.com/office/powerpoint/2010/main" val="3417633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4766733" y="27305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E42A95-27BF-4449-94C0-7486B2B017A9}" type="datetimeFigureOut">
              <a:rPr lang="en-US" smtClean="0"/>
              <a:t>10/12/2018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5B4EC-F579-479F-B076-F994C670EF9A}" type="slidenum">
              <a:rPr lang="en-US" smtClean="0"/>
              <a:t>‹#›</a:t>
            </a:fld>
            <a:endParaRPr lang="en-US"/>
          </a:p>
        </p:txBody>
      </p:sp>
    </p:spTree>
    <p:extLst>
      <p:ext uri="{BB962C8B-B14F-4D97-AF65-F5344CB8AC3E}">
        <p14:creationId xmlns:p14="http://schemas.microsoft.com/office/powerpoint/2010/main" val="918552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E42A95-27BF-4449-94C0-7486B2B017A9}" type="datetimeFigureOut">
              <a:rPr lang="en-US" smtClean="0"/>
              <a:t>10/12/2018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5B4EC-F579-479F-B076-F994C670EF9A}" type="slidenum">
              <a:rPr lang="en-US" smtClean="0"/>
              <a:t>‹#›</a:t>
            </a:fld>
            <a:endParaRPr lang="en-US"/>
          </a:p>
        </p:txBody>
      </p:sp>
    </p:spTree>
    <p:extLst>
      <p:ext uri="{BB962C8B-B14F-4D97-AF65-F5344CB8AC3E}">
        <p14:creationId xmlns:p14="http://schemas.microsoft.com/office/powerpoint/2010/main" val="568663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09600" y="6356357"/>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E42A95-27BF-4449-94C0-7486B2B017A9}" type="datetimeFigureOut">
              <a:rPr lang="en-US" smtClean="0"/>
              <a:t>10/12/2018</a:t>
            </a:fld>
            <a:endParaRPr lang="en-US"/>
          </a:p>
        </p:txBody>
      </p:sp>
      <p:sp>
        <p:nvSpPr>
          <p:cNvPr id="5" name="Footer Placeholder 4"/>
          <p:cNvSpPr>
            <a:spLocks noGrp="1"/>
          </p:cNvSpPr>
          <p:nvPr>
            <p:ph type="ftr" sz="quarter" idx="3"/>
          </p:nvPr>
        </p:nvSpPr>
        <p:spPr>
          <a:xfrm>
            <a:off x="4165600" y="6356357"/>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7"/>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05B4EC-F579-479F-B076-F994C670EF9A}" type="slidenum">
              <a:rPr lang="en-US" smtClean="0"/>
              <a:t>‹#›</a:t>
            </a:fld>
            <a:endParaRPr lang="en-US"/>
          </a:p>
        </p:txBody>
      </p:sp>
    </p:spTree>
    <p:extLst>
      <p:ext uri="{BB962C8B-B14F-4D97-AF65-F5344CB8AC3E}">
        <p14:creationId xmlns:p14="http://schemas.microsoft.com/office/powerpoint/2010/main" val="148951875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Evolution and History of Programming Languages</a:t>
            </a:r>
            <a:br>
              <a:rPr lang="en-US" dirty="0"/>
            </a:br>
            <a:endParaRPr lang="en-US" dirty="0"/>
          </a:p>
        </p:txBody>
      </p:sp>
    </p:spTree>
    <p:extLst>
      <p:ext uri="{BB962C8B-B14F-4D97-AF65-F5344CB8AC3E}">
        <p14:creationId xmlns:p14="http://schemas.microsoft.com/office/powerpoint/2010/main" val="1041305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a:t>The Evolution of Programming Languages</a:t>
            </a:r>
            <a:endParaRPr lang="en-US" sz="3000" dirty="0"/>
          </a:p>
        </p:txBody>
      </p:sp>
      <p:sp>
        <p:nvSpPr>
          <p:cNvPr id="3" name="Subtitle 2"/>
          <p:cNvSpPr>
            <a:spLocks noGrp="1"/>
          </p:cNvSpPr>
          <p:nvPr>
            <p:ph idx="1"/>
          </p:nvPr>
        </p:nvSpPr>
        <p:spPr>
          <a:xfrm>
            <a:off x="609600" y="1600206"/>
            <a:ext cx="10972800" cy="2698839"/>
          </a:xfrm>
        </p:spPr>
        <p:txBody>
          <a:bodyPr>
            <a:noAutofit/>
          </a:bodyPr>
          <a:lstStyle/>
          <a:p>
            <a:pPr algn="l"/>
            <a:r>
              <a:rPr lang="en-US" sz="2000" dirty="0"/>
              <a:t>To build programs, people use languages that are similar to human language. The results are translated into machine code, which computers understand.</a:t>
            </a:r>
            <a:endParaRPr lang="en-US" sz="2000" dirty="0" smtClean="0"/>
          </a:p>
          <a:p>
            <a:endParaRPr lang="en-US" sz="2000" dirty="0" smtClean="0"/>
          </a:p>
          <a:p>
            <a:pPr algn="l"/>
            <a:r>
              <a:rPr lang="en-US" sz="2000" dirty="0" smtClean="0"/>
              <a:t>Programming </a:t>
            </a:r>
            <a:r>
              <a:rPr lang="en-US" sz="2000" dirty="0"/>
              <a:t>languages fall into three broad categories</a:t>
            </a:r>
            <a:r>
              <a:rPr lang="en-US" sz="2000" dirty="0" smtClean="0"/>
              <a:t>:</a:t>
            </a:r>
          </a:p>
          <a:p>
            <a:pPr marL="342900" indent="-342900" algn="l">
              <a:buFont typeface="Arial" panose="020B0604020202020204" pitchFamily="34" charset="0"/>
              <a:buChar char="•"/>
            </a:pPr>
            <a:r>
              <a:rPr lang="en-US" sz="2000" dirty="0" smtClean="0"/>
              <a:t>Machine languages</a:t>
            </a:r>
          </a:p>
          <a:p>
            <a:pPr marL="342900" indent="-342900" algn="l">
              <a:buFont typeface="Arial" panose="020B0604020202020204" pitchFamily="34" charset="0"/>
              <a:buChar char="•"/>
            </a:pPr>
            <a:r>
              <a:rPr lang="en-US" sz="2000" dirty="0" smtClean="0"/>
              <a:t>Assembly languages</a:t>
            </a:r>
          </a:p>
          <a:p>
            <a:pPr marL="342900" indent="-342900" algn="l">
              <a:buFont typeface="Arial" panose="020B0604020202020204" pitchFamily="34" charset="0"/>
              <a:buChar char="•"/>
            </a:pPr>
            <a:r>
              <a:rPr lang="en-US" sz="2000" dirty="0" smtClean="0"/>
              <a:t>Higher-level </a:t>
            </a:r>
            <a:r>
              <a:rPr lang="en-US" sz="2000" dirty="0"/>
              <a:t>languages</a:t>
            </a:r>
          </a:p>
        </p:txBody>
      </p:sp>
    </p:spTree>
    <p:extLst>
      <p:ext uri="{BB962C8B-B14F-4D97-AF65-F5344CB8AC3E}">
        <p14:creationId xmlns:p14="http://schemas.microsoft.com/office/powerpoint/2010/main" val="777815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a:t>The Evolution of Programming Languages - Machine Languages</a:t>
            </a:r>
            <a:endParaRPr lang="en-US" sz="3000" dirty="0"/>
          </a:p>
        </p:txBody>
      </p:sp>
      <p:sp>
        <p:nvSpPr>
          <p:cNvPr id="3" name="Content Placeholder 2"/>
          <p:cNvSpPr>
            <a:spLocks noGrp="1"/>
          </p:cNvSpPr>
          <p:nvPr>
            <p:ph idx="1"/>
          </p:nvPr>
        </p:nvSpPr>
        <p:spPr>
          <a:xfrm>
            <a:off x="1024128" y="1521173"/>
            <a:ext cx="9720073" cy="3002431"/>
          </a:xfrm>
        </p:spPr>
        <p:txBody>
          <a:bodyPr>
            <a:noAutofit/>
          </a:bodyPr>
          <a:lstStyle/>
          <a:p>
            <a:r>
              <a:rPr lang="en-US" sz="2000" dirty="0"/>
              <a:t>Machine languages (first-generation languages) are the most basic type of computer languages, consisting of strings of numbers the computer's hardware can use</a:t>
            </a:r>
            <a:r>
              <a:rPr lang="en-US" sz="2000" dirty="0" smtClean="0"/>
              <a:t>.</a:t>
            </a:r>
          </a:p>
          <a:p>
            <a:r>
              <a:rPr lang="en-US" sz="2000" dirty="0" smtClean="0"/>
              <a:t>Different </a:t>
            </a:r>
            <a:r>
              <a:rPr lang="en-US" sz="2000" dirty="0"/>
              <a:t>types of hardware use different machine code. For example, IBM computers use different machine language than Apple computers</a:t>
            </a:r>
            <a:r>
              <a:rPr lang="en-US" sz="2000" dirty="0" smtClean="0"/>
              <a:t>.</a:t>
            </a:r>
          </a:p>
          <a:p>
            <a:r>
              <a:rPr lang="en-US" sz="2000" dirty="0"/>
              <a:t>First Generation </a:t>
            </a:r>
            <a:r>
              <a:rPr lang="en-US" sz="2000" dirty="0" smtClean="0"/>
              <a:t>Language Based </a:t>
            </a:r>
            <a:r>
              <a:rPr lang="en-US" sz="2000" dirty="0"/>
              <a:t>on binary language; every instruction and data should be written using 0’s and 1’s.Instruction in m/c language consists of two parts</a:t>
            </a:r>
            <a:r>
              <a:rPr lang="en-US" sz="2000" dirty="0" smtClean="0"/>
              <a:t>:</a:t>
            </a:r>
          </a:p>
          <a:p>
            <a:pPr lvl="2"/>
            <a:r>
              <a:rPr lang="en-US" sz="2000" dirty="0" err="1" smtClean="0"/>
              <a:t>Opcode</a:t>
            </a:r>
            <a:r>
              <a:rPr lang="en-US" sz="2000" dirty="0" smtClean="0"/>
              <a:t> </a:t>
            </a:r>
            <a:r>
              <a:rPr lang="en-US" sz="2000" dirty="0"/>
              <a:t>tells the computer what functions are to be performed</a:t>
            </a:r>
            <a:r>
              <a:rPr lang="en-US" sz="2000" dirty="0" smtClean="0"/>
              <a:t>.</a:t>
            </a:r>
          </a:p>
          <a:p>
            <a:pPr lvl="2"/>
            <a:r>
              <a:rPr lang="en-US" sz="2000" dirty="0" smtClean="0"/>
              <a:t>Operand </a:t>
            </a:r>
            <a:r>
              <a:rPr lang="en-US" sz="2000" dirty="0"/>
              <a:t>tells the computer where to find or store the data on which the desired function is to be performed</a:t>
            </a:r>
            <a:r>
              <a:rPr lang="en-US" sz="2000" dirty="0" smtClean="0"/>
              <a:t>.</a:t>
            </a:r>
          </a:p>
        </p:txBody>
      </p:sp>
      <p:graphicFrame>
        <p:nvGraphicFramePr>
          <p:cNvPr id="4" name="Table 3"/>
          <p:cNvGraphicFramePr>
            <a:graphicFrameLocks noGrp="1"/>
          </p:cNvGraphicFramePr>
          <p:nvPr>
            <p:extLst>
              <p:ext uri="{D42A27DB-BD31-4B8C-83A1-F6EECF244321}">
                <p14:modId xmlns:p14="http://schemas.microsoft.com/office/powerpoint/2010/main" val="587595417"/>
              </p:ext>
            </p:extLst>
          </p:nvPr>
        </p:nvGraphicFramePr>
        <p:xfrm>
          <a:off x="1060222" y="4944980"/>
          <a:ext cx="9816326" cy="1554484"/>
        </p:xfrm>
        <a:graphic>
          <a:graphicData uri="http://schemas.openxmlformats.org/drawingml/2006/table">
            <a:tbl>
              <a:tblPr firstRow="1" bandRow="1">
                <a:tableStyleId>{21E4AEA4-8DFA-4A89-87EB-49C32662AFE0}</a:tableStyleId>
              </a:tblPr>
              <a:tblGrid>
                <a:gridCol w="3752411"/>
                <a:gridCol w="6063915"/>
              </a:tblGrid>
              <a:tr h="365764">
                <a:tc>
                  <a:txBody>
                    <a:bodyPr/>
                    <a:lstStyle/>
                    <a:p>
                      <a:r>
                        <a:rPr lang="en-US" dirty="0" smtClean="0"/>
                        <a:t>Advantages</a:t>
                      </a:r>
                      <a:endParaRPr lang="en-US" dirty="0"/>
                    </a:p>
                  </a:txBody>
                  <a:tcPr/>
                </a:tc>
                <a:tc>
                  <a:txBody>
                    <a:bodyPr/>
                    <a:lstStyle/>
                    <a:p>
                      <a:r>
                        <a:rPr lang="en-US" dirty="0" smtClean="0"/>
                        <a:t>Disadvantages</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Translation Free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High Speed</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Machine Dependent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Complex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Error Prone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Tedious OPCODE(Operation Code)OPERAND(Memory Location)</a:t>
                      </a:r>
                      <a:endParaRPr lang="en-US" dirty="0"/>
                    </a:p>
                  </a:txBody>
                  <a:tcPr/>
                </a:tc>
              </a:tr>
            </a:tbl>
          </a:graphicData>
        </a:graphic>
      </p:graphicFrame>
    </p:spTree>
    <p:extLst>
      <p:ext uri="{BB962C8B-B14F-4D97-AF65-F5344CB8AC3E}">
        <p14:creationId xmlns:p14="http://schemas.microsoft.com/office/powerpoint/2010/main" val="1753449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 </a:t>
            </a:r>
            <a:r>
              <a:rPr lang="en-US" sz="3000" b="1" dirty="0"/>
              <a:t>Assembly Language Second Generation </a:t>
            </a:r>
            <a:r>
              <a:rPr lang="en-US" sz="3000" b="1" dirty="0" smtClean="0"/>
              <a:t>Language</a:t>
            </a:r>
            <a:endParaRPr lang="en-US" sz="3000" dirty="0"/>
          </a:p>
        </p:txBody>
      </p:sp>
      <p:sp>
        <p:nvSpPr>
          <p:cNvPr id="3" name="Content Placeholder 2"/>
          <p:cNvSpPr>
            <a:spLocks noGrp="1"/>
          </p:cNvSpPr>
          <p:nvPr>
            <p:ph idx="1"/>
          </p:nvPr>
        </p:nvSpPr>
        <p:spPr>
          <a:xfrm>
            <a:off x="1024128" y="1625519"/>
            <a:ext cx="9720073" cy="2455686"/>
          </a:xfrm>
        </p:spPr>
        <p:txBody>
          <a:bodyPr>
            <a:noAutofit/>
          </a:bodyPr>
          <a:lstStyle/>
          <a:p>
            <a:r>
              <a:rPr lang="en-US" sz="2000" dirty="0"/>
              <a:t>Assembly languages (second-generation languages) are only somewhat easier to work with than machine languages</a:t>
            </a:r>
            <a:r>
              <a:rPr lang="en-US" sz="2000" dirty="0" smtClean="0"/>
              <a:t>. To </a:t>
            </a:r>
            <a:r>
              <a:rPr lang="en-US" sz="2000" dirty="0"/>
              <a:t>create programs in assembly language, developers use cryptic English-like phrases to represent strings of numbers</a:t>
            </a:r>
            <a:r>
              <a:rPr lang="en-US" sz="2000" dirty="0" smtClean="0"/>
              <a:t>. The </a:t>
            </a:r>
            <a:r>
              <a:rPr lang="en-US" sz="2000" dirty="0"/>
              <a:t>code is then translated into object code, using a translator called an assembler</a:t>
            </a:r>
            <a:r>
              <a:rPr lang="en-US" sz="2000" dirty="0" smtClean="0"/>
              <a:t>.</a:t>
            </a:r>
          </a:p>
          <a:p>
            <a:r>
              <a:rPr lang="en-US" sz="2000" dirty="0"/>
              <a:t>The assembly language program must be translated into m/c code by a separate program called assembler</a:t>
            </a:r>
            <a:r>
              <a:rPr lang="en-US" sz="2000" dirty="0" smtClean="0"/>
              <a:t>. An </a:t>
            </a:r>
            <a:r>
              <a:rPr lang="en-US" sz="2000" dirty="0"/>
              <a:t>assembler converts the assembly code into binary code</a:t>
            </a:r>
            <a:r>
              <a:rPr lang="en-US" sz="2000" dirty="0" smtClean="0"/>
              <a:t>. Used </a:t>
            </a:r>
            <a:r>
              <a:rPr lang="en-US" sz="2000" dirty="0"/>
              <a:t>abbreviations for the instructions</a:t>
            </a:r>
            <a:r>
              <a:rPr lang="en-US" sz="2000" dirty="0" smtClean="0"/>
              <a:t>. Here </a:t>
            </a:r>
            <a:r>
              <a:rPr lang="en-US" sz="2000" dirty="0"/>
              <a:t>also instructions consists of two parts i.e. </a:t>
            </a:r>
            <a:r>
              <a:rPr lang="en-US" sz="2000" dirty="0" err="1"/>
              <a:t>opcode</a:t>
            </a:r>
            <a:r>
              <a:rPr lang="en-US" sz="2000" dirty="0"/>
              <a:t> and operand</a:t>
            </a:r>
            <a:r>
              <a:rPr lang="en-US" sz="2000" dirty="0" smtClean="0"/>
              <a:t>.</a:t>
            </a:r>
          </a:p>
        </p:txBody>
      </p:sp>
      <p:graphicFrame>
        <p:nvGraphicFramePr>
          <p:cNvPr id="4" name="Table 3"/>
          <p:cNvGraphicFramePr>
            <a:graphicFrameLocks noGrp="1"/>
          </p:cNvGraphicFramePr>
          <p:nvPr>
            <p:extLst>
              <p:ext uri="{D42A27DB-BD31-4B8C-83A1-F6EECF244321}">
                <p14:modId xmlns:p14="http://schemas.microsoft.com/office/powerpoint/2010/main" val="776192240"/>
              </p:ext>
            </p:extLst>
          </p:nvPr>
        </p:nvGraphicFramePr>
        <p:xfrm>
          <a:off x="1024128" y="4513200"/>
          <a:ext cx="9816326" cy="1828804"/>
        </p:xfrm>
        <a:graphic>
          <a:graphicData uri="http://schemas.openxmlformats.org/drawingml/2006/table">
            <a:tbl>
              <a:tblPr firstRow="1" bandRow="1">
                <a:tableStyleId>{21E4AEA4-8DFA-4A89-87EB-49C32662AFE0}</a:tableStyleId>
              </a:tblPr>
              <a:tblGrid>
                <a:gridCol w="3752411"/>
                <a:gridCol w="6063915"/>
              </a:tblGrid>
              <a:tr h="365764">
                <a:tc>
                  <a:txBody>
                    <a:bodyPr/>
                    <a:lstStyle/>
                    <a:p>
                      <a:r>
                        <a:rPr lang="en-US" dirty="0" smtClean="0"/>
                        <a:t>Advantages</a:t>
                      </a:r>
                      <a:endParaRPr lang="en-US" dirty="0"/>
                    </a:p>
                  </a:txBody>
                  <a:tcPr/>
                </a:tc>
                <a:tc>
                  <a:txBody>
                    <a:bodyPr/>
                    <a:lstStyle/>
                    <a:p>
                      <a:r>
                        <a:rPr lang="en-US" dirty="0" smtClean="0"/>
                        <a:t>Disadvantages</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Easy to understand and use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Less Error Prone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Efficiency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More control on Hardware</a:t>
                      </a:r>
                      <a:endParaRPr lang="en-US" dirty="0"/>
                    </a:p>
                  </a:txBody>
                  <a:tcPr/>
                </a:tc>
                <a:tc>
                  <a:txBody>
                    <a:bodyPr/>
                    <a:lstStyle/>
                    <a:p>
                      <a:r>
                        <a:rPr lang="en-US" dirty="0" smtClean="0"/>
                        <a:t>Machine Dependent</a:t>
                      </a:r>
                    </a:p>
                    <a:p>
                      <a:r>
                        <a:rPr lang="en-US" dirty="0" smtClean="0"/>
                        <a:t>Harder to Learn</a:t>
                      </a:r>
                    </a:p>
                    <a:p>
                      <a:r>
                        <a:rPr lang="en-US" dirty="0" smtClean="0"/>
                        <a:t>Slow Development Time</a:t>
                      </a:r>
                    </a:p>
                    <a:p>
                      <a:r>
                        <a:rPr lang="en-US" dirty="0" smtClean="0"/>
                        <a:t>Less Efficient</a:t>
                      </a:r>
                    </a:p>
                    <a:p>
                      <a:r>
                        <a:rPr lang="en-US" dirty="0" smtClean="0"/>
                        <a:t>No Standardization</a:t>
                      </a:r>
                      <a:endParaRPr lang="en-US" dirty="0"/>
                    </a:p>
                  </a:txBody>
                  <a:tcPr/>
                </a:tc>
              </a:tr>
            </a:tbl>
          </a:graphicData>
        </a:graphic>
      </p:graphicFrame>
    </p:spTree>
    <p:extLst>
      <p:ext uri="{BB962C8B-B14F-4D97-AF65-F5344CB8AC3E}">
        <p14:creationId xmlns:p14="http://schemas.microsoft.com/office/powerpoint/2010/main" val="2913327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a:t>Higher-Level Languages - Third-Generation Languages</a:t>
            </a:r>
            <a:endParaRPr lang="en-US" sz="3000" dirty="0"/>
          </a:p>
        </p:txBody>
      </p:sp>
      <p:sp>
        <p:nvSpPr>
          <p:cNvPr id="3" name="Content Placeholder 2"/>
          <p:cNvSpPr>
            <a:spLocks noGrp="1"/>
          </p:cNvSpPr>
          <p:nvPr>
            <p:ph idx="1"/>
          </p:nvPr>
        </p:nvSpPr>
        <p:spPr>
          <a:xfrm>
            <a:off x="1024128" y="1398880"/>
            <a:ext cx="9720073" cy="1925053"/>
          </a:xfrm>
        </p:spPr>
        <p:txBody>
          <a:bodyPr>
            <a:normAutofit/>
          </a:bodyPr>
          <a:lstStyle/>
          <a:p>
            <a:r>
              <a:rPr lang="en-US" sz="2000" dirty="0"/>
              <a:t>Third-generation languages (3GLs) are the first to use true English-like phrasing, making them easier to use than previous languages</a:t>
            </a:r>
            <a:r>
              <a:rPr lang="en-US" sz="2000" dirty="0" smtClean="0"/>
              <a:t>. 3GLs </a:t>
            </a:r>
            <a:r>
              <a:rPr lang="en-US" sz="2000" dirty="0"/>
              <a:t>are portable, meaning the object code created for one type of system can be translated for use on a different type of system</a:t>
            </a:r>
            <a:r>
              <a:rPr lang="en-US" sz="2000" dirty="0" smtClean="0"/>
              <a:t>. The </a:t>
            </a:r>
            <a:r>
              <a:rPr lang="en-US" sz="2000" dirty="0"/>
              <a:t>following languages are 3GLs</a:t>
            </a:r>
            <a:r>
              <a:rPr lang="en-US" sz="2000" dirty="0" smtClean="0"/>
              <a:t>:</a:t>
            </a:r>
          </a:p>
          <a:p>
            <a:r>
              <a:rPr lang="en-US" sz="2000" dirty="0" smtClean="0"/>
              <a:t>FORTAN, C, COBOL, C++, BASIC, Java, Pascal, ActiveX</a:t>
            </a: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726052191"/>
              </p:ext>
            </p:extLst>
          </p:nvPr>
        </p:nvGraphicFramePr>
        <p:xfrm>
          <a:off x="1132412" y="3382290"/>
          <a:ext cx="9816326" cy="1828804"/>
        </p:xfrm>
        <a:graphic>
          <a:graphicData uri="http://schemas.openxmlformats.org/drawingml/2006/table">
            <a:tbl>
              <a:tblPr firstRow="1" bandRow="1">
                <a:tableStyleId>{21E4AEA4-8DFA-4A89-87EB-49C32662AFE0}</a:tableStyleId>
              </a:tblPr>
              <a:tblGrid>
                <a:gridCol w="3752411"/>
                <a:gridCol w="6063915"/>
              </a:tblGrid>
              <a:tr h="365764">
                <a:tc>
                  <a:txBody>
                    <a:bodyPr/>
                    <a:lstStyle/>
                    <a:p>
                      <a:r>
                        <a:rPr lang="en-US" dirty="0" smtClean="0"/>
                        <a:t>Advantages</a:t>
                      </a:r>
                      <a:endParaRPr lang="en-US" dirty="0"/>
                    </a:p>
                  </a:txBody>
                  <a:tcPr/>
                </a:tc>
                <a:tc>
                  <a:txBody>
                    <a:bodyPr/>
                    <a:lstStyle/>
                    <a:p>
                      <a:r>
                        <a:rPr lang="en-US" dirty="0" smtClean="0"/>
                        <a:t>Disadvantages</a:t>
                      </a:r>
                      <a:endParaRPr lang="en-US" dirty="0"/>
                    </a:p>
                  </a:txBody>
                  <a:tcPr/>
                </a:tc>
              </a:tr>
              <a:tr h="370840">
                <a:tc>
                  <a:txBody>
                    <a:bodyPr/>
                    <a:lstStyle/>
                    <a:p>
                      <a:r>
                        <a:rPr lang="en-US" dirty="0" smtClean="0"/>
                        <a:t>Readability</a:t>
                      </a:r>
                    </a:p>
                    <a:p>
                      <a:r>
                        <a:rPr lang="en-US" dirty="0" smtClean="0"/>
                        <a:t>Machine Independent</a:t>
                      </a:r>
                    </a:p>
                    <a:p>
                      <a:r>
                        <a:rPr lang="en-US" dirty="0" smtClean="0"/>
                        <a:t>Easy debugging</a:t>
                      </a:r>
                    </a:p>
                    <a:p>
                      <a:r>
                        <a:rPr lang="en-US" dirty="0" smtClean="0"/>
                        <a:t>Easier to maintain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Easy Documentation</a:t>
                      </a:r>
                      <a:endParaRPr lang="en-US" dirty="0"/>
                    </a:p>
                  </a:txBody>
                  <a:tcPr/>
                </a:tc>
                <a:tc>
                  <a:txBody>
                    <a:bodyPr/>
                    <a:lstStyle/>
                    <a:p>
                      <a:r>
                        <a:rPr lang="en-US" dirty="0" smtClean="0"/>
                        <a:t>Poor control on Hardware</a:t>
                      </a:r>
                    </a:p>
                    <a:p>
                      <a:r>
                        <a:rPr lang="en-US" dirty="0" smtClean="0"/>
                        <a:t>Less Efficient</a:t>
                      </a:r>
                      <a:endParaRPr lang="en-US" dirty="0"/>
                    </a:p>
                  </a:txBody>
                  <a:tcPr/>
                </a:tc>
              </a:tr>
            </a:tbl>
          </a:graphicData>
        </a:graphic>
      </p:graphicFrame>
    </p:spTree>
    <p:extLst>
      <p:ext uri="{BB962C8B-B14F-4D97-AF65-F5344CB8AC3E}">
        <p14:creationId xmlns:p14="http://schemas.microsoft.com/office/powerpoint/2010/main" val="3186659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smtClean="0"/>
              <a:t>Fourth-Generation </a:t>
            </a:r>
            <a:r>
              <a:rPr lang="en-US" sz="3000" b="1" dirty="0"/>
              <a:t>Languages</a:t>
            </a:r>
            <a:endParaRPr lang="en-US" sz="3000" dirty="0"/>
          </a:p>
        </p:txBody>
      </p:sp>
      <p:sp>
        <p:nvSpPr>
          <p:cNvPr id="3" name="Content Placeholder 2"/>
          <p:cNvSpPr>
            <a:spLocks noGrp="1"/>
          </p:cNvSpPr>
          <p:nvPr>
            <p:ph idx="1"/>
          </p:nvPr>
        </p:nvSpPr>
        <p:spPr>
          <a:xfrm>
            <a:off x="1024127" y="1307751"/>
            <a:ext cx="9720073" cy="936324"/>
          </a:xfrm>
        </p:spPr>
        <p:txBody>
          <a:bodyPr>
            <a:normAutofit fontScale="92500" lnSpcReduction="10000"/>
          </a:bodyPr>
          <a:lstStyle/>
          <a:p>
            <a:r>
              <a:rPr lang="en-US" sz="2000" dirty="0"/>
              <a:t>Fourth-generation languages (4GLs) are even easier to use than 3GLs</a:t>
            </a:r>
            <a:r>
              <a:rPr lang="en-US" sz="2000" dirty="0" smtClean="0"/>
              <a:t>. 4GLs </a:t>
            </a:r>
            <a:r>
              <a:rPr lang="en-US" sz="2000" dirty="0"/>
              <a:t>may use a text-based environment (like a 3GL) or may allow the programmer to work in a visual environment, using graphical tools</a:t>
            </a:r>
            <a:r>
              <a:rPr lang="en-US" sz="2000" dirty="0" smtClean="0"/>
              <a:t>. The </a:t>
            </a:r>
            <a:r>
              <a:rPr lang="en-US" sz="2000" dirty="0"/>
              <a:t>following languages are 4GLs:Visual Basic (VB)</a:t>
            </a:r>
          </a:p>
        </p:txBody>
      </p:sp>
      <p:sp>
        <p:nvSpPr>
          <p:cNvPr id="5" name="Content Placeholder 2"/>
          <p:cNvSpPr txBox="1">
            <a:spLocks/>
          </p:cNvSpPr>
          <p:nvPr/>
        </p:nvSpPr>
        <p:spPr>
          <a:xfrm>
            <a:off x="1024127" y="3619064"/>
            <a:ext cx="9720073" cy="1213308"/>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sz="2000" dirty="0" smtClean="0"/>
              <a:t>Fifth-generation languages (5GLs) are an issue of debate in the programming community – some programmers cannot agree that they even exist. These high-level languages would use artificial intelligence to create software, making 5GLs extremely difficult to develop. Solve problems using constraints rather than algorithms, used in Artificial Intelligence Prolog</a:t>
            </a:r>
            <a:endParaRPr lang="en-US" sz="2000" dirty="0"/>
          </a:p>
        </p:txBody>
      </p:sp>
      <p:sp>
        <p:nvSpPr>
          <p:cNvPr id="6" name="Title 1"/>
          <p:cNvSpPr txBox="1">
            <a:spLocks/>
          </p:cNvSpPr>
          <p:nvPr/>
        </p:nvSpPr>
        <p:spPr>
          <a:xfrm>
            <a:off x="397763" y="2940096"/>
            <a:ext cx="10972800" cy="5715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b="1" dirty="0" smtClean="0"/>
              <a:t>Fifth-Generation Languages</a:t>
            </a:r>
            <a:endParaRPr lang="en-US" sz="3000" dirty="0"/>
          </a:p>
        </p:txBody>
      </p:sp>
    </p:spTree>
    <p:extLst>
      <p:ext uri="{BB962C8B-B14F-4D97-AF65-F5344CB8AC3E}">
        <p14:creationId xmlns:p14="http://schemas.microsoft.com/office/powerpoint/2010/main" val="3096959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t>Monolithic Programming</a:t>
            </a:r>
            <a:endParaRPr lang="en-IN" sz="3000" dirty="0"/>
          </a:p>
        </p:txBody>
      </p:sp>
      <p:sp>
        <p:nvSpPr>
          <p:cNvPr id="3" name="Content Placeholder 2"/>
          <p:cNvSpPr>
            <a:spLocks noGrp="1"/>
          </p:cNvSpPr>
          <p:nvPr>
            <p:ph idx="1"/>
          </p:nvPr>
        </p:nvSpPr>
        <p:spPr>
          <a:xfrm>
            <a:off x="1024128" y="1876560"/>
            <a:ext cx="6302947" cy="4023360"/>
          </a:xfrm>
        </p:spPr>
        <p:txBody>
          <a:bodyPr>
            <a:normAutofit fontScale="62500" lnSpcReduction="20000"/>
          </a:bodyPr>
          <a:lstStyle/>
          <a:p>
            <a:r>
              <a:rPr lang="en-US" dirty="0" smtClean="0"/>
              <a:t>In monolithic programming, the program is written with a single function. A program is not divided into parts; hence it is named monolithic programming.</a:t>
            </a:r>
            <a:r>
              <a:rPr lang="en-IN" dirty="0" smtClean="0"/>
              <a:t> It is also called single thread execution.</a:t>
            </a:r>
          </a:p>
          <a:p>
            <a:r>
              <a:rPr lang="en-US" dirty="0" smtClean="0"/>
              <a:t>When program size increases it leads to difficulty</a:t>
            </a:r>
          </a:p>
          <a:p>
            <a:r>
              <a:rPr lang="en-US" dirty="0" smtClean="0"/>
              <a:t>In monolithic programming languages such as basic and assembly language, the data variables declared are global and  the statements are written in sequence</a:t>
            </a:r>
          </a:p>
          <a:p>
            <a:r>
              <a:rPr lang="en-US" dirty="0" smtClean="0"/>
              <a:t>The program contains jump statements such as </a:t>
            </a:r>
            <a:r>
              <a:rPr lang="en-US" dirty="0" err="1" smtClean="0"/>
              <a:t>goto</a:t>
            </a:r>
            <a:r>
              <a:rPr lang="en-US" dirty="0" smtClean="0"/>
              <a:t> that transfers control to any statement as specified in it. Figure shows a program of monolithic type. The global data can be accessed from any portion of the program. Due to this reason data is not fully protected.</a:t>
            </a:r>
          </a:p>
          <a:p>
            <a:r>
              <a:rPr lang="en-US" dirty="0" smtClean="0"/>
              <a:t>The concept of sub-programs does not exist and hence is useful for small programs.</a:t>
            </a:r>
          </a:p>
        </p:txBody>
      </p:sp>
      <p:sp>
        <p:nvSpPr>
          <p:cNvPr id="4" name="Rectangle 3"/>
          <p:cNvSpPr/>
          <p:nvPr/>
        </p:nvSpPr>
        <p:spPr>
          <a:xfrm>
            <a:off x="7968343" y="2244436"/>
            <a:ext cx="3895106" cy="38713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a:off x="9191500" y="2375065"/>
            <a:ext cx="1947553" cy="4393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Global Data</a:t>
            </a:r>
            <a:endParaRPr lang="en-IN" dirty="0">
              <a:solidFill>
                <a:schemeClr val="tx1"/>
              </a:solidFill>
            </a:endParaRPr>
          </a:p>
        </p:txBody>
      </p:sp>
      <p:sp>
        <p:nvSpPr>
          <p:cNvPr id="8" name="TextBox 7"/>
          <p:cNvSpPr txBox="1"/>
          <p:nvPr/>
        </p:nvSpPr>
        <p:spPr>
          <a:xfrm>
            <a:off x="8180120" y="2954175"/>
            <a:ext cx="1617023" cy="3108543"/>
          </a:xfrm>
          <a:prstGeom prst="rect">
            <a:avLst/>
          </a:prstGeom>
          <a:noFill/>
        </p:spPr>
        <p:txBody>
          <a:bodyPr wrap="square" rtlCol="0">
            <a:spAutoFit/>
          </a:bodyPr>
          <a:lstStyle/>
          <a:p>
            <a:r>
              <a:rPr lang="en-US" sz="1400" dirty="0"/>
              <a:t>1 Statement</a:t>
            </a:r>
          </a:p>
          <a:p>
            <a:r>
              <a:rPr lang="en-US" sz="1400" dirty="0"/>
              <a:t>2 Statement</a:t>
            </a:r>
          </a:p>
          <a:p>
            <a:r>
              <a:rPr lang="en-US" sz="1400" dirty="0"/>
              <a:t>3 Statement</a:t>
            </a:r>
            <a:endParaRPr lang="en-IN" sz="1400" dirty="0"/>
          </a:p>
          <a:p>
            <a:endParaRPr lang="en-US" sz="1400" dirty="0" smtClean="0"/>
          </a:p>
          <a:p>
            <a:r>
              <a:rPr lang="en-US" sz="1400" dirty="0" err="1" smtClean="0"/>
              <a:t>Goto</a:t>
            </a:r>
            <a:r>
              <a:rPr lang="en-US" sz="1400" dirty="0" smtClean="0"/>
              <a:t> </a:t>
            </a:r>
            <a:r>
              <a:rPr lang="en-US" sz="1400" dirty="0"/>
              <a:t>50</a:t>
            </a:r>
            <a:endParaRPr lang="en-IN" sz="1400" dirty="0"/>
          </a:p>
          <a:p>
            <a:endParaRPr lang="en-US" sz="1400" dirty="0" smtClean="0"/>
          </a:p>
          <a:p>
            <a:r>
              <a:rPr lang="en-US" sz="1400" dirty="0" smtClean="0"/>
              <a:t>50 Statement</a:t>
            </a:r>
          </a:p>
          <a:p>
            <a:r>
              <a:rPr lang="en-US" sz="1400" dirty="0" smtClean="0"/>
              <a:t>51 Statement</a:t>
            </a:r>
          </a:p>
          <a:p>
            <a:r>
              <a:rPr lang="en-US" sz="1400" dirty="0" smtClean="0"/>
              <a:t>52 Statement</a:t>
            </a:r>
          </a:p>
          <a:p>
            <a:endParaRPr lang="en-US" sz="1400" dirty="0"/>
          </a:p>
          <a:p>
            <a:r>
              <a:rPr lang="en-US" sz="1400" dirty="0" err="1" smtClean="0"/>
              <a:t>Goto</a:t>
            </a:r>
            <a:r>
              <a:rPr lang="en-US" sz="1400" dirty="0" smtClean="0"/>
              <a:t> 1</a:t>
            </a:r>
          </a:p>
          <a:p>
            <a:endParaRPr lang="en-US" sz="1400" dirty="0"/>
          </a:p>
          <a:p>
            <a:r>
              <a:rPr lang="en-US" sz="1400" dirty="0" smtClean="0"/>
              <a:t>99 Statement</a:t>
            </a:r>
          </a:p>
          <a:p>
            <a:r>
              <a:rPr lang="en-US" sz="1400" dirty="0" smtClean="0"/>
              <a:t>100 Statement</a:t>
            </a:r>
            <a:endParaRPr lang="en-IN" sz="1400" dirty="0"/>
          </a:p>
        </p:txBody>
      </p:sp>
      <p:cxnSp>
        <p:nvCxnSpPr>
          <p:cNvPr id="16" name="Elbow Connector 15"/>
          <p:cNvCxnSpPr/>
          <p:nvPr/>
        </p:nvCxnSpPr>
        <p:spPr>
          <a:xfrm rot="5400000" flipH="1" flipV="1">
            <a:off x="9268691" y="2915392"/>
            <a:ext cx="522514" cy="320634"/>
          </a:xfrm>
          <a:prstGeom prst="bentConnector3">
            <a:avLst>
              <a:gd name="adj1" fmla="val 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p:nvPr/>
        </p:nvCxnSpPr>
        <p:spPr>
          <a:xfrm rot="5400000" flipH="1" flipV="1">
            <a:off x="9010513" y="3333889"/>
            <a:ext cx="1693992" cy="655122"/>
          </a:xfrm>
          <a:prstGeom prst="bentConnector3">
            <a:avLst>
              <a:gd name="adj1" fmla="val 227"/>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rot="5400000" flipH="1" flipV="1">
            <a:off x="8710552" y="3786252"/>
            <a:ext cx="3004457" cy="1060861"/>
          </a:xfrm>
          <a:prstGeom prst="bentConnector3">
            <a:avLst>
              <a:gd name="adj1" fmla="val 198"/>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4643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t>Procedural / Structural programming</a:t>
            </a:r>
            <a:endParaRPr lang="en-IN" sz="3000" dirty="0"/>
          </a:p>
        </p:txBody>
      </p:sp>
      <p:sp>
        <p:nvSpPr>
          <p:cNvPr id="3" name="Content Placeholder 2"/>
          <p:cNvSpPr>
            <a:spLocks noGrp="1"/>
          </p:cNvSpPr>
          <p:nvPr>
            <p:ph idx="1"/>
          </p:nvPr>
        </p:nvSpPr>
        <p:spPr>
          <a:xfrm>
            <a:off x="1024129" y="1603600"/>
            <a:ext cx="6017940" cy="4019797"/>
          </a:xfrm>
        </p:spPr>
        <p:txBody>
          <a:bodyPr>
            <a:normAutofit fontScale="70000" lnSpcReduction="20000"/>
          </a:bodyPr>
          <a:lstStyle/>
          <a:p>
            <a:r>
              <a:rPr lang="en-US" dirty="0" smtClean="0"/>
              <a:t>This is also know as modular programming</a:t>
            </a:r>
          </a:p>
          <a:p>
            <a:r>
              <a:rPr lang="en-US" dirty="0" smtClean="0"/>
              <a:t>Programs written are more efficient and easier to understand and modify</a:t>
            </a:r>
          </a:p>
          <a:p>
            <a:r>
              <a:rPr lang="en-US" dirty="0" smtClean="0"/>
              <a:t>The procedural/structural languages are similar to solving a problem by human</a:t>
            </a:r>
          </a:p>
          <a:p>
            <a:r>
              <a:rPr lang="en-US" dirty="0" smtClean="0"/>
              <a:t>It makes use of top down design model in which the program developer maps out the overall program structure into separate sub-sections</a:t>
            </a:r>
          </a:p>
          <a:p>
            <a:r>
              <a:rPr lang="en-US" dirty="0" smtClean="0"/>
              <a:t>No importance is given to security of data and importance is laid on doing things</a:t>
            </a:r>
          </a:p>
          <a:p>
            <a:r>
              <a:rPr lang="en-US" dirty="0" smtClean="0"/>
              <a:t>Data passes globally from function to function</a:t>
            </a:r>
          </a:p>
          <a:p>
            <a:r>
              <a:rPr lang="en-US" dirty="0"/>
              <a:t>Examples of such languages are FORTRAN, BASIC, ALGOL, COBOL, C, Pascal</a:t>
            </a:r>
          </a:p>
          <a:p>
            <a:endParaRPr lang="en-US" dirty="0" smtClean="0"/>
          </a:p>
          <a:p>
            <a:endParaRPr lang="en-IN" dirty="0"/>
          </a:p>
        </p:txBody>
      </p:sp>
      <p:sp>
        <p:nvSpPr>
          <p:cNvPr id="4" name="Plaque 3"/>
          <p:cNvSpPr/>
          <p:nvPr/>
        </p:nvSpPr>
        <p:spPr>
          <a:xfrm>
            <a:off x="9155882" y="1983185"/>
            <a:ext cx="1472541" cy="819397"/>
          </a:xfrm>
          <a:prstGeom prst="plaqu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9357763" y="2101939"/>
            <a:ext cx="985652" cy="5581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a:solidFill>
                    <a:sysClr val="windowText" lastClr="000000"/>
                  </a:solidFill>
                </a:ln>
              </a:rPr>
              <a:t>Global Data</a:t>
            </a:r>
            <a:endParaRPr lang="en-IN" sz="1400" dirty="0">
              <a:ln>
                <a:solidFill>
                  <a:sysClr val="windowText" lastClr="000000"/>
                </a:solidFill>
              </a:ln>
            </a:endParaRPr>
          </a:p>
        </p:txBody>
      </p:sp>
      <p:sp>
        <p:nvSpPr>
          <p:cNvPr id="6" name="Rectangle 5"/>
          <p:cNvSpPr/>
          <p:nvPr/>
        </p:nvSpPr>
        <p:spPr>
          <a:xfrm>
            <a:off x="7968343" y="3218213"/>
            <a:ext cx="3895106" cy="24106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8051470" y="3562597"/>
            <a:ext cx="1104412" cy="403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Local Data</a:t>
            </a:r>
            <a:endParaRPr lang="en-IN" sz="1400" dirty="0">
              <a:solidFill>
                <a:schemeClr val="tx1"/>
              </a:solidFill>
            </a:endParaRPr>
          </a:p>
        </p:txBody>
      </p:sp>
      <p:sp>
        <p:nvSpPr>
          <p:cNvPr id="8" name="Rectangle 7"/>
          <p:cNvSpPr/>
          <p:nvPr/>
        </p:nvSpPr>
        <p:spPr>
          <a:xfrm>
            <a:off x="9322133" y="3586347"/>
            <a:ext cx="1104412" cy="403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Local Data</a:t>
            </a:r>
            <a:endParaRPr lang="en-IN" sz="1400" dirty="0">
              <a:solidFill>
                <a:schemeClr val="tx1"/>
              </a:solidFill>
            </a:endParaRPr>
          </a:p>
        </p:txBody>
      </p:sp>
      <p:sp>
        <p:nvSpPr>
          <p:cNvPr id="9" name="Rectangle 8"/>
          <p:cNvSpPr/>
          <p:nvPr/>
        </p:nvSpPr>
        <p:spPr>
          <a:xfrm>
            <a:off x="10628423" y="3610097"/>
            <a:ext cx="1104412" cy="403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Local Data</a:t>
            </a:r>
            <a:endParaRPr lang="en-IN" sz="1400" dirty="0">
              <a:solidFill>
                <a:schemeClr val="tx1"/>
              </a:solidFill>
            </a:endParaRPr>
          </a:p>
        </p:txBody>
      </p:sp>
      <p:sp>
        <p:nvSpPr>
          <p:cNvPr id="10" name="Rectangle 9"/>
          <p:cNvSpPr/>
          <p:nvPr/>
        </p:nvSpPr>
        <p:spPr>
          <a:xfrm>
            <a:off x="9339946" y="4961906"/>
            <a:ext cx="1104412" cy="403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Modules</a:t>
            </a:r>
            <a:endParaRPr lang="en-IN" sz="1400" dirty="0">
              <a:solidFill>
                <a:schemeClr val="tx1"/>
              </a:solidFill>
            </a:endParaRPr>
          </a:p>
        </p:txBody>
      </p:sp>
      <p:cxnSp>
        <p:nvCxnSpPr>
          <p:cNvPr id="12" name="Straight Arrow Connector 11"/>
          <p:cNvCxnSpPr>
            <a:stCxn id="7" idx="0"/>
            <a:endCxn id="4" idx="2"/>
          </p:cNvCxnSpPr>
          <p:nvPr/>
        </p:nvCxnSpPr>
        <p:spPr>
          <a:xfrm flipV="1">
            <a:off x="8603676" y="2802582"/>
            <a:ext cx="1288477" cy="7600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0"/>
            <a:endCxn id="4" idx="2"/>
          </p:cNvCxnSpPr>
          <p:nvPr/>
        </p:nvCxnSpPr>
        <p:spPr>
          <a:xfrm flipV="1">
            <a:off x="9874339" y="2802582"/>
            <a:ext cx="17814" cy="78376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0"/>
          </p:cNvCxnSpPr>
          <p:nvPr/>
        </p:nvCxnSpPr>
        <p:spPr>
          <a:xfrm flipH="1" flipV="1">
            <a:off x="10002001" y="2802582"/>
            <a:ext cx="1178628" cy="807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10343415" y="4180114"/>
            <a:ext cx="837214" cy="60366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0002001" y="4180114"/>
            <a:ext cx="5948" cy="72638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8835242" y="4180114"/>
            <a:ext cx="1015347" cy="72638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Double Bracket 25"/>
          <p:cNvSpPr/>
          <p:nvPr/>
        </p:nvSpPr>
        <p:spPr>
          <a:xfrm>
            <a:off x="8015845" y="3408218"/>
            <a:ext cx="1196444" cy="771896"/>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7" name="Double Bracket 26"/>
          <p:cNvSpPr/>
          <p:nvPr/>
        </p:nvSpPr>
        <p:spPr>
          <a:xfrm>
            <a:off x="9284533" y="3426029"/>
            <a:ext cx="1196444" cy="771896"/>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8" name="Double Bracket 27"/>
          <p:cNvSpPr/>
          <p:nvPr/>
        </p:nvSpPr>
        <p:spPr>
          <a:xfrm>
            <a:off x="10587357" y="3426029"/>
            <a:ext cx="1196444" cy="771896"/>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2592608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t>Object Oriented Programming</a:t>
            </a:r>
            <a:endParaRPr lang="en-IN" sz="3000" dirty="0"/>
          </a:p>
        </p:txBody>
      </p:sp>
      <p:sp>
        <p:nvSpPr>
          <p:cNvPr id="3" name="Content Placeholder 2"/>
          <p:cNvSpPr>
            <a:spLocks noGrp="1"/>
          </p:cNvSpPr>
          <p:nvPr>
            <p:ph idx="1"/>
          </p:nvPr>
        </p:nvSpPr>
        <p:spPr>
          <a:xfrm>
            <a:off x="1024128" y="1665027"/>
            <a:ext cx="9720073" cy="2372583"/>
          </a:xfrm>
        </p:spPr>
        <p:txBody>
          <a:bodyPr>
            <a:normAutofit fontScale="62500" lnSpcReduction="20000"/>
          </a:bodyPr>
          <a:lstStyle/>
          <a:p>
            <a:r>
              <a:rPr lang="en-US" dirty="0" smtClean="0"/>
              <a:t>The prime factor in the design of OOP approach is to rectify some of the faults observed in  procedure oriented languages. OOP acts with data as critical component in program development. OOP follows bottom –up approach. Data is private and prevented from accessing external functions. Objects communicate with each other through functions. </a:t>
            </a:r>
            <a:r>
              <a:rPr lang="en-US" dirty="0"/>
              <a:t>One of the main principle of object oriented programming language  is encapsulation that everything an object will need must be inside of the object. This language also emphasizes reusability through inheritance and the capacity to spread current implementations without having to change a great deal of code by using polymorphism</a:t>
            </a:r>
            <a:r>
              <a:rPr lang="en-US" dirty="0" smtClean="0"/>
              <a:t>.</a:t>
            </a:r>
            <a:endParaRPr lang="en-US" dirty="0"/>
          </a:p>
        </p:txBody>
      </p:sp>
      <p:sp>
        <p:nvSpPr>
          <p:cNvPr id="4" name="Rectangle 3"/>
          <p:cNvSpPr/>
          <p:nvPr/>
        </p:nvSpPr>
        <p:spPr>
          <a:xfrm>
            <a:off x="1341912" y="4476997"/>
            <a:ext cx="2113807" cy="14250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1494313" y="4568041"/>
            <a:ext cx="1818904" cy="4849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 Variables</a:t>
            </a:r>
            <a:endParaRPr lang="en-IN" dirty="0">
              <a:solidFill>
                <a:schemeClr val="tx1"/>
              </a:solidFill>
            </a:endParaRPr>
          </a:p>
        </p:txBody>
      </p:sp>
      <p:sp>
        <p:nvSpPr>
          <p:cNvPr id="6" name="Rectangle 5"/>
          <p:cNvSpPr/>
          <p:nvPr/>
        </p:nvSpPr>
        <p:spPr>
          <a:xfrm>
            <a:off x="1494314" y="5335975"/>
            <a:ext cx="1818904" cy="4354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Member Functions</a:t>
            </a:r>
            <a:endParaRPr lang="en-IN" sz="1600" dirty="0">
              <a:solidFill>
                <a:schemeClr val="tx1"/>
              </a:solidFill>
            </a:endParaRPr>
          </a:p>
        </p:txBody>
      </p:sp>
      <p:cxnSp>
        <p:nvCxnSpPr>
          <p:cNvPr id="8" name="Straight Arrow Connector 7"/>
          <p:cNvCxnSpPr/>
          <p:nvPr/>
        </p:nvCxnSpPr>
        <p:spPr>
          <a:xfrm>
            <a:off x="2018806" y="5052950"/>
            <a:ext cx="0" cy="2830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2658081" y="5060875"/>
            <a:ext cx="0" cy="28302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341912" y="4037610"/>
            <a:ext cx="2113807" cy="369332"/>
          </a:xfrm>
          <a:prstGeom prst="rect">
            <a:avLst/>
          </a:prstGeom>
          <a:noFill/>
        </p:spPr>
        <p:txBody>
          <a:bodyPr wrap="square" rtlCol="0">
            <a:spAutoFit/>
          </a:bodyPr>
          <a:lstStyle/>
          <a:p>
            <a:r>
              <a:rPr lang="en-US" dirty="0" smtClean="0"/>
              <a:t>Object A</a:t>
            </a:r>
            <a:endParaRPr lang="en-IN" dirty="0"/>
          </a:p>
        </p:txBody>
      </p:sp>
      <p:sp>
        <p:nvSpPr>
          <p:cNvPr id="13" name="Rectangle 12"/>
          <p:cNvSpPr/>
          <p:nvPr/>
        </p:nvSpPr>
        <p:spPr>
          <a:xfrm>
            <a:off x="4166187" y="4486897"/>
            <a:ext cx="2113807" cy="14250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4318588" y="4577941"/>
            <a:ext cx="1818904" cy="4849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 Variables</a:t>
            </a:r>
            <a:endParaRPr lang="en-IN" dirty="0">
              <a:solidFill>
                <a:schemeClr val="tx1"/>
              </a:solidFill>
            </a:endParaRPr>
          </a:p>
        </p:txBody>
      </p:sp>
      <p:sp>
        <p:nvSpPr>
          <p:cNvPr id="15" name="Rectangle 14"/>
          <p:cNvSpPr/>
          <p:nvPr/>
        </p:nvSpPr>
        <p:spPr>
          <a:xfrm>
            <a:off x="4318589" y="5345875"/>
            <a:ext cx="1818904" cy="4354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Member Functions</a:t>
            </a:r>
            <a:endParaRPr lang="en-IN" sz="1600" dirty="0">
              <a:solidFill>
                <a:schemeClr val="tx1"/>
              </a:solidFill>
            </a:endParaRPr>
          </a:p>
        </p:txBody>
      </p:sp>
      <p:cxnSp>
        <p:nvCxnSpPr>
          <p:cNvPr id="16" name="Straight Arrow Connector 15"/>
          <p:cNvCxnSpPr/>
          <p:nvPr/>
        </p:nvCxnSpPr>
        <p:spPr>
          <a:xfrm>
            <a:off x="4843081" y="5062850"/>
            <a:ext cx="0" cy="2830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5482356" y="5070775"/>
            <a:ext cx="0" cy="28302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166187" y="4047510"/>
            <a:ext cx="2113807" cy="369332"/>
          </a:xfrm>
          <a:prstGeom prst="rect">
            <a:avLst/>
          </a:prstGeom>
          <a:noFill/>
        </p:spPr>
        <p:txBody>
          <a:bodyPr wrap="square" rtlCol="0">
            <a:spAutoFit/>
          </a:bodyPr>
          <a:lstStyle/>
          <a:p>
            <a:r>
              <a:rPr lang="en-US" dirty="0" smtClean="0"/>
              <a:t>Object B</a:t>
            </a:r>
            <a:endParaRPr lang="en-IN" dirty="0"/>
          </a:p>
        </p:txBody>
      </p:sp>
      <p:cxnSp>
        <p:nvCxnSpPr>
          <p:cNvPr id="20" name="Straight Arrow Connector 19"/>
          <p:cNvCxnSpPr>
            <a:stCxn id="6" idx="3"/>
            <a:endCxn id="15" idx="1"/>
          </p:cNvCxnSpPr>
          <p:nvPr/>
        </p:nvCxnSpPr>
        <p:spPr>
          <a:xfrm>
            <a:off x="3313218" y="5553690"/>
            <a:ext cx="1005371" cy="99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40702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101</TotalTime>
  <Words>850</Words>
  <Application>Microsoft Office PowerPoint</Application>
  <PresentationFormat>Custom</PresentationFormat>
  <Paragraphs>94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Evolution and History of Programming Languages </vt:lpstr>
      <vt:lpstr>The Evolution of Programming Languages</vt:lpstr>
      <vt:lpstr>The Evolution of Programming Languages - Machine Languages</vt:lpstr>
      <vt:lpstr> Assembly Language Second Generation Language</vt:lpstr>
      <vt:lpstr>Higher-Level Languages - Third-Generation Languages</vt:lpstr>
      <vt:lpstr>Fourth-Generation Languages</vt:lpstr>
      <vt:lpstr>Monolithic Programming</vt:lpstr>
      <vt:lpstr>Procedural / Structural programming</vt:lpstr>
      <vt:lpstr>Object Oriented Programming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Evolution and History of Programming Languages</dc:title>
  <dc:creator>Administrator</dc:creator>
  <cp:lastModifiedBy>DELL</cp:lastModifiedBy>
  <cp:revision>18</cp:revision>
  <dcterms:created xsi:type="dcterms:W3CDTF">2018-10-12T09:21:01Z</dcterms:created>
  <dcterms:modified xsi:type="dcterms:W3CDTF">2018-10-12T15:15:38Z</dcterms:modified>
</cp:coreProperties>
</file>