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1" r:id="rId2"/>
    <p:sldMasterId id="2147483764" r:id="rId3"/>
    <p:sldMasterId id="2147483780" r:id="rId4"/>
    <p:sldMasterId id="2147483795" r:id="rId5"/>
  </p:sldMasterIdLst>
  <p:notesMasterIdLst>
    <p:notesMasterId r:id="rId25"/>
  </p:notesMasterIdLst>
  <p:sldIdLst>
    <p:sldId id="548" r:id="rId6"/>
    <p:sldId id="549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600" r:id="rId21"/>
    <p:sldId id="599" r:id="rId22"/>
    <p:sldId id="584" r:id="rId23"/>
    <p:sldId id="5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>
      <p:cViewPr>
        <p:scale>
          <a:sx n="77" d="100"/>
          <a:sy n="77" d="100"/>
        </p:scale>
        <p:origin x="970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75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3ED9-7442-4110-85C8-39E72E3878C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E79A3-5688-40D1-B9EE-B72CC9EBF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5">
            <a:extLst>
              <a:ext uri="{FF2B5EF4-FFF2-40B4-BE49-F238E27FC236}">
                <a16:creationId xmlns:a16="http://schemas.microsoft.com/office/drawing/2014/main" id="{0634CA53-0716-4C6C-8CB9-8B2B8AB347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6">
            <a:extLst>
              <a:ext uri="{FF2B5EF4-FFF2-40B4-BE49-F238E27FC236}">
                <a16:creationId xmlns:a16="http://schemas.microsoft.com/office/drawing/2014/main" id="{0F7A99F2-047A-496A-BAFA-3394FEFE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Footer Placeholder 4">
            <a:extLst>
              <a:ext uri="{FF2B5EF4-FFF2-40B4-BE49-F238E27FC236}">
                <a16:creationId xmlns:a16="http://schemas.microsoft.com/office/drawing/2014/main" id="{47ED0436-876A-48BE-9501-4672ACB52A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/>
              <a:t>Java SE 7 Programming   14 - </a:t>
            </a:r>
            <a:fld id="{3C1A2CBD-F04B-44B9-BBD1-9ED8C8AF5522}" type="slidenum">
              <a:rPr lang="en-US" altLang="en-US" smtClean="0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922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361543-8665-4510-812B-2E646948D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EE666-BDBC-4B62-B093-5320A5BA25C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815285A-7428-428A-9178-C249ECDDD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FCB855-13B6-4D2E-98AF-73FD3F2A7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74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8FCA2F-19B5-4B97-98FF-F4D3AAB666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8735C-32D2-4AB2-9D0A-DF4CFCAFA9A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62FDBBF-4814-4C1D-8638-3529015F6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A147B97-B657-4047-A943-AEE986704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34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70394E-EC5E-4B07-A346-6A6C04862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C9C70-CC4B-4FC5-BE78-BE2C2CDCD2D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9D5B751-F2AA-4BFB-991A-E9537A18B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7937062-D8E4-4A97-80D2-CA7D59108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722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F14326-3892-46ED-8768-ED26C7506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603E4-3711-48E2-B382-F1E5CD6BEC9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5CC3D16-87EA-427D-86F4-330D23B52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21CB12F-5DA1-47CE-A541-B3E4027D7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95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E4282F-6D4A-4B94-BE88-F87A5D669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A4108-CB3C-494F-B8FF-E7A59317D54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0BD8D08-4E17-400F-B94D-6A9C0EE70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80714E4-0CB3-471C-BDEF-5D154E708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200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@Test expected attribute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if you only want to test the exception type, refer below :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Exception1Test.java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java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util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Exception1Test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@Test(</a:t>
            </a:r>
            <a:r>
              <a:rPr lang="en-IN" dirty="0"/>
              <a:t>expected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ArithmeticException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testDivisionWithException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@Test(</a:t>
            </a:r>
            <a:r>
              <a:rPr lang="en-IN" dirty="0"/>
              <a:t>expected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IndexOutOfBoundsException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testEmptyList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&lt;&gt;().get(0);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Try-catch and always fail()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bit old school, widely used in JUnit 3. Test the exception type and also the exception detail. Refer below :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Exception2Test.java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java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util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framework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TestCase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fail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org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hamcrest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CoreMatchers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is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hamcrest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MatcherAssert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assertThat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Exception2Test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testDivisionWithException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fail();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//remember this line, else 'may' false positive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>
                <a:effectLst/>
              </a:rPr>
              <a:t>ArithmeticException</a:t>
            </a:r>
            <a:r>
              <a:rPr lang="en-IN" dirty="0"/>
              <a:t> 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assertThat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e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is("/ by zero"));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//assert others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testEmptyList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ArrayList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&lt;&gt;().get(0);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fail();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>
                <a:effectLst/>
              </a:rPr>
              <a:t>IndexOutOfBoundsException</a:t>
            </a:r>
            <a:r>
              <a:rPr lang="en-IN" dirty="0"/>
              <a:t> 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assertThat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e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is("Index: 0, Size: 0"));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remember the fail()!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line you want to test didn’t throw any exception, and you forgot to put the fail(), the test will be passed (false positive).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@Rule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ExpectedException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ExpectedException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rule (since JUnit 4.7) let you test both the exception type and also the exception detail, same like “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Try-catch and always fail()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method, but in a more elegant way :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Exception3Test.java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CustomerService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Rule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Test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junit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rules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ExpectedException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hamcrest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CoreMatchers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containsString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org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hamcrest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CoreMatchers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/>
              <a:t>is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IN" dirty="0"/>
              <a:t> </a:t>
            </a:r>
            <a:r>
              <a:rPr lang="en-IN" dirty="0" err="1"/>
              <a:t>org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hamcrest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Matchers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hasProperty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Exception3Test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@Rule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dirty="0" err="1"/>
              <a:t>ExpectedException</a:t>
            </a:r>
            <a:r>
              <a:rPr lang="en-IN" dirty="0"/>
              <a:t> thrown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ExpectedException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.none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testDivisionWithException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ArithmeticException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containsString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("/ by zero"));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en-IN" dirty="0"/>
              <a:t> </a:t>
            </a:r>
            <a:r>
              <a:rPr lang="en-IN" dirty="0" err="1"/>
              <a:t>NameNotFoundException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//test type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 err="1"/>
              <a:t>NameNotFoundException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//test message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(is("Name is empty!"));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//test detail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hasProperty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//make sure getters n setters are defined.</a:t>
            </a:r>
            <a:r>
              <a:rPr lang="en-IN" dirty="0"/>
              <a:t> </a:t>
            </a:r>
            <a:r>
              <a:rPr lang="en-IN" dirty="0" err="1"/>
              <a:t>thrown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.expect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hasProperty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is(666)));</a:t>
            </a:r>
            <a:r>
              <a:rPr lang="en-IN" dirty="0"/>
              <a:t> </a:t>
            </a:r>
            <a:r>
              <a:rPr lang="en-IN" dirty="0" err="1"/>
              <a:t>CustomerService</a:t>
            </a:r>
            <a:r>
              <a:rPr lang="en-IN" dirty="0"/>
              <a:t> </a:t>
            </a:r>
            <a:r>
              <a:rPr lang="en-IN" dirty="0" err="1"/>
              <a:t>cust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CustomerService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IN" dirty="0"/>
              <a:t> </a:t>
            </a:r>
            <a:r>
              <a:rPr lang="en-IN" dirty="0" err="1"/>
              <a:t>cust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.findByName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NameNotFoundException.java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NameNotFoundException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en-IN" dirty="0"/>
              <a:t> </a:t>
            </a:r>
            <a:r>
              <a:rPr lang="en-IN" dirty="0">
                <a:effectLst/>
              </a:rPr>
              <a:t>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N" dirty="0"/>
              <a:t> String 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super(</a:t>
            </a:r>
            <a:r>
              <a:rPr lang="en-IN" dirty="0"/>
              <a:t>message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</a:t>
            </a:r>
            <a:r>
              <a:rPr lang="en-IN" dirty="0" err="1"/>
              <a:t>errCode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</a:t>
            </a:r>
            <a:r>
              <a:rPr lang="en-IN" dirty="0" err="1"/>
              <a:t>errCode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dirty="0"/>
              <a:t> </a:t>
            </a:r>
            <a:r>
              <a:rPr lang="en-IN" dirty="0" err="1"/>
              <a:t>errCode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endParaRPr lang="en-IN" dirty="0">
              <a:effectLst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CustomerService.java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IN" dirty="0"/>
              <a:t> </a:t>
            </a:r>
            <a:r>
              <a:rPr lang="en-IN" dirty="0" err="1"/>
              <a:t>com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smita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examples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exception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IN" dirty="0" err="1"/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CustomerService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N" dirty="0"/>
              <a:t> Customer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findByName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/>
              <a:t>String 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en-IN" dirty="0"/>
              <a:t> </a:t>
            </a:r>
            <a:r>
              <a:rPr lang="en-IN" dirty="0" err="1"/>
              <a:t>NameNotFoundException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("".equals(</a:t>
            </a:r>
            <a:r>
              <a:rPr lang="en-IN" dirty="0"/>
              <a:t>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NameNotFoundException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(666,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 is empty!");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IN" dirty="0"/>
              <a:t> </a:t>
            </a:r>
            <a:r>
              <a:rPr lang="en-IN" dirty="0">
                <a:effectLst/>
              </a:rPr>
              <a:t>Customer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dirty="0"/>
              <a:t>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IN" dirty="0"/>
              <a:t>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5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AF737D-7302-4F3B-8B9B-64BBC3F14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6F7CC-475D-48C1-B25C-4CC59F482EE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997B240-F2AC-46C1-980F-F9D1E7AF2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5194562-8288-43AB-959E-63ABA5679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818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13B3E399-06B2-4728-BD20-350E50B87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F78167C1-1FBD-4F4A-A9ED-7774DA85A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2" name="Footer Placeholder 4">
            <a:extLst>
              <a:ext uri="{FF2B5EF4-FFF2-40B4-BE49-F238E27FC236}">
                <a16:creationId xmlns:a16="http://schemas.microsoft.com/office/drawing/2014/main" id="{8240FD5A-7ADA-42BD-91D9-E40FC526E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/>
              <a:t>Java SE 7 Programming   14 - </a:t>
            </a:r>
            <a:fld id="{665E7AFE-8033-43A1-B96D-7BBE66326292}" type="slidenum">
              <a:rPr lang="en-US" altLang="en-US" smtClean="0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14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389D1C43-04AC-470D-B97F-87BFB71AF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37D05AEE-7937-448F-B86C-E09A02823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/>
              <a:t>In this practice, you will refactor the existing memory-based DAO from Exceptions and Assertions to use JDBC instead. An interactive client is provided so you can experiment with creating, reading, updating, and deleting records by using JDBC.</a:t>
            </a:r>
          </a:p>
        </p:txBody>
      </p:sp>
      <p:sp>
        <p:nvSpPr>
          <p:cNvPr id="44036" name="Footer Placeholder 4">
            <a:extLst>
              <a:ext uri="{FF2B5EF4-FFF2-40B4-BE49-F238E27FC236}">
                <a16:creationId xmlns:a16="http://schemas.microsoft.com/office/drawing/2014/main" id="{58F38643-B84D-46A0-AEEC-806CB378E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/>
              <a:t>Java SE 7 Programming   14 - </a:t>
            </a:r>
            <a:fld id="{75586FF0-6AD3-432B-89B7-3BAFDFD99B6E}" type="slidenum">
              <a:rPr lang="en-US" altLang="en-US" smtClean="0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54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B35B7C-9722-4E43-9D69-B120705D2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211A-D9CC-40F1-8926-F2A20C7A59A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47054A8-F658-4478-A1B1-087BFDD0B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6237EBB-7879-41A2-BCF2-E1AD79E9F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3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FF0930-F050-47F8-9BB2-8AA46516F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20027-26AC-4232-BDFB-04735D4FD8B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8633CD5-53D9-4C03-A9F1-C5E75E87D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DE06118-A939-49C5-B433-DE4CACE03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98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014288-C6E3-4729-AADA-61F03BF79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1CC0D-8992-497C-8211-1F8CEBF623A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FE3306B-5117-4BDA-8AD5-919875E09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7C550FF-CBB1-487D-9973-798341026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20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8C6E8E-FDE5-49E0-81D0-FBED730E1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1BCA6-EC15-440B-9F34-F262727D933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0DDBB12-8CC5-4C62-92D3-765AB2612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FD537DE-1720-42D4-BBAB-531A48F10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39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D10D95-3236-44D8-8254-6902E930B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A00BDF-DFDC-43B8-BFAC-21AEBC63788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FA8901E-3916-4F66-9A78-34B9C4FA87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4B333F7-5760-46C9-A8E1-9603A4D69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39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7428B2-ABB6-47D9-ACAD-F76C40A1C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965BB-C6A8-45A9-BB2C-22E6261DB71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033D2C5-F332-4BF4-8BC1-11447955F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21474BA-8E1E-460C-9C8B-D838E6027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57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03D1C4-2747-421A-9C22-08B1DAB6A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A9584-34EF-4B7C-ACCD-D75A7530A3A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B0ADB20-6477-43F9-83BA-26391D744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D7CFDB8-5DA9-4F0A-AEE0-7853AF0E5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668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AAC3E4-8D72-4428-88C7-A9CAE029C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77C62-321D-4499-AD84-4DB8328C891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49303A2-51DD-414D-8640-BFDBA49BC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8740656-7B25-4EB7-9D47-4BB1321DC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5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352800"/>
            <a:ext cx="86868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054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" name="Picture 8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7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34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41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Master subtitle style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61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51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7346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722250" y="4406760"/>
            <a:ext cx="777222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Master subtitle style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80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7222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88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"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7047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74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722250" y="2949120"/>
            <a:ext cx="777222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880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722250" y="2949120"/>
            <a:ext cx="777222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7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704750" y="25909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7047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722250" y="2949120"/>
            <a:ext cx="3792690" cy="326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539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2250" y="4406760"/>
            <a:ext cx="777222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722250" y="2590920"/>
            <a:ext cx="7772220" cy="6854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</a:p>
        </p:txBody>
      </p:sp>
      <p:pic>
        <p:nvPicPr>
          <p:cNvPr id="180" name="Picture 179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80" y="2590920"/>
            <a:ext cx="644490" cy="685440"/>
          </a:xfrm>
          <a:prstGeom prst="rect">
            <a:avLst/>
          </a:prstGeom>
          <a:ln>
            <a:noFill/>
          </a:ln>
        </p:spPr>
      </p:pic>
      <p:pic>
        <p:nvPicPr>
          <p:cNvPr id="181" name="Picture 180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80" y="2590920"/>
            <a:ext cx="64449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241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8719" y="2733508"/>
            <a:ext cx="6233615" cy="209844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8719" y="5151111"/>
            <a:ext cx="6233615" cy="96900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9651" y="6341474"/>
            <a:ext cx="20574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192544" y="218364"/>
            <a:ext cx="2273112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48719" y="4995081"/>
            <a:ext cx="6306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31061" y="9898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24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24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8" y="-133789"/>
            <a:ext cx="3621881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8" y="2958487"/>
            <a:ext cx="3519950" cy="632934"/>
          </a:xfrm>
          <a:prstGeom prst="rect">
            <a:avLst/>
          </a:prstGeom>
        </p:spPr>
      </p:pic>
      <p:pic>
        <p:nvPicPr>
          <p:cNvPr id="13" name="Picture 12" descr="8.png">
            <a:extLst>
              <a:ext uri="{FF2B5EF4-FFF2-40B4-BE49-F238E27FC236}">
                <a16:creationId xmlns:a16="http://schemas.microsoft.com/office/drawing/2014/main" id="{C00ED91B-160B-4FFB-BE7A-A93DD69FB2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7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39" y="365126"/>
            <a:ext cx="8536675" cy="76763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39" y="1443897"/>
            <a:ext cx="8536675" cy="50455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4245" y="1279525"/>
            <a:ext cx="3777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61263" y="1215190"/>
            <a:ext cx="93245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5120251" y="313901"/>
            <a:ext cx="3805384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882487" y="297517"/>
            <a:ext cx="4104564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94" y="297516"/>
            <a:ext cx="2392347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19" y="6247026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427" y="365126"/>
            <a:ext cx="6254087" cy="76763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427" y="1443897"/>
            <a:ext cx="6254087" cy="504555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08585" y="1279525"/>
            <a:ext cx="3777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85602" y="1215190"/>
            <a:ext cx="93245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5120251" y="313901"/>
            <a:ext cx="3805384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91716" y="218364"/>
            <a:ext cx="2273112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>
            <a:off x="4882487" y="297517"/>
            <a:ext cx="4104564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94" y="297516"/>
            <a:ext cx="2392347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24" y="625509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514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91231" y="4032575"/>
            <a:ext cx="8792569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84973"/>
          </a:xfrm>
        </p:spPr>
        <p:txBody>
          <a:bodyPr anchor="ctr">
            <a:normAutofit/>
          </a:bodyPr>
          <a:lstStyle>
            <a:lvl1pPr algn="ctr">
              <a:defRPr sz="33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44" y="622019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/>
          <p:cNvGrpSpPr/>
          <p:nvPr/>
        </p:nvGrpSpPr>
        <p:grpSpPr>
          <a:xfrm>
            <a:off x="5120251" y="313901"/>
            <a:ext cx="3805384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3" y="297516"/>
            <a:ext cx="2392347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882487" y="297517"/>
            <a:ext cx="4104564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8" name="Group 27"/>
          <p:cNvGrpSpPr/>
          <p:nvPr/>
        </p:nvGrpSpPr>
        <p:grpSpPr>
          <a:xfrm>
            <a:off x="7941164" y="3721982"/>
            <a:ext cx="976414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34" name="Picture 33" descr="8.png">
            <a:extLst>
              <a:ext uri="{FF2B5EF4-FFF2-40B4-BE49-F238E27FC236}">
                <a16:creationId xmlns:a16="http://schemas.microsoft.com/office/drawing/2014/main" id="{615466FE-79D3-47B3-A8A4-234BA242A7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3" y="297516"/>
            <a:ext cx="2392347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719" y="6247026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81000"/>
            <a:ext cx="1885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a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00400" y="2743200"/>
            <a:ext cx="5638800" cy="381000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3" y="297516"/>
            <a:ext cx="2392347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5" name="Group 14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16719" y="627576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5" y="365126"/>
            <a:ext cx="8208275" cy="753991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8" y="297516"/>
            <a:ext cx="2392347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84245" y="1279525"/>
            <a:ext cx="3777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61263" y="1215190"/>
            <a:ext cx="93245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6719" y="626135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245" y="218364"/>
            <a:ext cx="8802806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6724175" y="6226650"/>
            <a:ext cx="2273112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544575" y="6226116"/>
            <a:ext cx="107856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724175" y="5142638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z="900" smtClean="0"/>
              <a:pPr/>
              <a:t>‹#›</a:t>
            </a:fld>
            <a:endParaRPr lang="en-US" sz="900" dirty="0"/>
          </a:p>
        </p:txBody>
      </p:sp>
      <p:grpSp>
        <p:nvGrpSpPr>
          <p:cNvPr id="9" name="Group 8"/>
          <p:cNvGrpSpPr/>
          <p:nvPr/>
        </p:nvGrpSpPr>
        <p:grpSpPr>
          <a:xfrm>
            <a:off x="7897705" y="5880370"/>
            <a:ext cx="976414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6719" y="6261648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95402"/>
            <a:ext cx="8448675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64" y="584201"/>
            <a:ext cx="1981537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69342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221283"/>
            <a:ext cx="1143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9144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1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9554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0223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0801"/>
            <a:ext cx="77724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Picture 6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4591724" y="-3118643"/>
            <a:ext cx="1587" cy="81915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6745558" y="6079903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>
            <a:lvl1pPr algn="l">
              <a:defRPr sz="21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1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15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35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35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6562" y="395022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942210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40" y="1447804"/>
            <a:ext cx="8363939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5199" y="395021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38815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1" y="381000"/>
            <a:ext cx="18859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4591724" y="-3118643"/>
            <a:ext cx="1587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1449" y="382142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6822832" y="60198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21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84" y="1180003"/>
            <a:ext cx="82296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1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15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35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35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498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0801"/>
            <a:ext cx="7772400" cy="6858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10/30/2018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4643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4858" y="446537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34724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6180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6" cy="46180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881" y="485174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8936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066800"/>
            <a:ext cx="5334000" cy="5486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176" y="382142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6707296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08286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64537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6822832" y="6324602"/>
            <a:ext cx="2145323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/>
              <a:t>By Chandrashekhar Deshpande</a:t>
            </a:r>
            <a:endParaRPr lang="en-US" sz="9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1028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51" y="228604"/>
            <a:ext cx="836393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51" y="1447805"/>
            <a:ext cx="8363938" cy="20043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494" y="369264"/>
            <a:ext cx="15430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9082696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8675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9028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4673" y="2892712"/>
            <a:ext cx="8423524" cy="1218795"/>
          </a:xfrm>
        </p:spPr>
        <p:txBody>
          <a:bodyPr/>
          <a:lstStyle>
            <a:lvl1pPr marL="0" indent="0">
              <a:buNone/>
              <a:defRPr lang="en-US" sz="6600" i="0" kern="1200" spc="-75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468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4683" y="4343400"/>
            <a:ext cx="5636696" cy="443198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468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40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40" y="228603"/>
            <a:ext cx="8363939" cy="571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40" y="1447800"/>
            <a:ext cx="8363939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3069995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40" y="228603"/>
            <a:ext cx="8363939" cy="571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40" y="1447804"/>
            <a:ext cx="8363939" cy="150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25988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40" y="1447804"/>
            <a:ext cx="8363939" cy="150336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9924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40297"/>
      </p:ext>
    </p:extLst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906293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40" y="1447804"/>
            <a:ext cx="8363939" cy="1503360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133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40" y="1447804"/>
            <a:ext cx="8363939" cy="1503360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80"/>
            <a:ext cx="9144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693476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30053" y="1410941"/>
            <a:ext cx="7683913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27079" y="3429009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6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78567"/>
      </p:ext>
    </p:extLst>
  </p:cSld>
  <p:clrMapOvr>
    <a:masterClrMapping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790" y="1198563"/>
            <a:ext cx="4188519" cy="1022331"/>
          </a:xfrm>
        </p:spPr>
        <p:txBody>
          <a:bodyPr/>
          <a:lstStyle>
            <a:lvl1pPr marL="254840" indent="-254840">
              <a:lnSpc>
                <a:spcPct val="90000"/>
              </a:lnSpc>
              <a:defRPr sz="1500"/>
            </a:lvl1pPr>
            <a:lvl2pPr marL="504725" indent="-243933">
              <a:lnSpc>
                <a:spcPct val="90000"/>
              </a:lnSpc>
              <a:defRPr sz="1375"/>
            </a:lvl2pPr>
            <a:lvl3pPr marL="714944" indent="-216168">
              <a:lnSpc>
                <a:spcPct val="90000"/>
              </a:lnSpc>
              <a:defRPr sz="1187"/>
            </a:lvl3pPr>
            <a:lvl4pPr marL="920204" indent="-205262">
              <a:lnSpc>
                <a:spcPct val="90000"/>
              </a:lnSpc>
              <a:defRPr sz="1125"/>
            </a:lvl4pPr>
            <a:lvl5pPr marL="1136372" indent="-210218">
              <a:lnSpc>
                <a:spcPct val="90000"/>
              </a:lnSpc>
              <a:defRPr sz="1125"/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2" y="1198563"/>
            <a:ext cx="4230202" cy="1022331"/>
          </a:xfrm>
        </p:spPr>
        <p:txBody>
          <a:bodyPr/>
          <a:lstStyle>
            <a:lvl1pPr marL="260789" indent="-260789">
              <a:lnSpc>
                <a:spcPct val="90000"/>
              </a:lnSpc>
              <a:defRPr sz="1500"/>
            </a:lvl1pPr>
            <a:lvl2pPr marL="504725" indent="-254840">
              <a:lnSpc>
                <a:spcPct val="90000"/>
              </a:lnSpc>
              <a:defRPr sz="1375"/>
            </a:lvl2pPr>
            <a:lvl3pPr marL="720892" indent="-227075">
              <a:lnSpc>
                <a:spcPct val="90000"/>
              </a:lnSpc>
              <a:defRPr sz="1187"/>
            </a:lvl3pPr>
            <a:lvl4pPr marL="920204" indent="-199312">
              <a:lnSpc>
                <a:spcPct val="90000"/>
              </a:lnSpc>
              <a:defRPr sz="1125"/>
            </a:lvl4pPr>
            <a:lvl5pPr marL="1136372" indent="-205262">
              <a:lnSpc>
                <a:spcPct val="90000"/>
              </a:lnSpc>
              <a:defRPr sz="1125"/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4730" y="6344949"/>
            <a:ext cx="1028969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02212"/>
      </p:ext>
    </p:extLst>
  </p:cSld>
  <p:clrMapOvr>
    <a:masterClrMapping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4674" y="2892713"/>
            <a:ext cx="8423524" cy="917559"/>
          </a:xfrm>
        </p:spPr>
        <p:txBody>
          <a:bodyPr/>
          <a:lstStyle>
            <a:lvl1pPr marL="0" indent="0">
              <a:buNone/>
              <a:defRPr lang="en-US" sz="6625" i="0" kern="1200" spc="-75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6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4676" y="4343400"/>
            <a:ext cx="5636696" cy="328936"/>
          </a:xfrm>
        </p:spPr>
        <p:txBody>
          <a:bodyPr/>
          <a:lstStyle>
            <a:lvl1pPr marL="0" indent="0">
              <a:buNone/>
              <a:defRPr lang="en-US" sz="2375" kern="1200" spc="-75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6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401137" y="6364651"/>
            <a:ext cx="1197051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9" y="228600"/>
            <a:ext cx="1873859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5058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3124305"/>
            <a:ext cx="8363938" cy="914096"/>
          </a:xfrm>
        </p:spPr>
        <p:txBody>
          <a:bodyPr anchor="b" anchorCtr="0"/>
          <a:lstStyle>
            <a:lvl1pPr>
              <a:defRPr sz="6600" spc="-225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68954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066800"/>
            <a:ext cx="5334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ntitled-1.jpg"/>
          <p:cNvPicPr>
            <a:picLocks noChangeAspect="1"/>
          </p:cNvPicPr>
          <p:nvPr/>
        </p:nvPicPr>
        <p:blipFill>
          <a:blip r:embed="rId14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0070C0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8690" y="228600"/>
            <a:ext cx="8686440" cy="64004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11"/>
          <p:cNvPicPr/>
          <p:nvPr/>
        </p:nvPicPr>
        <p:blipFill>
          <a:blip r:embed="rId14"/>
          <a:srcRect l="21990" t="29826" r="21118" b="19142"/>
          <a:stretch>
            <a:fillRect/>
          </a:stretch>
        </p:blipFill>
        <p:spPr>
          <a:xfrm>
            <a:off x="5105430" y="4083120"/>
            <a:ext cx="3733560" cy="246960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228690" y="228600"/>
            <a:ext cx="8686440" cy="640044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0" y="0"/>
            <a:ext cx="9143820" cy="6857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304830" y="304920"/>
            <a:ext cx="2057130" cy="76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9"/>
          <p:cNvPicPr/>
          <p:nvPr/>
        </p:nvPicPr>
        <p:blipFill>
          <a:blip r:embed="rId15"/>
          <a:stretch>
            <a:fillRect/>
          </a:stretch>
        </p:blipFill>
        <p:spPr>
          <a:xfrm>
            <a:off x="400140" y="380880"/>
            <a:ext cx="1885680" cy="685440"/>
          </a:xfrm>
          <a:prstGeom prst="rect">
            <a:avLst/>
          </a:prstGeom>
          <a:ln w="9360"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28690" y="228600"/>
            <a:ext cx="8686440" cy="640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380970" y="380880"/>
            <a:ext cx="228420" cy="60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7"/>
          <p:cNvSpPr>
            <a:spLocks noGrp="1"/>
          </p:cNvSpPr>
          <p:nvPr>
            <p:ph type="title"/>
          </p:nvPr>
        </p:nvSpPr>
        <p:spPr>
          <a:xfrm>
            <a:off x="609660" y="274680"/>
            <a:ext cx="8153190" cy="79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7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body"/>
          </p:nvPr>
        </p:nvSpPr>
        <p:spPr>
          <a:xfrm>
            <a:off x="457110" y="1219320"/>
            <a:ext cx="8229330" cy="518112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Click to edit the outline text format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48176" lvl="1" indent="-242888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Second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72026" lvl="2" indent="-216218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Third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5876" lvl="3" indent="-16192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Fourth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20203" lvl="4" indent="-161925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Fifth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44053" lvl="5" indent="-161925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Sixth Outline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Seventh Outline LevelClick to edit Master text styles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57213" lvl="1" indent="-214313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Second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57250" lvl="2" indent="-170974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Third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150" lvl="3" indent="-170974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Fourth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43050" lvl="4" indent="-170974">
              <a:lnSpc>
                <a:spcPct val="100000"/>
              </a:lnSpc>
              <a:buClr>
                <a:srgbClr val="0070C0"/>
              </a:buClr>
              <a:buSzPct val="75000"/>
              <a:buFont typeface="Wingdings 2" charset="2"/>
              <a:buChar char="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Fifth level</a:t>
            </a:r>
            <a:endParaRPr lang="en-US" sz="2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9"/>
          <p:cNvSpPr>
            <a:spLocks noGrp="1"/>
          </p:cNvSpPr>
          <p:nvPr>
            <p:ph type="dt"/>
          </p:nvPr>
        </p:nvSpPr>
        <p:spPr>
          <a:xfrm>
            <a:off x="457110" y="6356520"/>
            <a:ext cx="213327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12/01/18</a:t>
            </a:r>
            <a:endParaRPr lang="en-IN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10"/>
          <p:cNvSpPr>
            <a:spLocks noGrp="1"/>
          </p:cNvSpPr>
          <p:nvPr>
            <p:ph type="ftr"/>
          </p:nvPr>
        </p:nvSpPr>
        <p:spPr>
          <a:xfrm>
            <a:off x="3124170" y="6356520"/>
            <a:ext cx="289521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2013 Copyright Kalpesh Ashar</a:t>
            </a:r>
            <a:endParaRPr lang="en-IN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11"/>
          <p:cNvSpPr>
            <a:spLocks noGrp="1"/>
          </p:cNvSpPr>
          <p:nvPr>
            <p:ph type="sldNum"/>
          </p:nvPr>
        </p:nvSpPr>
        <p:spPr>
          <a:xfrm>
            <a:off x="6553170" y="6356520"/>
            <a:ext cx="213327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496AE6-8A1C-40EE-B2E6-61AE80DC8B36}" type="slidenum"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380970" y="380880"/>
            <a:ext cx="228420" cy="60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3"/>
          <p:cNvSpPr/>
          <p:nvPr/>
        </p:nvSpPr>
        <p:spPr>
          <a:xfrm>
            <a:off x="495990" y="976320"/>
            <a:ext cx="8191530" cy="1440"/>
          </a:xfrm>
          <a:prstGeom prst="line">
            <a:avLst/>
          </a:prstGeom>
          <a:ln w="12600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Picture 15"/>
          <p:cNvPicPr/>
          <p:nvPr/>
        </p:nvPicPr>
        <p:blipFill>
          <a:blip r:embed="rId16"/>
          <a:srcRect l="15921" t="19959" r="18408"/>
          <a:stretch>
            <a:fillRect/>
          </a:stretch>
        </p:blipFill>
        <p:spPr>
          <a:xfrm>
            <a:off x="4659930" y="3733920"/>
            <a:ext cx="4102920" cy="2742840"/>
          </a:xfrm>
          <a:prstGeom prst="rect">
            <a:avLst/>
          </a:prstGeom>
          <a:ln>
            <a:noFill/>
          </a:ln>
        </p:spPr>
      </p:pic>
      <p:sp>
        <p:nvSpPr>
          <p:cNvPr id="146" name="CustomShape 14"/>
          <p:cNvSpPr/>
          <p:nvPr/>
        </p:nvSpPr>
        <p:spPr>
          <a:xfrm>
            <a:off x="4571910" y="3657600"/>
            <a:ext cx="4266810" cy="289512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Picture 17"/>
          <p:cNvPicPr/>
          <p:nvPr/>
        </p:nvPicPr>
        <p:blipFill>
          <a:blip r:embed="rId17"/>
          <a:stretch>
            <a:fillRect/>
          </a:stretch>
        </p:blipFill>
        <p:spPr>
          <a:xfrm>
            <a:off x="7286760" y="6357960"/>
            <a:ext cx="1543320" cy="185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7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/>
    <p:bodyStyle>
      <a:lvl1pPr marL="257175" indent="-257175">
        <a:lnSpc>
          <a:spcPct val="100000"/>
        </a:lnSpc>
        <a:buClr>
          <a:srgbClr val="0070C0"/>
        </a:buClr>
        <a:buSzPct val="75000"/>
        <a:buFont typeface="Wingdings 2" charset="2"/>
        <a:buChar char=""/>
        <a:defRPr/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11016" y="228600"/>
            <a:ext cx="86868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3327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40" y="228606"/>
            <a:ext cx="8363939" cy="5713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41" y="1447802"/>
            <a:ext cx="8363937" cy="150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23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>
    <p:wipe dir="r"/>
  </p:transition>
  <p:txStyles>
    <p:titleStyle>
      <a:lvl1pPr algn="l" defTabSz="685470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439" indent="-259439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7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471" indent="-213027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471" algn="l"/>
        </a:tabLst>
        <a:defRPr sz="212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498" indent="-213027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1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1554" indent="-167804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498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121" indent="-172565" algn="l" defTabSz="68547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5046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780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515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252" indent="-171368" algn="l" defTabSz="6854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1pPr>
      <a:lvl2pPr marL="342736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85470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028207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370942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713677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056413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399147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741882" algn="l" defTabSz="68547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4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3C4F2C1-DEAC-4BE7-A2D7-DB9A4173A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features of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@Test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751C8E3-7A04-436E-80F7-E78DA7C33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1800"/>
              <a:t>You can limit how long a method is allowed to take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This is good protection against infinite loops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The time limit is specified in milliseconds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The test fails if the method takes too long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@Test (timeout=10)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public void greatBig() {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assertTrue(program.ackerman(5, 5) &gt; 10e12);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r>
              <a:rPr lang="en-US" altLang="en-US" sz="2000"/>
              <a:t> </a:t>
            </a:r>
            <a:br>
              <a:rPr lang="en-US" altLang="en-US" sz="2000"/>
            </a:b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1800"/>
              <a:t>Some method calls should throw an exception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You can specify that a particular exception is expected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The test will pass if the expected exception is thrown, and fail otherwise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@Test (expected=IllegalArgumentException.class)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public void factorial() {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   program.factorial(-5);</a:t>
            </a:r>
            <a:b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8383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2350132-9420-4A2C-AD7E-7AF8C6CF9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Parameterized tests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EAA7F3E-69CF-4616-88A5-1D6E64A3E0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en-US" sz="1600"/>
              <a:t>Using </a:t>
            </a: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@RunWith(value=Parameterized.class)</a:t>
            </a:r>
            <a:r>
              <a:rPr lang="en-US" altLang="en-US" sz="1600"/>
              <a:t> and a </a:t>
            </a: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@Parameters</a:t>
            </a:r>
            <a:r>
              <a:rPr lang="en-US" altLang="en-US" sz="1600"/>
              <a:t> method, you can run the same tests with multiple datasets</a:t>
            </a: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  <a:t>@RunWith(value=Parameterized.class)</a:t>
            </a:r>
            <a:b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public class FactorialTest {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private long expected;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private int value;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  <a:t>@Parameters</a:t>
            </a:r>
            <a:b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public static Collection data() {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return Arrays.asList( new Object[ ][ ] { { 1, 0 }, { 1, 1 }, { 2, 2 }, { 120, 5 } });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public FactorialTest(long expected, int value) { </a:t>
            </a:r>
            <a:r>
              <a:rPr lang="en-US" altLang="en-US" sz="1600">
                <a:solidFill>
                  <a:schemeClr val="accent1"/>
                </a:solidFill>
                <a:latin typeface="Trebuchet MS" panose="020B0603020202020204" pitchFamily="34" charset="0"/>
              </a:rPr>
              <a:t>// constructor</a:t>
            </a:r>
            <a:br>
              <a:rPr lang="en-US" altLang="en-US" sz="1600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this.expected = expected;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this.value = value;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 sz="1600" b="1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public void factorial() {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    assertEquals(expected, new Calculator().factorial(value));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16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Source: http://today.java.net/pub/a/today/2006/12/07/junit-reloaded.html</a:t>
            </a:r>
          </a:p>
        </p:txBody>
      </p:sp>
    </p:spTree>
    <p:extLst>
      <p:ext uri="{BB962C8B-B14F-4D97-AF65-F5344CB8AC3E}">
        <p14:creationId xmlns:p14="http://schemas.microsoft.com/office/powerpoint/2010/main" val="179927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E097956-DCC8-4591-9264-0E03C6481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Ignoring a test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497CF03-D4E1-4F29-B451-F07F45AEF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@Ignore</a:t>
            </a:r>
            <a:r>
              <a:rPr lang="en-US" altLang="en-US" sz="2000" dirty="0"/>
              <a:t> annotation says to not run a test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@Ignore("I don’t want Dave to know this doesn’t work")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public void add() {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(4,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program.sum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(2, 2));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</a:p>
          <a:p>
            <a:pPr lvl="1"/>
            <a:r>
              <a:rPr lang="en-US" altLang="en-US" sz="2000" dirty="0"/>
              <a:t>You shouldn’t use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@Ignore </a:t>
            </a:r>
            <a:r>
              <a:rPr lang="en-US" altLang="en-US" sz="2000" dirty="0"/>
              <a:t>without a very good reason!</a:t>
            </a:r>
          </a:p>
        </p:txBody>
      </p:sp>
    </p:spTree>
    <p:extLst>
      <p:ext uri="{BB962C8B-B14F-4D97-AF65-F5344CB8AC3E}">
        <p14:creationId xmlns:p14="http://schemas.microsoft.com/office/powerpoint/2010/main" val="22624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D0C7933-1EA0-469A-A7AE-8CEE5207C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suites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9021F64-8F8D-4BC8-9E11-28CC8808D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As before, you can define a suite of tests</a:t>
            </a:r>
          </a:p>
          <a:p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@RunWith(value=Suite.class)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@SuiteClasses(value={MyProgramTest.class,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                      AnotherTest.class})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public class AllTests { … 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7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36CD5C7-6673-45C8-BEF6-E3D867750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stuff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C53D83-6FB1-4C36-8FDA-330EE7ABA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Failed tests now throw an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AssertionError</a:t>
            </a:r>
            <a:r>
              <a:rPr lang="en-US" altLang="en-US" sz="2400"/>
              <a:t>, rather than JUnit 3’s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AssertionFailedError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There is now a version of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400"/>
              <a:t> for arrays of objects:</a:t>
            </a:r>
            <a:br>
              <a:rPr lang="en-US" altLang="en-US" sz="2400"/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assertEquals(Object[] expected, Object[] actual)</a:t>
            </a:r>
          </a:p>
          <a:p>
            <a:pPr lvl="1"/>
            <a:r>
              <a:rPr lang="en-US" altLang="en-US" sz="2000"/>
              <a:t>Unfortunately, there is still no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000"/>
              <a:t> for arrays of primitives</a:t>
            </a:r>
            <a:br>
              <a:rPr lang="en-US" altLang="en-US" sz="2000"/>
            </a:br>
            <a:endParaRPr lang="en-US" altLang="en-US" sz="2000"/>
          </a:p>
          <a:p>
            <a:r>
              <a:rPr lang="en-US" altLang="en-US" sz="2400"/>
              <a:t>JUnit 3 had an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assertEquals(</a:t>
            </a:r>
            <a:r>
              <a:rPr lang="en-US" altLang="en-US" sz="2400" b="1" i="1">
                <a:solidFill>
                  <a:schemeClr val="hlink"/>
                </a:solidFill>
              </a:rPr>
              <a:t>p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2400" b="1" i="1">
                <a:solidFill>
                  <a:schemeClr val="hlink"/>
                </a:solidFill>
              </a:rPr>
              <a:t>p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) </a:t>
            </a:r>
            <a:r>
              <a:rPr lang="en-US" altLang="en-US" sz="2400"/>
              <a:t>method for each kind of primitive </a:t>
            </a:r>
            <a:r>
              <a:rPr lang="en-US" altLang="en-US" sz="2400" b="1" i="1">
                <a:solidFill>
                  <a:schemeClr val="hlink"/>
                </a:solidFill>
              </a:rPr>
              <a:t>p</a:t>
            </a:r>
            <a:r>
              <a:rPr lang="en-US" altLang="en-US" sz="2400"/>
              <a:t>, but JUnit 4 only has an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assertEquals(</a:t>
            </a:r>
            <a:r>
              <a:rPr lang="en-US" altLang="en-US" sz="2400" b="1" i="1">
                <a:solidFill>
                  <a:schemeClr val="hlink"/>
                </a:solidFill>
              </a:rPr>
              <a:t>object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2400" b="1" i="1">
                <a:solidFill>
                  <a:schemeClr val="hlink"/>
                </a:solidFill>
              </a:rPr>
              <a:t>object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sz="2400"/>
              <a:t> and depends on autoboxing</a:t>
            </a:r>
          </a:p>
        </p:txBody>
      </p:sp>
    </p:spTree>
    <p:extLst>
      <p:ext uri="{BB962C8B-B14F-4D97-AF65-F5344CB8AC3E}">
        <p14:creationId xmlns:p14="http://schemas.microsoft.com/office/powerpoint/2010/main" val="121735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A585A17-F19B-40DF-B78B-A1FD1C30A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gotcha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EBBE0A-4722-4F04-BD6C-313FE9886E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following method: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long sum(long x, long y) { return x + y; }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with the following test: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public void sum() {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(4, sum(2, 2));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gives: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expected: &lt;4&gt; but was: &lt;4&gt;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This is due to your friend, autoboxing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assertEquals</a:t>
            </a:r>
            <a:r>
              <a:rPr lang="en-US" altLang="en-US" sz="2000" dirty="0"/>
              <a:t> no longer exists for primitives, only for objects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Hence, the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4</a:t>
            </a:r>
            <a:r>
              <a:rPr lang="en-US" altLang="en-US" sz="2000" dirty="0"/>
              <a:t> is </a:t>
            </a:r>
            <a:r>
              <a:rPr lang="en-US" altLang="en-US" sz="2000" dirty="0" err="1"/>
              <a:t>autoboxed</a:t>
            </a:r>
            <a:r>
              <a:rPr lang="en-US" altLang="en-US" sz="2000" dirty="0"/>
              <a:t> to an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Integer</a:t>
            </a:r>
            <a:r>
              <a:rPr lang="en-US" altLang="en-US" sz="2000" dirty="0"/>
              <a:t>, while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sum</a:t>
            </a:r>
            <a:r>
              <a:rPr lang="en-US" altLang="en-US" sz="2000" dirty="0"/>
              <a:t> returns a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long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error message means: expected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4, but got long 4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make this work, change the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4</a:t>
            </a:r>
            <a:r>
              <a:rPr lang="en-US" altLang="en-US" sz="2000" dirty="0"/>
              <a:t> to a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4L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24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B0C2-3872-4463-8827-B3BDC989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JUnit – Expected Exceptions Test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1E689E-8C7F-4D78-B195-5D56C7360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066800"/>
            <a:ext cx="8001000" cy="2077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In JUnit, there are 3 ways to test the expected exceptions 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@Test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 optional ‘expected’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Try-catch and always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fail()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@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Rule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ExpectedException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8496E4-D18B-4A59-AA1B-DD665FA1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65621"/>
            <a:ext cx="7924800" cy="304698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Exception1Test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@Test(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ArithmeticException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testDivisionWithException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@Test(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IndexOutOfBoundsException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testEmptyList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ABDD7E3-0609-496B-862C-625172717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 4 in Eclipse and NetBeans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A9CC16B-34D9-4825-8A1B-E486C757F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As usual, the easiest way to create a test class is just to let your IDE do it for you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Here is the recommended test-driven approach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Create a class containing all the “stub” methods you initially think you will need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Have the IDE create the test class, with all the test methods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Repeat: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Write a test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Make sure the test fails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Write the method being tested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Make sure the test now succeeds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Note: When you create the test class, NetBeans in particular puts a lot of garbage lines into each test method; you can just delete these and put in your own code </a:t>
            </a:r>
          </a:p>
        </p:txBody>
      </p:sp>
    </p:spTree>
    <p:extLst>
      <p:ext uri="{BB962C8B-B14F-4D97-AF65-F5344CB8AC3E}">
        <p14:creationId xmlns:p14="http://schemas.microsoft.com/office/powerpoint/2010/main" val="3302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>
            <a:extLst>
              <a:ext uri="{FF2B5EF4-FFF2-40B4-BE49-F238E27FC236}">
                <a16:creationId xmlns:a16="http://schemas.microsoft.com/office/drawing/2014/main" id="{93CDF294-A8EA-426A-B922-7208F23F1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21507" name="Rectangle 13">
            <a:extLst>
              <a:ext uri="{FF2B5EF4-FFF2-40B4-BE49-F238E27FC236}">
                <a16:creationId xmlns:a16="http://schemas.microsoft.com/office/drawing/2014/main" id="{120B041F-FFA0-4C7B-9333-33F6993B7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In this lesson, you should have learned how to:</a:t>
            </a:r>
          </a:p>
          <a:p>
            <a:pPr lvl="0"/>
            <a:r>
              <a:rPr lang="en-US" dirty="0"/>
              <a:t>JUnit Overview</a:t>
            </a:r>
            <a:endParaRPr lang="en-IN" dirty="0"/>
          </a:p>
          <a:p>
            <a:pPr lvl="0"/>
            <a:r>
              <a:rPr lang="en-US" dirty="0"/>
              <a:t>JUnit  Test Framework</a:t>
            </a:r>
            <a:endParaRPr lang="en-IN" dirty="0"/>
          </a:p>
          <a:p>
            <a:pPr lvl="0"/>
            <a:r>
              <a:rPr lang="en-US" dirty="0"/>
              <a:t>Test Cases</a:t>
            </a:r>
            <a:endParaRPr lang="en-IN" dirty="0"/>
          </a:p>
          <a:p>
            <a:pPr lvl="0"/>
            <a:r>
              <a:rPr lang="en-US" dirty="0"/>
              <a:t>Test Suite</a:t>
            </a:r>
            <a:endParaRPr lang="en-IN" dirty="0"/>
          </a:p>
          <a:p>
            <a:pPr lvl="0"/>
            <a:r>
              <a:rPr lang="en-US" dirty="0"/>
              <a:t>Exception Tests</a:t>
            </a:r>
            <a:endParaRPr lang="en-IN" dirty="0">
              <a:effectLst/>
            </a:endParaRPr>
          </a:p>
        </p:txBody>
      </p:sp>
      <p:pic>
        <p:nvPicPr>
          <p:cNvPr id="21508" name="Picture 4" descr="Duke-Summary.gif">
            <a:extLst>
              <a:ext uri="{FF2B5EF4-FFF2-40B4-BE49-F238E27FC236}">
                <a16:creationId xmlns:a16="http://schemas.microsoft.com/office/drawing/2014/main" id="{726FBA73-5C80-4348-88E3-529DFC829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4756150"/>
            <a:ext cx="207486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67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7">
            <a:extLst>
              <a:ext uri="{FF2B5EF4-FFF2-40B4-BE49-F238E27FC236}">
                <a16:creationId xmlns:a16="http://schemas.microsoft.com/office/drawing/2014/main" id="{495EB9AA-2874-467B-9786-DC324E936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Practice:Using</a:t>
            </a:r>
            <a:r>
              <a:rPr lang="en-US" altLang="en-US" dirty="0"/>
              <a:t> the Junit 4 </a:t>
            </a:r>
          </a:p>
        </p:txBody>
      </p:sp>
      <p:sp>
        <p:nvSpPr>
          <p:cNvPr id="22531" name="Rectangle 18">
            <a:extLst>
              <a:ext uri="{FF2B5EF4-FFF2-40B4-BE49-F238E27FC236}">
                <a16:creationId xmlns:a16="http://schemas.microsoft.com/office/drawing/2014/main" id="{08823FA2-8177-4086-B871-7D570333F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This practice covers the following topics:</a:t>
            </a:r>
          </a:p>
          <a:p>
            <a:pPr lvl="1"/>
            <a:r>
              <a:rPr lang="en-US" altLang="en-US" dirty="0"/>
              <a:t>Write Test Cases for all </a:t>
            </a:r>
            <a:r>
              <a:rPr lang="en-US" altLang="en-US" dirty="0" err="1"/>
              <a:t>EmployeeDAO</a:t>
            </a:r>
            <a:r>
              <a:rPr lang="en-US" altLang="en-US" dirty="0"/>
              <a:t> methods</a:t>
            </a:r>
          </a:p>
        </p:txBody>
      </p:sp>
      <p:pic>
        <p:nvPicPr>
          <p:cNvPr id="22532" name="Picture 3" descr="Duke-Practise-Overview.gif">
            <a:extLst>
              <a:ext uri="{FF2B5EF4-FFF2-40B4-BE49-F238E27FC236}">
                <a16:creationId xmlns:a16="http://schemas.microsoft.com/office/drawing/2014/main" id="{F308C41C-0E98-4B58-8E74-17E54407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43400"/>
            <a:ext cx="18288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15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Duke-with-Dart.gif">
            <a:extLst>
              <a:ext uri="{FF2B5EF4-FFF2-40B4-BE49-F238E27FC236}">
                <a16:creationId xmlns:a16="http://schemas.microsoft.com/office/drawing/2014/main" id="{BCF14A8B-B36C-40DA-BDB7-A74ED243C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948238"/>
            <a:ext cx="38290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5">
            <a:extLst>
              <a:ext uri="{FF2B5EF4-FFF2-40B4-BE49-F238E27FC236}">
                <a16:creationId xmlns:a16="http://schemas.microsoft.com/office/drawing/2014/main" id="{B0E5B278-7347-4B8F-8B84-C8FF1C536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4100" name="Rectangle 26">
            <a:extLst>
              <a:ext uri="{FF2B5EF4-FFF2-40B4-BE49-F238E27FC236}">
                <a16:creationId xmlns:a16="http://schemas.microsoft.com/office/drawing/2014/main" id="{08076DCB-03B6-48DB-8487-4BB89B4BB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After completing this lesson, you should be able to:</a:t>
            </a:r>
          </a:p>
          <a:p>
            <a:pPr lvl="0"/>
            <a:r>
              <a:rPr lang="en-US" dirty="0"/>
              <a:t>JUnit Overview</a:t>
            </a:r>
            <a:endParaRPr lang="en-IN" dirty="0"/>
          </a:p>
          <a:p>
            <a:pPr lvl="0"/>
            <a:r>
              <a:rPr lang="en-US" dirty="0"/>
              <a:t>JUnit  Test Framework</a:t>
            </a:r>
            <a:endParaRPr lang="en-IN" dirty="0"/>
          </a:p>
          <a:p>
            <a:pPr lvl="0"/>
            <a:r>
              <a:rPr lang="en-US" dirty="0"/>
              <a:t>Test Cases</a:t>
            </a:r>
            <a:endParaRPr lang="en-IN" dirty="0"/>
          </a:p>
          <a:p>
            <a:pPr lvl="0"/>
            <a:r>
              <a:rPr lang="en-US" dirty="0"/>
              <a:t>Test Suite</a:t>
            </a:r>
            <a:endParaRPr lang="en-IN" dirty="0"/>
          </a:p>
          <a:p>
            <a:pPr lvl="0"/>
            <a:r>
              <a:rPr lang="en-US" dirty="0"/>
              <a:t>Exception Tests</a:t>
            </a:r>
            <a:endParaRPr lang="en-IN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0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574D841-6AA7-4860-8397-0528E86DF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JUnit 3 to JUnit 4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2860CA1-CC5E-4095-BEAE-1041DC916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the old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i="1">
                <a:solidFill>
                  <a:schemeClr val="accent2"/>
                </a:solidFill>
                <a:latin typeface="Trebuchet MS" panose="020B0603020202020204" pitchFamily="34" charset="0"/>
              </a:rPr>
              <a:t>XXX</a:t>
            </a:r>
            <a:r>
              <a:rPr lang="en-US" altLang="en-US"/>
              <a:t> methods are the same</a:t>
            </a:r>
          </a:p>
          <a:p>
            <a:r>
              <a:rPr lang="en-US" altLang="en-US"/>
              <a:t>Most things are about equally easy</a:t>
            </a:r>
          </a:p>
          <a:p>
            <a:pPr lvl="1"/>
            <a:r>
              <a:rPr lang="en-US" altLang="en-US"/>
              <a:t>JUnit 4 makes it easier to test that exceptions are thrown when they should be</a:t>
            </a:r>
          </a:p>
          <a:p>
            <a:pPr lvl="1"/>
            <a:r>
              <a:rPr lang="en-US" altLang="en-US"/>
              <a:t>JUnit 4 can still run JUnit 3 tests</a:t>
            </a:r>
          </a:p>
          <a:p>
            <a:r>
              <a:rPr lang="en-US" altLang="en-US"/>
              <a:t>JUnit 4 provides protection against infinite loops</a:t>
            </a:r>
          </a:p>
          <a:p>
            <a:r>
              <a:rPr lang="en-US" altLang="en-US"/>
              <a:t>JUnit 4 has some additional features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4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EC5FB4F-7964-4564-9F71-B1C98F544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Migrating from JUnit 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31D3DF7-062F-44F2-87D8-676FA0E4F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JUnit 4 requires Java 5 or newer</a:t>
            </a:r>
          </a:p>
          <a:p>
            <a:r>
              <a:rPr lang="en-US" altLang="en-US" sz="2400"/>
              <a:t>Don’t extend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junit.framework.TestCase</a:t>
            </a:r>
            <a:r>
              <a:rPr lang="en-US" altLang="en-US" sz="2400"/>
              <a:t>; just use an ordinary class</a:t>
            </a:r>
          </a:p>
          <a:p>
            <a:r>
              <a:rPr lang="en-US" altLang="en-US" sz="2400"/>
              <a:t>Import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org.junit.*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org.junit.Assert.*</a:t>
            </a:r>
          </a:p>
          <a:p>
            <a:pPr lvl="1"/>
            <a:r>
              <a:rPr lang="en-US" altLang="en-US" sz="2000"/>
              <a:t>Use a </a:t>
            </a:r>
            <a:r>
              <a:rPr lang="en-US" altLang="en-US" sz="2000" i="1"/>
              <a:t>static</a:t>
            </a:r>
            <a:r>
              <a:rPr lang="en-US" altLang="en-US" sz="2000"/>
              <a:t> import for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 org.junit.Assert.*</a:t>
            </a:r>
          </a:p>
          <a:p>
            <a:pPr lvl="1"/>
            <a:r>
              <a:rPr lang="en-US" altLang="en-US" sz="2000"/>
              <a:t>Static imports replace inheritance from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junit.framework.TestCase</a:t>
            </a:r>
          </a:p>
          <a:p>
            <a:r>
              <a:rPr lang="en-US" altLang="en-US" sz="2400"/>
              <a:t>Use annotations instead of special method names:</a:t>
            </a:r>
          </a:p>
          <a:p>
            <a:pPr lvl="1"/>
            <a:r>
              <a:rPr lang="en-US" altLang="en-US" sz="2000"/>
              <a:t>Instead of a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setUp</a:t>
            </a:r>
            <a:r>
              <a:rPr lang="en-US" altLang="en-US" sz="2000"/>
              <a:t> method, put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 sz="2000"/>
              <a:t> before some method</a:t>
            </a:r>
          </a:p>
          <a:p>
            <a:pPr lvl="1"/>
            <a:r>
              <a:rPr lang="en-US" altLang="en-US" sz="2000"/>
              <a:t>Instead of a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tearDown</a:t>
            </a:r>
            <a:r>
              <a:rPr lang="en-US" altLang="en-US" sz="2000"/>
              <a:t> method, put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 sz="2000"/>
              <a:t> before some method</a:t>
            </a:r>
          </a:p>
          <a:p>
            <a:pPr lvl="1"/>
            <a:r>
              <a:rPr lang="en-US" altLang="en-US" sz="2000"/>
              <a:t>Instead of beginning test method names with ‘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test</a:t>
            </a:r>
            <a:r>
              <a:rPr lang="en-US" altLang="en-US" sz="2000"/>
              <a:t>’, put </a:t>
            </a:r>
            <a:r>
              <a:rPr lang="en-US" altLang="en-US" sz="2000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r>
              <a:rPr lang="en-US" altLang="en-US" sz="2000"/>
              <a:t> before each test method</a:t>
            </a:r>
          </a:p>
        </p:txBody>
      </p:sp>
    </p:spTree>
    <p:extLst>
      <p:ext uri="{BB962C8B-B14F-4D97-AF65-F5344CB8AC3E}">
        <p14:creationId xmlns:p14="http://schemas.microsoft.com/office/powerpoint/2010/main" val="29710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BAB4B2D-C845-4DF6-8E69-4C16EED3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2381A-C657-442D-86EF-7DB8290AF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Start by importing the JUnit 4 classes you need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import org.junit.*;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en-US" sz="2400">
                <a:solidFill>
                  <a:schemeClr val="tx2"/>
                </a:solidFill>
                <a:latin typeface="Trebuchet MS" panose="020B0603020202020204" pitchFamily="34" charset="0"/>
              </a:rPr>
              <a:t>static</a:t>
            </a: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org.junit.Assert.*;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Declare your class in the usual way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class MyProgramTest {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Declare any variables you are going to use frequently, typically including an instance of the class being tested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MyProgram program;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int [] array;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int solution;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52F4EE4-6CBD-43A7-8A20-C604EBE25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II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B82FCE9-E6AE-4D3C-A55E-DAE0A35D3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000"/>
              <a:t>If you wish, you can declare </a:t>
            </a:r>
            <a:r>
              <a:rPr lang="en-US" altLang="en-US" sz="2000" i="1"/>
              <a:t>one</a:t>
            </a:r>
            <a:r>
              <a:rPr lang="en-US" altLang="en-US" sz="2000"/>
              <a:t> method to be executed </a:t>
            </a:r>
            <a:r>
              <a:rPr lang="en-US" altLang="en-US" sz="2000" i="1"/>
              <a:t>just once,</a:t>
            </a:r>
            <a:r>
              <a:rPr lang="en-US" altLang="en-US" sz="2000"/>
              <a:t> when the class is first loaded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This is for expensive setup, such as connecting to a database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@BeforeClass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static void setUpClass() throws Exception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en-US" sz="2400">
                <a:solidFill>
                  <a:schemeClr val="accent1"/>
                </a:solidFill>
                <a:latin typeface="Trebuchet MS" panose="020B0603020202020204" pitchFamily="34" charset="0"/>
              </a:rPr>
              <a:t>// one-time initialization code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If you wish, you can declare </a:t>
            </a:r>
            <a:r>
              <a:rPr lang="en-US" altLang="en-US" sz="2000" i="1"/>
              <a:t>one</a:t>
            </a:r>
            <a:r>
              <a:rPr lang="en-US" altLang="en-US" sz="2000"/>
              <a:t> method to be executed </a:t>
            </a:r>
            <a:r>
              <a:rPr lang="en-US" altLang="en-US" sz="2000" i="1"/>
              <a:t>just once,</a:t>
            </a:r>
            <a:r>
              <a:rPr lang="en-US" altLang="en-US" sz="2000"/>
              <a:t> to do cleanup after all the tests have been completed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@AfterClass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static void tearDownClass() throws Exception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en-US" sz="2400">
                <a:solidFill>
                  <a:schemeClr val="accent1"/>
                </a:solidFill>
                <a:latin typeface="Trebuchet MS" panose="020B0603020202020204" pitchFamily="34" charset="0"/>
              </a:rPr>
              <a:t>// one-time cleanup code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657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67D8938-C078-4EAE-9E3B-57019A4DA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III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F8C0DA4-DE7F-41E5-9ABC-AC176BB5D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000"/>
              <a:t>You can define one or more methods to be executed before each test; typically such methods initialize values, so that each test starts with a fresh set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void setUp()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program = new MyProgram();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  array = new int[] { 1, 2, 3, 4, 5 };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You can define one or more methods to be executed after each test; typically such methods release resources, such as files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public void tearDown() {</a:t>
            </a:r>
            <a:b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709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38CA005-420B-48F2-AFA3-463771F27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1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A3661F8-E319-4A7D-87A9-5198C7042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can have as many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as you want</a:t>
            </a:r>
          </a:p>
          <a:p>
            <a:pPr lvl="1"/>
            <a:r>
              <a:rPr lang="en-US" altLang="en-US"/>
              <a:t>Be warned: You don’t know in what order they will execute</a:t>
            </a:r>
          </a:p>
          <a:p>
            <a:r>
              <a:rPr lang="en-US" altLang="en-US"/>
              <a:t>You can inherit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from a superclass; execution is as follows: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methods in the superclass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@Before</a:t>
            </a:r>
            <a:r>
              <a:rPr lang="en-US" altLang="en-US"/>
              <a:t> methods in this class</a:t>
            </a:r>
          </a:p>
          <a:p>
            <a:pPr lvl="1"/>
            <a:r>
              <a:rPr lang="en-US" altLang="en-US"/>
              <a:t>Execute a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r>
              <a:rPr lang="en-US" altLang="en-US"/>
              <a:t> method in this class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in this class</a:t>
            </a:r>
          </a:p>
          <a:p>
            <a:pPr lvl="1"/>
            <a:r>
              <a:rPr lang="en-US" altLang="en-US"/>
              <a:t>Execute the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@After</a:t>
            </a:r>
            <a:r>
              <a:rPr lang="en-US" altLang="en-US"/>
              <a:t> methods in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9339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271E60C-A717-4E84-B202-19F5D256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class, IV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8F58FAD-F413-4FEF-A68D-AAFA502A1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A test method is annotated with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r>
              <a:rPr lang="en-US" altLang="en-US"/>
              <a:t>, takes no parameters, and returns no result</a:t>
            </a:r>
          </a:p>
          <a:p>
            <a:pPr lvl="1"/>
            <a:r>
              <a:rPr lang="en-US" altLang="en-US"/>
              <a:t>All the usual </a:t>
            </a: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i="1">
                <a:solidFill>
                  <a:schemeClr val="accent2"/>
                </a:solidFill>
                <a:latin typeface="Trebuchet MS" panose="020B0603020202020204" pitchFamily="34" charset="0"/>
              </a:rPr>
              <a:t>XXX</a:t>
            </a:r>
            <a:r>
              <a:rPr lang="en-US" altLang="en-US"/>
              <a:t> methods can be used</a:t>
            </a:r>
          </a:p>
          <a:p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@Test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public void sum() {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    assertEquals(15, program.sum(array));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    assertTrue(program.min(array) &gt; 0);</a:t>
            </a:r>
            <a:b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Using Action Verbs for Objectiv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Summar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TEHDR" val="Practice # Overview: &lt;Task Name Using Gerund&gt;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OWS-ppt</Template>
  <TotalTime>4878</TotalTime>
  <Words>1200</Words>
  <Application>Microsoft Office PowerPoint</Application>
  <PresentationFormat>On-screen Show (4:3)</PresentationFormat>
  <Paragraphs>169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Consolas</vt:lpstr>
      <vt:lpstr>DejaVu Sans</vt:lpstr>
      <vt:lpstr>Segoe UI</vt:lpstr>
      <vt:lpstr>Segoe UI Light</vt:lpstr>
      <vt:lpstr>Segoe UI Semibold</vt:lpstr>
      <vt:lpstr>SFMono-Regular</vt:lpstr>
      <vt:lpstr>Symbol</vt:lpstr>
      <vt:lpstr>Times New Roman</vt:lpstr>
      <vt:lpstr>Trebuchet MS</vt:lpstr>
      <vt:lpstr>Webdings</vt:lpstr>
      <vt:lpstr>Wingdings</vt:lpstr>
      <vt:lpstr>Wingdings 2</vt:lpstr>
      <vt:lpstr>Custom Design</vt:lpstr>
      <vt:lpstr>2_Office Theme</vt:lpstr>
      <vt:lpstr>Core-17</vt:lpstr>
      <vt:lpstr>Theme2</vt:lpstr>
      <vt:lpstr>1_Metro_Template_Light_16x9</vt:lpstr>
      <vt:lpstr>Junit 4</vt:lpstr>
      <vt:lpstr>Objectives</vt:lpstr>
      <vt:lpstr>Comparing JUnit 3 to JUnit 4</vt:lpstr>
      <vt:lpstr>Migrating from JUnit 3</vt:lpstr>
      <vt:lpstr>Writing a JUnit test class, I</vt:lpstr>
      <vt:lpstr>Writing a JUnit test class, II</vt:lpstr>
      <vt:lpstr>Writing a JUnit test class, III</vt:lpstr>
      <vt:lpstr>@Before and @After methods</vt:lpstr>
      <vt:lpstr>Writing a JUnit test class, IV</vt:lpstr>
      <vt:lpstr>Special features of @Test</vt:lpstr>
      <vt:lpstr>Parameterized tests</vt:lpstr>
      <vt:lpstr>Ignoring a test</vt:lpstr>
      <vt:lpstr>Test suites</vt:lpstr>
      <vt:lpstr>Other stuff</vt:lpstr>
      <vt:lpstr>A gotcha</vt:lpstr>
      <vt:lpstr>JUnit – Expected Exceptions Test</vt:lpstr>
      <vt:lpstr>JUnit 4 in Eclipse and NetBeans</vt:lpstr>
      <vt:lpstr>Summary</vt:lpstr>
      <vt:lpstr>Practice:Using the Junit 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Correia</dc:creator>
  <cp:lastModifiedBy>Mahendra Shinde</cp:lastModifiedBy>
  <cp:revision>689</cp:revision>
  <dcterms:created xsi:type="dcterms:W3CDTF">2006-08-16T00:00:00Z</dcterms:created>
  <dcterms:modified xsi:type="dcterms:W3CDTF">2018-10-30T10:03:11Z</dcterms:modified>
</cp:coreProperties>
</file>