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19C1A1-3109-4A67-9E8C-A8840BCD7C6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111860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9C1A1-3109-4A67-9E8C-A8840BCD7C6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351462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9C1A1-3109-4A67-9E8C-A8840BCD7C6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224415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9C1A1-3109-4A67-9E8C-A8840BCD7C6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22613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9C1A1-3109-4A67-9E8C-A8840BCD7C6A}"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78841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19C1A1-3109-4A67-9E8C-A8840BCD7C6A}"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209531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19C1A1-3109-4A67-9E8C-A8840BCD7C6A}"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4251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19C1A1-3109-4A67-9E8C-A8840BCD7C6A}"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161385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C1A1-3109-4A67-9E8C-A8840BCD7C6A}"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210281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9C1A1-3109-4A67-9E8C-A8840BCD7C6A}"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69924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9C1A1-3109-4A67-9E8C-A8840BCD7C6A}"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EE4D0-14B9-451C-A3E8-460D3289F798}" type="slidenum">
              <a:rPr lang="en-US" smtClean="0"/>
              <a:t>‹#›</a:t>
            </a:fld>
            <a:endParaRPr lang="en-US"/>
          </a:p>
        </p:txBody>
      </p:sp>
    </p:spTree>
    <p:extLst>
      <p:ext uri="{BB962C8B-B14F-4D97-AF65-F5344CB8AC3E}">
        <p14:creationId xmlns:p14="http://schemas.microsoft.com/office/powerpoint/2010/main" val="38759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9C1A1-3109-4A67-9E8C-A8840BCD7C6A}"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EE4D0-14B9-451C-A3E8-460D3289F798}" type="slidenum">
              <a:rPr lang="en-US" smtClean="0"/>
              <a:t>‹#›</a:t>
            </a:fld>
            <a:endParaRPr lang="en-US"/>
          </a:p>
        </p:txBody>
      </p:sp>
    </p:spTree>
    <p:extLst>
      <p:ext uri="{BB962C8B-B14F-4D97-AF65-F5344CB8AC3E}">
        <p14:creationId xmlns:p14="http://schemas.microsoft.com/office/powerpoint/2010/main" val="187839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P/programming_language.html" TargetMode="External"/><Relationship Id="rId2" Type="http://schemas.openxmlformats.org/officeDocument/2006/relationships/hyperlink" Target="https://searchmicroservices.techtarget.com/definition/ob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75" y="154546"/>
            <a:ext cx="10311685" cy="862885"/>
          </a:xfrm>
        </p:spPr>
        <p:txBody>
          <a:bodyPr>
            <a:normAutofit/>
          </a:bodyPr>
          <a:lstStyle/>
          <a:p>
            <a:r>
              <a:rPr lang="en-US" sz="4400" b="1" dirty="0"/>
              <a:t>The Evolution of Programming Languages</a:t>
            </a:r>
            <a:endParaRPr lang="en-US" sz="4400" dirty="0"/>
          </a:p>
        </p:txBody>
      </p:sp>
      <p:sp>
        <p:nvSpPr>
          <p:cNvPr id="3" name="Subtitle 2"/>
          <p:cNvSpPr>
            <a:spLocks noGrp="1"/>
          </p:cNvSpPr>
          <p:nvPr>
            <p:ph type="subTitle" idx="1"/>
          </p:nvPr>
        </p:nvSpPr>
        <p:spPr>
          <a:xfrm>
            <a:off x="90152" y="1120462"/>
            <a:ext cx="11590986" cy="5576552"/>
          </a:xfrm>
        </p:spPr>
        <p:txBody>
          <a:bodyPr>
            <a:normAutofit/>
          </a:bodyPr>
          <a:lstStyle/>
          <a:p>
            <a:pPr algn="l"/>
            <a:r>
              <a:rPr lang="en-US" sz="1800" dirty="0" smtClean="0"/>
              <a:t>To build programs, people use languages that are similar to human language. </a:t>
            </a:r>
          </a:p>
          <a:p>
            <a:pPr algn="l"/>
            <a:r>
              <a:rPr lang="en-US" sz="1800" dirty="0" smtClean="0"/>
              <a:t>The results are translated into machine code, which computers understand. Programming languages fall into three broad categories:</a:t>
            </a:r>
          </a:p>
          <a:p>
            <a:pPr algn="l"/>
            <a:r>
              <a:rPr lang="en-US" sz="1800" dirty="0" smtClean="0"/>
              <a:t>1&gt; Machine languages</a:t>
            </a:r>
          </a:p>
          <a:p>
            <a:pPr algn="l"/>
            <a:r>
              <a:rPr lang="en-US" sz="1800" dirty="0" smtClean="0"/>
              <a:t>2&gt; Assembly languages</a:t>
            </a:r>
          </a:p>
          <a:p>
            <a:pPr algn="l"/>
            <a:r>
              <a:rPr lang="en-US" sz="1800" dirty="0" smtClean="0"/>
              <a:t>3&gt; Higher-level languages</a:t>
            </a:r>
          </a:p>
          <a:p>
            <a:pPr algn="l"/>
            <a:endParaRPr lang="en-US" sz="1800" dirty="0" smtClean="0"/>
          </a:p>
          <a:p>
            <a:pPr marL="342900" indent="-342900" algn="l">
              <a:buFont typeface="Arial" panose="020B0604020202020204" pitchFamily="34" charset="0"/>
              <a:buChar char="•"/>
            </a:pPr>
            <a:r>
              <a:rPr lang="en-US" sz="1800" u="sng" dirty="0" smtClean="0"/>
              <a:t>Machine languages </a:t>
            </a:r>
            <a:r>
              <a:rPr lang="en-US" sz="1800" dirty="0" smtClean="0"/>
              <a:t>(first-generation languages) are the most basic type of computer languages, consisting of strings of numbers the computer's hardware can use. Different types of hardware use different machine code. For example, IBM computers use different machine language than Apple computers</a:t>
            </a:r>
            <a:r>
              <a:rPr lang="en-US" dirty="0" smtClean="0"/>
              <a:t>.</a:t>
            </a:r>
          </a:p>
          <a:p>
            <a:pPr marL="800100" lvl="1" indent="-342900" algn="l">
              <a:buFont typeface="Arial" panose="020B0604020202020204" pitchFamily="34" charset="0"/>
              <a:buChar char="•"/>
            </a:pPr>
            <a:r>
              <a:rPr lang="en-US" sz="1700" dirty="0" smtClean="0"/>
              <a:t>First Generation Language</a:t>
            </a:r>
          </a:p>
          <a:p>
            <a:pPr marL="800100" lvl="1" indent="-342900" algn="l">
              <a:buFont typeface="Arial" panose="020B0604020202020204" pitchFamily="34" charset="0"/>
              <a:buChar char="•"/>
            </a:pPr>
            <a:r>
              <a:rPr lang="en-US" sz="1700" dirty="0" smtClean="0"/>
              <a:t>Based on binary language; every instruction and data should be written using 0’s and 1’s.</a:t>
            </a:r>
          </a:p>
          <a:p>
            <a:pPr marL="800100" lvl="1" indent="-342900" algn="l">
              <a:buFont typeface="Arial" panose="020B0604020202020204" pitchFamily="34" charset="0"/>
              <a:buChar char="•"/>
            </a:pPr>
            <a:r>
              <a:rPr lang="en-US" sz="1700" dirty="0" smtClean="0"/>
              <a:t>Instruction in m/c language consists of two parts: </a:t>
            </a:r>
          </a:p>
          <a:p>
            <a:pPr marL="1257300" lvl="2" indent="-342900" algn="l">
              <a:buFont typeface="Arial" panose="020B0604020202020204" pitchFamily="34" charset="0"/>
              <a:buChar char="•"/>
            </a:pPr>
            <a:r>
              <a:rPr lang="en-US" dirty="0" err="1" smtClean="0"/>
              <a:t>Opcode</a:t>
            </a:r>
            <a:r>
              <a:rPr lang="en-US" dirty="0" smtClean="0"/>
              <a:t> tells the computer what functions are to be performed. 	</a:t>
            </a:r>
          </a:p>
          <a:p>
            <a:pPr marL="1257300" lvl="2" indent="-342900" algn="l">
              <a:buFont typeface="Arial" panose="020B0604020202020204" pitchFamily="34" charset="0"/>
              <a:buChar char="•"/>
            </a:pPr>
            <a:r>
              <a:rPr lang="en-US" dirty="0" smtClean="0"/>
              <a:t>Operand tells the computer where to find or store the data on which the desired function is to be performed</a:t>
            </a:r>
          </a:p>
          <a:p>
            <a:pPr marL="342900" indent="-342900" algn="l">
              <a:buFont typeface="Arial" panose="020B0604020202020204" pitchFamily="34" charset="0"/>
              <a:buChar char="•"/>
            </a:pPr>
            <a:endParaRPr lang="en-US" dirty="0" smtClean="0"/>
          </a:p>
          <a:p>
            <a:pPr algn="l"/>
            <a:endParaRPr lang="en-US" dirty="0"/>
          </a:p>
        </p:txBody>
      </p:sp>
    </p:spTree>
    <p:extLst>
      <p:ext uri="{BB962C8B-B14F-4D97-AF65-F5344CB8AC3E}">
        <p14:creationId xmlns:p14="http://schemas.microsoft.com/office/powerpoint/2010/main" val="422318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3" y="223458"/>
            <a:ext cx="10515600" cy="819732"/>
          </a:xfrm>
        </p:spPr>
        <p:txBody>
          <a:bodyPr/>
          <a:lstStyle/>
          <a:p>
            <a:r>
              <a:rPr lang="en-US" b="1" dirty="0"/>
              <a:t>The Evolution of Programming Languages</a:t>
            </a:r>
            <a:endParaRPr lang="en-US" dirty="0"/>
          </a:p>
        </p:txBody>
      </p:sp>
      <p:sp>
        <p:nvSpPr>
          <p:cNvPr id="3" name="Content Placeholder 2"/>
          <p:cNvSpPr>
            <a:spLocks noGrp="1"/>
          </p:cNvSpPr>
          <p:nvPr>
            <p:ph idx="1"/>
          </p:nvPr>
        </p:nvSpPr>
        <p:spPr>
          <a:xfrm>
            <a:off x="103031" y="1223492"/>
            <a:ext cx="11250769" cy="5409127"/>
          </a:xfrm>
        </p:spPr>
        <p:txBody>
          <a:bodyPr>
            <a:normAutofit/>
          </a:bodyPr>
          <a:lstStyle/>
          <a:p>
            <a:r>
              <a:rPr lang="en-US" sz="1800" u="sng" dirty="0"/>
              <a:t>Assembly languages </a:t>
            </a:r>
            <a:r>
              <a:rPr lang="en-US" sz="1800" dirty="0"/>
              <a:t>(second-generation languages) are only somewhat easier to work with than machine languages</a:t>
            </a:r>
            <a:r>
              <a:rPr lang="en-US" sz="1800" dirty="0" smtClean="0"/>
              <a:t>. To </a:t>
            </a:r>
            <a:r>
              <a:rPr lang="en-US" sz="1800" dirty="0"/>
              <a:t>create programs in assembly language, developers use cryptic English-like phrases to represent strings of numbers</a:t>
            </a:r>
            <a:r>
              <a:rPr lang="en-US" sz="1800" dirty="0" smtClean="0"/>
              <a:t>. The </a:t>
            </a:r>
            <a:r>
              <a:rPr lang="en-US" sz="1800" dirty="0"/>
              <a:t>code is then translated into object code, using a translator called an assembler</a:t>
            </a:r>
            <a:r>
              <a:rPr lang="en-US" sz="1800" dirty="0" smtClean="0"/>
              <a:t>.</a:t>
            </a:r>
          </a:p>
          <a:p>
            <a:pPr lvl="1"/>
            <a:r>
              <a:rPr lang="en-US" sz="1800" dirty="0" smtClean="0"/>
              <a:t>The </a:t>
            </a:r>
            <a:r>
              <a:rPr lang="en-US" sz="1800" dirty="0"/>
              <a:t>assembly language program must be translated into m/c code by a separate program called assembler</a:t>
            </a:r>
            <a:r>
              <a:rPr lang="en-US" sz="1800" dirty="0" smtClean="0"/>
              <a:t>.</a:t>
            </a:r>
          </a:p>
          <a:p>
            <a:pPr lvl="1"/>
            <a:r>
              <a:rPr lang="en-US" sz="1800" dirty="0" smtClean="0"/>
              <a:t>An </a:t>
            </a:r>
            <a:r>
              <a:rPr lang="en-US" sz="1800" dirty="0"/>
              <a:t>assembler converts the assembly code into binary code</a:t>
            </a:r>
            <a:r>
              <a:rPr lang="en-US" sz="1800" dirty="0" smtClean="0"/>
              <a:t>.</a:t>
            </a:r>
          </a:p>
          <a:p>
            <a:pPr lvl="1"/>
            <a:r>
              <a:rPr lang="en-US" sz="1800" dirty="0" smtClean="0"/>
              <a:t>Used </a:t>
            </a:r>
            <a:r>
              <a:rPr lang="en-US" sz="1800" dirty="0"/>
              <a:t>abbreviations for the instructions</a:t>
            </a:r>
            <a:r>
              <a:rPr lang="en-US" sz="1800" dirty="0" smtClean="0"/>
              <a:t>.</a:t>
            </a:r>
          </a:p>
          <a:p>
            <a:pPr lvl="1"/>
            <a:r>
              <a:rPr lang="en-US" sz="1800" dirty="0" smtClean="0"/>
              <a:t>Here also </a:t>
            </a:r>
            <a:r>
              <a:rPr lang="en-US" sz="1800" dirty="0"/>
              <a:t>instructions consists of two parts i.e. opcode and </a:t>
            </a:r>
            <a:r>
              <a:rPr lang="en-US" sz="1800" dirty="0" smtClean="0"/>
              <a:t>operand</a:t>
            </a:r>
          </a:p>
          <a:p>
            <a:r>
              <a:rPr lang="en-US" sz="1800" u="sng" dirty="0" smtClean="0"/>
              <a:t>Higher-level </a:t>
            </a:r>
            <a:r>
              <a:rPr lang="en-US" sz="1800" u="sng" dirty="0" smtClean="0"/>
              <a:t>languages </a:t>
            </a:r>
            <a:r>
              <a:rPr lang="en-US" sz="1800" dirty="0" smtClean="0"/>
              <a:t>are more powerful than assembly language and allow the programmer to work in a more English-like environment. Higher-level programming languages are divided into three "generations," each more powerful than the last: Third-generation languages Fourth-generation languages Fifth-generation languages.</a:t>
            </a:r>
          </a:p>
          <a:p>
            <a:pPr lvl="1"/>
            <a:r>
              <a:rPr lang="en-US" sz="1800" dirty="0"/>
              <a:t>Third-generation languages (3GLs) are the first to use true English-like phrasing, making them easier to use than previous languages</a:t>
            </a:r>
            <a:r>
              <a:rPr lang="en-US" sz="1800" dirty="0" smtClean="0"/>
              <a:t>.</a:t>
            </a:r>
          </a:p>
          <a:p>
            <a:pPr lvl="1"/>
            <a:r>
              <a:rPr lang="en-US" sz="1800" dirty="0" smtClean="0"/>
              <a:t>3GLs </a:t>
            </a:r>
            <a:r>
              <a:rPr lang="en-US" sz="1800" dirty="0"/>
              <a:t>are portable, meaning the object code created for one type of system can be translated for use on a different type of system</a:t>
            </a:r>
            <a:r>
              <a:rPr lang="en-US" sz="1800" dirty="0" smtClean="0"/>
              <a:t>. </a:t>
            </a:r>
          </a:p>
          <a:p>
            <a:pPr lvl="1"/>
            <a:r>
              <a:rPr lang="en-US" sz="1800" dirty="0" smtClean="0"/>
              <a:t>The </a:t>
            </a:r>
            <a:r>
              <a:rPr lang="en-US" sz="1800" dirty="0"/>
              <a:t>following languages are 3GLs:FORTAN CCOBOL C++BASIC </a:t>
            </a:r>
            <a:r>
              <a:rPr lang="en-US" sz="1800" dirty="0" smtClean="0"/>
              <a:t>Java Pascal </a:t>
            </a:r>
            <a:r>
              <a:rPr lang="en-US" sz="1800" dirty="0"/>
              <a:t>ActiveX</a:t>
            </a:r>
            <a:endParaRPr lang="en-US" sz="1800" dirty="0" smtClean="0"/>
          </a:p>
          <a:p>
            <a:pPr marL="457200" lvl="1" indent="0">
              <a:buNone/>
            </a:pPr>
            <a:endParaRPr lang="en-US" sz="1800" u="sng" dirty="0" smtClean="0"/>
          </a:p>
        </p:txBody>
      </p:sp>
    </p:spTree>
    <p:extLst>
      <p:ext uri="{BB962C8B-B14F-4D97-AF65-F5344CB8AC3E}">
        <p14:creationId xmlns:p14="http://schemas.microsoft.com/office/powerpoint/2010/main" val="316174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15910"/>
            <a:ext cx="11681138" cy="1081826"/>
          </a:xfrm>
        </p:spPr>
        <p:txBody>
          <a:bodyPr>
            <a:normAutofit/>
          </a:bodyPr>
          <a:lstStyle/>
          <a:p>
            <a:r>
              <a:rPr lang="en-US" b="1" dirty="0" smtClean="0"/>
              <a:t>Object-oriented </a:t>
            </a:r>
            <a:r>
              <a:rPr lang="en-US" b="1" dirty="0"/>
              <a:t>programming (OOP</a:t>
            </a:r>
            <a:r>
              <a:rPr lang="en-US" b="1" dirty="0" smtClean="0"/>
              <a:t>)</a:t>
            </a:r>
            <a:endParaRPr lang="en-US" dirty="0"/>
          </a:p>
        </p:txBody>
      </p:sp>
      <p:sp>
        <p:nvSpPr>
          <p:cNvPr id="3" name="Content Placeholder 2"/>
          <p:cNvSpPr>
            <a:spLocks noGrp="1"/>
          </p:cNvSpPr>
          <p:nvPr>
            <p:ph idx="1"/>
          </p:nvPr>
        </p:nvSpPr>
        <p:spPr>
          <a:xfrm>
            <a:off x="270456" y="1197736"/>
            <a:ext cx="11083344" cy="4979227"/>
          </a:xfrm>
        </p:spPr>
        <p:txBody>
          <a:bodyPr>
            <a:normAutofit fontScale="85000" lnSpcReduction="10000"/>
          </a:bodyPr>
          <a:lstStyle/>
          <a:p>
            <a:r>
              <a:rPr lang="en-US" sz="1800" dirty="0"/>
              <a:t>Object-oriented programming (OOP) is a programming language model organized around </a:t>
            </a:r>
            <a:r>
              <a:rPr lang="en-US" sz="1800" u="sng" dirty="0">
                <a:hlinkClick r:id="rId2"/>
              </a:rPr>
              <a:t>objects</a:t>
            </a:r>
            <a:r>
              <a:rPr lang="en-US" sz="1800" dirty="0"/>
              <a:t> rather than "actions" and data rather than logic. Historically, a program has been viewed as a logical procedure that takes input data, processes it, and produces output data</a:t>
            </a:r>
            <a:r>
              <a:rPr lang="en-US" sz="1800" dirty="0" smtClean="0"/>
              <a:t>.</a:t>
            </a:r>
          </a:p>
          <a:p>
            <a:endParaRPr lang="en-US" sz="2000" dirty="0"/>
          </a:p>
          <a:p>
            <a:r>
              <a:rPr lang="en-US" sz="1800" dirty="0"/>
              <a:t>An object-oriented programming language (OOPL) is a high-level </a:t>
            </a:r>
            <a:r>
              <a:rPr lang="en-US" sz="1800" dirty="0">
                <a:hlinkClick r:id="rId3"/>
              </a:rPr>
              <a:t>programming language</a:t>
            </a:r>
            <a:r>
              <a:rPr lang="en-US" sz="1800" dirty="0"/>
              <a:t> based on the object-oriented model.</a:t>
            </a:r>
            <a:endParaRPr lang="en-US" sz="1800" dirty="0"/>
          </a:p>
          <a:p>
            <a:endParaRPr lang="en-US" sz="1800" dirty="0"/>
          </a:p>
          <a:p>
            <a:r>
              <a:rPr lang="en-US" sz="1800" dirty="0" smtClean="0"/>
              <a:t>Benefits:-</a:t>
            </a:r>
          </a:p>
          <a:p>
            <a:r>
              <a:rPr lang="en-US" sz="1800" b="1" i="1" u="sng" dirty="0"/>
              <a:t>Code </a:t>
            </a:r>
            <a:r>
              <a:rPr lang="en-US" sz="1800" b="1" i="1" u="sng" dirty="0" smtClean="0"/>
              <a:t>Reuse and Recycling</a:t>
            </a:r>
            <a:r>
              <a:rPr lang="en-US" sz="1800" dirty="0" smtClean="0"/>
              <a:t>: Objects created for Object Oriented Programs can easily be reused in other programs.</a:t>
            </a:r>
          </a:p>
          <a:p>
            <a:r>
              <a:rPr lang="en-US" sz="1800" b="1" i="1" u="sng" dirty="0" smtClean="0"/>
              <a:t>Encapsulation </a:t>
            </a:r>
            <a:r>
              <a:rPr lang="en-US" sz="1800" dirty="0" smtClean="0"/>
              <a:t>: Once an Object is created, knowledge of its implementation is not necessary for its use. In older programs, coders needed understand the details of a piece of code before using it (in this or another program). Objects have the ability to hide certain parts of themselves from programmers. This prevents programmers from tampering with values they shouldn't. Additionally, the object controls how one interacts with it, preventing other kinds of errors. </a:t>
            </a:r>
          </a:p>
          <a:p>
            <a:r>
              <a:rPr lang="en-US" sz="1800" b="1" i="1" u="sng" dirty="0" smtClean="0"/>
              <a:t>Design </a:t>
            </a:r>
            <a:r>
              <a:rPr lang="en-US" sz="1800" b="1" i="1" u="sng" dirty="0"/>
              <a:t>Benefits</a:t>
            </a:r>
            <a:r>
              <a:rPr lang="en-US" sz="1800" dirty="0"/>
              <a:t>: </a:t>
            </a:r>
            <a:r>
              <a:rPr lang="en-US" sz="1800" dirty="0" smtClean="0"/>
              <a:t>Large programs are very difficult to write. Object Oriented Programs force designers to go through an extensive planning phase, which makes for better designs with less flaws. In addition, once a program reaches a certain size, Object Oriented Programs are actually </a:t>
            </a:r>
            <a:r>
              <a:rPr lang="en-US" sz="1800" i="1" dirty="0" smtClean="0"/>
              <a:t>easier</a:t>
            </a:r>
            <a:r>
              <a:rPr lang="en-US" sz="1800" dirty="0" smtClean="0"/>
              <a:t> to program than non-Object Oriented ones.</a:t>
            </a:r>
          </a:p>
          <a:p>
            <a:r>
              <a:rPr lang="en-US" sz="1800" b="1" i="1" u="sng" dirty="0" smtClean="0"/>
              <a:t>Software Maintenance:</a:t>
            </a:r>
            <a:r>
              <a:rPr lang="en-US" sz="1800" dirty="0" smtClean="0"/>
              <a:t> Programs are not disposable. Legacy code must be dealt with on a daily basis, either to be improved upon (for a new version of an exist piece of software) or made to work with newer computers and software. An Object Oriented Program is much easier to modify and maintain than a non-Object Oriented Program. So although a lot of work is spent before the program is written, less work is needed to maintain it over time.</a:t>
            </a:r>
          </a:p>
          <a:p>
            <a:r>
              <a:rPr lang="en-US" sz="1800" dirty="0"/>
              <a:t/>
            </a:r>
            <a:br>
              <a:rPr lang="en-US" sz="1800" dirty="0"/>
            </a:br>
            <a:endParaRPr lang="en-US" sz="1800" dirty="0"/>
          </a:p>
        </p:txBody>
      </p:sp>
    </p:spTree>
    <p:extLst>
      <p:ext uri="{BB962C8B-B14F-4D97-AF65-F5344CB8AC3E}">
        <p14:creationId xmlns:p14="http://schemas.microsoft.com/office/powerpoint/2010/main" val="103681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362</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The Evolution of Programming Languages</vt:lpstr>
      <vt:lpstr>The Evolution of Programming Languages</vt:lpstr>
      <vt:lpstr>Object-oriented programming (OOP)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Programming Languages</dc:title>
  <dc:creator>USER</dc:creator>
  <cp:lastModifiedBy>USER</cp:lastModifiedBy>
  <cp:revision>11</cp:revision>
  <dcterms:created xsi:type="dcterms:W3CDTF">2018-10-15T03:50:30Z</dcterms:created>
  <dcterms:modified xsi:type="dcterms:W3CDTF">2018-10-15T04:18:55Z</dcterms:modified>
</cp:coreProperties>
</file>