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C1A1-3109-4A67-9E8C-A8840BCD7C6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E4D0-14B9-451C-A3E8-460D3289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microservices.techtarget.com/definition/ob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75" y="154546"/>
            <a:ext cx="10311685" cy="862885"/>
          </a:xfrm>
        </p:spPr>
        <p:txBody>
          <a:bodyPr>
            <a:normAutofit/>
          </a:bodyPr>
          <a:lstStyle/>
          <a:p>
            <a:r>
              <a:rPr lang="en-US" sz="4400" b="1" dirty="0"/>
              <a:t>The Evolution of Programming Languages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52" y="1120462"/>
            <a:ext cx="11590986" cy="557655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To build programs, people use languages that are similar to human language. </a:t>
            </a:r>
            <a:endParaRPr lang="en-US" sz="1800" dirty="0" smtClean="0"/>
          </a:p>
          <a:p>
            <a:pPr algn="l"/>
            <a:r>
              <a:rPr lang="en-US" sz="1800" dirty="0" smtClean="0"/>
              <a:t>The </a:t>
            </a:r>
            <a:r>
              <a:rPr lang="en-US" sz="1800" dirty="0"/>
              <a:t>results are translated into machine code, which computers understand</a:t>
            </a:r>
            <a:r>
              <a:rPr lang="en-US" sz="1800" dirty="0" smtClean="0"/>
              <a:t>. Programming </a:t>
            </a:r>
            <a:r>
              <a:rPr lang="en-US" sz="1800" dirty="0"/>
              <a:t>languages fall into three broad categories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smtClean="0"/>
              <a:t>1&gt; Machine languages</a:t>
            </a:r>
          </a:p>
          <a:p>
            <a:pPr algn="l"/>
            <a:r>
              <a:rPr lang="en-US" sz="1800" dirty="0" smtClean="0"/>
              <a:t>2&gt; Assembly languages</a:t>
            </a:r>
          </a:p>
          <a:p>
            <a:pPr algn="l"/>
            <a:r>
              <a:rPr lang="en-US" sz="1800" dirty="0" smtClean="0"/>
              <a:t>3&gt; Higher-level languages</a:t>
            </a:r>
          </a:p>
          <a:p>
            <a:pPr algn="l"/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u="sng" dirty="0"/>
              <a:t>Machine languages </a:t>
            </a:r>
            <a:r>
              <a:rPr lang="en-US" sz="1800" dirty="0"/>
              <a:t>(first-generation languages) are the most basic type of computer languages, consisting of strings of numbers the computer's hardware can use</a:t>
            </a:r>
            <a:r>
              <a:rPr lang="en-US" sz="1800" dirty="0" smtClean="0"/>
              <a:t>. Different </a:t>
            </a:r>
            <a:r>
              <a:rPr lang="en-US" sz="1800" dirty="0"/>
              <a:t>types of hardware use different machine code. For example, IBM computers use different machine language than Apple computers</a:t>
            </a:r>
            <a:r>
              <a:rPr lang="en-US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First Generation </a:t>
            </a:r>
            <a:r>
              <a:rPr lang="en-US" sz="1700" dirty="0" smtClean="0"/>
              <a:t>Language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 smtClean="0"/>
              <a:t>Based </a:t>
            </a:r>
            <a:r>
              <a:rPr lang="en-US" sz="1700" dirty="0"/>
              <a:t>on binary language; every instruction and data should be written using 0’s and 1’s</a:t>
            </a:r>
            <a:r>
              <a:rPr lang="en-US" sz="17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 smtClean="0"/>
              <a:t>Instruction </a:t>
            </a:r>
            <a:r>
              <a:rPr lang="en-US" sz="1700" dirty="0"/>
              <a:t>in m/c language consists of two parts</a:t>
            </a:r>
            <a:r>
              <a:rPr lang="en-US" sz="1700" dirty="0" smtClean="0"/>
              <a:t>: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Opcode </a:t>
            </a:r>
            <a:r>
              <a:rPr lang="en-US" dirty="0"/>
              <a:t>tells the computer what functions are to be performed</a:t>
            </a:r>
            <a:r>
              <a:rPr lang="en-US" dirty="0" smtClean="0"/>
              <a:t>. 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Operand </a:t>
            </a:r>
            <a:r>
              <a:rPr lang="en-US" dirty="0"/>
              <a:t>tells the computer where to find or store the data on which the desired function is to be </a:t>
            </a:r>
            <a:r>
              <a:rPr lang="en-US" dirty="0" smtClean="0"/>
              <a:t>performed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8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223458"/>
            <a:ext cx="10515600" cy="819732"/>
          </a:xfrm>
        </p:spPr>
        <p:txBody>
          <a:bodyPr/>
          <a:lstStyle/>
          <a:p>
            <a:r>
              <a:rPr lang="en-US" b="1" dirty="0"/>
              <a:t>The Evolution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23492"/>
            <a:ext cx="11250769" cy="5409127"/>
          </a:xfrm>
        </p:spPr>
        <p:txBody>
          <a:bodyPr>
            <a:normAutofit/>
          </a:bodyPr>
          <a:lstStyle/>
          <a:p>
            <a:r>
              <a:rPr lang="en-US" sz="1800" u="sng" dirty="0"/>
              <a:t>Assembly languages </a:t>
            </a:r>
            <a:r>
              <a:rPr lang="en-US" sz="1800" dirty="0"/>
              <a:t>(second-generation languages) are only somewhat easier to work with than machine languages</a:t>
            </a:r>
            <a:r>
              <a:rPr lang="en-US" sz="1800" dirty="0" smtClean="0"/>
              <a:t>. To </a:t>
            </a:r>
            <a:r>
              <a:rPr lang="en-US" sz="1800" dirty="0"/>
              <a:t>create programs in assembly language, developers use cryptic English-like phrases to represent strings of numbers</a:t>
            </a:r>
            <a:r>
              <a:rPr lang="en-US" sz="1800" dirty="0" smtClean="0"/>
              <a:t>. The </a:t>
            </a:r>
            <a:r>
              <a:rPr lang="en-US" sz="1800" dirty="0"/>
              <a:t>code is then translated into object code, using a translator called an assembler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assembly language program must be translated into m/c code by a separate program called assembler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/>
              <a:t>assembler converts the assembly code into binary code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Used </a:t>
            </a:r>
            <a:r>
              <a:rPr lang="en-US" sz="1800" dirty="0"/>
              <a:t>abbreviations for the instructions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Here also </a:t>
            </a:r>
            <a:r>
              <a:rPr lang="en-US" sz="1800" dirty="0"/>
              <a:t>instructions consists of two parts i.e. opcode and </a:t>
            </a:r>
            <a:r>
              <a:rPr lang="en-US" sz="1800" dirty="0" smtClean="0"/>
              <a:t>operand</a:t>
            </a:r>
          </a:p>
          <a:p>
            <a:pPr marL="457200" lvl="1" indent="0">
              <a:buNone/>
            </a:pPr>
            <a:endParaRPr lang="en-US" sz="1800" u="sng" dirty="0" smtClean="0"/>
          </a:p>
          <a:p>
            <a:r>
              <a:rPr lang="en-US" sz="1800" u="sng" dirty="0" smtClean="0"/>
              <a:t>Higher-level languages </a:t>
            </a:r>
            <a:r>
              <a:rPr lang="en-US" sz="1800" dirty="0" smtClean="0"/>
              <a:t>are more powerful than assembly language and allow the programmer to work in a more English-like environment. Higher-level programming languages are divided into three "generations," each more powerful than the last: Third-generation languages Fourth-generation languages Fifth-generation languages.</a:t>
            </a:r>
          </a:p>
          <a:p>
            <a:pPr lvl="1"/>
            <a:r>
              <a:rPr lang="en-US" sz="1800" dirty="0"/>
              <a:t>Third-generation languages (3GLs) are the first to use true English-like phrasing, making them easier to use than previous languages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3GLs </a:t>
            </a:r>
            <a:r>
              <a:rPr lang="en-US" sz="1800" dirty="0"/>
              <a:t>are portable, meaning the object code created for one type of system can be translated for use on a different type of system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following languages are 3GLs:FORTAN CCOBOL C++BASIC </a:t>
            </a:r>
            <a:r>
              <a:rPr lang="en-US" sz="1800" dirty="0" smtClean="0"/>
              <a:t>Java Pascal </a:t>
            </a:r>
            <a:r>
              <a:rPr lang="en-US" sz="1800" dirty="0"/>
              <a:t>ActiveX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u="sng" dirty="0" smtClean="0"/>
          </a:p>
        </p:txBody>
      </p:sp>
    </p:spTree>
    <p:extLst>
      <p:ext uri="{BB962C8B-B14F-4D97-AF65-F5344CB8AC3E}">
        <p14:creationId xmlns:p14="http://schemas.microsoft.com/office/powerpoint/2010/main" val="31617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15910"/>
            <a:ext cx="11681138" cy="1081826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Object-oriented </a:t>
            </a:r>
            <a:r>
              <a:rPr lang="en-US" b="1" dirty="0"/>
              <a:t>programming (OOP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197736"/>
            <a:ext cx="11083344" cy="4979227"/>
          </a:xfrm>
        </p:spPr>
        <p:txBody>
          <a:bodyPr>
            <a:normAutofit/>
          </a:bodyPr>
          <a:lstStyle/>
          <a:p>
            <a:r>
              <a:rPr lang="en-US" sz="1800" dirty="0"/>
              <a:t>Object-oriented programming (OOP) is a programming language model organized around </a:t>
            </a:r>
            <a:r>
              <a:rPr lang="en-US" sz="1800" u="sng" dirty="0">
                <a:hlinkClick r:id="rId2"/>
              </a:rPr>
              <a:t>objects</a:t>
            </a:r>
            <a:r>
              <a:rPr lang="en-US" sz="1800" dirty="0"/>
              <a:t> rather than "actions" and data rather than logic. Historically, a program has been viewed as a logical procedure that takes input data, processes it, and produces output data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68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Evolution of Programming Languages</vt:lpstr>
      <vt:lpstr>The Evolution of Programming Languages</vt:lpstr>
      <vt:lpstr>Object-oriented programming (OOP)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Programming Languages</dc:title>
  <dc:creator>USER</dc:creator>
  <cp:lastModifiedBy>USER</cp:lastModifiedBy>
  <cp:revision>9</cp:revision>
  <dcterms:created xsi:type="dcterms:W3CDTF">2018-10-15T03:50:30Z</dcterms:created>
  <dcterms:modified xsi:type="dcterms:W3CDTF">2018-10-15T04:07:37Z</dcterms:modified>
</cp:coreProperties>
</file>