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5143500" cx="9144000"/>
  <p:notesSz cx="6858000" cy="9144000"/>
  <p:embeddedFontLst>
    <p:embeddedFont>
      <p:font typeface="Inconsolata"/>
      <p:regular r:id="rId64"/>
      <p:bold r:id="rId65"/>
    </p:embeddedFont>
    <p:embeddedFont>
      <p:font typeface="Montserrat"/>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Inconsolata-regular.fntdata"/><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Montserrat-regular.fntdata"/><Relationship Id="rId21" Type="http://schemas.openxmlformats.org/officeDocument/2006/relationships/slide" Target="slides/slide16.xml"/><Relationship Id="rId65" Type="http://schemas.openxmlformats.org/officeDocument/2006/relationships/font" Target="fonts/Inconsolata-bold.fntdata"/><Relationship Id="rId24" Type="http://schemas.openxmlformats.org/officeDocument/2006/relationships/slide" Target="slides/slide19.xml"/><Relationship Id="rId68" Type="http://schemas.openxmlformats.org/officeDocument/2006/relationships/font" Target="fonts/Montserrat-italic.fntdata"/><Relationship Id="rId23" Type="http://schemas.openxmlformats.org/officeDocument/2006/relationships/slide" Target="slides/slide18.xml"/><Relationship Id="rId67" Type="http://schemas.openxmlformats.org/officeDocument/2006/relationships/font" Target="fonts/Montserrat-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Montserrat-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a0e1d5d2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a0e1d5d2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592895ccf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592895ccf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592895ccf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592895ccf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92895ccf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92895ccf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92895ccf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592895ccf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592895ccf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592895ccf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92895ccf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592895ccf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592895ccf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592895ccf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92895ccf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592895ccf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592895ccf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592895ccf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592895ccf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592895ccf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732e0a0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732e0a0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592895ccf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592895ccf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592895ccf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592895ccf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592895ccf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592895ccf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592895ccf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592895ccf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592895ccfc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592895ccfc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592895ccf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592895ccf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592895ccf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592895ccf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592895ccf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592895ccf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592895ccfc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592895ccfc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592895ccfc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592895ccfc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92895ccf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92895ccf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592895ccfc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592895ccfc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592895ccfc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592895ccf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592895ccfc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592895ccfc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592895ccfc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592895ccfc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592895ccfc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592895ccfc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592895ccfc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592895ccf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592895ccfc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592895ccfc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592895ccfc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592895ccfc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592895ccfc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592895ccfc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592895ccfc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592895ccfc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592895ccf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592895ccf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592895ccfc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592895ccfc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592895ccfc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592895ccfc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592895ccfc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592895ccfc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592895ccfc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592895ccfc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592895ccfc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592895ccfc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592895ccfc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592895ccfc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592895ccfc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592895ccfc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592895ccfc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592895ccfc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592895ccfc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592895ccfc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592895ccfc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592895ccfc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592895ccf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592895ccf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592895ccfc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592895ccfc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592895ccfc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592895ccfc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592895ccfc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1592895ccfc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592895ccfc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592895ccfc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592895ccfc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592895ccfc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592895ccfc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592895ccfc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592895ccfc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592895ccfc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592895ccfc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592895ccfc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92895ccf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92895ccf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92895ccf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92895ccf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592895ccf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592895ccf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92895ccf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592895ccf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png"/><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png"/><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png"/><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png"/><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png"/><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png"/><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3100" y="1786750"/>
            <a:ext cx="9110899" cy="1524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3" name="Shape 123"/>
        <p:cNvGrpSpPr/>
        <p:nvPr/>
      </p:nvGrpSpPr>
      <p:grpSpPr>
        <a:xfrm>
          <a:off x="0" y="0"/>
          <a:ext cx="0" cy="0"/>
          <a:chOff x="0" y="0"/>
          <a:chExt cx="0" cy="0"/>
        </a:xfrm>
      </p:grpSpPr>
      <p:pic>
        <p:nvPicPr>
          <p:cNvPr id="124" name="Google Shape;124;p2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25" name="Google Shape;125;p2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26" name="Google Shape;126;p22"/>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Each section ends with an exercise to check your understanding.</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quickly go through the material learned on each day…</a:t>
            </a:r>
            <a:endParaRPr sz="2800">
              <a:latin typeface="Montserrat"/>
              <a:ea typeface="Montserrat"/>
              <a:cs typeface="Montserrat"/>
              <a:sym typeface="Montserrat"/>
            </a:endParaRPr>
          </a:p>
        </p:txBody>
      </p:sp>
      <p:pic>
        <p:nvPicPr>
          <p:cNvPr id="127" name="Google Shape;127;p2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1" name="Shape 131"/>
        <p:cNvGrpSpPr/>
        <p:nvPr/>
      </p:nvGrpSpPr>
      <p:grpSpPr>
        <a:xfrm>
          <a:off x="0" y="0"/>
          <a:ext cx="0" cy="0"/>
          <a:chOff x="0" y="0"/>
          <a:chExt cx="0" cy="0"/>
        </a:xfrm>
      </p:grpSpPr>
      <p:pic>
        <p:nvPicPr>
          <p:cNvPr id="132" name="Google Shape;132;p2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3" name="Google Shape;133;p2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34" name="Google Shape;134;p23"/>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0:</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Course Design Overview</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Version Control Concepts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Optional Command Line Overview</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Windows Users</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MacOS/Linux Users</a:t>
            </a:r>
            <a:endParaRPr sz="2800">
              <a:latin typeface="Montserrat"/>
              <a:ea typeface="Montserrat"/>
              <a:cs typeface="Montserrat"/>
              <a:sym typeface="Montserrat"/>
            </a:endParaRPr>
          </a:p>
        </p:txBody>
      </p:sp>
      <p:pic>
        <p:nvPicPr>
          <p:cNvPr id="135" name="Google Shape;135;p2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 name="Shape 139"/>
        <p:cNvGrpSpPr/>
        <p:nvPr/>
      </p:nvGrpSpPr>
      <p:grpSpPr>
        <a:xfrm>
          <a:off x="0" y="0"/>
          <a:ext cx="0" cy="0"/>
          <a:chOff x="0" y="0"/>
          <a:chExt cx="0" cy="0"/>
        </a:xfrm>
      </p:grpSpPr>
      <p:pic>
        <p:nvPicPr>
          <p:cNvPr id="140" name="Google Shape;140;p2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1" name="Google Shape;141;p2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42" name="Google Shape;142;p24"/>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1: Repository Basics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Source Code Management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Git Overview</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Install and Setup Git and GitHub</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Understanding Code Repositories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Cloning Repositories</a:t>
            </a:r>
            <a:endParaRPr sz="2800">
              <a:latin typeface="Montserrat"/>
              <a:ea typeface="Montserrat"/>
              <a:cs typeface="Montserrat"/>
              <a:sym typeface="Montserrat"/>
            </a:endParaRPr>
          </a:p>
        </p:txBody>
      </p:sp>
      <p:pic>
        <p:nvPicPr>
          <p:cNvPr id="143" name="Google Shape;143;p2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7" name="Shape 147"/>
        <p:cNvGrpSpPr/>
        <p:nvPr/>
      </p:nvGrpSpPr>
      <p:grpSpPr>
        <a:xfrm>
          <a:off x="0" y="0"/>
          <a:ext cx="0" cy="0"/>
          <a:chOff x="0" y="0"/>
          <a:chExt cx="0" cy="0"/>
        </a:xfrm>
      </p:grpSpPr>
      <p:pic>
        <p:nvPicPr>
          <p:cNvPr id="148" name="Google Shape;148;p2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9" name="Google Shape;149;p2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50" name="Google Shape;150;p25"/>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1: Repository Basics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After Day 1, you will be able to create a code repository on GitHub and clone it to your local computer.</a:t>
            </a:r>
            <a:endParaRPr sz="2800">
              <a:latin typeface="Montserrat"/>
              <a:ea typeface="Montserrat"/>
              <a:cs typeface="Montserrat"/>
              <a:sym typeface="Montserrat"/>
            </a:endParaRPr>
          </a:p>
        </p:txBody>
      </p:sp>
      <p:pic>
        <p:nvPicPr>
          <p:cNvPr id="151" name="Google Shape;151;p2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5" name="Shape 155"/>
        <p:cNvGrpSpPr/>
        <p:nvPr/>
      </p:nvGrpSpPr>
      <p:grpSpPr>
        <a:xfrm>
          <a:off x="0" y="0"/>
          <a:ext cx="0" cy="0"/>
          <a:chOff x="0" y="0"/>
          <a:chExt cx="0" cy="0"/>
        </a:xfrm>
      </p:grpSpPr>
      <p:pic>
        <p:nvPicPr>
          <p:cNvPr id="156" name="Google Shape;156;p2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57" name="Google Shape;157;p2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58" name="Google Shape;158;p26"/>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2: Getting Started with Git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Updating Code in Repository:</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a:t>
            </a:r>
            <a:r>
              <a:rPr lang="en" sz="2800">
                <a:latin typeface="Montserrat"/>
                <a:ea typeface="Montserrat"/>
                <a:cs typeface="Montserrat"/>
                <a:sym typeface="Montserrat"/>
              </a:rPr>
              <a:t>it status</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git add</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git commit</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a:t>
            </a:r>
            <a:r>
              <a:rPr lang="en" sz="2800">
                <a:latin typeface="Montserrat"/>
                <a:ea typeface="Montserrat"/>
                <a:cs typeface="Montserrat"/>
                <a:sym typeface="Montserrat"/>
              </a:rPr>
              <a:t>it diff</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a:t>
            </a:r>
            <a:r>
              <a:rPr lang="en" sz="2800">
                <a:latin typeface="Montserrat"/>
                <a:ea typeface="Montserrat"/>
                <a:cs typeface="Montserrat"/>
                <a:sym typeface="Montserrat"/>
              </a:rPr>
              <a:t>it push</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a:t>
            </a:r>
            <a:r>
              <a:rPr lang="en" sz="2800">
                <a:latin typeface="Montserrat"/>
                <a:ea typeface="Montserrat"/>
                <a:cs typeface="Montserrat"/>
                <a:sym typeface="Montserrat"/>
              </a:rPr>
              <a:t>it pull</a:t>
            </a:r>
            <a:endParaRPr sz="2800">
              <a:latin typeface="Montserrat"/>
              <a:ea typeface="Montserrat"/>
              <a:cs typeface="Montserrat"/>
              <a:sym typeface="Montserrat"/>
            </a:endParaRPr>
          </a:p>
        </p:txBody>
      </p:sp>
      <p:pic>
        <p:nvPicPr>
          <p:cNvPr id="159" name="Google Shape;159;p2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3" name="Shape 163"/>
        <p:cNvGrpSpPr/>
        <p:nvPr/>
      </p:nvGrpSpPr>
      <p:grpSpPr>
        <a:xfrm>
          <a:off x="0" y="0"/>
          <a:ext cx="0" cy="0"/>
          <a:chOff x="0" y="0"/>
          <a:chExt cx="0" cy="0"/>
        </a:xfrm>
      </p:grpSpPr>
      <p:pic>
        <p:nvPicPr>
          <p:cNvPr id="164" name="Google Shape;164;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5" name="Google Shape;165;p2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66" name="Google Shape;166;p27"/>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2: Getting Started with Git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After Day 2, you will be able to edit your local code, and then push those changes to the code that is hosted on the internet (on GitHub).</a:t>
            </a:r>
            <a:endParaRPr sz="2800">
              <a:latin typeface="Montserrat"/>
              <a:ea typeface="Montserrat"/>
              <a:cs typeface="Montserrat"/>
              <a:sym typeface="Montserrat"/>
            </a:endParaRPr>
          </a:p>
        </p:txBody>
      </p:sp>
      <p:pic>
        <p:nvPicPr>
          <p:cNvPr id="167" name="Google Shape;167;p2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1" name="Shape 171"/>
        <p:cNvGrpSpPr/>
        <p:nvPr/>
      </p:nvGrpSpPr>
      <p:grpSpPr>
        <a:xfrm>
          <a:off x="0" y="0"/>
          <a:ext cx="0" cy="0"/>
          <a:chOff x="0" y="0"/>
          <a:chExt cx="0" cy="0"/>
        </a:xfrm>
      </p:grpSpPr>
      <p:pic>
        <p:nvPicPr>
          <p:cNvPr id="172" name="Google Shape;172;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73" name="Google Shape;173;p2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74" name="Google Shape;174;p28"/>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3: Working with Others with git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Focus on using git with branches.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Branches allow you to split off code development to others and then later bring back and merge that code into the main branch.</a:t>
            </a:r>
            <a:endParaRPr sz="2800">
              <a:latin typeface="Montserrat"/>
              <a:ea typeface="Montserrat"/>
              <a:cs typeface="Montserrat"/>
              <a:sym typeface="Montserrat"/>
            </a:endParaRPr>
          </a:p>
        </p:txBody>
      </p:sp>
      <p:pic>
        <p:nvPicPr>
          <p:cNvPr id="175" name="Google Shape;175;p2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9" name="Shape 179"/>
        <p:cNvGrpSpPr/>
        <p:nvPr/>
      </p:nvGrpSpPr>
      <p:grpSpPr>
        <a:xfrm>
          <a:off x="0" y="0"/>
          <a:ext cx="0" cy="0"/>
          <a:chOff x="0" y="0"/>
          <a:chExt cx="0" cy="0"/>
        </a:xfrm>
      </p:grpSpPr>
      <p:pic>
        <p:nvPicPr>
          <p:cNvPr id="180" name="Google Shape;180;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1" name="Google Shape;181;p2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82" name="Google Shape;182;p29"/>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3: Working with Others with git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At the end of Day 3 you will be able to work with git branches which allow you to work on the same code base with other people.</a:t>
            </a:r>
            <a:endParaRPr sz="2800">
              <a:latin typeface="Montserrat"/>
              <a:ea typeface="Montserrat"/>
              <a:cs typeface="Montserrat"/>
              <a:sym typeface="Montserrat"/>
            </a:endParaRPr>
          </a:p>
        </p:txBody>
      </p:sp>
      <p:pic>
        <p:nvPicPr>
          <p:cNvPr id="183" name="Google Shape;183;p2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7" name="Shape 187"/>
        <p:cNvGrpSpPr/>
        <p:nvPr/>
      </p:nvGrpSpPr>
      <p:grpSpPr>
        <a:xfrm>
          <a:off x="0" y="0"/>
          <a:ext cx="0" cy="0"/>
          <a:chOff x="0" y="0"/>
          <a:chExt cx="0" cy="0"/>
        </a:xfrm>
      </p:grpSpPr>
      <p:pic>
        <p:nvPicPr>
          <p:cNvPr id="188" name="Google Shape;188;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9" name="Google Shape;189;p3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90" name="Google Shape;190;p30"/>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4: Undoing Changes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We’ll cover commands such as git log, git amend, and how to rollback code bases to a previous commit.</a:t>
            </a:r>
            <a:endParaRPr sz="2800">
              <a:latin typeface="Montserrat"/>
              <a:ea typeface="Montserrat"/>
              <a:cs typeface="Montserrat"/>
              <a:sym typeface="Montserrat"/>
            </a:endParaRPr>
          </a:p>
        </p:txBody>
      </p:sp>
      <p:pic>
        <p:nvPicPr>
          <p:cNvPr id="191" name="Google Shape;191;p3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5" name="Shape 195"/>
        <p:cNvGrpSpPr/>
        <p:nvPr/>
      </p:nvGrpSpPr>
      <p:grpSpPr>
        <a:xfrm>
          <a:off x="0" y="0"/>
          <a:ext cx="0" cy="0"/>
          <a:chOff x="0" y="0"/>
          <a:chExt cx="0" cy="0"/>
        </a:xfrm>
      </p:grpSpPr>
      <p:pic>
        <p:nvPicPr>
          <p:cNvPr id="196" name="Google Shape;196;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7" name="Google Shape;197;p3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98" name="Google Shape;198;p31"/>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4: Undoing Changes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At the end of Day 4 you will understand the different methods of undoing changes previously pushed to the main code repository.</a:t>
            </a:r>
            <a:endParaRPr sz="2800">
              <a:latin typeface="Montserrat"/>
              <a:ea typeface="Montserrat"/>
              <a:cs typeface="Montserrat"/>
              <a:sym typeface="Montserrat"/>
            </a:endParaRPr>
          </a:p>
        </p:txBody>
      </p:sp>
      <p:pic>
        <p:nvPicPr>
          <p:cNvPr id="199" name="Google Shape;199;p3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0" name="Google Shape;60;p14"/>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0</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Course Overview</a:t>
            </a:r>
            <a:endParaRPr b="1" sz="450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3" name="Shape 203"/>
        <p:cNvGrpSpPr/>
        <p:nvPr/>
      </p:nvGrpSpPr>
      <p:grpSpPr>
        <a:xfrm>
          <a:off x="0" y="0"/>
          <a:ext cx="0" cy="0"/>
          <a:chOff x="0" y="0"/>
          <a:chExt cx="0" cy="0"/>
        </a:xfrm>
      </p:grpSpPr>
      <p:pic>
        <p:nvPicPr>
          <p:cNvPr id="204" name="Google Shape;204;p3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5" name="Google Shape;205;p3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06" name="Google Shape;206;p32"/>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5: Git in Practice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On your last day we cover a quick tour of some useful GitHub features and other useful git commands, such as git clean and different git extensions available.</a:t>
            </a:r>
            <a:endParaRPr sz="2800">
              <a:latin typeface="Montserrat"/>
              <a:ea typeface="Montserrat"/>
              <a:cs typeface="Montserrat"/>
              <a:sym typeface="Montserrat"/>
            </a:endParaRPr>
          </a:p>
        </p:txBody>
      </p:sp>
      <p:pic>
        <p:nvPicPr>
          <p:cNvPr id="207" name="Google Shape;207;p3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1" name="Shape 211"/>
        <p:cNvGrpSpPr/>
        <p:nvPr/>
      </p:nvGrpSpPr>
      <p:grpSpPr>
        <a:xfrm>
          <a:off x="0" y="0"/>
          <a:ext cx="0" cy="0"/>
          <a:chOff x="0" y="0"/>
          <a:chExt cx="0" cy="0"/>
        </a:xfrm>
      </p:grpSpPr>
      <p:pic>
        <p:nvPicPr>
          <p:cNvPr id="212" name="Google Shape;212;p3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13" name="Google Shape;213;p3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14" name="Google Shape;214;p33"/>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5: Git in Practice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At the end of Day 5 you will understand a variety of different commands as well as some useful tools within GitHub.</a:t>
            </a:r>
            <a:endParaRPr sz="2800">
              <a:latin typeface="Montserrat"/>
              <a:ea typeface="Montserrat"/>
              <a:cs typeface="Montserrat"/>
              <a:sym typeface="Montserrat"/>
            </a:endParaRPr>
          </a:p>
        </p:txBody>
      </p:sp>
      <p:pic>
        <p:nvPicPr>
          <p:cNvPr id="215" name="Google Shape;215;p3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9" name="Shape 219"/>
        <p:cNvGrpSpPr/>
        <p:nvPr/>
      </p:nvGrpSpPr>
      <p:grpSpPr>
        <a:xfrm>
          <a:off x="0" y="0"/>
          <a:ext cx="0" cy="0"/>
          <a:chOff x="0" y="0"/>
          <a:chExt cx="0" cy="0"/>
        </a:xfrm>
      </p:grpSpPr>
      <p:pic>
        <p:nvPicPr>
          <p:cNvPr id="220" name="Google Shape;220;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21" name="Google Shape;221;p3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22" name="Google Shape;222;p34"/>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That’s everything you’ll learn in just 5 days!</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Now let’s move on to quickly cover the main ideas behind version control, this lecture is technically optional if you already understand the intuition or motivation behind using version control systems like git.</a:t>
            </a:r>
            <a:endParaRPr sz="2800">
              <a:latin typeface="Montserrat"/>
              <a:ea typeface="Montserrat"/>
              <a:cs typeface="Montserrat"/>
              <a:sym typeface="Montserrat"/>
            </a:endParaRPr>
          </a:p>
        </p:txBody>
      </p:sp>
      <p:pic>
        <p:nvPicPr>
          <p:cNvPr id="223" name="Google Shape;223;p3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27" name="Shape 227"/>
        <p:cNvGrpSpPr/>
        <p:nvPr/>
      </p:nvGrpSpPr>
      <p:grpSpPr>
        <a:xfrm>
          <a:off x="0" y="0"/>
          <a:ext cx="0" cy="0"/>
          <a:chOff x="0" y="0"/>
          <a:chExt cx="0" cy="0"/>
        </a:xfrm>
      </p:grpSpPr>
      <p:pic>
        <p:nvPicPr>
          <p:cNvPr id="228" name="Google Shape;228;p35"/>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229" name="Google Shape;229;p35"/>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5"/>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5"/>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5"/>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0</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Version Control Overview</a:t>
            </a:r>
            <a:endParaRPr b="1" sz="4500">
              <a:solidFill>
                <a:schemeClr val="dk1"/>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6" name="Shape 236"/>
        <p:cNvGrpSpPr/>
        <p:nvPr/>
      </p:nvGrpSpPr>
      <p:grpSpPr>
        <a:xfrm>
          <a:off x="0" y="0"/>
          <a:ext cx="0" cy="0"/>
          <a:chOff x="0" y="0"/>
          <a:chExt cx="0" cy="0"/>
        </a:xfrm>
      </p:grpSpPr>
      <p:pic>
        <p:nvPicPr>
          <p:cNvPr id="237" name="Google Shape;237;p3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38" name="Google Shape;238;p3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39" name="Google Shape;239;p36"/>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Before we jump into the world of </a:t>
            </a:r>
            <a:r>
              <a:rPr b="1" lang="en" sz="2800">
                <a:latin typeface="Montserrat"/>
                <a:ea typeface="Montserrat"/>
                <a:cs typeface="Montserrat"/>
                <a:sym typeface="Montserrat"/>
              </a:rPr>
              <a:t>git</a:t>
            </a:r>
            <a:r>
              <a:rPr lang="en" sz="2800">
                <a:latin typeface="Montserrat"/>
                <a:ea typeface="Montserrat"/>
                <a:cs typeface="Montserrat"/>
                <a:sym typeface="Montserrat"/>
              </a:rPr>
              <a:t> and </a:t>
            </a:r>
            <a:r>
              <a:rPr b="1" lang="en" sz="2800">
                <a:latin typeface="Montserrat"/>
                <a:ea typeface="Montserrat"/>
                <a:cs typeface="Montserrat"/>
                <a:sym typeface="Montserrat"/>
              </a:rPr>
              <a:t>GitHub</a:t>
            </a:r>
            <a:r>
              <a:rPr lang="en" sz="2800">
                <a:latin typeface="Montserrat"/>
                <a:ea typeface="Montserrat"/>
                <a:cs typeface="Montserrat"/>
                <a:sym typeface="Montserrat"/>
              </a:rPr>
              <a:t> tomorrow, let’s have an optional overview of </a:t>
            </a:r>
            <a:r>
              <a:rPr b="1" lang="en" sz="2800">
                <a:latin typeface="Montserrat"/>
                <a:ea typeface="Montserrat"/>
                <a:cs typeface="Montserrat"/>
                <a:sym typeface="Montserrat"/>
              </a:rPr>
              <a:t>version control</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240" name="Google Shape;240;p3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4" name="Shape 244"/>
        <p:cNvGrpSpPr/>
        <p:nvPr/>
      </p:nvGrpSpPr>
      <p:grpSpPr>
        <a:xfrm>
          <a:off x="0" y="0"/>
          <a:ext cx="0" cy="0"/>
          <a:chOff x="0" y="0"/>
          <a:chExt cx="0" cy="0"/>
        </a:xfrm>
      </p:grpSpPr>
      <p:pic>
        <p:nvPicPr>
          <p:cNvPr id="245" name="Google Shape;245;p3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46" name="Google Shape;246;p3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47" name="Google Shape;247;p37"/>
          <p:cNvSpPr txBox="1"/>
          <p:nvPr/>
        </p:nvSpPr>
        <p:spPr>
          <a:xfrm>
            <a:off x="272000" y="854825"/>
            <a:ext cx="8456700" cy="615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sz="2800">
              <a:latin typeface="Montserrat"/>
              <a:ea typeface="Montserrat"/>
              <a:cs typeface="Montserrat"/>
              <a:sym typeface="Montserrat"/>
            </a:endParaRPr>
          </a:p>
        </p:txBody>
      </p:sp>
      <p:pic>
        <p:nvPicPr>
          <p:cNvPr id="248" name="Google Shape;248;p3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2" name="Shape 252"/>
        <p:cNvGrpSpPr/>
        <p:nvPr/>
      </p:nvGrpSpPr>
      <p:grpSpPr>
        <a:xfrm>
          <a:off x="0" y="0"/>
          <a:ext cx="0" cy="0"/>
          <a:chOff x="0" y="0"/>
          <a:chExt cx="0" cy="0"/>
        </a:xfrm>
      </p:grpSpPr>
      <p:pic>
        <p:nvPicPr>
          <p:cNvPr id="253" name="Google Shape;253;p3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54" name="Google Shape;254;p3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55" name="Google Shape;255;p3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When working with digital files, whether is a .docx Word file or a programming .py Python file, you probably don’t finish all your work at once.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 this case, the software you use to manage and track changes in these files is your </a:t>
            </a:r>
            <a:r>
              <a:rPr b="1" lang="en" sz="2800">
                <a:latin typeface="Montserrat"/>
                <a:ea typeface="Montserrat"/>
                <a:cs typeface="Montserrat"/>
                <a:sym typeface="Montserrat"/>
              </a:rPr>
              <a:t>version control</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256" name="Google Shape;256;p3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0" name="Shape 260"/>
        <p:cNvGrpSpPr/>
        <p:nvPr/>
      </p:nvGrpSpPr>
      <p:grpSpPr>
        <a:xfrm>
          <a:off x="0" y="0"/>
          <a:ext cx="0" cy="0"/>
          <a:chOff x="0" y="0"/>
          <a:chExt cx="0" cy="0"/>
        </a:xfrm>
      </p:grpSpPr>
      <p:pic>
        <p:nvPicPr>
          <p:cNvPr id="261" name="Google Shape;261;p3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62" name="Google Shape;262;p3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63" name="Google Shape;263;p39"/>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could create your own version control system, such as using multiple files: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My_Paper.docx</a:t>
            </a:r>
            <a:endParaRPr sz="2800">
              <a:latin typeface="Montserrat"/>
              <a:ea typeface="Montserrat"/>
              <a:cs typeface="Montserrat"/>
              <a:sym typeface="Montserrat"/>
            </a:endParaRPr>
          </a:p>
        </p:txBody>
      </p:sp>
      <p:pic>
        <p:nvPicPr>
          <p:cNvPr id="264" name="Google Shape;264;p3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8" name="Shape 268"/>
        <p:cNvGrpSpPr/>
        <p:nvPr/>
      </p:nvGrpSpPr>
      <p:grpSpPr>
        <a:xfrm>
          <a:off x="0" y="0"/>
          <a:ext cx="0" cy="0"/>
          <a:chOff x="0" y="0"/>
          <a:chExt cx="0" cy="0"/>
        </a:xfrm>
      </p:grpSpPr>
      <p:pic>
        <p:nvPicPr>
          <p:cNvPr id="269" name="Google Shape;269;p4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70" name="Google Shape;270;p4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71" name="Google Shape;271;p40"/>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could create your own version control system, such as using multiple files: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My_Paper_v2.docx</a:t>
            </a:r>
            <a:endParaRPr sz="2800">
              <a:latin typeface="Montserrat"/>
              <a:ea typeface="Montserrat"/>
              <a:cs typeface="Montserrat"/>
              <a:sym typeface="Montserrat"/>
            </a:endParaRPr>
          </a:p>
        </p:txBody>
      </p:sp>
      <p:pic>
        <p:nvPicPr>
          <p:cNvPr id="272" name="Google Shape;272;p4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6" name="Shape 276"/>
        <p:cNvGrpSpPr/>
        <p:nvPr/>
      </p:nvGrpSpPr>
      <p:grpSpPr>
        <a:xfrm>
          <a:off x="0" y="0"/>
          <a:ext cx="0" cy="0"/>
          <a:chOff x="0" y="0"/>
          <a:chExt cx="0" cy="0"/>
        </a:xfrm>
      </p:grpSpPr>
      <p:pic>
        <p:nvPicPr>
          <p:cNvPr id="277" name="Google Shape;277;p4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78" name="Google Shape;278;p4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79" name="Google Shape;279;p41"/>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could create your own version control system, such as using multiple files: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My_Paper_v2.docx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My_Paper_Final.docx</a:t>
            </a:r>
            <a:endParaRPr sz="2800">
              <a:latin typeface="Montserrat"/>
              <a:ea typeface="Montserrat"/>
              <a:cs typeface="Montserrat"/>
              <a:sym typeface="Montserrat"/>
            </a:endParaRPr>
          </a:p>
        </p:txBody>
      </p:sp>
      <p:pic>
        <p:nvPicPr>
          <p:cNvPr id="280" name="Google Shape;280;p4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9" name="Google Shape;69;p1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70" name="Google Shape;70;p15"/>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Welcome to the Course!</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This section is </a:t>
            </a:r>
            <a:r>
              <a:rPr b="1" lang="en" sz="2800">
                <a:latin typeface="Montserrat"/>
                <a:ea typeface="Montserrat"/>
                <a:cs typeface="Montserrat"/>
                <a:sym typeface="Montserrat"/>
              </a:rPr>
              <a:t>Day 0</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 quickly cover how the course is structured and do some quick set-up so you can hit the ground running on Day 1, which is where the real work begins!</a:t>
            </a:r>
            <a:endParaRPr sz="2800">
              <a:latin typeface="Montserrat"/>
              <a:ea typeface="Montserrat"/>
              <a:cs typeface="Montserrat"/>
              <a:sym typeface="Montserrat"/>
            </a:endParaRPr>
          </a:p>
        </p:txBody>
      </p:sp>
      <p:pic>
        <p:nvPicPr>
          <p:cNvPr id="71" name="Google Shape;71;p1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4" name="Shape 284"/>
        <p:cNvGrpSpPr/>
        <p:nvPr/>
      </p:nvGrpSpPr>
      <p:grpSpPr>
        <a:xfrm>
          <a:off x="0" y="0"/>
          <a:ext cx="0" cy="0"/>
          <a:chOff x="0" y="0"/>
          <a:chExt cx="0" cy="0"/>
        </a:xfrm>
      </p:grpSpPr>
      <p:pic>
        <p:nvPicPr>
          <p:cNvPr id="285" name="Google Shape;285;p4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86" name="Google Shape;286;p4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87" name="Google Shape;287;p42"/>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could create your own version control system, such as using multiple files: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My_Paper_v2.docx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My_Paper_Final.docx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My_Paper_Actual_Final.docx</a:t>
            </a:r>
            <a:endParaRPr sz="2800">
              <a:latin typeface="Montserrat"/>
              <a:ea typeface="Montserrat"/>
              <a:cs typeface="Montserrat"/>
              <a:sym typeface="Montserrat"/>
            </a:endParaRPr>
          </a:p>
        </p:txBody>
      </p:sp>
      <p:pic>
        <p:nvPicPr>
          <p:cNvPr id="288" name="Google Shape;288;p4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2" name="Shape 292"/>
        <p:cNvGrpSpPr/>
        <p:nvPr/>
      </p:nvGrpSpPr>
      <p:grpSpPr>
        <a:xfrm>
          <a:off x="0" y="0"/>
          <a:ext cx="0" cy="0"/>
          <a:chOff x="0" y="0"/>
          <a:chExt cx="0" cy="0"/>
        </a:xfrm>
      </p:grpSpPr>
      <p:pic>
        <p:nvPicPr>
          <p:cNvPr id="293" name="Google Shape;293;p4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94" name="Google Shape;294;p4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95" name="Google Shape;295;p43"/>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could create your own version control system, such as using multiple files: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My_Paper_v2.docx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My_Paper_Final.docx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My_Paper_Actual_Final.docx</a:t>
            </a:r>
            <a:endParaRPr sz="2800">
              <a:latin typeface="Montserrat"/>
              <a:ea typeface="Montserrat"/>
              <a:cs typeface="Montserrat"/>
              <a:sym typeface="Montserrat"/>
            </a:endParaRPr>
          </a:p>
        </p:txBody>
      </p:sp>
      <p:pic>
        <p:nvPicPr>
          <p:cNvPr id="296" name="Google Shape;296;p43"/>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97" name="Google Shape;297;p43"/>
          <p:cNvSpPr/>
          <p:nvPr/>
        </p:nvSpPr>
        <p:spPr>
          <a:xfrm>
            <a:off x="1937450" y="2192075"/>
            <a:ext cx="2520900" cy="2520900"/>
          </a:xfrm>
          <a:prstGeom prst="noSmoking">
            <a:avLst>
              <a:gd fmla="val 18750" name="adj"/>
            </a:avLst>
          </a:prstGeom>
          <a:solidFill>
            <a:srgbClr val="E61111">
              <a:alpha val="50600"/>
            </a:srgbClr>
          </a:solidFill>
          <a:ln cap="flat" cmpd="sng" w="1905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1" name="Shape 301"/>
        <p:cNvGrpSpPr/>
        <p:nvPr/>
      </p:nvGrpSpPr>
      <p:grpSpPr>
        <a:xfrm>
          <a:off x="0" y="0"/>
          <a:ext cx="0" cy="0"/>
          <a:chOff x="0" y="0"/>
          <a:chExt cx="0" cy="0"/>
        </a:xfrm>
      </p:grpSpPr>
      <p:pic>
        <p:nvPicPr>
          <p:cNvPr id="302" name="Google Shape;302;p4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03" name="Google Shape;303;p4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04" name="Google Shape;304;p44"/>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Alternatively, you could decide just to keep updating the same file over and over again.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But what happens if you want to go back to a historical version, perhaps because of a bug in your newest version?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What if you want to work with others on the same code?</a:t>
            </a:r>
            <a:endParaRPr sz="2800">
              <a:latin typeface="Montserrat"/>
              <a:ea typeface="Montserrat"/>
              <a:cs typeface="Montserrat"/>
              <a:sym typeface="Montserrat"/>
            </a:endParaRPr>
          </a:p>
        </p:txBody>
      </p:sp>
      <p:pic>
        <p:nvPicPr>
          <p:cNvPr id="305" name="Google Shape;305;p4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9" name="Shape 309"/>
        <p:cNvGrpSpPr/>
        <p:nvPr/>
      </p:nvGrpSpPr>
      <p:grpSpPr>
        <a:xfrm>
          <a:off x="0" y="0"/>
          <a:ext cx="0" cy="0"/>
          <a:chOff x="0" y="0"/>
          <a:chExt cx="0" cy="0"/>
        </a:xfrm>
      </p:grpSpPr>
      <p:pic>
        <p:nvPicPr>
          <p:cNvPr id="310" name="Google Shape;310;p4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11" name="Google Shape;311;p4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12" name="Google Shape;312;p45"/>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Clearly we need a more robust system that can allow us to work on the same file, yet retain information about previous versions.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A </a:t>
            </a:r>
            <a:r>
              <a:rPr b="1" lang="en" sz="2800">
                <a:latin typeface="Montserrat"/>
                <a:ea typeface="Montserrat"/>
                <a:cs typeface="Montserrat"/>
                <a:sym typeface="Montserrat"/>
              </a:rPr>
              <a:t>version control system</a:t>
            </a:r>
            <a:r>
              <a:rPr lang="en" sz="2800">
                <a:latin typeface="Montserrat"/>
                <a:ea typeface="Montserrat"/>
                <a:cs typeface="Montserrat"/>
                <a:sym typeface="Montserrat"/>
              </a:rPr>
              <a:t> (</a:t>
            </a:r>
            <a:r>
              <a:rPr b="1" lang="en" sz="2800">
                <a:latin typeface="Montserrat"/>
                <a:ea typeface="Montserrat"/>
                <a:cs typeface="Montserrat"/>
                <a:sym typeface="Montserrat"/>
              </a:rPr>
              <a:t>VCS</a:t>
            </a:r>
            <a:r>
              <a:rPr lang="en" sz="2800">
                <a:latin typeface="Montserrat"/>
                <a:ea typeface="Montserrat"/>
                <a:cs typeface="Montserrat"/>
                <a:sym typeface="Montserrat"/>
              </a:rPr>
              <a:t>) allows us to track changes, undo changes, compare versions, work with others, and more!</a:t>
            </a:r>
            <a:endParaRPr sz="2800">
              <a:latin typeface="Montserrat"/>
              <a:ea typeface="Montserrat"/>
              <a:cs typeface="Montserrat"/>
              <a:sym typeface="Montserrat"/>
            </a:endParaRPr>
          </a:p>
        </p:txBody>
      </p:sp>
      <p:pic>
        <p:nvPicPr>
          <p:cNvPr id="313" name="Google Shape;313;p4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7" name="Shape 317"/>
        <p:cNvGrpSpPr/>
        <p:nvPr/>
      </p:nvGrpSpPr>
      <p:grpSpPr>
        <a:xfrm>
          <a:off x="0" y="0"/>
          <a:ext cx="0" cy="0"/>
          <a:chOff x="0" y="0"/>
          <a:chExt cx="0" cy="0"/>
        </a:xfrm>
      </p:grpSpPr>
      <p:pic>
        <p:nvPicPr>
          <p:cNvPr id="318" name="Google Shape;318;p4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19" name="Google Shape;319;p4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20" name="Google Shape;320;p46"/>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Version control is starting to become more common in consumer tools:</a:t>
            </a:r>
            <a:endParaRPr sz="2800">
              <a:latin typeface="Montserrat"/>
              <a:ea typeface="Montserrat"/>
              <a:cs typeface="Montserrat"/>
              <a:sym typeface="Montserrat"/>
            </a:endParaRPr>
          </a:p>
        </p:txBody>
      </p:sp>
      <p:pic>
        <p:nvPicPr>
          <p:cNvPr id="321" name="Google Shape;321;p46"/>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22" name="Google Shape;322;p46"/>
          <p:cNvPicPr preferRelativeResize="0"/>
          <p:nvPr/>
        </p:nvPicPr>
        <p:blipFill>
          <a:blip r:embed="rId5">
            <a:alphaModFix/>
          </a:blip>
          <a:stretch>
            <a:fillRect/>
          </a:stretch>
        </p:blipFill>
        <p:spPr>
          <a:xfrm>
            <a:off x="2395600" y="2208400"/>
            <a:ext cx="4728574" cy="2935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6" name="Shape 326"/>
        <p:cNvGrpSpPr/>
        <p:nvPr/>
      </p:nvGrpSpPr>
      <p:grpSpPr>
        <a:xfrm>
          <a:off x="0" y="0"/>
          <a:ext cx="0" cy="0"/>
          <a:chOff x="0" y="0"/>
          <a:chExt cx="0" cy="0"/>
        </a:xfrm>
      </p:grpSpPr>
      <p:pic>
        <p:nvPicPr>
          <p:cNvPr id="327" name="Google Shape;327;p4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28" name="Google Shape;328;p4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29" name="Google Shape;329;p4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 itself is one example of a </a:t>
            </a:r>
            <a:r>
              <a:rPr b="1" lang="en" sz="2800">
                <a:latin typeface="Montserrat"/>
                <a:ea typeface="Montserrat"/>
                <a:cs typeface="Montserrat"/>
                <a:sym typeface="Montserrat"/>
              </a:rPr>
              <a:t>VCS</a:t>
            </a:r>
            <a:r>
              <a:rPr lang="en" sz="2800">
                <a:latin typeface="Montserrat"/>
                <a:ea typeface="Montserrat"/>
                <a:cs typeface="Montserrat"/>
                <a:sym typeface="Montserrat"/>
              </a:rPr>
              <a:t>, and while there are others (subversion, mercurial, etc…), </a:t>
            </a:r>
            <a:r>
              <a:rPr b="1" lang="en" sz="2800">
                <a:latin typeface="Montserrat"/>
                <a:ea typeface="Montserrat"/>
                <a:cs typeface="Montserrat"/>
                <a:sym typeface="Montserrat"/>
              </a:rPr>
              <a:t>git</a:t>
            </a:r>
            <a:r>
              <a:rPr lang="en" sz="2800">
                <a:latin typeface="Montserrat"/>
                <a:ea typeface="Montserrat"/>
                <a:cs typeface="Montserrat"/>
                <a:sym typeface="Montserrat"/>
              </a:rPr>
              <a:t> is by far the most popular VCS in the world.</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Fortunately for us </a:t>
            </a:r>
            <a:r>
              <a:rPr b="1" lang="en" sz="2800">
                <a:latin typeface="Montserrat"/>
                <a:ea typeface="Montserrat"/>
                <a:cs typeface="Montserrat"/>
                <a:sym typeface="Montserrat"/>
              </a:rPr>
              <a:t>git</a:t>
            </a:r>
            <a:r>
              <a:rPr lang="en" sz="2800">
                <a:latin typeface="Montserrat"/>
                <a:ea typeface="Montserrat"/>
                <a:cs typeface="Montserrat"/>
                <a:sym typeface="Montserrat"/>
              </a:rPr>
              <a:t> is free and open-source and we can download it to our own computer.</a:t>
            </a:r>
            <a:endParaRPr sz="2800">
              <a:latin typeface="Montserrat"/>
              <a:ea typeface="Montserrat"/>
              <a:cs typeface="Montserrat"/>
              <a:sym typeface="Montserrat"/>
            </a:endParaRPr>
          </a:p>
        </p:txBody>
      </p:sp>
      <p:pic>
        <p:nvPicPr>
          <p:cNvPr id="330" name="Google Shape;330;p4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4" name="Shape 334"/>
        <p:cNvGrpSpPr/>
        <p:nvPr/>
      </p:nvGrpSpPr>
      <p:grpSpPr>
        <a:xfrm>
          <a:off x="0" y="0"/>
          <a:ext cx="0" cy="0"/>
          <a:chOff x="0" y="0"/>
          <a:chExt cx="0" cy="0"/>
        </a:xfrm>
      </p:grpSpPr>
      <p:pic>
        <p:nvPicPr>
          <p:cNvPr id="335" name="Google Shape;335;p4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36" name="Google Shape;336;p4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37" name="Google Shape;337;p4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i="1" lang="en" sz="2800">
                <a:latin typeface="Montserrat"/>
                <a:ea typeface="Montserrat"/>
                <a:cs typeface="Montserrat"/>
                <a:sym typeface="Montserrat"/>
              </a:rPr>
              <a:t>What is GitHub? (or GitLab?)</a:t>
            </a:r>
            <a:endParaRPr i="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You can use git completely free locally, and use it to track changes on your local files on your own computer.</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However if you want to host your code on the internet, its typically easier to use a hosting service like GitHub.</a:t>
            </a:r>
            <a:endParaRPr sz="2800">
              <a:latin typeface="Montserrat"/>
              <a:ea typeface="Montserrat"/>
              <a:cs typeface="Montserrat"/>
              <a:sym typeface="Montserrat"/>
            </a:endParaRPr>
          </a:p>
        </p:txBody>
      </p:sp>
      <p:pic>
        <p:nvPicPr>
          <p:cNvPr id="338" name="Google Shape;338;p4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2" name="Shape 342"/>
        <p:cNvGrpSpPr/>
        <p:nvPr/>
      </p:nvGrpSpPr>
      <p:grpSpPr>
        <a:xfrm>
          <a:off x="0" y="0"/>
          <a:ext cx="0" cy="0"/>
          <a:chOff x="0" y="0"/>
          <a:chExt cx="0" cy="0"/>
        </a:xfrm>
      </p:grpSpPr>
      <p:pic>
        <p:nvPicPr>
          <p:cNvPr id="343" name="Google Shape;343;p4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44" name="Google Shape;344;p4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45" name="Google Shape;345;p49"/>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i="1" lang="en" sz="2800">
                <a:latin typeface="Montserrat"/>
                <a:ea typeface="Montserrat"/>
                <a:cs typeface="Montserrat"/>
                <a:sym typeface="Montserrat"/>
              </a:rPr>
              <a:t>What is GitHub? (or GitLab?)</a:t>
            </a:r>
            <a:endParaRPr i="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GitHub (owned by Microsoft) integrates easily with git and allows you to have versions of your code “live” on the internet for you and others to access, update, and change from any machine.</a:t>
            </a:r>
            <a:endParaRPr sz="2800">
              <a:latin typeface="Montserrat"/>
              <a:ea typeface="Montserrat"/>
              <a:cs typeface="Montserrat"/>
              <a:sym typeface="Montserrat"/>
            </a:endParaRPr>
          </a:p>
        </p:txBody>
      </p:sp>
      <p:pic>
        <p:nvPicPr>
          <p:cNvPr id="346" name="Google Shape;346;p4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0" name="Shape 350"/>
        <p:cNvGrpSpPr/>
        <p:nvPr/>
      </p:nvGrpSpPr>
      <p:grpSpPr>
        <a:xfrm>
          <a:off x="0" y="0"/>
          <a:ext cx="0" cy="0"/>
          <a:chOff x="0" y="0"/>
          <a:chExt cx="0" cy="0"/>
        </a:xfrm>
      </p:grpSpPr>
      <p:pic>
        <p:nvPicPr>
          <p:cNvPr id="351" name="Google Shape;351;p5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52" name="Google Shape;352;p5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53" name="Google Shape;353;p50"/>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i="1" lang="en" sz="2800">
                <a:latin typeface="Montserrat"/>
                <a:ea typeface="Montserrat"/>
                <a:cs typeface="Montserrat"/>
                <a:sym typeface="Montserrat"/>
              </a:rPr>
              <a:t>GitHub vs. git</a:t>
            </a:r>
            <a:endParaRPr i="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GitHub is </a:t>
            </a:r>
            <a:r>
              <a:rPr b="1" lang="en" sz="2800" u="sng">
                <a:latin typeface="Montserrat"/>
                <a:ea typeface="Montserrat"/>
                <a:cs typeface="Montserrat"/>
                <a:sym typeface="Montserrat"/>
              </a:rPr>
              <a:t>not</a:t>
            </a:r>
            <a:r>
              <a:rPr lang="en" sz="2800">
                <a:latin typeface="Montserrat"/>
                <a:ea typeface="Montserrat"/>
                <a:cs typeface="Montserrat"/>
                <a:sym typeface="Montserrat"/>
              </a:rPr>
              <a:t> the same thing as “git”.</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Git:</a:t>
            </a:r>
            <a:endParaRPr sz="2800">
              <a:latin typeface="Montserrat"/>
              <a:ea typeface="Montserrat"/>
              <a:cs typeface="Montserrat"/>
              <a:sym typeface="Montserrat"/>
            </a:endParaRPr>
          </a:p>
          <a:p>
            <a:pPr indent="-406400" lvl="4" marL="2286000" rtl="0" algn="l">
              <a:spcBef>
                <a:spcPts val="0"/>
              </a:spcBef>
              <a:spcAft>
                <a:spcPts val="0"/>
              </a:spcAft>
              <a:buSzPts val="2800"/>
              <a:buFont typeface="Montserrat"/>
              <a:buChar char="○"/>
            </a:pPr>
            <a:r>
              <a:rPr lang="en" sz="2800">
                <a:latin typeface="Montserrat"/>
                <a:ea typeface="Montserrat"/>
                <a:cs typeface="Montserrat"/>
                <a:sym typeface="Montserrat"/>
              </a:rPr>
              <a:t>Open source VCS software.</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GitHub:</a:t>
            </a:r>
            <a:endParaRPr sz="2800">
              <a:latin typeface="Montserrat"/>
              <a:ea typeface="Montserrat"/>
              <a:cs typeface="Montserrat"/>
              <a:sym typeface="Montserrat"/>
            </a:endParaRPr>
          </a:p>
          <a:p>
            <a:pPr indent="-406400" lvl="4" marL="2286000" rtl="0" algn="l">
              <a:spcBef>
                <a:spcPts val="0"/>
              </a:spcBef>
              <a:spcAft>
                <a:spcPts val="0"/>
              </a:spcAft>
              <a:buSzPts val="2800"/>
              <a:buFont typeface="Montserrat"/>
              <a:buChar char="○"/>
            </a:pPr>
            <a:r>
              <a:rPr lang="en" sz="2800">
                <a:latin typeface="Montserrat"/>
                <a:ea typeface="Montserrat"/>
                <a:cs typeface="Montserrat"/>
                <a:sym typeface="Montserrat"/>
              </a:rPr>
              <a:t>Company that operates a service for hosting files on the internet that are managed using git.</a:t>
            </a:r>
            <a:endParaRPr sz="2800">
              <a:latin typeface="Montserrat"/>
              <a:ea typeface="Montserrat"/>
              <a:cs typeface="Montserrat"/>
              <a:sym typeface="Montserrat"/>
            </a:endParaRPr>
          </a:p>
        </p:txBody>
      </p:sp>
      <p:pic>
        <p:nvPicPr>
          <p:cNvPr id="354" name="Google Shape;354;p5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8" name="Shape 358"/>
        <p:cNvGrpSpPr/>
        <p:nvPr/>
      </p:nvGrpSpPr>
      <p:grpSpPr>
        <a:xfrm>
          <a:off x="0" y="0"/>
          <a:ext cx="0" cy="0"/>
          <a:chOff x="0" y="0"/>
          <a:chExt cx="0" cy="0"/>
        </a:xfrm>
      </p:grpSpPr>
      <p:pic>
        <p:nvPicPr>
          <p:cNvPr id="359" name="Google Shape;359;p5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0" name="Google Shape;360;p5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61" name="Google Shape;361;p51"/>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briefly visualize how .git would work on a simple file.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Keep in mind, we’ll do a much deeper dive into all of this in Days 1-5!</a:t>
            </a:r>
            <a:endParaRPr sz="2800">
              <a:latin typeface="Montserrat"/>
              <a:ea typeface="Montserrat"/>
              <a:cs typeface="Montserrat"/>
              <a:sym typeface="Montserrat"/>
            </a:endParaRPr>
          </a:p>
        </p:txBody>
      </p:sp>
      <p:pic>
        <p:nvPicPr>
          <p:cNvPr id="362" name="Google Shape;362;p5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7" name="Google Shape;77;p1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78" name="Google Shape;78;p16"/>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Day 0 Topics: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Course Design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Version Control Concepts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Optional Command Line Overview</a:t>
            </a:r>
            <a:endParaRPr sz="2800">
              <a:latin typeface="Montserrat"/>
              <a:ea typeface="Montserrat"/>
              <a:cs typeface="Montserrat"/>
              <a:sym typeface="Montserrat"/>
            </a:endParaRPr>
          </a:p>
        </p:txBody>
      </p:sp>
      <p:pic>
        <p:nvPicPr>
          <p:cNvPr id="79" name="Google Shape;79;p1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6" name="Shape 366"/>
        <p:cNvGrpSpPr/>
        <p:nvPr/>
      </p:nvGrpSpPr>
      <p:grpSpPr>
        <a:xfrm>
          <a:off x="0" y="0"/>
          <a:ext cx="0" cy="0"/>
          <a:chOff x="0" y="0"/>
          <a:chExt cx="0" cy="0"/>
        </a:xfrm>
      </p:grpSpPr>
      <p:pic>
        <p:nvPicPr>
          <p:cNvPr id="367" name="Google Shape;367;p5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8" name="Google Shape;368;p5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369" name="Google Shape;369;p52"/>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70" name="Google Shape;370;p52"/>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371" name="Google Shape;371;p52"/>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5" name="Shape 375"/>
        <p:cNvGrpSpPr/>
        <p:nvPr/>
      </p:nvGrpSpPr>
      <p:grpSpPr>
        <a:xfrm>
          <a:off x="0" y="0"/>
          <a:ext cx="0" cy="0"/>
          <a:chOff x="0" y="0"/>
          <a:chExt cx="0" cy="0"/>
        </a:xfrm>
      </p:grpSpPr>
      <p:pic>
        <p:nvPicPr>
          <p:cNvPr id="376" name="Google Shape;376;p5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77" name="Google Shape;377;p5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378" name="Google Shape;378;p53"/>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79" name="Google Shape;379;p53"/>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380" name="Google Shape;380;p53"/>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p:txBody>
      </p:sp>
      <p:sp>
        <p:nvSpPr>
          <p:cNvPr id="381" name="Google Shape;381;p53"/>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382" name="Google Shape;382;p53"/>
          <p:cNvCxnSpPr>
            <a:stCxn id="379" idx="2"/>
            <a:endCxn id="381"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6" name="Shape 386"/>
        <p:cNvGrpSpPr/>
        <p:nvPr/>
      </p:nvGrpSpPr>
      <p:grpSpPr>
        <a:xfrm>
          <a:off x="0" y="0"/>
          <a:ext cx="0" cy="0"/>
          <a:chOff x="0" y="0"/>
          <a:chExt cx="0" cy="0"/>
        </a:xfrm>
      </p:grpSpPr>
      <p:pic>
        <p:nvPicPr>
          <p:cNvPr id="387" name="Google Shape;387;p5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88" name="Google Shape;388;p5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389" name="Google Shape;389;p54"/>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90" name="Google Shape;390;p54"/>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391" name="Google Shape;391;p54"/>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392" name="Google Shape;392;p54"/>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393" name="Google Shape;393;p54"/>
          <p:cNvCxnSpPr>
            <a:stCxn id="390" idx="2"/>
            <a:endCxn id="392"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394" name="Google Shape;394;p54"/>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395" name="Google Shape;395;p54"/>
          <p:cNvCxnSpPr>
            <a:stCxn id="392" idx="2"/>
            <a:endCxn id="394"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9" name="Shape 399"/>
        <p:cNvGrpSpPr/>
        <p:nvPr/>
      </p:nvGrpSpPr>
      <p:grpSpPr>
        <a:xfrm>
          <a:off x="0" y="0"/>
          <a:ext cx="0" cy="0"/>
          <a:chOff x="0" y="0"/>
          <a:chExt cx="0" cy="0"/>
        </a:xfrm>
      </p:grpSpPr>
      <p:pic>
        <p:nvPicPr>
          <p:cNvPr id="400" name="Google Shape;400;p5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01" name="Google Shape;401;p5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02" name="Google Shape;402;p55"/>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03" name="Google Shape;403;p55"/>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04" name="Google Shape;404;p55"/>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Very New Code</a:t>
            </a:r>
            <a:endParaRPr sz="1700">
              <a:latin typeface="Inconsolata"/>
              <a:ea typeface="Inconsolata"/>
              <a:cs typeface="Inconsolata"/>
              <a:sym typeface="Inconsolata"/>
            </a:endParaRPr>
          </a:p>
        </p:txBody>
      </p:sp>
      <p:sp>
        <p:nvSpPr>
          <p:cNvPr id="405" name="Google Shape;405;p55"/>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06" name="Google Shape;406;p55"/>
          <p:cNvCxnSpPr>
            <a:stCxn id="403" idx="2"/>
            <a:endCxn id="405"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07" name="Google Shape;407;p55"/>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08" name="Google Shape;408;p55"/>
          <p:cNvCxnSpPr>
            <a:stCxn id="405" idx="2"/>
            <a:endCxn id="407"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409" name="Google Shape;409;p55"/>
          <p:cNvSpPr/>
          <p:nvPr/>
        </p:nvSpPr>
        <p:spPr>
          <a:xfrm>
            <a:off x="2096400" y="383847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Very New Code</a:t>
            </a:r>
            <a:endParaRPr>
              <a:latin typeface="Montserrat"/>
              <a:ea typeface="Montserrat"/>
              <a:cs typeface="Montserrat"/>
              <a:sym typeface="Montserrat"/>
            </a:endParaRPr>
          </a:p>
        </p:txBody>
      </p:sp>
      <p:cxnSp>
        <p:nvCxnSpPr>
          <p:cNvPr id="410" name="Google Shape;410;p55"/>
          <p:cNvCxnSpPr>
            <a:stCxn id="407" idx="2"/>
            <a:endCxn id="409" idx="0"/>
          </p:cNvCxnSpPr>
          <p:nvPr/>
        </p:nvCxnSpPr>
        <p:spPr>
          <a:xfrm>
            <a:off x="2675700" y="3480625"/>
            <a:ext cx="0" cy="3579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4" name="Shape 414"/>
        <p:cNvGrpSpPr/>
        <p:nvPr/>
      </p:nvGrpSpPr>
      <p:grpSpPr>
        <a:xfrm>
          <a:off x="0" y="0"/>
          <a:ext cx="0" cy="0"/>
          <a:chOff x="0" y="0"/>
          <a:chExt cx="0" cy="0"/>
        </a:xfrm>
      </p:grpSpPr>
      <p:pic>
        <p:nvPicPr>
          <p:cNvPr id="415" name="Google Shape;415;p5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16" name="Google Shape;416;p5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17" name="Google Shape;417;p56"/>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18" name="Google Shape;418;p56"/>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19" name="Google Shape;419;p56"/>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Very New Code</a:t>
            </a:r>
            <a:endParaRPr sz="1700">
              <a:latin typeface="Inconsolata"/>
              <a:ea typeface="Inconsolata"/>
              <a:cs typeface="Inconsolata"/>
              <a:sym typeface="Inconsolata"/>
            </a:endParaRPr>
          </a:p>
        </p:txBody>
      </p:sp>
      <p:sp>
        <p:nvSpPr>
          <p:cNvPr id="420" name="Google Shape;420;p56"/>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21" name="Google Shape;421;p56"/>
          <p:cNvCxnSpPr>
            <a:stCxn id="418" idx="2"/>
            <a:endCxn id="420"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22" name="Google Shape;422;p56"/>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23" name="Google Shape;423;p56"/>
          <p:cNvCxnSpPr>
            <a:stCxn id="420" idx="2"/>
            <a:endCxn id="422"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424" name="Google Shape;424;p56"/>
          <p:cNvSpPr/>
          <p:nvPr/>
        </p:nvSpPr>
        <p:spPr>
          <a:xfrm>
            <a:off x="2096400" y="383847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Very New Code</a:t>
            </a:r>
            <a:endParaRPr>
              <a:latin typeface="Montserrat"/>
              <a:ea typeface="Montserrat"/>
              <a:cs typeface="Montserrat"/>
              <a:sym typeface="Montserrat"/>
            </a:endParaRPr>
          </a:p>
        </p:txBody>
      </p:sp>
      <p:cxnSp>
        <p:nvCxnSpPr>
          <p:cNvPr id="425" name="Google Shape;425;p56"/>
          <p:cNvCxnSpPr>
            <a:stCxn id="422" idx="2"/>
            <a:endCxn id="424" idx="0"/>
          </p:cNvCxnSpPr>
          <p:nvPr/>
        </p:nvCxnSpPr>
        <p:spPr>
          <a:xfrm>
            <a:off x="2675700" y="3480625"/>
            <a:ext cx="0" cy="357900"/>
          </a:xfrm>
          <a:prstGeom prst="straightConnector1">
            <a:avLst/>
          </a:prstGeom>
          <a:noFill/>
          <a:ln cap="flat" cmpd="sng" w="19050">
            <a:solidFill>
              <a:schemeClr val="dk2"/>
            </a:solidFill>
            <a:prstDash val="solid"/>
            <a:round/>
            <a:headEnd len="med" w="med" type="none"/>
            <a:tailEnd len="med" w="med" type="none"/>
          </a:ln>
        </p:spPr>
      </p:cxnSp>
      <p:pic>
        <p:nvPicPr>
          <p:cNvPr id="426" name="Google Shape;426;p56"/>
          <p:cNvPicPr preferRelativeResize="0"/>
          <p:nvPr/>
        </p:nvPicPr>
        <p:blipFill>
          <a:blip r:embed="rId5">
            <a:alphaModFix/>
          </a:blip>
          <a:stretch>
            <a:fillRect/>
          </a:stretch>
        </p:blipFill>
        <p:spPr>
          <a:xfrm rot="2700000">
            <a:off x="1751011" y="3704409"/>
            <a:ext cx="514279" cy="514279"/>
          </a:xfrm>
          <a:prstGeom prst="rect">
            <a:avLst/>
          </a:prstGeom>
          <a:noFill/>
          <a:ln>
            <a:noFill/>
          </a:ln>
        </p:spPr>
      </p:pic>
      <p:pic>
        <p:nvPicPr>
          <p:cNvPr id="427" name="Google Shape;427;p56"/>
          <p:cNvPicPr preferRelativeResize="0"/>
          <p:nvPr/>
        </p:nvPicPr>
        <p:blipFill>
          <a:blip r:embed="rId5">
            <a:alphaModFix/>
          </a:blip>
          <a:stretch>
            <a:fillRect/>
          </a:stretch>
        </p:blipFill>
        <p:spPr>
          <a:xfrm rot="2700000">
            <a:off x="8467481" y="1893330"/>
            <a:ext cx="366989" cy="36698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1" name="Shape 431"/>
        <p:cNvGrpSpPr/>
        <p:nvPr/>
      </p:nvGrpSpPr>
      <p:grpSpPr>
        <a:xfrm>
          <a:off x="0" y="0"/>
          <a:ext cx="0" cy="0"/>
          <a:chOff x="0" y="0"/>
          <a:chExt cx="0" cy="0"/>
        </a:xfrm>
      </p:grpSpPr>
      <p:pic>
        <p:nvPicPr>
          <p:cNvPr id="432" name="Google Shape;432;p5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33" name="Google Shape;433;p5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34" name="Google Shape;434;p57"/>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35" name="Google Shape;435;p57"/>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36" name="Google Shape;436;p57"/>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Very New Code</a:t>
            </a:r>
            <a:endParaRPr sz="1700">
              <a:latin typeface="Inconsolata"/>
              <a:ea typeface="Inconsolata"/>
              <a:cs typeface="Inconsolata"/>
              <a:sym typeface="Inconsolata"/>
            </a:endParaRPr>
          </a:p>
        </p:txBody>
      </p:sp>
      <p:sp>
        <p:nvSpPr>
          <p:cNvPr id="437" name="Google Shape;437;p57"/>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38" name="Google Shape;438;p57"/>
          <p:cNvCxnSpPr>
            <a:stCxn id="435" idx="2"/>
            <a:endCxn id="437"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39" name="Google Shape;439;p57"/>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40" name="Google Shape;440;p57"/>
          <p:cNvCxnSpPr>
            <a:stCxn id="437" idx="2"/>
            <a:endCxn id="439"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441" name="Google Shape;441;p57"/>
          <p:cNvSpPr/>
          <p:nvPr/>
        </p:nvSpPr>
        <p:spPr>
          <a:xfrm>
            <a:off x="2096400" y="3838475"/>
            <a:ext cx="1158600" cy="798600"/>
          </a:xfrm>
          <a:prstGeom prst="roundRect">
            <a:avLst>
              <a:gd fmla="val 16667" name="adj"/>
            </a:avLst>
          </a:prstGeom>
          <a:solidFill>
            <a:srgbClr val="D9D2E9">
              <a:alpha val="55360"/>
            </a:srgbClr>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Very New Code</a:t>
            </a:r>
            <a:endParaRPr>
              <a:latin typeface="Montserrat"/>
              <a:ea typeface="Montserrat"/>
              <a:cs typeface="Montserrat"/>
              <a:sym typeface="Montserrat"/>
            </a:endParaRPr>
          </a:p>
        </p:txBody>
      </p:sp>
      <p:cxnSp>
        <p:nvCxnSpPr>
          <p:cNvPr id="442" name="Google Shape;442;p57"/>
          <p:cNvCxnSpPr>
            <a:stCxn id="439" idx="2"/>
            <a:endCxn id="441" idx="0"/>
          </p:cNvCxnSpPr>
          <p:nvPr/>
        </p:nvCxnSpPr>
        <p:spPr>
          <a:xfrm>
            <a:off x="2675700" y="3480625"/>
            <a:ext cx="0" cy="357900"/>
          </a:xfrm>
          <a:prstGeom prst="straightConnector1">
            <a:avLst/>
          </a:prstGeom>
          <a:noFill/>
          <a:ln cap="flat" cmpd="sng" w="19050">
            <a:solidFill>
              <a:schemeClr val="dk2"/>
            </a:solidFill>
            <a:prstDash val="solid"/>
            <a:round/>
            <a:headEnd len="med" w="med" type="none"/>
            <a:tailEnd len="med" w="med" type="none"/>
          </a:ln>
        </p:spPr>
      </p:cxnSp>
      <p:pic>
        <p:nvPicPr>
          <p:cNvPr id="443" name="Google Shape;443;p57"/>
          <p:cNvPicPr preferRelativeResize="0"/>
          <p:nvPr/>
        </p:nvPicPr>
        <p:blipFill>
          <a:blip r:embed="rId5">
            <a:alphaModFix/>
          </a:blip>
          <a:stretch>
            <a:fillRect/>
          </a:stretch>
        </p:blipFill>
        <p:spPr>
          <a:xfrm rot="2700000">
            <a:off x="1751011" y="3704409"/>
            <a:ext cx="514279" cy="514279"/>
          </a:xfrm>
          <a:prstGeom prst="rect">
            <a:avLst/>
          </a:prstGeom>
          <a:noFill/>
          <a:ln>
            <a:noFill/>
          </a:ln>
        </p:spPr>
      </p:pic>
      <p:pic>
        <p:nvPicPr>
          <p:cNvPr id="444" name="Google Shape;444;p57"/>
          <p:cNvPicPr preferRelativeResize="0"/>
          <p:nvPr/>
        </p:nvPicPr>
        <p:blipFill>
          <a:blip r:embed="rId5">
            <a:alphaModFix/>
          </a:blip>
          <a:stretch>
            <a:fillRect/>
          </a:stretch>
        </p:blipFill>
        <p:spPr>
          <a:xfrm rot="2700000">
            <a:off x="8467481" y="1893330"/>
            <a:ext cx="366989" cy="36698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8" name="Shape 448"/>
        <p:cNvGrpSpPr/>
        <p:nvPr/>
      </p:nvGrpSpPr>
      <p:grpSpPr>
        <a:xfrm>
          <a:off x="0" y="0"/>
          <a:ext cx="0" cy="0"/>
          <a:chOff x="0" y="0"/>
          <a:chExt cx="0" cy="0"/>
        </a:xfrm>
      </p:grpSpPr>
      <p:pic>
        <p:nvPicPr>
          <p:cNvPr id="449" name="Google Shape;449;p5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50" name="Google Shape;450;p5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51" name="Google Shape;451;p58"/>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52" name="Google Shape;452;p58"/>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53" name="Google Shape;453;p58"/>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454" name="Google Shape;454;p58"/>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55" name="Google Shape;455;p58"/>
          <p:cNvCxnSpPr>
            <a:stCxn id="452" idx="2"/>
            <a:endCxn id="454"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56" name="Google Shape;456;p58"/>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57" name="Google Shape;457;p58"/>
          <p:cNvCxnSpPr>
            <a:stCxn id="454" idx="2"/>
            <a:endCxn id="456"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61" name="Shape 461"/>
        <p:cNvGrpSpPr/>
        <p:nvPr/>
      </p:nvGrpSpPr>
      <p:grpSpPr>
        <a:xfrm>
          <a:off x="0" y="0"/>
          <a:ext cx="0" cy="0"/>
          <a:chOff x="0" y="0"/>
          <a:chExt cx="0" cy="0"/>
        </a:xfrm>
      </p:grpSpPr>
      <p:pic>
        <p:nvPicPr>
          <p:cNvPr id="462" name="Google Shape;462;p5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63" name="Google Shape;463;p5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64" name="Google Shape;464;p59"/>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65" name="Google Shape;465;p59"/>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66" name="Google Shape;466;p59"/>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467" name="Google Shape;467;p59"/>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68" name="Google Shape;468;p59"/>
          <p:cNvCxnSpPr>
            <a:stCxn id="465" idx="2"/>
            <a:endCxn id="467"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69" name="Google Shape;469;p59"/>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70" name="Google Shape;470;p59"/>
          <p:cNvCxnSpPr>
            <a:stCxn id="467" idx="2"/>
            <a:endCxn id="469"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471" name="Google Shape;471;p59"/>
          <p:cNvSpPr/>
          <p:nvPr/>
        </p:nvSpPr>
        <p:spPr>
          <a:xfrm>
            <a:off x="404813"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72" name="Google Shape;472;p59"/>
          <p:cNvCxnSpPr>
            <a:stCxn id="471" idx="3"/>
            <a:endCxn id="469" idx="1"/>
          </p:cNvCxnSpPr>
          <p:nvPr/>
        </p:nvCxnSpPr>
        <p:spPr>
          <a:xfrm>
            <a:off x="1563413" y="3081325"/>
            <a:ext cx="533100" cy="0"/>
          </a:xfrm>
          <a:prstGeom prst="straightConnector1">
            <a:avLst/>
          </a:prstGeom>
          <a:noFill/>
          <a:ln cap="flat" cmpd="sng" w="19050">
            <a:solidFill>
              <a:schemeClr val="dk2"/>
            </a:solidFill>
            <a:prstDash val="solid"/>
            <a:round/>
            <a:headEnd len="med" w="med" type="none"/>
            <a:tailEnd len="med" w="med" type="none"/>
          </a:ln>
        </p:spPr>
      </p:cxnSp>
      <p:sp>
        <p:nvSpPr>
          <p:cNvPr id="473" name="Google Shape;473;p59"/>
          <p:cNvSpPr/>
          <p:nvPr/>
        </p:nvSpPr>
        <p:spPr>
          <a:xfrm>
            <a:off x="4322475" y="788900"/>
            <a:ext cx="2163600" cy="31794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7" name="Shape 477"/>
        <p:cNvGrpSpPr/>
        <p:nvPr/>
      </p:nvGrpSpPr>
      <p:grpSpPr>
        <a:xfrm>
          <a:off x="0" y="0"/>
          <a:ext cx="0" cy="0"/>
          <a:chOff x="0" y="0"/>
          <a:chExt cx="0" cy="0"/>
        </a:xfrm>
      </p:grpSpPr>
      <p:pic>
        <p:nvPicPr>
          <p:cNvPr id="478" name="Google Shape;478;p6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79" name="Google Shape;479;p6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80" name="Google Shape;480;p60"/>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81" name="Google Shape;481;p60"/>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82" name="Google Shape;482;p60"/>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483" name="Google Shape;483;p60"/>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84" name="Google Shape;484;p60"/>
          <p:cNvCxnSpPr>
            <a:stCxn id="481" idx="2"/>
            <a:endCxn id="483"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85" name="Google Shape;485;p60"/>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86" name="Google Shape;486;p60"/>
          <p:cNvCxnSpPr>
            <a:stCxn id="483" idx="2"/>
            <a:endCxn id="485"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487" name="Google Shape;487;p60"/>
          <p:cNvSpPr/>
          <p:nvPr/>
        </p:nvSpPr>
        <p:spPr>
          <a:xfrm>
            <a:off x="404813"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88" name="Google Shape;488;p60"/>
          <p:cNvCxnSpPr>
            <a:stCxn id="487" idx="3"/>
            <a:endCxn id="485" idx="1"/>
          </p:cNvCxnSpPr>
          <p:nvPr/>
        </p:nvCxnSpPr>
        <p:spPr>
          <a:xfrm>
            <a:off x="1563413" y="3081325"/>
            <a:ext cx="533100" cy="0"/>
          </a:xfrm>
          <a:prstGeom prst="straightConnector1">
            <a:avLst/>
          </a:prstGeom>
          <a:noFill/>
          <a:ln cap="flat" cmpd="sng" w="19050">
            <a:solidFill>
              <a:schemeClr val="dk2"/>
            </a:solidFill>
            <a:prstDash val="solid"/>
            <a:round/>
            <a:headEnd len="med" w="med" type="none"/>
            <a:tailEnd len="med" w="med" type="none"/>
          </a:ln>
        </p:spPr>
      </p:cxnSp>
      <p:sp>
        <p:nvSpPr>
          <p:cNvPr id="489" name="Google Shape;489;p60"/>
          <p:cNvSpPr/>
          <p:nvPr/>
        </p:nvSpPr>
        <p:spPr>
          <a:xfrm>
            <a:off x="4322475" y="788900"/>
            <a:ext cx="2163600" cy="31794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Branch Code</a:t>
            </a:r>
            <a:endParaRPr sz="1700">
              <a:latin typeface="Inconsolata"/>
              <a:ea typeface="Inconsolata"/>
              <a:cs typeface="Inconsolata"/>
              <a:sym typeface="Inconsolata"/>
            </a:endParaRPr>
          </a:p>
        </p:txBody>
      </p:sp>
      <p:sp>
        <p:nvSpPr>
          <p:cNvPr id="490" name="Google Shape;490;p60"/>
          <p:cNvSpPr/>
          <p:nvPr/>
        </p:nvSpPr>
        <p:spPr>
          <a:xfrm>
            <a:off x="404800" y="3735250"/>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Branch</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Code</a:t>
            </a:r>
            <a:endParaRPr>
              <a:latin typeface="Montserrat"/>
              <a:ea typeface="Montserrat"/>
              <a:cs typeface="Montserrat"/>
              <a:sym typeface="Montserrat"/>
            </a:endParaRPr>
          </a:p>
        </p:txBody>
      </p:sp>
      <p:cxnSp>
        <p:nvCxnSpPr>
          <p:cNvPr id="491" name="Google Shape;491;p60"/>
          <p:cNvCxnSpPr>
            <a:stCxn id="487" idx="2"/>
            <a:endCxn id="490" idx="0"/>
          </p:cNvCxnSpPr>
          <p:nvPr/>
        </p:nvCxnSpPr>
        <p:spPr>
          <a:xfrm>
            <a:off x="984113" y="3480625"/>
            <a:ext cx="0" cy="2547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95" name="Shape 495"/>
        <p:cNvGrpSpPr/>
        <p:nvPr/>
      </p:nvGrpSpPr>
      <p:grpSpPr>
        <a:xfrm>
          <a:off x="0" y="0"/>
          <a:ext cx="0" cy="0"/>
          <a:chOff x="0" y="0"/>
          <a:chExt cx="0" cy="0"/>
        </a:xfrm>
      </p:grpSpPr>
      <p:pic>
        <p:nvPicPr>
          <p:cNvPr id="496" name="Google Shape;496;p6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97" name="Google Shape;497;p6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98" name="Google Shape;498;p61"/>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99" name="Google Shape;499;p61"/>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500" name="Google Shape;500;p61"/>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501" name="Google Shape;501;p61"/>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502" name="Google Shape;502;p61"/>
          <p:cNvCxnSpPr>
            <a:stCxn id="499" idx="2"/>
            <a:endCxn id="501"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503" name="Google Shape;503;p61"/>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504" name="Google Shape;504;p61"/>
          <p:cNvCxnSpPr>
            <a:stCxn id="501" idx="2"/>
            <a:endCxn id="503"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505" name="Google Shape;505;p61"/>
          <p:cNvSpPr/>
          <p:nvPr/>
        </p:nvSpPr>
        <p:spPr>
          <a:xfrm>
            <a:off x="404813"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506" name="Google Shape;506;p61"/>
          <p:cNvCxnSpPr>
            <a:stCxn id="505" idx="3"/>
            <a:endCxn id="503" idx="1"/>
          </p:cNvCxnSpPr>
          <p:nvPr/>
        </p:nvCxnSpPr>
        <p:spPr>
          <a:xfrm>
            <a:off x="1563413" y="3081325"/>
            <a:ext cx="533100" cy="0"/>
          </a:xfrm>
          <a:prstGeom prst="straightConnector1">
            <a:avLst/>
          </a:prstGeom>
          <a:noFill/>
          <a:ln cap="flat" cmpd="sng" w="19050">
            <a:solidFill>
              <a:schemeClr val="dk2"/>
            </a:solidFill>
            <a:prstDash val="solid"/>
            <a:round/>
            <a:headEnd len="med" w="med" type="none"/>
            <a:tailEnd len="med" w="med" type="none"/>
          </a:ln>
        </p:spPr>
      </p:cxnSp>
      <p:sp>
        <p:nvSpPr>
          <p:cNvPr id="507" name="Google Shape;507;p61"/>
          <p:cNvSpPr/>
          <p:nvPr/>
        </p:nvSpPr>
        <p:spPr>
          <a:xfrm>
            <a:off x="4322475" y="788900"/>
            <a:ext cx="2163600" cy="31794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Branch Code</a:t>
            </a:r>
            <a:endParaRPr sz="1700">
              <a:latin typeface="Inconsolata"/>
              <a:ea typeface="Inconsolata"/>
              <a:cs typeface="Inconsolata"/>
              <a:sym typeface="Inconsolata"/>
            </a:endParaRPr>
          </a:p>
        </p:txBody>
      </p:sp>
      <p:sp>
        <p:nvSpPr>
          <p:cNvPr id="508" name="Google Shape;508;p61"/>
          <p:cNvSpPr/>
          <p:nvPr/>
        </p:nvSpPr>
        <p:spPr>
          <a:xfrm>
            <a:off x="404800" y="3735250"/>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Branch</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Code</a:t>
            </a:r>
            <a:endParaRPr>
              <a:latin typeface="Montserrat"/>
              <a:ea typeface="Montserrat"/>
              <a:cs typeface="Montserrat"/>
              <a:sym typeface="Montserrat"/>
            </a:endParaRPr>
          </a:p>
        </p:txBody>
      </p:sp>
      <p:cxnSp>
        <p:nvCxnSpPr>
          <p:cNvPr id="509" name="Google Shape;509;p61"/>
          <p:cNvCxnSpPr>
            <a:stCxn id="505" idx="2"/>
            <a:endCxn id="508" idx="0"/>
          </p:cNvCxnSpPr>
          <p:nvPr/>
        </p:nvCxnSpPr>
        <p:spPr>
          <a:xfrm>
            <a:off x="984113" y="3480625"/>
            <a:ext cx="0" cy="254700"/>
          </a:xfrm>
          <a:prstGeom prst="straightConnector1">
            <a:avLst/>
          </a:prstGeom>
          <a:noFill/>
          <a:ln cap="flat" cmpd="sng" w="19050">
            <a:solidFill>
              <a:schemeClr val="dk2"/>
            </a:solidFill>
            <a:prstDash val="solid"/>
            <a:round/>
            <a:headEnd len="med" w="med" type="none"/>
            <a:tailEnd len="med" w="med" type="none"/>
          </a:ln>
        </p:spPr>
      </p:cxnSp>
      <p:cxnSp>
        <p:nvCxnSpPr>
          <p:cNvPr id="510" name="Google Shape;510;p61"/>
          <p:cNvCxnSpPr>
            <a:stCxn id="508" idx="3"/>
          </p:cNvCxnSpPr>
          <p:nvPr/>
        </p:nvCxnSpPr>
        <p:spPr>
          <a:xfrm>
            <a:off x="1563400" y="4134550"/>
            <a:ext cx="910800" cy="300000"/>
          </a:xfrm>
          <a:prstGeom prst="straightConnector1">
            <a:avLst/>
          </a:prstGeom>
          <a:noFill/>
          <a:ln cap="flat" cmpd="sng" w="19050">
            <a:solidFill>
              <a:schemeClr val="dk2"/>
            </a:solidFill>
            <a:prstDash val="solid"/>
            <a:round/>
            <a:headEnd len="med" w="med" type="none"/>
            <a:tailEnd len="med" w="med" type="none"/>
          </a:ln>
        </p:spPr>
      </p:cxnSp>
      <p:sp>
        <p:nvSpPr>
          <p:cNvPr id="511" name="Google Shape;511;p61"/>
          <p:cNvSpPr/>
          <p:nvPr/>
        </p:nvSpPr>
        <p:spPr>
          <a:xfrm>
            <a:off x="2474200" y="424487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Merged</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Version</a:t>
            </a:r>
            <a:endParaRPr>
              <a:latin typeface="Montserrat"/>
              <a:ea typeface="Montserrat"/>
              <a:cs typeface="Montserrat"/>
              <a:sym typeface="Montserrat"/>
            </a:endParaRPr>
          </a:p>
        </p:txBody>
      </p:sp>
      <p:cxnSp>
        <p:nvCxnSpPr>
          <p:cNvPr id="512" name="Google Shape;512;p61"/>
          <p:cNvCxnSpPr>
            <a:stCxn id="503" idx="2"/>
            <a:endCxn id="511" idx="0"/>
          </p:cNvCxnSpPr>
          <p:nvPr/>
        </p:nvCxnSpPr>
        <p:spPr>
          <a:xfrm>
            <a:off x="2675700" y="3480625"/>
            <a:ext cx="377700" cy="7644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5" name="Google Shape;85;p1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86" name="Google Shape;86;p17"/>
          <p:cNvSpPr txBox="1"/>
          <p:nvPr/>
        </p:nvSpPr>
        <p:spPr>
          <a:xfrm>
            <a:off x="272000" y="854825"/>
            <a:ext cx="8456700" cy="615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p:txBody>
      </p:sp>
      <p:pic>
        <p:nvPicPr>
          <p:cNvPr id="87" name="Google Shape;87;p1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16" name="Shape 516"/>
        <p:cNvGrpSpPr/>
        <p:nvPr/>
      </p:nvGrpSpPr>
      <p:grpSpPr>
        <a:xfrm>
          <a:off x="0" y="0"/>
          <a:ext cx="0" cy="0"/>
          <a:chOff x="0" y="0"/>
          <a:chExt cx="0" cy="0"/>
        </a:xfrm>
      </p:grpSpPr>
      <p:pic>
        <p:nvPicPr>
          <p:cNvPr id="517" name="Google Shape;517;p6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18" name="Google Shape;518;p6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519" name="Google Shape;519;p62"/>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520" name="Google Shape;520;p62"/>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521" name="Google Shape;521;p62"/>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p:txBody>
      </p:sp>
      <p:sp>
        <p:nvSpPr>
          <p:cNvPr id="522" name="Google Shape;522;p62"/>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523" name="Google Shape;523;p62"/>
          <p:cNvCxnSpPr>
            <a:stCxn id="520" idx="2"/>
            <a:endCxn id="522"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524" name="Google Shape;524;p62"/>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525" name="Google Shape;525;p62"/>
          <p:cNvCxnSpPr>
            <a:stCxn id="522" idx="2"/>
            <a:endCxn id="524"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526" name="Google Shape;526;p62"/>
          <p:cNvSpPr/>
          <p:nvPr/>
        </p:nvSpPr>
        <p:spPr>
          <a:xfrm>
            <a:off x="404813"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527" name="Google Shape;527;p62"/>
          <p:cNvCxnSpPr>
            <a:stCxn id="526" idx="3"/>
            <a:endCxn id="524" idx="1"/>
          </p:cNvCxnSpPr>
          <p:nvPr/>
        </p:nvCxnSpPr>
        <p:spPr>
          <a:xfrm>
            <a:off x="1563413" y="3081325"/>
            <a:ext cx="533100" cy="0"/>
          </a:xfrm>
          <a:prstGeom prst="straightConnector1">
            <a:avLst/>
          </a:prstGeom>
          <a:noFill/>
          <a:ln cap="flat" cmpd="sng" w="19050">
            <a:solidFill>
              <a:schemeClr val="dk2"/>
            </a:solidFill>
            <a:prstDash val="solid"/>
            <a:round/>
            <a:headEnd len="med" w="med" type="none"/>
            <a:tailEnd len="med" w="med" type="none"/>
          </a:ln>
        </p:spPr>
      </p:cxnSp>
      <p:sp>
        <p:nvSpPr>
          <p:cNvPr id="528" name="Google Shape;528;p62"/>
          <p:cNvSpPr/>
          <p:nvPr/>
        </p:nvSpPr>
        <p:spPr>
          <a:xfrm>
            <a:off x="4322475" y="788900"/>
            <a:ext cx="2163600" cy="31794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Branch Code</a:t>
            </a:r>
            <a:endParaRPr sz="1700">
              <a:latin typeface="Inconsolata"/>
              <a:ea typeface="Inconsolata"/>
              <a:cs typeface="Inconsolata"/>
              <a:sym typeface="Inconsolata"/>
            </a:endParaRPr>
          </a:p>
        </p:txBody>
      </p:sp>
      <p:sp>
        <p:nvSpPr>
          <p:cNvPr id="529" name="Google Shape;529;p62"/>
          <p:cNvSpPr/>
          <p:nvPr/>
        </p:nvSpPr>
        <p:spPr>
          <a:xfrm>
            <a:off x="404800" y="3735250"/>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Branch</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Code</a:t>
            </a:r>
            <a:endParaRPr>
              <a:latin typeface="Montserrat"/>
              <a:ea typeface="Montserrat"/>
              <a:cs typeface="Montserrat"/>
              <a:sym typeface="Montserrat"/>
            </a:endParaRPr>
          </a:p>
        </p:txBody>
      </p:sp>
      <p:cxnSp>
        <p:nvCxnSpPr>
          <p:cNvPr id="530" name="Google Shape;530;p62"/>
          <p:cNvCxnSpPr>
            <a:stCxn id="526" idx="2"/>
            <a:endCxn id="529" idx="0"/>
          </p:cNvCxnSpPr>
          <p:nvPr/>
        </p:nvCxnSpPr>
        <p:spPr>
          <a:xfrm>
            <a:off x="984113" y="3480625"/>
            <a:ext cx="0" cy="254700"/>
          </a:xfrm>
          <a:prstGeom prst="straightConnector1">
            <a:avLst/>
          </a:prstGeom>
          <a:noFill/>
          <a:ln cap="flat" cmpd="sng" w="19050">
            <a:solidFill>
              <a:schemeClr val="dk2"/>
            </a:solidFill>
            <a:prstDash val="solid"/>
            <a:round/>
            <a:headEnd len="med" w="med" type="none"/>
            <a:tailEnd len="med" w="med" type="none"/>
          </a:ln>
        </p:spPr>
      </p:cxnSp>
      <p:cxnSp>
        <p:nvCxnSpPr>
          <p:cNvPr id="531" name="Google Shape;531;p62"/>
          <p:cNvCxnSpPr>
            <a:stCxn id="529" idx="3"/>
          </p:cNvCxnSpPr>
          <p:nvPr/>
        </p:nvCxnSpPr>
        <p:spPr>
          <a:xfrm>
            <a:off x="1563400" y="4134550"/>
            <a:ext cx="910800" cy="300000"/>
          </a:xfrm>
          <a:prstGeom prst="straightConnector1">
            <a:avLst/>
          </a:prstGeom>
          <a:noFill/>
          <a:ln cap="flat" cmpd="sng" w="19050">
            <a:solidFill>
              <a:schemeClr val="dk2"/>
            </a:solidFill>
            <a:prstDash val="solid"/>
            <a:round/>
            <a:headEnd len="med" w="med" type="none"/>
            <a:tailEnd len="med" w="med" type="none"/>
          </a:ln>
        </p:spPr>
      </p:cxnSp>
      <p:sp>
        <p:nvSpPr>
          <p:cNvPr id="532" name="Google Shape;532;p62"/>
          <p:cNvSpPr/>
          <p:nvPr/>
        </p:nvSpPr>
        <p:spPr>
          <a:xfrm>
            <a:off x="2474200" y="424487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Merged</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Version</a:t>
            </a:r>
            <a:endParaRPr>
              <a:latin typeface="Montserrat"/>
              <a:ea typeface="Montserrat"/>
              <a:cs typeface="Montserrat"/>
              <a:sym typeface="Montserrat"/>
            </a:endParaRPr>
          </a:p>
        </p:txBody>
      </p:sp>
      <p:cxnSp>
        <p:nvCxnSpPr>
          <p:cNvPr id="533" name="Google Shape;533;p62"/>
          <p:cNvCxnSpPr>
            <a:stCxn id="524" idx="2"/>
            <a:endCxn id="532" idx="0"/>
          </p:cNvCxnSpPr>
          <p:nvPr/>
        </p:nvCxnSpPr>
        <p:spPr>
          <a:xfrm>
            <a:off x="2675700" y="3480625"/>
            <a:ext cx="377700" cy="764400"/>
          </a:xfrm>
          <a:prstGeom prst="straightConnector1">
            <a:avLst/>
          </a:prstGeom>
          <a:noFill/>
          <a:ln cap="flat" cmpd="sng" w="19050">
            <a:solidFill>
              <a:schemeClr val="dk2"/>
            </a:solidFill>
            <a:prstDash val="solid"/>
            <a:round/>
            <a:headEnd len="med" w="med" type="none"/>
            <a:tailEnd len="med" w="med" type="none"/>
          </a:ln>
        </p:spPr>
      </p:cxnSp>
      <p:sp>
        <p:nvSpPr>
          <p:cNvPr id="534" name="Google Shape;534;p62"/>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Branch Code</a:t>
            </a:r>
            <a:endParaRPr sz="1700">
              <a:latin typeface="Inconsolata"/>
              <a:ea typeface="Inconsolata"/>
              <a:cs typeface="Inconsolata"/>
              <a:sym typeface="Inconsolat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1600"/>
                                        <p:tgtEl>
                                          <p:spTgt spid="528"/>
                                        </p:tgtEl>
                                        <p:attrNameLst>
                                          <p:attrName>ppt_x</p:attrName>
                                        </p:attrNameLst>
                                      </p:cBhvr>
                                      <p:tavLst>
                                        <p:tav fmla="" tm="0">
                                          <p:val>
                                            <p:strVal val="#ppt_x"/>
                                          </p:val>
                                        </p:tav>
                                        <p:tav fmla="" tm="100000">
                                          <p:val>
                                            <p:strVal val="#ppt_x+1"/>
                                          </p:val>
                                        </p:tav>
                                      </p:tavLst>
                                    </p:anim>
                                    <p:set>
                                      <p:cBhvr>
                                        <p:cTn dur="1" fill="hold">
                                          <p:stCondLst>
                                            <p:cond delay="1600"/>
                                          </p:stCondLst>
                                        </p:cTn>
                                        <p:tgtEl>
                                          <p:spTgt spid="52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1000"/>
                                        <p:tgtEl>
                                          <p:spTgt spid="5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8" name="Shape 538"/>
        <p:cNvGrpSpPr/>
        <p:nvPr/>
      </p:nvGrpSpPr>
      <p:grpSpPr>
        <a:xfrm>
          <a:off x="0" y="0"/>
          <a:ext cx="0" cy="0"/>
          <a:chOff x="0" y="0"/>
          <a:chExt cx="0" cy="0"/>
        </a:xfrm>
      </p:grpSpPr>
      <p:pic>
        <p:nvPicPr>
          <p:cNvPr id="539" name="Google Shape;539;p6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40" name="Google Shape;540;p6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541" name="Google Shape;541;p63"/>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A VCS such as git allows you to add “save points” to your work, create changes, update existing code, undo changes, create branches for others to work on, and merge work together.</a:t>
            </a:r>
            <a:endParaRPr sz="2800">
              <a:latin typeface="Montserrat"/>
              <a:ea typeface="Montserrat"/>
              <a:cs typeface="Montserrat"/>
              <a:sym typeface="Montserrat"/>
            </a:endParaRPr>
          </a:p>
        </p:txBody>
      </p:sp>
      <p:pic>
        <p:nvPicPr>
          <p:cNvPr id="542" name="Google Shape;542;p6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46" name="Shape 546"/>
        <p:cNvGrpSpPr/>
        <p:nvPr/>
      </p:nvGrpSpPr>
      <p:grpSpPr>
        <a:xfrm>
          <a:off x="0" y="0"/>
          <a:ext cx="0" cy="0"/>
          <a:chOff x="0" y="0"/>
          <a:chExt cx="0" cy="0"/>
        </a:xfrm>
      </p:grpSpPr>
      <p:pic>
        <p:nvPicPr>
          <p:cNvPr id="547" name="Google Shape;547;p6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48" name="Google Shape;548;p6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549" name="Google Shape;549;p64"/>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Up Next:</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We’ll have optional command line review lectures.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 commands are written at the command line, so </a:t>
            </a:r>
            <a:r>
              <a:rPr lang="en" sz="2800">
                <a:latin typeface="Montserrat"/>
                <a:ea typeface="Montserrat"/>
                <a:cs typeface="Montserrat"/>
                <a:sym typeface="Montserrat"/>
              </a:rPr>
              <a:t>navigating</a:t>
            </a:r>
            <a:r>
              <a:rPr lang="en" sz="2800">
                <a:latin typeface="Montserrat"/>
                <a:ea typeface="Montserrat"/>
                <a:cs typeface="Montserrat"/>
                <a:sym typeface="Montserrat"/>
              </a:rPr>
              <a:t> the command line is a required skill, but don’t worry, it’s just a few simple commands to remember!</a:t>
            </a:r>
            <a:endParaRPr sz="2800">
              <a:latin typeface="Montserrat"/>
              <a:ea typeface="Montserrat"/>
              <a:cs typeface="Montserrat"/>
              <a:sym typeface="Montserrat"/>
            </a:endParaRPr>
          </a:p>
        </p:txBody>
      </p:sp>
      <p:pic>
        <p:nvPicPr>
          <p:cNvPr id="550" name="Google Shape;550;p6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54" name="Shape 554"/>
        <p:cNvGrpSpPr/>
        <p:nvPr/>
      </p:nvGrpSpPr>
      <p:grpSpPr>
        <a:xfrm>
          <a:off x="0" y="0"/>
          <a:ext cx="0" cy="0"/>
          <a:chOff x="0" y="0"/>
          <a:chExt cx="0" cy="0"/>
        </a:xfrm>
      </p:grpSpPr>
      <p:pic>
        <p:nvPicPr>
          <p:cNvPr id="555" name="Google Shape;555;p65"/>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556" name="Google Shape;556;p65"/>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65"/>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5"/>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5"/>
          <p:cNvSpPr txBox="1"/>
          <p:nvPr/>
        </p:nvSpPr>
        <p:spPr>
          <a:xfrm>
            <a:off x="601050" y="1319725"/>
            <a:ext cx="7941900" cy="295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0</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Optional: </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Windows Command Prompt</a:t>
            </a:r>
            <a:endParaRPr b="1" sz="4500">
              <a:solidFill>
                <a:schemeClr val="dk1"/>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63" name="Shape 563"/>
        <p:cNvGrpSpPr/>
        <p:nvPr/>
      </p:nvGrpSpPr>
      <p:grpSpPr>
        <a:xfrm>
          <a:off x="0" y="0"/>
          <a:ext cx="0" cy="0"/>
          <a:chOff x="0" y="0"/>
          <a:chExt cx="0" cy="0"/>
        </a:xfrm>
      </p:grpSpPr>
      <p:pic>
        <p:nvPicPr>
          <p:cNvPr id="564" name="Google Shape;564;p6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65" name="Google Shape;565;p6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566" name="Google Shape;566;p66"/>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Windows Command Prompt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 this lecture we’ll cover how to use the command prompt to do the following:</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Change Directories (cd)</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Make a New Directory (mkdir)</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List files in current directory (dir)</a:t>
            </a:r>
            <a:endParaRPr sz="2800">
              <a:latin typeface="Montserrat"/>
              <a:ea typeface="Montserrat"/>
              <a:cs typeface="Montserrat"/>
              <a:sym typeface="Montserrat"/>
            </a:endParaRPr>
          </a:p>
        </p:txBody>
      </p:sp>
      <p:pic>
        <p:nvPicPr>
          <p:cNvPr id="567" name="Google Shape;567;p6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71" name="Shape 571"/>
        <p:cNvGrpSpPr/>
        <p:nvPr/>
      </p:nvGrpSpPr>
      <p:grpSpPr>
        <a:xfrm>
          <a:off x="0" y="0"/>
          <a:ext cx="0" cy="0"/>
          <a:chOff x="0" y="0"/>
          <a:chExt cx="0" cy="0"/>
        </a:xfrm>
      </p:grpSpPr>
      <p:pic>
        <p:nvPicPr>
          <p:cNvPr id="572" name="Google Shape;572;p6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73" name="Google Shape;573;p6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574" name="Google Shape;574;p67"/>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Windows Command Prompt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Important Note for OneDrive Users: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Try to avoid operating inside a OneDrive folder as it may cause issues, since OneDrive also acts as its own versioning system depending on settings.</a:t>
            </a:r>
            <a:endParaRPr sz="2800">
              <a:latin typeface="Montserrat"/>
              <a:ea typeface="Montserrat"/>
              <a:cs typeface="Montserrat"/>
              <a:sym typeface="Montserrat"/>
            </a:endParaRPr>
          </a:p>
        </p:txBody>
      </p:sp>
      <p:pic>
        <p:nvPicPr>
          <p:cNvPr id="575" name="Google Shape;575;p6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79" name="Shape 579"/>
        <p:cNvGrpSpPr/>
        <p:nvPr/>
      </p:nvGrpSpPr>
      <p:grpSpPr>
        <a:xfrm>
          <a:off x="0" y="0"/>
          <a:ext cx="0" cy="0"/>
          <a:chOff x="0" y="0"/>
          <a:chExt cx="0" cy="0"/>
        </a:xfrm>
      </p:grpSpPr>
      <p:pic>
        <p:nvPicPr>
          <p:cNvPr id="580" name="Google Shape;580;p68"/>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581" name="Google Shape;581;p68"/>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8"/>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8"/>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8"/>
          <p:cNvSpPr txBox="1"/>
          <p:nvPr/>
        </p:nvSpPr>
        <p:spPr>
          <a:xfrm>
            <a:off x="601050" y="1319725"/>
            <a:ext cx="7941900" cy="295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0</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Optional: </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MacOS/Linux </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Command Line</a:t>
            </a:r>
            <a:endParaRPr b="1" sz="4500">
              <a:solidFill>
                <a:schemeClr val="dk1"/>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8" name="Shape 588"/>
        <p:cNvGrpSpPr/>
        <p:nvPr/>
      </p:nvGrpSpPr>
      <p:grpSpPr>
        <a:xfrm>
          <a:off x="0" y="0"/>
          <a:ext cx="0" cy="0"/>
          <a:chOff x="0" y="0"/>
          <a:chExt cx="0" cy="0"/>
        </a:xfrm>
      </p:grpSpPr>
      <p:pic>
        <p:nvPicPr>
          <p:cNvPr id="589" name="Google Shape;589;p6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90" name="Google Shape;590;p6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591" name="Google Shape;591;p69"/>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MacOS or Linux Terminal</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 this lecture we’ll cover how to use the command line at the </a:t>
            </a:r>
            <a:r>
              <a:rPr b="1" lang="en" sz="2800">
                <a:latin typeface="Montserrat"/>
                <a:ea typeface="Montserrat"/>
                <a:cs typeface="Montserrat"/>
                <a:sym typeface="Montserrat"/>
              </a:rPr>
              <a:t>terminal</a:t>
            </a:r>
            <a:r>
              <a:rPr lang="en" sz="2800">
                <a:latin typeface="Montserrat"/>
                <a:ea typeface="Montserrat"/>
                <a:cs typeface="Montserrat"/>
                <a:sym typeface="Montserrat"/>
              </a:rPr>
              <a:t> to do the following:</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Change Directories (cd)</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Print Current Directory (pwd)</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List files in current directory (ls)</a:t>
            </a:r>
            <a:endParaRPr sz="2800">
              <a:latin typeface="Montserrat"/>
              <a:ea typeface="Montserrat"/>
              <a:cs typeface="Montserrat"/>
              <a:sym typeface="Montserrat"/>
            </a:endParaRPr>
          </a:p>
        </p:txBody>
      </p:sp>
      <p:pic>
        <p:nvPicPr>
          <p:cNvPr id="592" name="Google Shape;592;p6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92D"/>
        </a:solidFill>
      </p:bgPr>
    </p:bg>
    <p:spTree>
      <p:nvGrpSpPr>
        <p:cNvPr id="596" name="Shape 596"/>
        <p:cNvGrpSpPr/>
        <p:nvPr/>
      </p:nvGrpSpPr>
      <p:grpSpPr>
        <a:xfrm>
          <a:off x="0" y="0"/>
          <a:ext cx="0" cy="0"/>
          <a:chOff x="0" y="0"/>
          <a:chExt cx="0" cy="0"/>
        </a:xfrm>
      </p:grpSpPr>
      <p:pic>
        <p:nvPicPr>
          <p:cNvPr id="597" name="Google Shape;597;p70"/>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3" name="Google Shape;93;p1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94" name="Google Shape;94;p1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This course is designed following the “80/20” principle.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With git and Github, 80% of the time you’re just going to use about 20% of the available git commands.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We want to teach you the most common git use cases quickly! </a:t>
            </a:r>
            <a:endParaRPr sz="2800">
              <a:latin typeface="Montserrat"/>
              <a:ea typeface="Montserrat"/>
              <a:cs typeface="Montserrat"/>
              <a:sym typeface="Montserrat"/>
            </a:endParaRPr>
          </a:p>
        </p:txBody>
      </p:sp>
      <p:pic>
        <p:nvPicPr>
          <p:cNvPr id="95" name="Google Shape;95;p1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9" name="Shape 99"/>
        <p:cNvGrpSpPr/>
        <p:nvPr/>
      </p:nvGrpSpPr>
      <p:grpSpPr>
        <a:xfrm>
          <a:off x="0" y="0"/>
          <a:ext cx="0" cy="0"/>
          <a:chOff x="0" y="0"/>
          <a:chExt cx="0" cy="0"/>
        </a:xfrm>
      </p:grpSpPr>
      <p:pic>
        <p:nvPicPr>
          <p:cNvPr id="100" name="Google Shape;100;p1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1" name="Google Shape;101;p1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02" name="Google Shape;102;p19"/>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Often git, GitHub, and version control experience are required at the very start of a new job or new project.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We’ve designed this course to be completed in 5 days with just about 1 hour a day of study.</a:t>
            </a:r>
            <a:endParaRPr sz="2800">
              <a:latin typeface="Montserrat"/>
              <a:ea typeface="Montserrat"/>
              <a:cs typeface="Montserrat"/>
              <a:sym typeface="Montserrat"/>
            </a:endParaRPr>
          </a:p>
        </p:txBody>
      </p:sp>
      <p:pic>
        <p:nvPicPr>
          <p:cNvPr id="103" name="Google Shape;103;p1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9" name="Google Shape;109;p2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10" name="Google Shape;110;p20"/>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 goal of this course is for someone with little to no git experience to quickly get up to speed on the most common use cases for git and GitHub and then also have the knowledge and skills to find out any other less common git methods they need to learn in the future.</a:t>
            </a:r>
            <a:endParaRPr sz="2800">
              <a:latin typeface="Montserrat"/>
              <a:ea typeface="Montserrat"/>
              <a:cs typeface="Montserrat"/>
              <a:sym typeface="Montserrat"/>
            </a:endParaRPr>
          </a:p>
        </p:txBody>
      </p:sp>
      <p:pic>
        <p:nvPicPr>
          <p:cNvPr id="111" name="Google Shape;111;p2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7" name="Google Shape;117;p2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18" name="Google Shape;118;p21"/>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Each section is structured after a “day”, where this is Day 0 (planning and overview) and then Days 1-5 are where the real git and GitHub learning take place. </a:t>
            </a:r>
            <a:endParaRPr sz="2800">
              <a:latin typeface="Montserrat"/>
              <a:ea typeface="Montserrat"/>
              <a:cs typeface="Montserrat"/>
              <a:sym typeface="Montserrat"/>
            </a:endParaRPr>
          </a:p>
        </p:txBody>
      </p:sp>
      <p:pic>
        <p:nvPicPr>
          <p:cNvPr id="119" name="Google Shape;119;p2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