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1" r:id="rId6"/>
    <p:sldId id="283" r:id="rId7"/>
    <p:sldId id="272" r:id="rId8"/>
    <p:sldId id="274" r:id="rId9"/>
    <p:sldId id="273" r:id="rId10"/>
    <p:sldId id="279" r:id="rId11"/>
    <p:sldId id="276" r:id="rId12"/>
    <p:sldId id="277" r:id="rId13"/>
    <p:sldId id="281" r:id="rId14"/>
    <p:sldId id="282" r:id="rId15"/>
    <p:sldId id="278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75" d="100"/>
          <a:sy n="75" d="100"/>
        </p:scale>
        <p:origin x="82" y="2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rsagothethird/Korean-English-translator" TargetMode="External"/><Relationship Id="rId2" Type="http://schemas.openxmlformats.org/officeDocument/2006/relationships/hyperlink" Target="https://www.linkedin.com/in/jookimjk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English-Korean Translator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+mj-lt"/>
              </a:rPr>
              <a:t>Joo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Kyung Kim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FC5026-4059-4D1E-877D-F52609F20DCD}"/>
              </a:ext>
            </a:extLst>
          </p:cNvPr>
          <p:cNvSpPr txBox="1"/>
          <p:nvPr/>
        </p:nvSpPr>
        <p:spPr>
          <a:xfrm>
            <a:off x="6571724" y="2424385"/>
            <a:ext cx="3864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Tom is a bad man.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D18A8F-ABFF-4B7D-9D17-4B8D2F4D4A17}"/>
              </a:ext>
            </a:extLst>
          </p:cNvPr>
          <p:cNvSpPr txBox="1"/>
          <p:nvPr/>
        </p:nvSpPr>
        <p:spPr>
          <a:xfrm>
            <a:off x="6669122" y="4022018"/>
            <a:ext cx="3669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톰은 진짜 남자야</a:t>
            </a:r>
            <a:endParaRPr lang="en-US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8A7258-31C0-4909-9496-BE94FB5EFA2A}"/>
              </a:ext>
            </a:extLst>
          </p:cNvPr>
          <p:cNvSpPr txBox="1"/>
          <p:nvPr/>
        </p:nvSpPr>
        <p:spPr>
          <a:xfrm>
            <a:off x="6868343" y="4668349"/>
            <a:ext cx="3271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(</a:t>
            </a:r>
            <a:r>
              <a:rPr lang="en-US" altLang="en-US" sz="2800" i="1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Tom is a real man</a:t>
            </a:r>
            <a:r>
              <a:rPr lang="en-US" altLang="en-US" sz="2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)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2B57D4A-2804-4E19-BAD2-9C31524E24CE}"/>
              </a:ext>
            </a:extLst>
          </p:cNvPr>
          <p:cNvSpPr/>
          <p:nvPr/>
        </p:nvSpPr>
        <p:spPr>
          <a:xfrm>
            <a:off x="8379634" y="3241064"/>
            <a:ext cx="248575" cy="62143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A574AA-94FA-4EE4-AF17-890CD65BD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306" y="1887055"/>
            <a:ext cx="4465707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4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FC5026-4059-4D1E-877D-F52609F20DCD}"/>
              </a:ext>
            </a:extLst>
          </p:cNvPr>
          <p:cNvSpPr txBox="1"/>
          <p:nvPr/>
        </p:nvSpPr>
        <p:spPr>
          <a:xfrm>
            <a:off x="7385468" y="2323456"/>
            <a:ext cx="2257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 love you.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D18A8F-ABFF-4B7D-9D17-4B8D2F4D4A17}"/>
              </a:ext>
            </a:extLst>
          </p:cNvPr>
          <p:cNvSpPr txBox="1"/>
          <p:nvPr/>
        </p:nvSpPr>
        <p:spPr>
          <a:xfrm>
            <a:off x="6973431" y="3910258"/>
            <a:ext cx="3081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사랑해 </a:t>
            </a:r>
            <a:r>
              <a:rPr lang="ko-KR" altLang="en-US" sz="3600" dirty="0" err="1"/>
              <a:t>사랑해</a:t>
            </a:r>
            <a:endParaRPr lang="en-US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8A7258-31C0-4909-9496-BE94FB5EFA2A}"/>
              </a:ext>
            </a:extLst>
          </p:cNvPr>
          <p:cNvSpPr txBox="1"/>
          <p:nvPr/>
        </p:nvSpPr>
        <p:spPr>
          <a:xfrm>
            <a:off x="6712943" y="4556589"/>
            <a:ext cx="3602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(</a:t>
            </a:r>
            <a:r>
              <a:rPr lang="en-US" altLang="en-US" sz="2800" i="1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I love you I love you</a:t>
            </a:r>
            <a:r>
              <a:rPr lang="en-US" altLang="en-US" sz="2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)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2B57D4A-2804-4E19-BAD2-9C31524E24CE}"/>
              </a:ext>
            </a:extLst>
          </p:cNvPr>
          <p:cNvSpPr/>
          <p:nvPr/>
        </p:nvSpPr>
        <p:spPr>
          <a:xfrm>
            <a:off x="8389794" y="3129304"/>
            <a:ext cx="248575" cy="62143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F63E8B-7252-4E93-8754-01CC95B09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968" y="1937024"/>
            <a:ext cx="4465707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7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Looking Forward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843246" y="2328114"/>
            <a:ext cx="640072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ko-KR" sz="2400" dirty="0">
                <a:latin typeface="Segoe UI" panose="020B0502040204020203" pitchFamily="34" charset="0"/>
                <a:cs typeface="Segoe UI" panose="020B0502040204020203" pitchFamily="34" charset="0"/>
              </a:rPr>
              <a:t>More data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ko-KR" sz="2400" dirty="0">
                <a:latin typeface="Segoe UI" panose="020B0502040204020203" pitchFamily="34" charset="0"/>
                <a:cs typeface="Segoe UI" panose="020B0502040204020203" pitchFamily="34" charset="0"/>
              </a:rPr>
              <a:t>Experiment with different models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Deeper Neural Network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Hyperparameter tuning</a:t>
            </a:r>
          </a:p>
        </p:txBody>
      </p:sp>
      <p:sp>
        <p:nvSpPr>
          <p:cNvPr id="13" name="Content Placeholder 17">
            <a:extLst>
              <a:ext uri="{FF2B5EF4-FFF2-40B4-BE49-F238E27FC236}">
                <a16:creationId xmlns:a16="http://schemas.microsoft.com/office/drawing/2014/main" id="{E3B4C9A0-E46D-42B0-930E-E7538C782E6F}"/>
              </a:ext>
            </a:extLst>
          </p:cNvPr>
          <p:cNvSpPr txBox="1">
            <a:spLocks/>
          </p:cNvSpPr>
          <p:nvPr/>
        </p:nvSpPr>
        <p:spPr>
          <a:xfrm>
            <a:off x="7740020" y="2983991"/>
            <a:ext cx="4096873" cy="890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6000" dirty="0">
                <a:latin typeface="Rockwell Extra Bold" panose="020B0604020202020204" pitchFamily="18" charset="0"/>
                <a:cs typeface="Segoe UI" panose="020B0502040204020203" pitchFamily="34" charset="0"/>
              </a:rPr>
              <a:t>Hello!</a:t>
            </a:r>
          </a:p>
        </p:txBody>
      </p:sp>
      <p:sp>
        <p:nvSpPr>
          <p:cNvPr id="14" name="Content Placeholder 17">
            <a:extLst>
              <a:ext uri="{FF2B5EF4-FFF2-40B4-BE49-F238E27FC236}">
                <a16:creationId xmlns:a16="http://schemas.microsoft.com/office/drawing/2014/main" id="{6ECA96A3-F482-4AC0-951D-4646EFCEDA3F}"/>
              </a:ext>
            </a:extLst>
          </p:cNvPr>
          <p:cNvSpPr txBox="1">
            <a:spLocks/>
          </p:cNvSpPr>
          <p:nvPr/>
        </p:nvSpPr>
        <p:spPr>
          <a:xfrm>
            <a:off x="8148390" y="4614901"/>
            <a:ext cx="2534405" cy="890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sz="6600" b="1" dirty="0">
                <a:latin typeface="Baskerville Old Face" panose="02020602080505020303" pitchFamily="18" charset="0"/>
                <a:cs typeface="Aharoni" panose="020B0604020202020204" pitchFamily="2" charset="-79"/>
              </a:rPr>
              <a:t>안녕</a:t>
            </a:r>
            <a:r>
              <a:rPr lang="en-US" altLang="ko-KR" sz="6600" b="1" dirty="0">
                <a:latin typeface="Baskerville Old Face" panose="02020602080505020303" pitchFamily="18" charset="0"/>
                <a:cs typeface="Aharoni" panose="020B0604020202020204" pitchFamily="2" charset="-79"/>
              </a:rPr>
              <a:t>!</a:t>
            </a:r>
            <a:endParaRPr lang="en-US" sz="6600" b="1" dirty="0">
              <a:latin typeface="Baskerville Old Face" panose="02020602080505020303" pitchFamily="18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4951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Joo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Kyung Kim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843246" y="2328114"/>
            <a:ext cx="640072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400" dirty="0">
                <a:hlinkClick r:id="rId2"/>
              </a:rPr>
              <a:t>https://www.linkedin.com/in/jookimjkk/</a:t>
            </a:r>
            <a:endParaRPr lang="en-US" sz="2400" dirty="0"/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400" dirty="0">
                <a:hlinkClick r:id="rId3"/>
              </a:rPr>
              <a:t>https://github.com/virsagothethird/Korean-English-translator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A person standing next to a tree&#10;&#10;Description automatically generated">
            <a:extLst>
              <a:ext uri="{FF2B5EF4-FFF2-40B4-BE49-F238E27FC236}">
                <a16:creationId xmlns:a16="http://schemas.microsoft.com/office/drawing/2014/main" id="{C6895940-1FD7-4845-8776-49B716BCD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5702" y="1397299"/>
            <a:ext cx="3803052" cy="507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0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Objectives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716049" y="1870937"/>
            <a:ext cx="640072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ko-KR" sz="2400" dirty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r>
              <a:rPr lang="ko-KR" alt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2400" dirty="0">
                <a:latin typeface="Segoe UI" panose="020B0502040204020203" pitchFamily="34" charset="0"/>
                <a:cs typeface="Segoe UI" panose="020B0502040204020203" pitchFamily="34" charset="0"/>
              </a:rPr>
              <a:t>a Neural Machine Translator that can translate English phrases to Korean.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What’s being used today: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Google Translate,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Naver’s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Papago</a:t>
            </a: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766B95FC-8E35-4874-ABA8-2F72F8C18F3B}"/>
              </a:ext>
            </a:extLst>
          </p:cNvPr>
          <p:cNvSpPr txBox="1">
            <a:spLocks/>
          </p:cNvSpPr>
          <p:nvPr/>
        </p:nvSpPr>
        <p:spPr>
          <a:xfrm>
            <a:off x="7740020" y="2983991"/>
            <a:ext cx="4096873" cy="890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6000" dirty="0">
                <a:latin typeface="Rockwell Extra Bold" panose="020B0604020202020204" pitchFamily="18" charset="0"/>
                <a:cs typeface="Segoe UI" panose="020B0502040204020203" pitchFamily="34" charset="0"/>
              </a:rPr>
              <a:t>Hello!</a:t>
            </a:r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0ADDC61D-4144-41BC-A21D-9D48298AC2D1}"/>
              </a:ext>
            </a:extLst>
          </p:cNvPr>
          <p:cNvSpPr txBox="1">
            <a:spLocks/>
          </p:cNvSpPr>
          <p:nvPr/>
        </p:nvSpPr>
        <p:spPr>
          <a:xfrm>
            <a:off x="8148390" y="4614901"/>
            <a:ext cx="2534405" cy="890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sz="6600" b="1" dirty="0">
                <a:latin typeface="Baskerville Old Face" panose="02020602080505020303" pitchFamily="18" charset="0"/>
                <a:cs typeface="Aharoni" panose="020B0604020202020204" pitchFamily="2" charset="-79"/>
              </a:rPr>
              <a:t>안녕</a:t>
            </a:r>
            <a:r>
              <a:rPr lang="en-US" altLang="ko-KR" sz="6600" b="1" dirty="0">
                <a:latin typeface="Baskerville Old Face" panose="02020602080505020303" pitchFamily="18" charset="0"/>
                <a:cs typeface="Aharoni" panose="020B0604020202020204" pitchFamily="2" charset="-79"/>
              </a:rPr>
              <a:t>!</a:t>
            </a:r>
            <a:endParaRPr lang="en-US" sz="6600" b="1" dirty="0">
              <a:latin typeface="Baskerville Old Face" panose="02020602080505020303" pitchFamily="18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Korean vs English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75C9D7-3492-4414-8533-AEDD5D1F007D}"/>
              </a:ext>
            </a:extLst>
          </p:cNvPr>
          <p:cNvSpPr txBox="1"/>
          <p:nvPr/>
        </p:nvSpPr>
        <p:spPr>
          <a:xfrm>
            <a:off x="3510279" y="3805670"/>
            <a:ext cx="5182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Tom Korean studies.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90B209-12FD-4302-A39C-64239D8F91CA}"/>
              </a:ext>
            </a:extLst>
          </p:cNvPr>
          <p:cNvSpPr txBox="1"/>
          <p:nvPr/>
        </p:nvSpPr>
        <p:spPr>
          <a:xfrm>
            <a:off x="3561080" y="2194560"/>
            <a:ext cx="5069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톰은 한국어 공부해</a:t>
            </a:r>
            <a:r>
              <a:rPr lang="en-US" altLang="ko-KR" sz="4400" dirty="0"/>
              <a:t>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21100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Summary Statistics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6720325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ko-KR" sz="2400" dirty="0">
                <a:latin typeface="Segoe UI" panose="020B0502040204020203" pitchFamily="34" charset="0"/>
                <a:cs typeface="Segoe UI" panose="020B0502040204020203" pitchFamily="34" charset="0"/>
              </a:rPr>
              <a:t>98,161 English-Korean sentence pairs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English vocabulary size: 12,251 unique words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Korean vocabulary size: 58,663 unique words</a:t>
            </a:r>
          </a:p>
        </p:txBody>
      </p:sp>
      <p:sp>
        <p:nvSpPr>
          <p:cNvPr id="17" name="Content Placeholder 17">
            <a:extLst>
              <a:ext uri="{FF2B5EF4-FFF2-40B4-BE49-F238E27FC236}">
                <a16:creationId xmlns:a16="http://schemas.microsoft.com/office/drawing/2014/main" id="{60346C81-9DA8-4C00-8E27-0A187E3270A1}"/>
              </a:ext>
            </a:extLst>
          </p:cNvPr>
          <p:cNvSpPr txBox="1">
            <a:spLocks/>
          </p:cNvSpPr>
          <p:nvPr/>
        </p:nvSpPr>
        <p:spPr>
          <a:xfrm>
            <a:off x="7740020" y="2983991"/>
            <a:ext cx="4096873" cy="890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6000" dirty="0">
                <a:latin typeface="Rockwell Extra Bold" panose="020B0604020202020204" pitchFamily="18" charset="0"/>
                <a:cs typeface="Segoe UI" panose="020B0502040204020203" pitchFamily="34" charset="0"/>
              </a:rPr>
              <a:t>Hello!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F515277-0E93-4DA0-AE9C-83BB813464AF}"/>
              </a:ext>
            </a:extLst>
          </p:cNvPr>
          <p:cNvSpPr txBox="1">
            <a:spLocks/>
          </p:cNvSpPr>
          <p:nvPr/>
        </p:nvSpPr>
        <p:spPr>
          <a:xfrm>
            <a:off x="8148390" y="4614901"/>
            <a:ext cx="2534405" cy="890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sz="6600" b="1" dirty="0">
                <a:latin typeface="Baskerville Old Face" panose="02020602080505020303" pitchFamily="18" charset="0"/>
                <a:cs typeface="Aharoni" panose="020B0604020202020204" pitchFamily="2" charset="-79"/>
              </a:rPr>
              <a:t>안녕</a:t>
            </a:r>
            <a:r>
              <a:rPr lang="en-US" altLang="ko-KR" sz="6600" b="1" dirty="0">
                <a:latin typeface="Baskerville Old Face" panose="02020602080505020303" pitchFamily="18" charset="0"/>
                <a:cs typeface="Aharoni" panose="020B0604020202020204" pitchFamily="2" charset="-79"/>
              </a:rPr>
              <a:t>!</a:t>
            </a:r>
            <a:endParaRPr lang="en-US" sz="6600" b="1" dirty="0">
              <a:latin typeface="Baskerville Old Face" panose="02020602080505020303" pitchFamily="18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786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Summary Statistics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5B2E2F-168C-4D93-B5FA-FE3852C23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962" y="1272699"/>
            <a:ext cx="8562075" cy="513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1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Processing each sentence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FC5026-4059-4D1E-877D-F52609F20DCD}"/>
              </a:ext>
            </a:extLst>
          </p:cNvPr>
          <p:cNvSpPr txBox="1"/>
          <p:nvPr/>
        </p:nvSpPr>
        <p:spPr>
          <a:xfrm>
            <a:off x="2842930" y="1917576"/>
            <a:ext cx="6506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Hello everyone, how’re you guys doing?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D18A8F-ABFF-4B7D-9D17-4B8D2F4D4A17}"/>
              </a:ext>
            </a:extLst>
          </p:cNvPr>
          <p:cNvSpPr txBox="1"/>
          <p:nvPr/>
        </p:nvSpPr>
        <p:spPr>
          <a:xfrm>
            <a:off x="1641928" y="3402929"/>
            <a:ext cx="8908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&lt;start&gt; hello everyone how are you guys doing &lt;end&gt;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8A7258-31C0-4909-9496-BE94FB5EFA2A}"/>
              </a:ext>
            </a:extLst>
          </p:cNvPr>
          <p:cNvSpPr txBox="1"/>
          <p:nvPr/>
        </p:nvSpPr>
        <p:spPr>
          <a:xfrm>
            <a:off x="2093141" y="4888282"/>
            <a:ext cx="8005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[ 1, 648, 192, 68, 17, 4, 428, 250, 2, 0, 0, 0, 0,…]</a:t>
            </a:r>
            <a:r>
              <a:rPr lang="en-US" altLang="en-US" sz="2000" dirty="0"/>
              <a:t> 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2B57D4A-2804-4E19-BAD2-9C31524E24CE}"/>
              </a:ext>
            </a:extLst>
          </p:cNvPr>
          <p:cNvSpPr/>
          <p:nvPr/>
        </p:nvSpPr>
        <p:spPr>
          <a:xfrm>
            <a:off x="5971710" y="2611144"/>
            <a:ext cx="248575" cy="62143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298C195-B937-4B70-B7A5-BC21B871B2C0}"/>
              </a:ext>
            </a:extLst>
          </p:cNvPr>
          <p:cNvSpPr/>
          <p:nvPr/>
        </p:nvSpPr>
        <p:spPr>
          <a:xfrm>
            <a:off x="5971711" y="4096497"/>
            <a:ext cx="248575" cy="62143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9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  <p:bldP spid="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Model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3702808-18B5-48A6-9507-E704B9537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1668463"/>
            <a:ext cx="65341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52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Results</a:t>
            </a:r>
          </a:p>
        </p:txBody>
      </p:sp>
      <p:pic>
        <p:nvPicPr>
          <p:cNvPr id="3" name="Picture 2" descr="A picture containing photo, man, white&#10;&#10;Description automatically generated">
            <a:extLst>
              <a:ext uri="{FF2B5EF4-FFF2-40B4-BE49-F238E27FC236}">
                <a16:creationId xmlns:a16="http://schemas.microsoft.com/office/drawing/2014/main" id="{294B1358-123B-4AB3-9BFB-7A7C1CE8E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040" y="1275720"/>
            <a:ext cx="8739920" cy="52439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F3EDE8-B17C-4512-80FD-DCE43A50CC36}"/>
              </a:ext>
            </a:extLst>
          </p:cNvPr>
          <p:cNvSpPr txBox="1"/>
          <p:nvPr/>
        </p:nvSpPr>
        <p:spPr>
          <a:xfrm>
            <a:off x="5496561" y="1534160"/>
            <a:ext cx="1381760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Model 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9EA1C9-5DC4-4694-AA05-C9801B0946F0}"/>
              </a:ext>
            </a:extLst>
          </p:cNvPr>
          <p:cNvSpPr txBox="1"/>
          <p:nvPr/>
        </p:nvSpPr>
        <p:spPr>
          <a:xfrm>
            <a:off x="5953760" y="6102167"/>
            <a:ext cx="833120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Epoch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1AB1A-72BA-44C5-98C9-16362ED5AA0A}"/>
              </a:ext>
            </a:extLst>
          </p:cNvPr>
          <p:cNvSpPr txBox="1"/>
          <p:nvPr/>
        </p:nvSpPr>
        <p:spPr>
          <a:xfrm rot="16200000">
            <a:off x="1969882" y="3572577"/>
            <a:ext cx="833120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187731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Results</a:t>
            </a:r>
          </a:p>
        </p:txBody>
      </p:sp>
      <p:pic>
        <p:nvPicPr>
          <p:cNvPr id="5" name="Picture 4" descr="A map of a person&#10;&#10;Description automatically generated">
            <a:extLst>
              <a:ext uri="{FF2B5EF4-FFF2-40B4-BE49-F238E27FC236}">
                <a16:creationId xmlns:a16="http://schemas.microsoft.com/office/drawing/2014/main" id="{23DB2354-83B1-4A30-8407-763F6202B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040" y="1275720"/>
            <a:ext cx="8739920" cy="52439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241949-5B2D-4030-ABB3-62DA2F08537B}"/>
              </a:ext>
            </a:extLst>
          </p:cNvPr>
          <p:cNvSpPr txBox="1"/>
          <p:nvPr/>
        </p:nvSpPr>
        <p:spPr>
          <a:xfrm>
            <a:off x="5496560" y="1534160"/>
            <a:ext cx="2164079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Model Accuracy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D133E7-BBE8-44A8-824E-4CEEFB3F9E81}"/>
              </a:ext>
            </a:extLst>
          </p:cNvPr>
          <p:cNvSpPr txBox="1"/>
          <p:nvPr/>
        </p:nvSpPr>
        <p:spPr>
          <a:xfrm>
            <a:off x="5953760" y="6102167"/>
            <a:ext cx="833120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Epoch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ED91E3-6B40-42F4-8AAF-6CB9B010F534}"/>
              </a:ext>
            </a:extLst>
          </p:cNvPr>
          <p:cNvSpPr txBox="1"/>
          <p:nvPr/>
        </p:nvSpPr>
        <p:spPr>
          <a:xfrm rot="16200000">
            <a:off x="1742412" y="3660064"/>
            <a:ext cx="98326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337861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{995470D2-7AE3-4379-994A-5AAA00399E12}tf10001108</Template>
  <TotalTime>0</TotalTime>
  <Words>207</Words>
  <Application>Microsoft Office PowerPoint</Application>
  <PresentationFormat>Widescreen</PresentationFormat>
  <Paragraphs>52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 Unicode MS</vt:lpstr>
      <vt:lpstr>Arial</vt:lpstr>
      <vt:lpstr>Baskerville Old Face</vt:lpstr>
      <vt:lpstr>Calibri</vt:lpstr>
      <vt:lpstr>Rockwell Extra Bold</vt:lpstr>
      <vt:lpstr>Segoe UI</vt:lpstr>
      <vt:lpstr>Segoe UI Light</vt:lpstr>
      <vt:lpstr>WelcomeDoc</vt:lpstr>
      <vt:lpstr>English-Korean Translator</vt:lpstr>
      <vt:lpstr>Objectives</vt:lpstr>
      <vt:lpstr>Korean vs English</vt:lpstr>
      <vt:lpstr>Summary Statistics</vt:lpstr>
      <vt:lpstr>Summary Statistics</vt:lpstr>
      <vt:lpstr>Processing each sentence</vt:lpstr>
      <vt:lpstr>The Model</vt:lpstr>
      <vt:lpstr>Results</vt:lpstr>
      <vt:lpstr>Results</vt:lpstr>
      <vt:lpstr>Results</vt:lpstr>
      <vt:lpstr>Results</vt:lpstr>
      <vt:lpstr>Looking Forward</vt:lpstr>
      <vt:lpstr>Joo Kyung Kim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2020-03-01T20:00:46Z</dcterms:created>
  <dcterms:modified xsi:type="dcterms:W3CDTF">2020-03-03T01:13:52Z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