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7" r:id="rId2"/>
    <p:sldId id="259" r:id="rId3"/>
  </p:sldIdLst>
  <p:sldSz cx="30275213" cy="21383625"/>
  <p:notesSz cx="6797675" cy="9874250"/>
  <p:defaultTextStyle>
    <a:defPPr>
      <a:defRPr lang="en-US"/>
    </a:defPPr>
    <a:lvl1pPr marL="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C7013-52C1-4A90-B32B-0AA9795C4ED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33488"/>
            <a:ext cx="47180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EC82-0923-4922-A2CB-F8092700D8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1447615" y="12046784"/>
            <a:ext cx="26562215" cy="4222786"/>
          </a:xfrm>
        </p:spPr>
        <p:txBody>
          <a:bodyPr lIns="91440" tIns="45720" rIns="0" bIns="45720" anchor="b">
            <a:noAutofit/>
          </a:bodyPr>
          <a:lstStyle>
            <a:lvl1pPr algn="r">
              <a:buFontTx/>
              <a:buNone/>
              <a:defRPr sz="1122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 / Veranstaltung</a:t>
            </a:r>
          </a:p>
        </p:txBody>
      </p:sp>
      <p:sp>
        <p:nvSpPr>
          <p:cNvPr id="28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1447615" y="17931713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29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1447615" y="16270784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952D6D-9DC7-4B0B-AB1D-6455E1BAF6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A00A465-194A-4C2F-A05A-F74DF36787C4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785" y="200472"/>
            <a:ext cx="26276600" cy="143019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74785" y="1372058"/>
            <a:ext cx="26324298" cy="796934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02574" y="2851150"/>
            <a:ext cx="0" cy="169287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548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 hasCustomPrompt="1"/>
          </p:nvPr>
        </p:nvSpPr>
        <p:spPr>
          <a:xfrm>
            <a:off x="1416353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0216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13915486" y="2824993"/>
            <a:ext cx="0" cy="173987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709562-39E6-4B30-A9BB-B0299A7405D5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1391548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3368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985D7-4DCF-4644-984C-48362DEA194B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27531045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4980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1" y="1603770"/>
            <a:ext cx="26782522" cy="102463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0793" y="2679208"/>
            <a:ext cx="27615312" cy="17812329"/>
          </a:xfrm>
        </p:spPr>
        <p:txBody>
          <a:bodyPr/>
          <a:lstStyle>
            <a:lvl1pPr marL="4952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4952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935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73095" indent="-841497" algn="l" rtl="0" eaLnBrk="1" fontAlgn="base" hangingPunct="1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4989" b="0" baseline="0" dirty="0" smtClean="0">
                <a:solidFill>
                  <a:schemeClr val="tx1"/>
                </a:solidFill>
                <a:latin typeface="+mn-lt"/>
              </a:defRPr>
            </a:lvl5pPr>
            <a:lvl6pPr marL="1673095" indent="0" algn="l" rtl="0" eaLnBrk="1" fontAlgn="base" hangingPunct="1">
              <a:spcBef>
                <a:spcPts val="0"/>
              </a:spcBef>
              <a:spcAft>
                <a:spcPts val="1871"/>
              </a:spcAft>
              <a:buNone/>
              <a:defRPr lang="de-DE" sz="4989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309" y="1545305"/>
            <a:ext cx="26301720" cy="1122700"/>
          </a:xfrm>
          <a:noFill/>
        </p:spPr>
        <p:txBody>
          <a:bodyPr anchor="t"/>
          <a:lstStyle>
            <a:lvl1pPr>
              <a:buNone/>
              <a:defRPr sz="5613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CBBBA2-013B-490A-9849-68E089CE1DE9}" type="datetime1">
              <a:rPr lang="de-DE" smtClean="0"/>
              <a:t>29.09.2024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68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idx="10"/>
          </p:nvPr>
        </p:nvSpPr>
        <p:spPr>
          <a:xfrm>
            <a:off x="7269207" y="19898651"/>
            <a:ext cx="17639516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Wissenschaftliche Methodik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>
          <a:xfrm>
            <a:off x="25150506" y="19898651"/>
            <a:ext cx="4047207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65DD84-57B1-4FA6-81F1-AA09F9699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63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E42730-0234-4E53-9CC7-36502C297194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6CD4-D9A1-49DD-926A-2AB2A15980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408502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539649" y="11485295"/>
            <a:ext cx="22470181" cy="3900157"/>
          </a:xfrm>
          <a:prstGeom prst="rect">
            <a:avLst/>
          </a:prstGeom>
        </p:spPr>
        <p:txBody>
          <a:bodyPr lIns="91440" tIns="45720" rIns="0" bIns="45720"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7483" b="1">
                <a:solidFill>
                  <a:schemeClr val="accent1"/>
                </a:solidFill>
              </a:defRPr>
            </a:lvl1pPr>
            <a:lvl2pPr marL="1970094" indent="-890997">
              <a:buClr>
                <a:srgbClr val="23A092"/>
              </a:buClr>
              <a:buSzPct val="80000"/>
              <a:buFont typeface="Wingdings" pitchFamily="2" charset="2"/>
              <a:buNone/>
              <a:defRPr sz="4989">
                <a:solidFill>
                  <a:srgbClr val="23A092"/>
                </a:solidFill>
              </a:defRPr>
            </a:lvl2pPr>
            <a:lvl3pPr marL="2806642" indent="-841497">
              <a:buClr>
                <a:srgbClr val="23A092"/>
              </a:buClr>
              <a:buSzPct val="70000"/>
              <a:buFont typeface="Wingdings" pitchFamily="2" charset="2"/>
              <a:buNone/>
              <a:defRPr sz="4989">
                <a:solidFill>
                  <a:srgbClr val="1C1C1C"/>
                </a:solidFill>
              </a:defRPr>
            </a:lvl3pPr>
            <a:lvl4pPr marL="3633288" indent="-836549">
              <a:buClr>
                <a:srgbClr val="23A092"/>
              </a:buClr>
              <a:buSzPct val="60000"/>
              <a:buFont typeface="Wingdings" pitchFamily="2" charset="2"/>
              <a:buNone/>
              <a:defRPr sz="4677">
                <a:solidFill>
                  <a:srgbClr val="23A092"/>
                </a:solidFill>
              </a:defRPr>
            </a:lvl4pPr>
            <a:lvl5pPr marL="4761884" indent="-836549">
              <a:buClr>
                <a:srgbClr val="23A092"/>
              </a:buClr>
              <a:buSzPct val="50000"/>
              <a:buFont typeface="Wingdings" pitchFamily="2" charset="2"/>
              <a:buNone/>
              <a:defRPr sz="4677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08E11-5616-41BF-A01E-4353E284D549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054B3F-1C60-400F-B691-0F9B9C0ABFBA}" type="datetime1">
              <a:rPr lang="de-DE" smtClean="0"/>
              <a:t>29.09.2024</a:t>
            </a:fld>
            <a:endParaRPr lang="de-DE" dirty="0"/>
          </a:p>
        </p:txBody>
      </p:sp>
      <p:cxnSp>
        <p:nvCxnSpPr>
          <p:cNvPr id="24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13866458" cy="17523005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12E850D-247C-48BD-B81F-4EE86007454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4223874" y="2494756"/>
            <a:ext cx="13847328" cy="17523005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C875F3BE-7E40-4688-BACA-354E148228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13861200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FBB7A347-AAD3-423D-BA5E-FD8003ABC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8CC9227-81B8-4B4A-AF1A-4A6C0766E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68011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DFD553-53AF-41E0-A558-047AA1D63945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4076AC-72B8-494B-9D40-242B5CD7C9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27652414" cy="8673894"/>
          </a:xfrm>
          <a:prstGeom prst="rect">
            <a:avLst/>
          </a:prstGeom>
        </p:spPr>
        <p:txBody>
          <a:bodyPr lIns="0" tIns="0" rIns="0" bIns="4680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D25495-5902-473F-B591-6E8DB1A07A0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4"/>
            <a:ext cx="27652414" cy="8673894"/>
          </a:xfrm>
          <a:prstGeom prst="rect">
            <a:avLst/>
          </a:prstGeom>
        </p:spPr>
        <p:txBody>
          <a:bodyPr lIns="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D86FD6A-3595-4937-BD23-89D5A39037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1259F72-4DD5-4411-A834-7B18606DA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8735B2C8-9063-443E-9E4A-436DA78476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11069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D7C2DB-3BF9-450C-853C-910556F45026}" type="datetime1">
              <a:rPr lang="de-DE" smtClean="0"/>
              <a:t>29.09.2024</a:t>
            </a:fld>
            <a:endParaRPr lang="de-DE" dirty="0"/>
          </a:p>
        </p:txBody>
      </p:sp>
      <p:cxnSp>
        <p:nvCxnSpPr>
          <p:cNvPr id="23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52CB310-A0F4-4552-A54B-83D5CCEDC7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8"/>
            <a:ext cx="13866458" cy="8673897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58369E87-075C-426D-AE0C-1E46037B454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3"/>
            <a:ext cx="13866458" cy="8838896"/>
          </a:xfrm>
          <a:prstGeom prst="rect">
            <a:avLst/>
          </a:prstGeom>
        </p:spPr>
        <p:txBody>
          <a:bodyPr lIns="0" tIns="4680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0994D254-9C4B-4DCA-971C-F5971314F5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223874" y="2494758"/>
            <a:ext cx="13866458" cy="8673897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C3758986-AC9C-4363-B8AE-541C2E5AADC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223874" y="11168653"/>
            <a:ext cx="13866458" cy="8838896"/>
          </a:xfrm>
          <a:prstGeom prst="rect">
            <a:avLst/>
          </a:prstGeom>
        </p:spPr>
        <p:txBody>
          <a:bodyPr lIns="9000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8325FAEE-5F3A-4019-9431-8BC1A4A5F7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674" y="19081212"/>
            <a:ext cx="13866458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1F9282-4004-4264-A997-EFC0DAEF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78F3D2F-0192-420B-B0A2-58E083CBAD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220440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1024634"/>
            <a:ext cx="27629112" cy="107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>
              <a:solidFill>
                <a:schemeClr val="bg1"/>
              </a:solidFill>
            </a:endParaRP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5BEA8E-237C-43D0-9DF4-6D10D6E49CDA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1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9F05F16-3A52-45BF-9CBC-542DC4822F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 algn="l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6D1816B-1B41-4E61-BFDC-3EB1A71F1D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488099D-5961-495C-87C1-6251B66F9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47E61A00-62C4-4E10-90FB-9D484BD69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912530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109882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213836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4ACCB45B-DC4A-4746-B6DB-FAC2F18E5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20190701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183281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173083D-3A7A-4131-8C55-05A3CB917DD0}" type="datetime1">
              <a:rPr lang="de-DE" smtClean="0"/>
              <a:t>29.09.2024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4785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5484" y="3029347"/>
            <a:ext cx="27531045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4785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1672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A28A88-E595-4778-A47C-03924397B47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4719" y="20318840"/>
            <a:ext cx="29440857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10" name="Rechteck 9"/>
          <p:cNvSpPr/>
          <p:nvPr userDrawn="1"/>
        </p:nvSpPr>
        <p:spPr>
          <a:xfrm>
            <a:off x="405259" y="2032798"/>
            <a:ext cx="27223853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</p:spTree>
    <p:extLst>
      <p:ext uri="{BB962C8B-B14F-4D97-AF65-F5344CB8AC3E}">
        <p14:creationId xmlns:p14="http://schemas.microsoft.com/office/powerpoint/2010/main" val="4634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7483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5pPr>
      <a:lvl6pPr marL="1425595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6pPr>
      <a:lvl7pPr marL="285119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7pPr>
      <a:lvl8pPr marL="4276786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8pPr>
      <a:lvl9pPr marL="570238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9pPr>
    </p:titleStyle>
    <p:bodyStyle>
      <a:lvl1pPr marL="1069196" indent="-1069196" algn="l" rtl="0" eaLnBrk="1" fontAlgn="base" hangingPunct="1">
        <a:spcBef>
          <a:spcPct val="20000"/>
        </a:spcBef>
        <a:spcAft>
          <a:spcPct val="0"/>
        </a:spcAft>
        <a:buChar char="-"/>
        <a:defRPr sz="6860">
          <a:solidFill>
            <a:schemeClr val="tx1"/>
          </a:solidFill>
          <a:latin typeface="+mn-lt"/>
          <a:ea typeface="+mn-ea"/>
          <a:cs typeface="+mn-cs"/>
        </a:defRPr>
      </a:lvl1pPr>
      <a:lvl2pPr marL="2316592" indent="-890997" algn="l" rtl="0" eaLnBrk="1" fontAlgn="base" hangingPunct="1">
        <a:spcBef>
          <a:spcPct val="20000"/>
        </a:spcBef>
        <a:spcAft>
          <a:spcPct val="0"/>
        </a:spcAft>
        <a:buChar char="+"/>
        <a:defRPr sz="6236">
          <a:solidFill>
            <a:schemeClr val="tx1"/>
          </a:solidFill>
          <a:latin typeface="+mn-lt"/>
        </a:defRPr>
      </a:lvl2pPr>
      <a:lvl3pPr marL="3563988" indent="-71279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4989584" indent="-7127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4989">
          <a:solidFill>
            <a:schemeClr val="tx1"/>
          </a:solidFill>
          <a:latin typeface="+mn-lt"/>
        </a:defRPr>
      </a:lvl4pPr>
      <a:lvl5pPr marL="6415179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5pPr>
      <a:lvl6pPr marL="7840774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6pPr>
      <a:lvl7pPr marL="926637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7pPr>
      <a:lvl8pPr marL="10691965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8pPr>
      <a:lvl9pPr marL="1211756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42">
          <p15:clr>
            <a:srgbClr val="A4A3A4"/>
          </p15:clr>
        </p15:guide>
        <p15:guide id="4" orient="horz" pos="2273">
          <p15:clr>
            <a:srgbClr val="A4A3A4"/>
          </p15:clr>
        </p15:guide>
        <p15:guide id="6" orient="horz" pos="504">
          <p15:clr>
            <a:srgbClr val="A4A3A4"/>
          </p15:clr>
        </p15:guide>
        <p15:guide id="8" pos="2699">
          <p15:clr>
            <a:srgbClr val="A4A3A4"/>
          </p15:clr>
        </p15:guide>
        <p15:guide id="9" pos="5329">
          <p15:clr>
            <a:srgbClr val="A4A3A4"/>
          </p15:clr>
        </p15:guide>
        <p15:guide id="10" pos="5692">
          <p15:clr>
            <a:srgbClr val="A4A3A4"/>
          </p15:clr>
        </p15:guide>
        <p15:guide id="11" pos="6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7587"/>
            <a:ext cx="26833683" cy="1122700"/>
          </a:xfrm>
        </p:spPr>
        <p:txBody>
          <a:bodyPr/>
          <a:lstStyle/>
          <a:p>
            <a:r>
              <a:rPr lang="de-DE" dirty="0"/>
              <a:t>Research-Canvas I: </a:t>
            </a:r>
            <a:r>
              <a:rPr lang="de-DE" b="0" dirty="0"/>
              <a:t>______________________________________________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</p:txBody>
      </p:sp>
    </p:spTree>
    <p:extLst>
      <p:ext uri="{BB962C8B-B14F-4D97-AF65-F5344CB8AC3E}">
        <p14:creationId xmlns:p14="http://schemas.microsoft.com/office/powerpoint/2010/main" val="11699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in einem einfachen, leicht reproduzierbaren Experiment überprüft werden, ob WLAN Strahlung bei den herkömmlichen Frequenzen von 2,4 und 5 </a:t>
            </a:r>
            <a:r>
              <a:rPr lang="de-DE" sz="2400" dirty="0" err="1">
                <a:solidFill>
                  <a:schemeClr val="tx1"/>
                </a:solidFill>
              </a:rPr>
              <a:t>Ghz</a:t>
            </a:r>
            <a:r>
              <a:rPr lang="de-DE" sz="2400" dirty="0">
                <a:solidFill>
                  <a:schemeClr val="tx1"/>
                </a:solidFill>
              </a:rPr>
              <a:t> eine Wachstumsstörung aufweisen.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geprüft werden, ob die Ergebnisse der dänischen Studie nachvollzogen werden können. Schwachstellen des dänischen Versuchs sollen vermieden werden und der versuch in einer kontrollierten Umgebung nachvollzogen werden.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Hat WLAN Strahlung einen messbaren Einfluss auf das Wachstum von Kresse-Pflanzen?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Signalfrequenz eine Rolle (2.4, 5.0 GHz)?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Strahlungsintensität eine Rolle?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Entfernung vom WLAN Router eine Rolle?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Wenn Kresse-Samen in der Nähe eines WLAN-Routers (20 cm) zur Keimung gebracht werden, dann keimen diese Pflanzen signifikant schlechter als in einer abgeschirmten Umgebung – bei sonst gleichen Bedingungen.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 Als Kriterium soll das Verhältnis der gekeimten Samen zu nicht gekeimten Samen, die Farbe der Kresse (grün, braun) und die Keimdauer verwendet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Übertragbarkeit von Ergebnissen mit Pflanzen (Kresse) auf Menschen/Säugetiere</a:t>
            </a:r>
          </a:p>
          <a:p>
            <a:r>
              <a:rPr lang="de-DE" sz="2400" dirty="0">
                <a:solidFill>
                  <a:schemeClr val="tx1"/>
                </a:solidFill>
              </a:rPr>
              <a:t>Pflanzen und Säugetiere </a:t>
            </a:r>
            <a:r>
              <a:rPr lang="de-DE" sz="2400">
                <a:solidFill>
                  <a:schemeClr val="tx1"/>
                </a:solidFill>
              </a:rPr>
              <a:t>reagieren gleich </a:t>
            </a:r>
            <a:r>
              <a:rPr lang="de-DE" sz="2400" dirty="0">
                <a:solidFill>
                  <a:schemeClr val="tx1"/>
                </a:solidFill>
              </a:rPr>
              <a:t>auf WLAN Strahlung.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 </a:t>
            </a:r>
            <a:r>
              <a:rPr lang="de-DE" sz="2800" dirty="0" err="1"/>
              <a:t>WLANKresse</a:t>
            </a:r>
            <a:endParaRPr lang="de-DE" sz="2800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949"/>
            <a:ext cx="26833683" cy="1122700"/>
          </a:xfrm>
        </p:spPr>
        <p:txBody>
          <a:bodyPr/>
          <a:lstStyle/>
          <a:p>
            <a:r>
              <a:rPr lang="de-DE" dirty="0"/>
              <a:t>Research-Canvas I: Beispiel Einfluss von WLAN auf </a:t>
            </a:r>
            <a:r>
              <a:rPr lang="de-DE" dirty="0" err="1"/>
              <a:t>Kressewachstum</a:t>
            </a:r>
            <a:endParaRPr lang="de-DE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 Prof. Dr. Klemens Waldhör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Falls WLAN Strahlung wirklich einen Einfluss auf die Gesundheit haben sollte, wäre die Positionierung von WLAN-Routern ein wichtiger Faktur in Wohnungen bzw. Abschaffung und Ersatz durch Netzwerkkabel notwendig und wünschenswert.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 02.04.2018, Roßtal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  <a:p>
            <a:r>
              <a:rPr lang="de-DE" sz="2400" dirty="0">
                <a:solidFill>
                  <a:schemeClr val="tx1"/>
                </a:solidFill>
              </a:rPr>
              <a:t>Personen und Unternehmen, die WLAN Router verwenden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</a:t>
            </a:r>
            <a:r>
              <a:rPr lang="de-DE" sz="2400" dirty="0" err="1">
                <a:solidFill>
                  <a:schemeClr val="tx1"/>
                </a:solidFill>
              </a:rPr>
              <a:t>Routerhersteller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Telekommunikationsanbieter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Ein Experiment dänischer Schülerinnen (http://ofthebox.org/wifi-experiment-done-group-9th-grade-students-got-serious-international-attention/) soll gezeigt haben, dass WLAN Strahlung einen signifikanten negativen Einfluss auf  die Keimung und das Wachstum von Kresse hat. Elektrosmog soll generell gefährlich sein und vermieden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Strahlung soll nach verschiedenen (unbewiesenen) Vermutungen einen Einfluss auf die menschliche Gesundheit und das Wohlbefinden.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Bis jetzt konnte das aber nicht eindeutig nachgewiesen werden. Die meisten Studien zeigen, dass diese Art von Strahlung (gepulste, hochfrequente elektromagnetische Strahlung) keinen schädlichen Einfluss hat, z.B. </a:t>
            </a:r>
            <a:r>
              <a:rPr lang="en-US" sz="2400" dirty="0">
                <a:solidFill>
                  <a:schemeClr val="tx1"/>
                </a:solidFill>
              </a:rPr>
              <a:t>Britain) HPA(G (2012) Health effects from radiofrequency electromagnetic fields. Health Protection Agency; Centre for Radiation, Chemical and Environmental Hazards, London, Chilton, </a:t>
            </a:r>
            <a:r>
              <a:rPr lang="en-US" sz="2400" dirty="0" err="1">
                <a:solidFill>
                  <a:schemeClr val="tx1"/>
                </a:solidFill>
              </a:rPr>
              <a:t>Didcot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Oxfordshire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1334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_der_FOM_20170109">
  <a:themeElements>
    <a:clrScheme name="FOM_neu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A7E4"/>
      </a:accent5>
      <a:accent6>
        <a:srgbClr val="FF9700"/>
      </a:accent6>
      <a:hlink>
        <a:srgbClr val="00998A"/>
      </a:hlink>
      <a:folHlink>
        <a:srgbClr val="00998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2700">
          <a:noFill/>
        </a:ln>
        <a:effectLst/>
      </a:spPr>
      <a:bodyPr vert="horz" wrap="square" lIns="0" tIns="36000" rIns="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C707DDC-7E83-4FE5-A713-C331E20CE35E}" vid="{EF040FD7-DB2F-4BBA-848F-21EF380FC4C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Benutzerdefiniert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PPT-Vorlage_der_FOM_20170109</vt:lpstr>
      <vt:lpstr>Projektname:</vt:lpstr>
      <vt:lpstr>Projektname: WLANKresse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Professor Dr. Klemens Waldhör</dc:creator>
  <cp:lastModifiedBy>Paul Hornig</cp:lastModifiedBy>
  <cp:revision>97</cp:revision>
  <cp:lastPrinted>2018-04-29T15:59:50Z</cp:lastPrinted>
  <dcterms:created xsi:type="dcterms:W3CDTF">2018-03-30T06:58:24Z</dcterms:created>
  <dcterms:modified xsi:type="dcterms:W3CDTF">2024-09-29T16:54:07Z</dcterms:modified>
</cp:coreProperties>
</file>