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7" r:id="rId2"/>
    <p:sldId id="259" r:id="rId3"/>
  </p:sldIdLst>
  <p:sldSz cx="30275213" cy="21383625"/>
  <p:notesSz cx="6797675" cy="9874250"/>
  <p:defaultTextStyle>
    <a:defPPr>
      <a:defRPr lang="en-US"/>
    </a:defPPr>
    <a:lvl1pPr marL="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1475960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36" d="100"/>
          <a:sy n="36" d="100"/>
        </p:scale>
        <p:origin x="11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C7013-52C1-4A90-B32B-0AA9795C4ED7}" type="datetimeFigureOut">
              <a:rPr lang="de-DE" smtClean="0"/>
              <a:t>07.10.2024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9813" y="1233488"/>
            <a:ext cx="47180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7EC82-0923-4922-A2CB-F8092700D8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4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1pPr>
    <a:lvl2pPr marL="1475960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2pPr>
    <a:lvl3pPr marL="295192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3pPr>
    <a:lvl4pPr marL="4427881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4pPr>
    <a:lvl5pPr marL="590384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5pPr>
    <a:lvl6pPr marL="7379802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6pPr>
    <a:lvl7pPr marL="885576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7pPr>
    <a:lvl8pPr marL="10331723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8pPr>
    <a:lvl9pPr marL="11807684" algn="l" defTabSz="2951921" rtl="0" eaLnBrk="1" latinLnBrk="0" hangingPunct="1">
      <a:defRPr sz="38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Inhaltsplatzhalter 10"/>
          <p:cNvSpPr>
            <a:spLocks noGrp="1"/>
          </p:cNvSpPr>
          <p:nvPr>
            <p:ph sz="quarter" idx="13" hasCustomPrompt="1"/>
          </p:nvPr>
        </p:nvSpPr>
        <p:spPr>
          <a:xfrm>
            <a:off x="1447615" y="12046784"/>
            <a:ext cx="26562215" cy="4222786"/>
          </a:xfrm>
        </p:spPr>
        <p:txBody>
          <a:bodyPr lIns="91440" tIns="45720" rIns="0" bIns="45720" anchor="b">
            <a:noAutofit/>
          </a:bodyPr>
          <a:lstStyle>
            <a:lvl1pPr algn="r">
              <a:buFontTx/>
              <a:buNone/>
              <a:defRPr sz="11225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Modulname / Veranstaltung</a:t>
            </a:r>
          </a:p>
        </p:txBody>
      </p:sp>
      <p:sp>
        <p:nvSpPr>
          <p:cNvPr id="28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1447615" y="17931713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Vortragende/r</a:t>
            </a:r>
          </a:p>
        </p:txBody>
      </p:sp>
      <p:sp>
        <p:nvSpPr>
          <p:cNvPr id="29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1447615" y="16270784"/>
            <a:ext cx="26562215" cy="1128487"/>
          </a:xfrm>
        </p:spPr>
        <p:txBody>
          <a:bodyPr lIns="91440" tIns="45720" rIns="0" bIns="45720">
            <a:noAutofit/>
          </a:bodyPr>
          <a:lstStyle>
            <a:lvl1pPr algn="r">
              <a:buFontTx/>
              <a:buNone/>
              <a:defRPr sz="5613" b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de-DE" dirty="0"/>
              <a:t>ggfs. Untertitel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952D6D-9DC7-4B0B-AB1D-6455E1BAF6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0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A00A465-194A-4C2F-A05A-F74DF36787C4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4785" y="200472"/>
            <a:ext cx="26276600" cy="143019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74785" y="1372058"/>
            <a:ext cx="26324298" cy="796934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02574" y="2851150"/>
            <a:ext cx="0" cy="169287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548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9" hasCustomPrompt="1"/>
          </p:nvPr>
        </p:nvSpPr>
        <p:spPr>
          <a:xfrm>
            <a:off x="14163532" y="3029347"/>
            <a:ext cx="13588088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0216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9"/>
          <p:cNvCxnSpPr/>
          <p:nvPr userDrawn="1"/>
        </p:nvCxnSpPr>
        <p:spPr>
          <a:xfrm>
            <a:off x="13915486" y="2824993"/>
            <a:ext cx="0" cy="173987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709562-39E6-4B30-A9BB-B0299A7405D5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25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26" name="Inhaltsplatzhalter 2"/>
          <p:cNvSpPr>
            <a:spLocks noGrp="1"/>
          </p:cNvSpPr>
          <p:nvPr>
            <p:ph idx="14" hasCustomPrompt="1"/>
          </p:nvPr>
        </p:nvSpPr>
        <p:spPr>
          <a:xfrm>
            <a:off x="13915488" y="3029347"/>
            <a:ext cx="13831220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23368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985D7-4DCF-4644-984C-48362DEA194B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84268" y="3029347"/>
            <a:ext cx="27531045" cy="16767319"/>
          </a:xfrm>
        </p:spPr>
        <p:txBody>
          <a:bodyPr/>
          <a:lstStyle>
            <a:lvl1pPr marL="0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0" indent="-841497">
              <a:spcBef>
                <a:spcPts val="1871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846449" indent="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>
              <a:spcBef>
                <a:spcPts val="0"/>
              </a:spcBef>
              <a:spcAft>
                <a:spcPts val="1871"/>
              </a:spcAft>
              <a:buNone/>
              <a:defRPr sz="4989">
                <a:solidFill>
                  <a:schemeClr val="tx1"/>
                </a:solidFill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</p:spTree>
    <p:extLst>
      <p:ext uri="{BB962C8B-B14F-4D97-AF65-F5344CB8AC3E}">
        <p14:creationId xmlns:p14="http://schemas.microsoft.com/office/powerpoint/2010/main" val="374980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1" y="1603770"/>
            <a:ext cx="26782522" cy="102463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0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33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0793" y="2679208"/>
            <a:ext cx="27615312" cy="17812329"/>
          </a:xfrm>
        </p:spPr>
        <p:txBody>
          <a:bodyPr/>
          <a:lstStyle>
            <a:lvl1pPr marL="4952" indent="0"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accent1"/>
                </a:solidFill>
              </a:defRPr>
            </a:lvl1pPr>
            <a:lvl2pPr marL="4952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935"/>
              </a:spcBef>
              <a:spcAft>
                <a:spcPts val="935"/>
              </a:spcAft>
              <a:buClr>
                <a:schemeClr val="accent1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73095" indent="-841497" algn="l" rtl="0" eaLnBrk="1" fontAlgn="base" hangingPunct="1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 lang="de-DE" sz="4989" b="0" baseline="0" dirty="0" smtClean="0">
                <a:solidFill>
                  <a:schemeClr val="tx1"/>
                </a:solidFill>
                <a:latin typeface="+mn-lt"/>
              </a:defRPr>
            </a:lvl5pPr>
            <a:lvl6pPr marL="1673095" indent="0" algn="l" rtl="0" eaLnBrk="1" fontAlgn="base" hangingPunct="1">
              <a:spcBef>
                <a:spcPts val="0"/>
              </a:spcBef>
              <a:spcAft>
                <a:spcPts val="1871"/>
              </a:spcAft>
              <a:buNone/>
              <a:defRPr lang="de-DE" sz="4989" b="0" baseline="0" dirty="0">
                <a:solidFill>
                  <a:schemeClr val="tx1"/>
                </a:solidFill>
                <a:latin typeface="+mn-lt"/>
              </a:defRPr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309" y="1545305"/>
            <a:ext cx="26301720" cy="1122700"/>
          </a:xfrm>
          <a:noFill/>
        </p:spPr>
        <p:txBody>
          <a:bodyPr anchor="t"/>
          <a:lstStyle>
            <a:lvl1pPr>
              <a:buNone/>
              <a:defRPr sz="5613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8CBBBA2-013B-490A-9849-68E089CE1DE9}" type="datetime1">
              <a:rPr lang="de-DE" smtClean="0"/>
              <a:t>07.10.2024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685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idx="10"/>
          </p:nvPr>
        </p:nvSpPr>
        <p:spPr>
          <a:xfrm>
            <a:off x="7269207" y="19898651"/>
            <a:ext cx="17639516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Wissenschaftliche Methodik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idx="11"/>
          </p:nvPr>
        </p:nvSpPr>
        <p:spPr>
          <a:xfrm>
            <a:off x="25150506" y="19898651"/>
            <a:ext cx="4047207" cy="98998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65DD84-57B1-4FA6-81F1-AA09F9699322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63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E42730-0234-4E53-9CC7-36502C297194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616CD4-D9A1-49DD-926A-2AB2A15980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4085024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539649" y="11485295"/>
            <a:ext cx="22470181" cy="3900157"/>
          </a:xfrm>
          <a:prstGeom prst="rect">
            <a:avLst/>
          </a:prstGeom>
        </p:spPr>
        <p:txBody>
          <a:bodyPr lIns="91440" tIns="45720" rIns="0" bIns="45720" anchor="b"/>
          <a:lstStyle>
            <a:lvl1pPr algn="r">
              <a:buClr>
                <a:srgbClr val="23A092"/>
              </a:buClr>
              <a:buFont typeface="Wingdings" pitchFamily="2" charset="2"/>
              <a:buNone/>
              <a:defRPr sz="7483" b="1">
                <a:solidFill>
                  <a:schemeClr val="accent1"/>
                </a:solidFill>
              </a:defRPr>
            </a:lvl1pPr>
            <a:lvl2pPr marL="1970094" indent="-890997">
              <a:buClr>
                <a:srgbClr val="23A092"/>
              </a:buClr>
              <a:buSzPct val="80000"/>
              <a:buFont typeface="Wingdings" pitchFamily="2" charset="2"/>
              <a:buNone/>
              <a:defRPr sz="4989">
                <a:solidFill>
                  <a:srgbClr val="23A092"/>
                </a:solidFill>
              </a:defRPr>
            </a:lvl2pPr>
            <a:lvl3pPr marL="2806642" indent="-841497">
              <a:buClr>
                <a:srgbClr val="23A092"/>
              </a:buClr>
              <a:buSzPct val="70000"/>
              <a:buFont typeface="Wingdings" pitchFamily="2" charset="2"/>
              <a:buNone/>
              <a:defRPr sz="4989">
                <a:solidFill>
                  <a:srgbClr val="1C1C1C"/>
                </a:solidFill>
              </a:defRPr>
            </a:lvl3pPr>
            <a:lvl4pPr marL="3633288" indent="-836549">
              <a:buClr>
                <a:srgbClr val="23A092"/>
              </a:buClr>
              <a:buSzPct val="60000"/>
              <a:buFont typeface="Wingdings" pitchFamily="2" charset="2"/>
              <a:buNone/>
              <a:defRPr sz="4677">
                <a:solidFill>
                  <a:srgbClr val="23A092"/>
                </a:solidFill>
              </a:defRPr>
            </a:lvl4pPr>
            <a:lvl5pPr marL="4761884" indent="-836549">
              <a:buClr>
                <a:srgbClr val="23A092"/>
              </a:buClr>
              <a:buSzPct val="50000"/>
              <a:buFont typeface="Wingdings" pitchFamily="2" charset="2"/>
              <a:buNone/>
              <a:defRPr sz="4677">
                <a:solidFill>
                  <a:srgbClr val="1C1C1C"/>
                </a:solidFill>
              </a:defRPr>
            </a:lvl5pPr>
          </a:lstStyle>
          <a:p>
            <a:pPr lvl="0"/>
            <a:r>
              <a:rPr lang="de-DE" dirty="0"/>
              <a:t>Zwischenüberschrift</a:t>
            </a:r>
          </a:p>
        </p:txBody>
      </p:sp>
      <p:sp>
        <p:nvSpPr>
          <p:cNvPr id="6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9208E11-5616-41BF-A01E-4353E284D549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054B3F-1C60-400F-B691-0F9B9C0ABFBA}" type="datetime1">
              <a:rPr lang="de-DE" smtClean="0"/>
              <a:t>07.10.2024</a:t>
            </a:fld>
            <a:endParaRPr lang="de-DE" dirty="0"/>
          </a:p>
        </p:txBody>
      </p:sp>
      <p:cxnSp>
        <p:nvCxnSpPr>
          <p:cNvPr id="24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13866458" cy="17523005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12E850D-247C-48BD-B81F-4EE86007454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4223874" y="2494756"/>
            <a:ext cx="13847328" cy="17523005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C875F3BE-7E40-4688-BACA-354E1482280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13861200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FBB7A347-AAD3-423D-BA5E-FD8003ABC3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8CC9227-81B8-4B4A-AF1A-4A6C0766EE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68011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: 2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DFD553-53AF-41E0-A558-047AA1D63945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4076AC-72B8-494B-9D40-242B5CD7C9B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6"/>
            <a:ext cx="27652414" cy="8673894"/>
          </a:xfrm>
          <a:prstGeom prst="rect">
            <a:avLst/>
          </a:prstGeom>
        </p:spPr>
        <p:txBody>
          <a:bodyPr lIns="0" tIns="0" rIns="0" bIns="4680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D25495-5902-473F-B591-6E8DB1A07A0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4"/>
            <a:ext cx="27652414" cy="8673894"/>
          </a:xfrm>
          <a:prstGeom prst="rect">
            <a:avLst/>
          </a:prstGeom>
        </p:spPr>
        <p:txBody>
          <a:bodyPr lIns="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FD86FD6A-3595-4937-BD23-89D5A39037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1259F72-4DD5-4411-A834-7B18606DA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8735B2C8-9063-443E-9E4A-436DA78476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110699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 userDrawn="1"/>
        </p:nvCxnSpPr>
        <p:spPr>
          <a:xfrm>
            <a:off x="14204743" y="2405658"/>
            <a:ext cx="0" cy="17525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1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D7C2DB-3BF9-450C-853C-910556F45026}" type="datetime1">
              <a:rPr lang="de-DE" smtClean="0"/>
              <a:t>07.10.2024</a:t>
            </a:fld>
            <a:endParaRPr lang="de-DE" dirty="0"/>
          </a:p>
        </p:txBody>
      </p:sp>
      <p:cxnSp>
        <p:nvCxnSpPr>
          <p:cNvPr id="23" name="Gerade Verbindung 8"/>
          <p:cNvCxnSpPr/>
          <p:nvPr userDrawn="1"/>
        </p:nvCxnSpPr>
        <p:spPr>
          <a:xfrm>
            <a:off x="457285" y="11168654"/>
            <a:ext cx="270165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652CB310-A0F4-4552-A54B-83D5CCEDC7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416" y="2494758"/>
            <a:ext cx="13866458" cy="8673897"/>
          </a:xfrm>
          <a:prstGeom prst="rect">
            <a:avLst/>
          </a:prstGeom>
        </p:spPr>
        <p:txBody>
          <a:bodyPr lIns="0" tIns="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58369E87-075C-426D-AE0C-1E46037B454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7416" y="11168653"/>
            <a:ext cx="13866458" cy="8838896"/>
          </a:xfrm>
          <a:prstGeom prst="rect">
            <a:avLst/>
          </a:prstGeom>
        </p:spPr>
        <p:txBody>
          <a:bodyPr lIns="0" tIns="46800" rIns="9000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0994D254-9C4B-4DCA-971C-F5971314F5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223874" y="2494758"/>
            <a:ext cx="13866458" cy="8673897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C3758986-AC9C-4363-B8AE-541C2E5AADC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223874" y="11168653"/>
            <a:ext cx="13866458" cy="8838896"/>
          </a:xfrm>
          <a:prstGeom prst="rect">
            <a:avLst/>
          </a:prstGeom>
        </p:spPr>
        <p:txBody>
          <a:bodyPr lIns="90000" tIns="46800" rIns="0" bIns="0"/>
          <a:lstStyle>
            <a:lvl1pPr marL="0" indent="0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8325FAEE-5F3A-4019-9431-8BC1A4A5F7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2674" y="19081212"/>
            <a:ext cx="13866458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C91F9282-4004-4264-A997-EFC0DAEF7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78F3D2F-0192-420B-B0A2-58E083CBAD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845713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220440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1024634"/>
            <a:ext cx="27629112" cy="107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>
              <a:solidFill>
                <a:schemeClr val="bg1"/>
              </a:solidFill>
            </a:endParaRPr>
          </a:p>
        </p:txBody>
      </p:sp>
      <p:sp>
        <p:nvSpPr>
          <p:cNvPr id="10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28142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59398" y="20491537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15BEA8E-237C-43D0-9DF4-6D10D6E49CDA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1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491537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9F05F16-3A52-45BF-9CBC-542DC4822F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7581" y="2494756"/>
            <a:ext cx="27652249" cy="1752300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935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5613" b="1">
                <a:solidFill>
                  <a:schemeClr val="accent1"/>
                </a:solidFill>
              </a:defRPr>
            </a:lvl1pPr>
            <a:lvl2pPr marL="0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6449" indent="-846449" algn="l">
              <a:spcBef>
                <a:spcPts val="0"/>
              </a:spcBef>
              <a:spcAft>
                <a:spcPts val="935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836549" indent="0" algn="l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1"/>
                </a:solidFill>
              </a:defRPr>
            </a:lvl4pPr>
            <a:lvl5pPr marL="1687946" indent="-841497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4989" b="0" baseline="0">
                <a:solidFill>
                  <a:schemeClr val="tx1"/>
                </a:solidFill>
              </a:defRPr>
            </a:lvl5pPr>
            <a:lvl6pPr marL="1687946" indent="0" algn="l">
              <a:spcBef>
                <a:spcPts val="0"/>
              </a:spcBef>
              <a:spcAft>
                <a:spcPts val="935"/>
              </a:spcAft>
              <a:buFont typeface="Arial" panose="020B0604020202020204" pitchFamily="34" charset="0"/>
              <a:buNone/>
              <a:defRPr sz="4989">
                <a:solidFill>
                  <a:schemeClr val="tx1"/>
                </a:solidFill>
              </a:defRPr>
            </a:lvl6pPr>
            <a:lvl7pPr marL="2509643" indent="-712798" algn="l">
              <a:spcBef>
                <a:spcPts val="0"/>
              </a:spcBef>
              <a:spcAft>
                <a:spcPts val="935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4989"/>
            </a:lvl7pPr>
            <a:lvl8pPr marL="2509643" indent="0" algn="l">
              <a:spcBef>
                <a:spcPts val="0"/>
              </a:spcBef>
              <a:spcAft>
                <a:spcPts val="935"/>
              </a:spcAft>
              <a:buNone/>
              <a:defRPr sz="4989"/>
            </a:lvl8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  <a:p>
            <a:pPr lvl="6"/>
            <a:r>
              <a:rPr lang="de-DE" dirty="0"/>
              <a:t>Listenebene 3</a:t>
            </a:r>
          </a:p>
          <a:p>
            <a:pPr lvl="7"/>
            <a:r>
              <a:rPr lang="de-DE" dirty="0"/>
              <a:t>Textebene 4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46D1816B-1B41-4E61-BFDC-3EB1A71F1D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19081212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6488099D-5961-495C-87C1-6251B66F9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34" y="66000"/>
            <a:ext cx="27547057" cy="1110926"/>
          </a:xfrm>
          <a:prstGeom prst="rect">
            <a:avLst/>
          </a:prstGeom>
        </p:spPr>
        <p:txBody>
          <a:bodyPr anchor="b"/>
          <a:lstStyle>
            <a:lvl1pPr algn="l">
              <a:defRPr sz="4989" b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Abschnittsbereich / Oberthema (optional)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47E61A00-62C4-4E10-90FB-9D484BD695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33" y="912530"/>
            <a:ext cx="27597062" cy="1122700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6236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109882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213836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4ACCB45B-DC4A-4746-B6DB-FAC2F18E5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2674" y="20190701"/>
            <a:ext cx="27647156" cy="925632"/>
          </a:xfrm>
          <a:prstGeom prst="rect">
            <a:avLst/>
          </a:prstGeom>
        </p:spPr>
        <p:txBody>
          <a:bodyPr lIns="0" rIns="0" bIns="0" anchor="b"/>
          <a:lstStyle>
            <a:lvl1pPr marL="0" indent="0" algn="l">
              <a:buNone/>
              <a:defRPr sz="3118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183281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5191215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 algn="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3A57D9-08E7-4A35-820C-6C5F683079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ftr" sz="quarter" idx="11"/>
          </p:nvPr>
        </p:nvSpPr>
        <p:spPr>
          <a:xfrm>
            <a:off x="5928896" y="20016314"/>
            <a:ext cx="18417421" cy="883139"/>
          </a:xfrm>
          <a:prstGeom prst="rect">
            <a:avLst/>
          </a:prstGeom>
          <a:ln/>
        </p:spPr>
        <p:txBody>
          <a:bodyPr/>
          <a:lstStyle>
            <a:lvl1pPr algn="ctr"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2"/>
          </p:nvPr>
        </p:nvSpPr>
        <p:spPr>
          <a:xfrm>
            <a:off x="114241" y="20016314"/>
            <a:ext cx="5045869" cy="883139"/>
          </a:xfrm>
          <a:prstGeom prst="rect">
            <a:avLst/>
          </a:prstGeom>
          <a:ln/>
        </p:spPr>
        <p:txBody>
          <a:bodyPr/>
          <a:lstStyle>
            <a:lvl1pPr>
              <a:defRPr sz="343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173083D-3A7A-4131-8C55-05A3CB917DD0}" type="datetime1">
              <a:rPr lang="de-DE" smtClean="0"/>
              <a:t>07.10.2024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4785" y="539542"/>
            <a:ext cx="26276600" cy="1110926"/>
          </a:xfrm>
          <a:prstGeom prst="rect">
            <a:avLst/>
          </a:prstGeom>
        </p:spPr>
        <p:txBody>
          <a:bodyPr anchor="b"/>
          <a:lstStyle>
            <a:lvl1pPr>
              <a:defRPr sz="4989" b="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Abschnittsbereich/ Oberthema (optional)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5484" y="3029347"/>
            <a:ext cx="27531045" cy="16767319"/>
          </a:xfrm>
        </p:spPr>
        <p:txBody>
          <a:bodyPr/>
          <a:lstStyle>
            <a:lvl1pPr>
              <a:spcBef>
                <a:spcPts val="3742"/>
              </a:spcBef>
              <a:spcAft>
                <a:spcPts val="1871"/>
              </a:spcAft>
              <a:buClr>
                <a:srgbClr val="23A092"/>
              </a:buClr>
              <a:buFont typeface="Wingdings" pitchFamily="2" charset="2"/>
              <a:buNone/>
              <a:defRPr sz="6236" b="1">
                <a:solidFill>
                  <a:schemeClr val="tx2"/>
                </a:solidFill>
              </a:defRPr>
            </a:lvl1pPr>
            <a:lvl2pPr marL="0" indent="0" algn="just">
              <a:spcBef>
                <a:spcPts val="0"/>
              </a:spcBef>
              <a:spcAft>
                <a:spcPts val="1871"/>
              </a:spcAft>
              <a:buClr>
                <a:srgbClr val="23A092"/>
              </a:buClr>
              <a:buSzPct val="80000"/>
              <a:buFont typeface="Wingdings" pitchFamily="2" charset="2"/>
              <a:buNone/>
              <a:defRPr sz="5613">
                <a:solidFill>
                  <a:schemeClr val="tx1"/>
                </a:solidFill>
              </a:defRPr>
            </a:lvl2pPr>
            <a:lvl3pPr marL="841497" indent="-841497">
              <a:spcBef>
                <a:spcPts val="1871"/>
              </a:spcBef>
              <a:spcAft>
                <a:spcPts val="935"/>
              </a:spcAft>
              <a:buClr>
                <a:schemeClr val="tx2"/>
              </a:buClr>
              <a:buSzPct val="90000"/>
              <a:buFont typeface="Wingdings" pitchFamily="2" charset="2"/>
              <a:buChar char="§"/>
              <a:defRPr sz="5613" b="0" baseline="0">
                <a:solidFill>
                  <a:schemeClr val="tx1"/>
                </a:solidFill>
              </a:defRPr>
            </a:lvl3pPr>
            <a:lvl4pPr marL="1702794" indent="-836549">
              <a:spcBef>
                <a:spcPts val="0"/>
              </a:spcBef>
              <a:spcAft>
                <a:spcPts val="935"/>
              </a:spcAft>
              <a:buClr>
                <a:srgbClr val="23A092"/>
              </a:buClr>
              <a:buSzPct val="90000"/>
              <a:buFont typeface="Wingdings" pitchFamily="2" charset="2"/>
              <a:buNone/>
              <a:defRPr sz="5613" baseline="0">
                <a:solidFill>
                  <a:schemeClr val="tx2"/>
                </a:solidFill>
              </a:defRPr>
            </a:lvl4pPr>
            <a:lvl5pPr marL="1702794" indent="-836549">
              <a:spcBef>
                <a:spcPts val="46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§"/>
              <a:defRPr sz="4989" b="1" baseline="0">
                <a:solidFill>
                  <a:schemeClr val="accent1"/>
                </a:solidFill>
              </a:defRPr>
            </a:lvl5pPr>
            <a:lvl6pPr marL="2524492" indent="-712798">
              <a:buNone/>
              <a:defRPr sz="4989"/>
            </a:lvl6pPr>
          </a:lstStyle>
          <a:p>
            <a:pPr lvl="0"/>
            <a:r>
              <a:rPr lang="de-DE" dirty="0"/>
              <a:t>Überschrift</a:t>
            </a:r>
          </a:p>
          <a:p>
            <a:pPr lvl="1"/>
            <a:r>
              <a:rPr lang="de-DE" dirty="0"/>
              <a:t>Textebene 1</a:t>
            </a:r>
          </a:p>
          <a:p>
            <a:pPr lvl="2"/>
            <a:r>
              <a:rPr lang="de-DE" dirty="0"/>
              <a:t>Listenebene 1</a:t>
            </a:r>
          </a:p>
          <a:p>
            <a:pPr lvl="3"/>
            <a:r>
              <a:rPr lang="de-DE" dirty="0"/>
              <a:t>Textebene 2</a:t>
            </a:r>
          </a:p>
          <a:p>
            <a:pPr lvl="4"/>
            <a:r>
              <a:rPr lang="de-DE" dirty="0"/>
              <a:t>Listenebene 2</a:t>
            </a:r>
          </a:p>
          <a:p>
            <a:pPr lvl="5"/>
            <a:r>
              <a:rPr lang="de-DE" dirty="0"/>
              <a:t>Textebene 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4785" y="1372056"/>
            <a:ext cx="26324298" cy="1122700"/>
          </a:xfrm>
        </p:spPr>
        <p:txBody>
          <a:bodyPr anchor="t"/>
          <a:lstStyle>
            <a:lvl1pPr>
              <a:buNone/>
              <a:defRPr sz="5613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41672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0A28A88-E595-4778-A47C-03924397B47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673" y="421025"/>
            <a:ext cx="1787906" cy="168375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04719" y="20318840"/>
            <a:ext cx="29440857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  <p:sp>
        <p:nvSpPr>
          <p:cNvPr id="10" name="Rechteck 9"/>
          <p:cNvSpPr/>
          <p:nvPr userDrawn="1"/>
        </p:nvSpPr>
        <p:spPr>
          <a:xfrm>
            <a:off x="405259" y="2032798"/>
            <a:ext cx="27223853" cy="56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119"/>
          </a:p>
        </p:txBody>
      </p:sp>
    </p:spTree>
    <p:extLst>
      <p:ext uri="{BB962C8B-B14F-4D97-AF65-F5344CB8AC3E}">
        <p14:creationId xmlns:p14="http://schemas.microsoft.com/office/powerpoint/2010/main" val="46342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7483" b="1">
          <a:solidFill>
            <a:srgbClr val="23A09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5pPr>
      <a:lvl6pPr marL="1425595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6pPr>
      <a:lvl7pPr marL="285119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7pPr>
      <a:lvl8pPr marL="4276786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8pPr>
      <a:lvl9pPr marL="5702381" algn="r" rtl="0" eaLnBrk="1" fontAlgn="base" hangingPunct="1">
        <a:spcBef>
          <a:spcPct val="0"/>
        </a:spcBef>
        <a:spcAft>
          <a:spcPct val="0"/>
        </a:spcAft>
        <a:defRPr sz="9354">
          <a:solidFill>
            <a:schemeClr val="tx1"/>
          </a:solidFill>
          <a:latin typeface="Arial" charset="0"/>
        </a:defRPr>
      </a:lvl9pPr>
    </p:titleStyle>
    <p:bodyStyle>
      <a:lvl1pPr marL="1069196" indent="-1069196" algn="l" rtl="0" eaLnBrk="1" fontAlgn="base" hangingPunct="1">
        <a:spcBef>
          <a:spcPct val="20000"/>
        </a:spcBef>
        <a:spcAft>
          <a:spcPct val="0"/>
        </a:spcAft>
        <a:buChar char="-"/>
        <a:defRPr sz="6860">
          <a:solidFill>
            <a:schemeClr val="tx1"/>
          </a:solidFill>
          <a:latin typeface="+mn-lt"/>
          <a:ea typeface="+mn-ea"/>
          <a:cs typeface="+mn-cs"/>
        </a:defRPr>
      </a:lvl1pPr>
      <a:lvl2pPr marL="2316592" indent="-890997" algn="l" rtl="0" eaLnBrk="1" fontAlgn="base" hangingPunct="1">
        <a:spcBef>
          <a:spcPct val="20000"/>
        </a:spcBef>
        <a:spcAft>
          <a:spcPct val="0"/>
        </a:spcAft>
        <a:buChar char="+"/>
        <a:defRPr sz="6236">
          <a:solidFill>
            <a:schemeClr val="tx1"/>
          </a:solidFill>
          <a:latin typeface="+mn-lt"/>
        </a:defRPr>
      </a:lvl2pPr>
      <a:lvl3pPr marL="3563988" indent="-71279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4989584" indent="-71279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4989">
          <a:solidFill>
            <a:schemeClr val="tx1"/>
          </a:solidFill>
          <a:latin typeface="+mn-lt"/>
        </a:defRPr>
      </a:lvl4pPr>
      <a:lvl5pPr marL="6415179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5pPr>
      <a:lvl6pPr marL="7840774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6pPr>
      <a:lvl7pPr marL="926637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7pPr>
      <a:lvl8pPr marL="10691965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8pPr>
      <a:lvl9pPr marL="12117560" indent="-712798" algn="l" rtl="0" eaLnBrk="1" fontAlgn="base" hangingPunct="1">
        <a:spcBef>
          <a:spcPct val="20000"/>
        </a:spcBef>
        <a:spcAft>
          <a:spcPct val="0"/>
        </a:spcAft>
        <a:buChar char="o"/>
        <a:defRPr sz="4365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4042">
          <p15:clr>
            <a:srgbClr val="A4A3A4"/>
          </p15:clr>
        </p15:guide>
        <p15:guide id="4" orient="horz" pos="2273">
          <p15:clr>
            <a:srgbClr val="A4A3A4"/>
          </p15:clr>
        </p15:guide>
        <p15:guide id="6" orient="horz" pos="504">
          <p15:clr>
            <a:srgbClr val="A4A3A4"/>
          </p15:clr>
        </p15:guide>
        <p15:guide id="8" pos="2699">
          <p15:clr>
            <a:srgbClr val="A4A3A4"/>
          </p15:clr>
        </p15:guide>
        <p15:guide id="9" pos="5329">
          <p15:clr>
            <a:srgbClr val="A4A3A4"/>
          </p15:clr>
        </p15:guide>
        <p15:guide id="10" pos="5692">
          <p15:clr>
            <a:srgbClr val="A4A3A4"/>
          </p15:clr>
        </p15:guide>
        <p15:guide id="11" pos="6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Reduzierung von Störzeiten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Identifizierung von geeigneten Trainingsdaten, deren Vorverarbeitung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Training eines passenden Modells</a:t>
            </a: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Lässt sich RCI (Root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Cause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Identification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) mit NN durchführen?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Welche NN-Architektur ist geeignet?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Wie gut sind Ergebnisse generalisierbar?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RCI mit NN beschleunigt und vereinfacht Prozesse im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Incident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Mgmt</a:t>
            </a: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pPr marL="457200" indent="-457200">
              <a:buFontTx/>
              <a:buChar char="-"/>
            </a:pPr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altLang="de-DE" sz="3200" b="1" dirty="0">
                <a:solidFill>
                  <a:schemeClr val="tx1">
                    <a:alpha val="55000"/>
                  </a:schemeClr>
                </a:solidFill>
              </a:rPr>
              <a:t>Systemlogs beinhalten genügend Informationen, um die Ursache eines Fehlers zu identifizieren.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3200" dirty="0">
                <a:latin typeface="Arial" panose="020B0604020202020204" pitchFamily="34" charset="0"/>
              </a:rPr>
              <a:t>Die resultierende Klassifizierung hilft maßgeblich bei der Fehlerbehebung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 Prozessoptimierung im </a:t>
            </a:r>
            <a:r>
              <a:rPr lang="de-DE" sz="2800" dirty="0" err="1"/>
              <a:t>Incident-Mgmt</a:t>
            </a:r>
            <a:r>
              <a:rPr lang="de-DE" sz="2800" dirty="0"/>
              <a:t> durch RCA Automatisierung  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7587"/>
            <a:ext cx="26833683" cy="1122700"/>
          </a:xfrm>
        </p:spPr>
        <p:txBody>
          <a:bodyPr/>
          <a:lstStyle/>
          <a:p>
            <a:r>
              <a:rPr lang="de-DE" dirty="0"/>
              <a:t>Research-Canvas I: </a:t>
            </a:r>
            <a:r>
              <a:rPr lang="de-DE" b="0" dirty="0"/>
              <a:t>______________________________________________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1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Kostenreduzierung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Erhöhung der  Kundenzufriedenheit/Bindung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Entlastung des IT-Betriebs </a:t>
            </a: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IT-Support, Betrieb, Entwickler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  <a:p>
            <a:pPr marL="457200" indent="-457200">
              <a:buFontTx/>
              <a:buChar char="-"/>
            </a:pP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Incidents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müssen schnellstmöglich gelöst werden (vor allem für SLA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erfüllung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Manuelles RCA (Root </a:t>
            </a:r>
            <a:r>
              <a:rPr lang="de-DE" sz="3200" b="1" dirty="0" err="1">
                <a:solidFill>
                  <a:schemeClr val="tx1">
                    <a:alpha val="55000"/>
                  </a:schemeClr>
                </a:solidFill>
              </a:rPr>
              <a:t>Cause</a:t>
            </a: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 Analysis) ist aufwendig, komplex und fehleranfällig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Sehr anspruchsvolle Domäne -&gt; Modellierung mit KI schwierig</a:t>
            </a:r>
          </a:p>
          <a:p>
            <a:pPr marL="457200" indent="-457200">
              <a:buFontTx/>
              <a:buChar char="-"/>
            </a:pPr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Komplexe Datenlandschaft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9E6B463F-24B2-4D77-8A66-EB2810B7588D}"/>
              </a:ext>
            </a:extLst>
          </p:cNvPr>
          <p:cNvSpPr/>
          <p:nvPr/>
        </p:nvSpPr>
        <p:spPr>
          <a:xfrm>
            <a:off x="458434" y="9577938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Forschungsziele: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in einem einfachen, leicht reproduzierbaren Experiment überprüft werden, ob WLAN Strahlung bei den herkömmlichen Frequenzen von 2,4 und 5 </a:t>
            </a:r>
            <a:r>
              <a:rPr lang="de-DE" sz="2400" dirty="0" err="1">
                <a:solidFill>
                  <a:schemeClr val="tx1"/>
                </a:solidFill>
              </a:rPr>
              <a:t>Ghz</a:t>
            </a:r>
            <a:r>
              <a:rPr lang="de-DE" sz="2400" dirty="0">
                <a:solidFill>
                  <a:schemeClr val="tx1"/>
                </a:solidFill>
              </a:rPr>
              <a:t> eine Wachstumsstörung aufweisen.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Es soll geprüft werden, ob die Ergebnisse der dänischen Studie nachvollzogen werden können. Schwachstellen des dänischen Versuchs sollen vermieden werden und der versuch in einer kontrollierten Umgebung nachvollzogen werden.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C9DFE08-4E3D-46E2-9002-6F3E85A7A8A2}"/>
              </a:ext>
            </a:extLst>
          </p:cNvPr>
          <p:cNvSpPr/>
          <p:nvPr/>
        </p:nvSpPr>
        <p:spPr>
          <a:xfrm>
            <a:off x="14960622" y="9668437"/>
            <a:ext cx="7338937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Forschungsfragen: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Hat WLAN Strahlung einen messbaren Einfluss auf das Wachstum von Kresse-Pflanzen?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Signalfrequenz eine Rolle (2.4, 5.0 GHz)?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Strahlungsintensität eine Rolle?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Spielt die Entfernung vom WLAN Router eine Rolle?</a:t>
            </a:r>
          </a:p>
          <a:p>
            <a:endParaRPr lang="de-DE" sz="2800" dirty="0">
              <a:solidFill>
                <a:schemeClr val="tx1"/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  <a:p>
            <a:endParaRPr lang="de-DE" sz="3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DEB4325-6D5F-4CBA-B34C-08452E818D26}"/>
              </a:ext>
            </a:extLst>
          </p:cNvPr>
          <p:cNvSpPr/>
          <p:nvPr/>
        </p:nvSpPr>
        <p:spPr>
          <a:xfrm>
            <a:off x="22595306" y="9668437"/>
            <a:ext cx="7044490" cy="10089038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Hypothesen: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>
                <a:solidFill>
                  <a:schemeClr val="tx1"/>
                </a:solidFill>
              </a:rPr>
              <a:t>Wenn Kresse-Samen in der Nähe eines WLAN-Routers (20 cm) zur Keimung gebracht werden, dann keimen diese Pflanzen signifikant schlechter als in einer abgeschirmten Umgebung – bei sonst gleichen Bedingungen.</a:t>
            </a:r>
            <a:br>
              <a:rPr lang="de-DE" sz="2400" dirty="0">
                <a:solidFill>
                  <a:schemeClr val="tx1"/>
                </a:solidFill>
              </a:rPr>
            </a:br>
            <a:r>
              <a:rPr lang="de-DE" sz="2400" dirty="0">
                <a:solidFill>
                  <a:schemeClr val="tx1"/>
                </a:solidFill>
              </a:rPr>
              <a:t> Als Kriterium soll das Verhältnis der gekeimten Samen zu nicht gekeimten Samen, die Farbe der Kresse (grün, braun) und die Keimdauer verwendet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86CACA9-DB6D-484C-9E33-92B57D36613C}"/>
              </a:ext>
            </a:extLst>
          </p:cNvPr>
          <p:cNvSpPr/>
          <p:nvPr/>
        </p:nvSpPr>
        <p:spPr>
          <a:xfrm>
            <a:off x="14960623" y="5533159"/>
            <a:ext cx="14679174" cy="3660302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Annahmen/Voraussetzungen: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Übertragbarkeit von Ergebnissen mit Pflanzen (Kresse) auf Menschen/Säugetiere</a:t>
            </a:r>
          </a:p>
          <a:p>
            <a:r>
              <a:rPr lang="de-DE" sz="2400" dirty="0">
                <a:solidFill>
                  <a:schemeClr val="tx1"/>
                </a:solidFill>
              </a:rPr>
              <a:t>Pflanzen und Säugetiere </a:t>
            </a:r>
            <a:r>
              <a:rPr lang="de-DE" sz="2400">
                <a:solidFill>
                  <a:schemeClr val="tx1"/>
                </a:solidFill>
              </a:rPr>
              <a:t>reagieren gleich </a:t>
            </a:r>
            <a:r>
              <a:rPr lang="de-DE" sz="2400" dirty="0">
                <a:solidFill>
                  <a:schemeClr val="tx1"/>
                </a:solidFill>
              </a:rPr>
              <a:t>auf WLAN Strahlung.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19" name="Titel 18">
            <a:extLst>
              <a:ext uri="{FF2B5EF4-FFF2-40B4-BE49-F238E27FC236}">
                <a16:creationId xmlns:a16="http://schemas.microsoft.com/office/drawing/2014/main" id="{4A5390F8-65A3-49DB-B356-D7E8D05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34" y="1216301"/>
            <a:ext cx="10148084" cy="1110925"/>
          </a:xfrm>
          <a:ln>
            <a:solidFill>
              <a:schemeClr val="accent1"/>
            </a:solidFill>
          </a:ln>
        </p:spPr>
        <p:txBody>
          <a:bodyPr anchor="t"/>
          <a:lstStyle/>
          <a:p>
            <a:r>
              <a:rPr lang="de-DE" sz="2800" dirty="0"/>
              <a:t>Projektname: </a:t>
            </a:r>
            <a:r>
              <a:rPr lang="de-DE" sz="2800" dirty="0" err="1"/>
              <a:t>WLANKresse</a:t>
            </a:r>
            <a:endParaRPr lang="de-DE" sz="2800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30D93C5-8470-4DAA-8B04-58DF295A92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944" y="8949"/>
            <a:ext cx="26833683" cy="1122700"/>
          </a:xfrm>
        </p:spPr>
        <p:txBody>
          <a:bodyPr/>
          <a:lstStyle/>
          <a:p>
            <a:r>
              <a:rPr lang="de-DE" dirty="0"/>
              <a:t>Research-Canvas I: Beispiel Einfluss von WLAN auf </a:t>
            </a:r>
            <a:r>
              <a:rPr lang="de-DE" dirty="0" err="1"/>
              <a:t>Kressewachstum</a:t>
            </a:r>
            <a:endParaRPr lang="de-DE" b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95E3A9-BFB8-44EF-9FB1-7ACCC789F3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b"/>
          <a:lstStyle/>
          <a:p>
            <a:pPr>
              <a:defRPr/>
            </a:pPr>
            <a:fld id="{2A3A57D9-08E7-4A35-820C-6C5F68307974}" type="slidenum">
              <a:rPr lang="de-DE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9DF9BF22-A897-4B1E-A184-F9A5DD0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r>
              <a:rPr lang="de-DE"/>
              <a:t>Fallstudie / Wissenschaftliches Arbeiten - &lt;Dozent&gt;</a:t>
            </a:r>
            <a:endParaRPr lang="de-DE" dirty="0"/>
          </a:p>
        </p:txBody>
      </p:sp>
      <p:sp>
        <p:nvSpPr>
          <p:cNvPr id="23" name="Titel 18">
            <a:extLst>
              <a:ext uri="{FF2B5EF4-FFF2-40B4-BE49-F238E27FC236}">
                <a16:creationId xmlns:a16="http://schemas.microsoft.com/office/drawing/2014/main" id="{B8339656-D26D-489E-BC6A-85E5EF7F2BAE}"/>
              </a:ext>
            </a:extLst>
          </p:cNvPr>
          <p:cNvSpPr txBox="1">
            <a:spLocks/>
          </p:cNvSpPr>
          <p:nvPr/>
        </p:nvSpPr>
        <p:spPr>
          <a:xfrm>
            <a:off x="10871689" y="1216301"/>
            <a:ext cx="8507692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Autor: Prof. Dr. Klemens Waldhör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3DFCEC4F-5F69-4052-B9E7-E4D325328CA0}"/>
              </a:ext>
            </a:extLst>
          </p:cNvPr>
          <p:cNvSpPr/>
          <p:nvPr/>
        </p:nvSpPr>
        <p:spPr>
          <a:xfrm>
            <a:off x="458434" y="14854860"/>
            <a:ext cx="14230960" cy="4902615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Zweck/Nutzen:</a:t>
            </a:r>
          </a:p>
          <a:p>
            <a:r>
              <a:rPr lang="de-DE" sz="2400" dirty="0">
                <a:solidFill>
                  <a:schemeClr val="tx1"/>
                </a:solidFill>
              </a:rPr>
              <a:t>Falls WLAN Strahlung wirklich einen Einfluss auf die Gesundheit haben sollte, wäre die Positionierung von WLAN-Routern ein wichtiger Faktur in Wohnungen bzw. Abschaffung und Ersatz durch Netzwerkkabel notwendig und wünschenswert.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4" name="Titel 18">
            <a:extLst>
              <a:ext uri="{FF2B5EF4-FFF2-40B4-BE49-F238E27FC236}">
                <a16:creationId xmlns:a16="http://schemas.microsoft.com/office/drawing/2014/main" id="{2741C892-8488-493E-ACB9-2CC5285DFFC3}"/>
              </a:ext>
            </a:extLst>
          </p:cNvPr>
          <p:cNvSpPr txBox="1">
            <a:spLocks/>
          </p:cNvSpPr>
          <p:nvPr/>
        </p:nvSpPr>
        <p:spPr>
          <a:xfrm>
            <a:off x="19668696" y="1216301"/>
            <a:ext cx="7593931" cy="11109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t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2851172"/>
            <a:r>
              <a:rPr lang="de-DE" sz="2800" kern="0" dirty="0"/>
              <a:t>Datum/Ort: 02.04.2018, Roßtal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4C5B18-ECA4-4301-B508-4D1FF157BA08}"/>
              </a:ext>
            </a:extLst>
          </p:cNvPr>
          <p:cNvSpPr/>
          <p:nvPr/>
        </p:nvSpPr>
        <p:spPr>
          <a:xfrm>
            <a:off x="14960622" y="2892406"/>
            <a:ext cx="14679174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Zielgruppe/Anwender:</a:t>
            </a:r>
          </a:p>
          <a:p>
            <a:r>
              <a:rPr lang="de-DE" sz="2400" dirty="0">
                <a:solidFill>
                  <a:schemeClr val="tx1"/>
                </a:solidFill>
              </a:rPr>
              <a:t>Personen und Unternehmen, die WLAN Router verwenden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</a:t>
            </a:r>
            <a:r>
              <a:rPr lang="de-DE" sz="2400" dirty="0" err="1">
                <a:solidFill>
                  <a:schemeClr val="tx1"/>
                </a:solidFill>
              </a:rPr>
              <a:t>Routerhersteller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Telekommunikationsanbieter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FB3D134-2016-47B1-9B21-D42B9A2E6CDA}"/>
              </a:ext>
            </a:extLst>
          </p:cNvPr>
          <p:cNvSpPr/>
          <p:nvPr/>
        </p:nvSpPr>
        <p:spPr>
          <a:xfrm>
            <a:off x="458435" y="2892406"/>
            <a:ext cx="14230959" cy="2165777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Hintergrund:</a:t>
            </a:r>
          </a:p>
          <a:p>
            <a:r>
              <a:rPr lang="de-DE" sz="2400" dirty="0">
                <a:solidFill>
                  <a:schemeClr val="tx1"/>
                </a:solidFill>
              </a:rPr>
              <a:t>Ein Experiment dänischer Schülerinnen (http://ofthebox.org/wifi-experiment-done-group-9th-grade-students-got-serious-international-attention/) soll gezeigt haben, dass WLAN Strahlung einen signifikanten negativen Einfluss auf  die Keimung und das Wachstum von Kresse hat. Elektrosmog soll generell gefährlich sein und vermieden werden.</a:t>
            </a:r>
          </a:p>
          <a:p>
            <a:endParaRPr lang="de-DE" sz="3200" b="1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5F2543A-98A0-41BE-B95C-102BBF3E70BD}"/>
              </a:ext>
            </a:extLst>
          </p:cNvPr>
          <p:cNvSpPr/>
          <p:nvPr/>
        </p:nvSpPr>
        <p:spPr>
          <a:xfrm>
            <a:off x="458434" y="5490355"/>
            <a:ext cx="14230960" cy="3703105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85115" tIns="142558" rIns="285115" bIns="14255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3200" b="1" dirty="0">
                <a:solidFill>
                  <a:schemeClr val="tx1">
                    <a:alpha val="55000"/>
                  </a:schemeClr>
                </a:solidFill>
              </a:rPr>
              <a:t>Forschungsproblem:</a:t>
            </a:r>
          </a:p>
          <a:p>
            <a:r>
              <a:rPr lang="de-DE" sz="2400" dirty="0">
                <a:solidFill>
                  <a:schemeClr val="tx1"/>
                </a:solidFill>
              </a:rPr>
              <a:t>WLAN Strahlung soll nach verschiedenen (unbewiesenen) Vermutungen einen Einfluss auf die menschliche Gesundheit und das Wohlbefinden.</a:t>
            </a:r>
          </a:p>
          <a:p>
            <a:r>
              <a:rPr lang="de-DE" sz="2400" dirty="0">
                <a:solidFill>
                  <a:schemeClr val="tx1"/>
                </a:solidFill>
              </a:rPr>
              <a:t>Bis jetzt konnte das aber nicht eindeutig nachgewiesen werden. Die meisten Studien zeigen, dass diese Art von Strahlung (gepulste, hochfrequente elektromagnetische Strahlung) keinen schädlichen Einfluss hat, z.B. </a:t>
            </a:r>
            <a:r>
              <a:rPr lang="en-US" sz="2400" dirty="0">
                <a:solidFill>
                  <a:schemeClr val="tx1"/>
                </a:solidFill>
              </a:rPr>
              <a:t>Britain) HPA(G (2012) Health effects from radiofrequency electromagnetic fields. Health Protection Agency; Centre for Radiation, Chemical and Environmental Hazards, London, Chilton, </a:t>
            </a:r>
            <a:r>
              <a:rPr lang="en-US" sz="2400" dirty="0" err="1">
                <a:solidFill>
                  <a:schemeClr val="tx1"/>
                </a:solidFill>
              </a:rPr>
              <a:t>Didcot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Oxfordshire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941334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_der_FOM_20170109">
  <a:themeElements>
    <a:clrScheme name="FOM_neu">
      <a:dk1>
        <a:srgbClr val="262626"/>
      </a:dk1>
      <a:lt1>
        <a:sysClr val="window" lastClr="FFFFFF"/>
      </a:lt1>
      <a:dk2>
        <a:srgbClr val="717D87"/>
      </a:dk2>
      <a:lt2>
        <a:srgbClr val="DBDEE1"/>
      </a:lt2>
      <a:accent1>
        <a:srgbClr val="00998A"/>
      </a:accent1>
      <a:accent2>
        <a:srgbClr val="BFE5E2"/>
      </a:accent2>
      <a:accent3>
        <a:srgbClr val="A10010"/>
      </a:accent3>
      <a:accent4>
        <a:srgbClr val="E7C2C3"/>
      </a:accent4>
      <a:accent5>
        <a:srgbClr val="00A7E4"/>
      </a:accent5>
      <a:accent6>
        <a:srgbClr val="FF9700"/>
      </a:accent6>
      <a:hlink>
        <a:srgbClr val="00998A"/>
      </a:hlink>
      <a:folHlink>
        <a:srgbClr val="00998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sz="18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2700">
          <a:noFill/>
        </a:ln>
        <a:effectLst/>
      </a:spPr>
      <a:bodyPr vert="horz" wrap="square" lIns="0" tIns="36000" rIns="0" bIns="36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rgbClr val="23A092"/>
          </a:buClr>
          <a:buSzPct val="80000"/>
          <a:buFont typeface="Wingdings" pitchFamily="2" charset="2"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C707DDC-7E83-4FE5-A713-C331E20CE35E}" vid="{EF040FD7-DB2F-4BBA-848F-21EF380FC4C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Benutzerdefiniert</PresentationFormat>
  <Paragraphs>62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PPT-Vorlage_der_FOM_20170109</vt:lpstr>
      <vt:lpstr>Projektname: Prozessoptimierung im Incident-Mgmt durch RCA Automatisierung  </vt:lpstr>
      <vt:lpstr>Projektname: WLANKresse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Professor Dr. Klemens Waldhör</dc:creator>
  <cp:lastModifiedBy>Paul Hornig</cp:lastModifiedBy>
  <cp:revision>99</cp:revision>
  <cp:lastPrinted>2018-04-29T15:59:50Z</cp:lastPrinted>
  <dcterms:created xsi:type="dcterms:W3CDTF">2018-03-30T06:58:24Z</dcterms:created>
  <dcterms:modified xsi:type="dcterms:W3CDTF">2024-10-07T20:23:47Z</dcterms:modified>
</cp:coreProperties>
</file>