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media/image2.png" ContentType="image/png"/>
  <Override PartName="/ppt/media/image5.jpeg" ContentType="image/jpeg"/>
  <Override PartName="/ppt/media/image1.png" ContentType="image/png"/>
  <Override PartName="/ppt/media/image4.png" ContentType="image/png"/>
  <Override PartName="/ppt/media/image3.png" ContentType="image/png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slideMaster3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50" r:id="rId3"/>
    <p:sldMasterId id="2147483652" r:id="rId4"/>
    <p:sldMasterId id="2147483654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</p:spPr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</p:spPr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</p:spPr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575280" y="1890360"/>
            <a:ext cx="7882200" cy="24523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800">
                <a:solidFill>
                  <a:srgbClr val="000000"/>
                </a:solidFill>
                <a:latin typeface="Arial"/>
              </a:rPr>
              <a:t>Test Doubles, </a:t>
            </a:r>
            <a:r>
              <a:rPr lang="en-US" sz="4800">
                <a:solidFill>
                  <a:srgbClr val="000000"/>
                </a:solidFill>
                <a:latin typeface="Arial"/>
              </a:rPr>
              <a:t>
</a:t>
            </a:r>
            <a:r>
              <a:rPr lang="en-US" sz="4800">
                <a:solidFill>
                  <a:srgbClr val="000000"/>
                </a:solidFill>
                <a:latin typeface="Arial"/>
              </a:rPr>
              <a:t>Design and Testability</a:t>
            </a:r>
            <a:endParaRPr/>
          </a:p>
        </p:txBody>
      </p:sp>
      <p:sp>
        <p:nvSpPr>
          <p:cNvPr id="13" name="CustomShape 2"/>
          <p:cNvSpPr/>
          <p:nvPr/>
        </p:nvSpPr>
        <p:spPr>
          <a:xfrm>
            <a:off x="1143000" y="5486400"/>
            <a:ext cx="6933600" cy="83736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1600">
                <a:solidFill>
                  <a:srgbClr val="bfbfbf"/>
                </a:solidFill>
                <a:latin typeface="Arial"/>
              </a:rPr>
              <a:t>GMU SWE-795, Test Driven Development, Spring 2011, Bill Shelton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685800" y="685800"/>
            <a:ext cx="8000280" cy="53391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import org.junit.*</a:t>
            </a:r>
            <a:endParaRPr/>
          </a:p>
          <a:p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public class EmailerTest {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List&lt;Recipient&gt; recipients;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@Before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public void setUp(){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List&lt;Recipient&gt; recipients = new ArrayList();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recipients.add( new Recipient("ed", "ed@ed.com") );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recipients.add( new Recipient("ed2", "ed2@ed.com") );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recipients.add( new Recipient("ed3", "ed3@ed.com") );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recipients.add( new Recipient("ed4", "ed4@ed.com") );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recipients.add( new Recipient("ed5", "ed5@ed.com") );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@Test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public void testSendEmail() throws Throwable {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       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Emailer.sendEmail(recipients, "Thank your visiting teh internets! Please come again.");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/>
          </a:p>
          <a:p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/>
          </a:p>
          <a:p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13720" y="1311120"/>
            <a:ext cx="8228520" cy="11419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A Few Unit Testing Principals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1143000" y="2819520"/>
            <a:ext cx="7542720" cy="2513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Controllability</a:t>
            </a:r>
            <a:endParaRPr/>
          </a:p>
          <a:p>
            <a:pPr lvl="2">
              <a:lnSpc>
                <a:spcPct val="150000"/>
              </a:lnSpc>
              <a:buSzPct val="45000"/>
              <a:buFont typeface="StarSymbol"/>
              <a:buChar char=""/>
            </a:pPr>
            <a:r>
              <a:rPr i="1" lang="en-US" sz="2400">
                <a:latin typeface="Arial"/>
              </a:rPr>
              <a:t>Isolation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Speed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Accuracy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Coverage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0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98040" y="570960"/>
            <a:ext cx="4559040" cy="5371920"/>
          </a:xfrm>
          <a:prstGeom prst="rect">
            <a:avLst/>
          </a:prstGeom>
        </p:spPr>
      </p:pic>
      <p:sp>
        <p:nvSpPr>
          <p:cNvPr id="109" name="CustomShape 1"/>
          <p:cNvSpPr/>
          <p:nvPr/>
        </p:nvSpPr>
        <p:spPr>
          <a:xfrm>
            <a:off x="5486400" y="228600"/>
            <a:ext cx="3199680" cy="5760000"/>
          </a:xfrm>
          <a:prstGeom prst="rect">
            <a:avLst/>
          </a:prstGeom>
        </p:spPr>
      </p:sp>
      <p:sp>
        <p:nvSpPr>
          <p:cNvPr id="110" name="TextShape 2"/>
          <p:cNvSpPr txBox="1"/>
          <p:nvPr/>
        </p:nvSpPr>
        <p:spPr>
          <a:xfrm>
            <a:off x="5486400" y="1371600"/>
            <a:ext cx="2971800" cy="35650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en-US" sz="3200"/>
              <a:t>“</a:t>
            </a:r>
            <a:r>
              <a:rPr lang="en-US" sz="3200"/>
              <a:t>Once,” </a:t>
            </a:r>
            <a:endParaRPr/>
          </a:p>
          <a:p>
            <a:pPr algn="ctr"/>
            <a:r>
              <a:rPr lang="en-US" sz="3200"/>
              <a:t>the Mock Turtle said  at last,  with a deep sigh,  </a:t>
            </a:r>
            <a:endParaRPr/>
          </a:p>
          <a:p>
            <a:pPr algn="ctr"/>
            <a:r>
              <a:rPr lang="en-US" sz="3200"/>
              <a:t>“</a:t>
            </a:r>
            <a:r>
              <a:rPr lang="en-US" sz="3200"/>
              <a:t>I was a real turtle”</a:t>
            </a:r>
            <a:endParaRPr/>
          </a:p>
        </p:txBody>
      </p:sp>
      <p:sp>
        <p:nvSpPr>
          <p:cNvPr id="111" name="TextShape 3"/>
          <p:cNvSpPr txBox="1"/>
          <p:nvPr/>
        </p:nvSpPr>
        <p:spPr>
          <a:xfrm>
            <a:off x="685800" y="6054120"/>
            <a:ext cx="4925160" cy="3466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i="1" lang="en-US" sz="1400">
                <a:solidFill>
                  <a:srgbClr val="b3b3b3"/>
                </a:solidFill>
              </a:rPr>
              <a:t>Lewis Carroll, Alice's Adventures in Wonderland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13720" y="1311120"/>
            <a:ext cx="8228520" cy="11419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Types of </a:t>
            </a:r>
            <a:r>
              <a:rPr i="1" lang="en-US" sz="4400">
                <a:solidFill>
                  <a:srgbClr val="000000"/>
                </a:solidFill>
                <a:latin typeface="Arial"/>
              </a:rPr>
              <a:t>Mocks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457560" y="2743560"/>
            <a:ext cx="8228520" cy="2513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Gerard Meszaros classifies these as </a:t>
            </a:r>
            <a:r>
              <a:rPr i="1" lang="en-US" sz="2400">
                <a:latin typeface="Arial"/>
              </a:rPr>
              <a:t>Test Doubles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Stubs, Fakes, Mocks,Test Spies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Martin Fowler makes a distinction between </a:t>
            </a:r>
            <a:r>
              <a:rPr i="1" lang="en-US" sz="2400">
                <a:latin typeface="Arial"/>
              </a:rPr>
              <a:t>mocks</a:t>
            </a:r>
            <a:r>
              <a:rPr lang="en-US" sz="2400">
                <a:latin typeface="Arial"/>
              </a:rPr>
              <a:t> and </a:t>
            </a:r>
            <a:r>
              <a:rPr i="1" lang="en-US" sz="2400">
                <a:latin typeface="Arial"/>
              </a:rPr>
              <a:t>stubs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13720" y="1311120"/>
            <a:ext cx="8228520" cy="11419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Behavior vs. State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457560" y="2743560"/>
            <a:ext cx="8228520" cy="2513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State </a:t>
            </a:r>
            <a:r>
              <a:rPr lang="en-US" sz="2200" u="sng">
                <a:latin typeface="Arial"/>
              </a:rPr>
              <a:t>returns</a:t>
            </a:r>
            <a:r>
              <a:rPr lang="en-US" sz="2200">
                <a:latin typeface="Arial"/>
              </a:rPr>
              <a:t> some data type (Ask) and unit tests verify </a:t>
            </a:r>
            <a:r>
              <a:rPr i="1" lang="en-US" sz="2200">
                <a:latin typeface="Arial"/>
              </a:rPr>
              <a:t>state</a:t>
            </a:r>
            <a:r>
              <a:rPr lang="en-US" sz="2200">
                <a:latin typeface="Arial"/>
              </a:rPr>
              <a:t>.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Behavior </a:t>
            </a:r>
            <a:r>
              <a:rPr lang="en-US" sz="2200" u="sng">
                <a:latin typeface="Arial"/>
              </a:rPr>
              <a:t>does</a:t>
            </a:r>
            <a:r>
              <a:rPr lang="en-US" sz="2200">
                <a:latin typeface="Arial"/>
              </a:rPr>
              <a:t> some action (Tell) and usually returns </a:t>
            </a:r>
            <a:r>
              <a:rPr i="1" lang="en-US" sz="2200">
                <a:latin typeface="Arial"/>
              </a:rPr>
              <a:t>void</a:t>
            </a:r>
            <a:r>
              <a:rPr lang="en-US" sz="2200">
                <a:latin typeface="Arial"/>
              </a:rPr>
              <a:t>.  Unit tests </a:t>
            </a:r>
            <a:r>
              <a:rPr i="1" lang="en-US" sz="2200">
                <a:latin typeface="Arial"/>
              </a:rPr>
              <a:t>verify</a:t>
            </a:r>
            <a:r>
              <a:rPr lang="en-US" sz="2200">
                <a:latin typeface="Arial"/>
              </a:rPr>
              <a:t> method calls. (Also referred to as </a:t>
            </a:r>
            <a:r>
              <a:rPr i="1" lang="en-US" sz="2200">
                <a:latin typeface="Arial"/>
              </a:rPr>
              <a:t>Interaction Testing</a:t>
            </a:r>
            <a:r>
              <a:rPr lang="en-US" sz="2200">
                <a:latin typeface="Arial"/>
              </a:rPr>
              <a:t>)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13720" y="1311120"/>
            <a:ext cx="8228520" cy="11419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The Gold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457200" y="2286360"/>
            <a:ext cx="4343040" cy="2971440"/>
          </a:xfrm>
          <a:prstGeom prst="rect">
            <a:avLst/>
          </a:prstGeom>
        </p:spPr>
        <p:txBody>
          <a:bodyPr bIns="45000" lIns="90000" rIns="90000" tIns="45000"/>
          <a:p>
            <a:pPr algn="r">
              <a:lnSpc>
                <a:spcPct val="150000"/>
              </a:lnSpc>
            </a:pPr>
            <a:r>
              <a:rPr lang="en-US" sz="2400">
                <a:latin typeface="Arial"/>
              </a:rPr>
              <a:t>Mocks address the problem of handling dependencies, </a:t>
            </a:r>
            <a:r>
              <a:rPr lang="en-US" sz="2400" u="sng">
                <a:latin typeface="Arial"/>
              </a:rPr>
              <a:t>but</a:t>
            </a:r>
            <a:r>
              <a:rPr lang="en-US" sz="2400">
                <a:latin typeface="Arial"/>
              </a:rPr>
              <a:t> the a TDD approach using mocks can help discovering needed types and interfaces. </a:t>
            </a:r>
            <a:endParaRPr/>
          </a:p>
          <a:p>
            <a:pPr algn="r">
              <a:lnSpc>
                <a:spcPct val="150000"/>
              </a:lnSpc>
            </a:pPr>
            <a:r>
              <a:rPr i="1" lang="en-US" sz="2400">
                <a:latin typeface="Arial"/>
              </a:rPr>
              <a:t>Need Driven Development</a:t>
            </a:r>
            <a:endParaRPr/>
          </a:p>
        </p:txBody>
      </p:sp>
      <p:pic>
        <p:nvPicPr>
          <p:cNvPr descr="" id="11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235840" y="2514600"/>
            <a:ext cx="2993760" cy="2514600"/>
          </a:xfrm>
          <a:prstGeom prst="rect">
            <a:avLst/>
          </a:prstGeom>
        </p:spPr>
      </p:pic>
    </p:spTree>
  </p:cSld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13720" y="1311120"/>
            <a:ext cx="8228520" cy="11419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Other Applications?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457200" y="2286360"/>
            <a:ext cx="8001000" cy="3428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Discovery of Types and Interfaces [REF]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Simulation Scenarios:</a:t>
            </a:r>
            <a:endParaRPr/>
          </a:p>
          <a:p>
            <a:pPr lvl="1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Software Fault Injection</a:t>
            </a:r>
            <a:endParaRPr/>
          </a:p>
          <a:p>
            <a:pPr lvl="1"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Mimic specific mutation operators without generating mutant artifacts?</a:t>
            </a:r>
            <a:endParaRPr/>
          </a:p>
          <a:p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319680"/>
            <a:ext cx="8228520" cy="5760000"/>
          </a:xfrm>
          <a:prstGeom prst="rect">
            <a:avLst/>
          </a:prstGeom>
        </p:spPr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762120"/>
            <a:ext cx="3859560" cy="4964760"/>
          </a:xfrm>
          <a:prstGeom prst="rect">
            <a:avLst/>
          </a:prstGeom>
        </p:spPr>
      </p:pic>
      <p:sp>
        <p:nvSpPr>
          <p:cNvPr id="15" name="CustomShape 1"/>
          <p:cNvSpPr/>
          <p:nvPr/>
        </p:nvSpPr>
        <p:spPr>
          <a:xfrm>
            <a:off x="5257800" y="2698560"/>
            <a:ext cx="3199680" cy="11869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2400">
                <a:solidFill>
                  <a:srgbClr val="000000"/>
                </a:solidFill>
                <a:latin typeface="Calibri"/>
              </a:rPr>
              <a:t>Chuck Norris doesn’t do TDD ...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762120"/>
            <a:ext cx="3859560" cy="4964760"/>
          </a:xfrm>
          <a:prstGeom prst="rect">
            <a:avLst/>
          </a:prstGeom>
        </p:spPr>
      </p:pic>
      <p:sp>
        <p:nvSpPr>
          <p:cNvPr id="17" name="CustomShape 1"/>
          <p:cNvSpPr/>
          <p:nvPr/>
        </p:nvSpPr>
        <p:spPr>
          <a:xfrm>
            <a:off x="5257800" y="2514600"/>
            <a:ext cx="3199680" cy="15526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2400">
                <a:solidFill>
                  <a:srgbClr val="000000"/>
                </a:solidFill>
                <a:latin typeface="Calibri"/>
              </a:rPr>
              <a:t>…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because software defects are way too scared to be in </a:t>
            </a:r>
            <a:r>
              <a:rPr lang="en-US" sz="2400" u="sng">
                <a:solidFill>
                  <a:srgbClr val="000000"/>
                </a:solidFill>
                <a:latin typeface="Calibri"/>
              </a:rPr>
              <a:t>his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code.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stomShape 1"/>
          <p:cNvSpPr/>
          <p:nvPr/>
        </p:nvSpPr>
        <p:spPr>
          <a:xfrm>
            <a:off x="2211480" y="6400800"/>
            <a:ext cx="3769200" cy="3434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900">
                <a:solidFill>
                  <a:srgbClr val="000000"/>
                </a:solidFill>
                <a:latin typeface="Times New Roman"/>
              </a:rPr>
              <a:t>Introduction to Software Testing  (Ch 2)</a:t>
            </a:r>
            <a:endParaRPr/>
          </a:p>
        </p:txBody>
      </p:sp>
      <p:sp>
        <p:nvSpPr>
          <p:cNvPr id="19" name="CustomShape 2"/>
          <p:cNvSpPr/>
          <p:nvPr/>
        </p:nvSpPr>
        <p:spPr>
          <a:xfrm>
            <a:off x="4038480" y="6424560"/>
            <a:ext cx="2894400" cy="3546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900">
                <a:solidFill>
                  <a:srgbClr val="000000"/>
                </a:solidFill>
                <a:latin typeface="Times New Roman"/>
              </a:rPr>
              <a:t>© Ammann &amp; Offutt</a:t>
            </a:r>
            <a:endParaRPr/>
          </a:p>
        </p:txBody>
      </p:sp>
      <p:sp>
        <p:nvSpPr>
          <p:cNvPr id="20" name="CustomShape 3"/>
          <p:cNvSpPr/>
          <p:nvPr/>
        </p:nvSpPr>
        <p:spPr>
          <a:xfrm>
            <a:off x="2013120" y="4091760"/>
            <a:ext cx="776880" cy="315000"/>
          </a:xfrm>
          <a:prstGeom prst="rect">
            <a:avLst/>
          </a:prstGeom>
        </p:spPr>
      </p:sp>
      <p:sp>
        <p:nvSpPr>
          <p:cNvPr id="21" name="CustomShape 4"/>
          <p:cNvSpPr/>
          <p:nvPr/>
        </p:nvSpPr>
        <p:spPr>
          <a:xfrm>
            <a:off x="3643560" y="4007520"/>
            <a:ext cx="776880" cy="315000"/>
          </a:xfrm>
          <a:prstGeom prst="rect">
            <a:avLst/>
          </a:prstGeom>
        </p:spPr>
      </p:sp>
      <p:sp>
        <p:nvSpPr>
          <p:cNvPr id="22" name="CustomShape 5"/>
          <p:cNvSpPr/>
          <p:nvPr/>
        </p:nvSpPr>
        <p:spPr>
          <a:xfrm>
            <a:off x="4908600" y="2245680"/>
            <a:ext cx="403560" cy="315000"/>
          </a:xfrm>
          <a:prstGeom prst="rect">
            <a:avLst/>
          </a:prstGeom>
        </p:spPr>
      </p:sp>
      <p:sp>
        <p:nvSpPr>
          <p:cNvPr id="23" name="CustomShape 6"/>
          <p:cNvSpPr/>
          <p:nvPr/>
        </p:nvSpPr>
        <p:spPr>
          <a:xfrm>
            <a:off x="2001960" y="2466360"/>
            <a:ext cx="776880" cy="315000"/>
          </a:xfrm>
          <a:prstGeom prst="rect">
            <a:avLst/>
          </a:prstGeom>
        </p:spPr>
      </p:sp>
      <p:sp>
        <p:nvSpPr>
          <p:cNvPr id="24" name="CustomShape 7"/>
          <p:cNvSpPr/>
          <p:nvPr/>
        </p:nvSpPr>
        <p:spPr>
          <a:xfrm>
            <a:off x="5913720" y="4733280"/>
            <a:ext cx="185796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Simple Round Trip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SRTC</a:t>
            </a:r>
            <a:endParaRPr/>
          </a:p>
        </p:txBody>
      </p:sp>
      <p:sp>
        <p:nvSpPr>
          <p:cNvPr id="25" name="Line 8"/>
          <p:cNvSpPr/>
          <p:nvPr/>
        </p:nvSpPr>
        <p:spPr>
          <a:xfrm>
            <a:off x="6048720" y="5245920"/>
            <a:ext cx="158652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6" name="CustomShape 9"/>
          <p:cNvSpPr/>
          <p:nvPr/>
        </p:nvSpPr>
        <p:spPr>
          <a:xfrm>
            <a:off x="3625920" y="4947480"/>
            <a:ext cx="127044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Node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NC</a:t>
            </a:r>
            <a:endParaRPr/>
          </a:p>
        </p:txBody>
      </p:sp>
      <p:sp>
        <p:nvSpPr>
          <p:cNvPr id="27" name="Line 10"/>
          <p:cNvSpPr/>
          <p:nvPr/>
        </p:nvSpPr>
        <p:spPr>
          <a:xfrm>
            <a:off x="3717720" y="5460120"/>
            <a:ext cx="108612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8" name="CustomShape 11"/>
          <p:cNvSpPr/>
          <p:nvPr/>
        </p:nvSpPr>
        <p:spPr>
          <a:xfrm>
            <a:off x="3562560" y="3791880"/>
            <a:ext cx="123732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Edge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EC</a:t>
            </a:r>
            <a:endParaRPr/>
          </a:p>
        </p:txBody>
      </p:sp>
      <p:sp>
        <p:nvSpPr>
          <p:cNvPr id="29" name="Line 12"/>
          <p:cNvSpPr/>
          <p:nvPr/>
        </p:nvSpPr>
        <p:spPr>
          <a:xfrm>
            <a:off x="3652920" y="4304160"/>
            <a:ext cx="10558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0" name="CustomShape 13"/>
          <p:cNvSpPr/>
          <p:nvPr/>
        </p:nvSpPr>
        <p:spPr>
          <a:xfrm>
            <a:off x="3657600" y="2648880"/>
            <a:ext cx="120384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Edge-Pair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EPC</a:t>
            </a:r>
            <a:endParaRPr/>
          </a:p>
        </p:txBody>
      </p:sp>
      <p:sp>
        <p:nvSpPr>
          <p:cNvPr id="31" name="Line 14"/>
          <p:cNvSpPr/>
          <p:nvPr/>
        </p:nvSpPr>
        <p:spPr>
          <a:xfrm>
            <a:off x="3744720" y="3161520"/>
            <a:ext cx="102852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2" name="CustomShape 15"/>
          <p:cNvSpPr/>
          <p:nvPr/>
        </p:nvSpPr>
        <p:spPr>
          <a:xfrm>
            <a:off x="5558760" y="1734480"/>
            <a:ext cx="173232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Prime Path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PPC</a:t>
            </a:r>
            <a:endParaRPr/>
          </a:p>
        </p:txBody>
      </p:sp>
      <p:sp>
        <p:nvSpPr>
          <p:cNvPr id="33" name="Line 16"/>
          <p:cNvSpPr/>
          <p:nvPr/>
        </p:nvSpPr>
        <p:spPr>
          <a:xfrm>
            <a:off x="5685840" y="2247120"/>
            <a:ext cx="14778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4" name="CustomShape 17"/>
          <p:cNvSpPr/>
          <p:nvPr/>
        </p:nvSpPr>
        <p:spPr>
          <a:xfrm>
            <a:off x="5486400" y="591480"/>
            <a:ext cx="174348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Complete Path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CPC</a:t>
            </a:r>
            <a:endParaRPr/>
          </a:p>
        </p:txBody>
      </p:sp>
      <p:sp>
        <p:nvSpPr>
          <p:cNvPr id="35" name="Line 18"/>
          <p:cNvSpPr/>
          <p:nvPr/>
        </p:nvSpPr>
        <p:spPr>
          <a:xfrm>
            <a:off x="5613120" y="1032120"/>
            <a:ext cx="14889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6" name="CustomShape 19"/>
          <p:cNvSpPr/>
          <p:nvPr/>
        </p:nvSpPr>
        <p:spPr>
          <a:xfrm>
            <a:off x="5911920" y="3594960"/>
            <a:ext cx="185796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Complete Round Trip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CRTC</a:t>
            </a:r>
            <a:endParaRPr/>
          </a:p>
        </p:txBody>
      </p:sp>
      <p:sp>
        <p:nvSpPr>
          <p:cNvPr id="37" name="Line 20"/>
          <p:cNvSpPr/>
          <p:nvPr/>
        </p:nvSpPr>
        <p:spPr>
          <a:xfrm>
            <a:off x="6047280" y="4107600"/>
            <a:ext cx="15861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8" name="CustomShape 21"/>
          <p:cNvSpPr/>
          <p:nvPr/>
        </p:nvSpPr>
        <p:spPr>
          <a:xfrm>
            <a:off x="1246320" y="2456640"/>
            <a:ext cx="154368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All-DU-Paths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ADUP</a:t>
            </a:r>
            <a:endParaRPr/>
          </a:p>
        </p:txBody>
      </p:sp>
      <p:sp>
        <p:nvSpPr>
          <p:cNvPr id="39" name="Line 22"/>
          <p:cNvSpPr/>
          <p:nvPr/>
        </p:nvSpPr>
        <p:spPr>
          <a:xfrm>
            <a:off x="1357920" y="2969280"/>
            <a:ext cx="13190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0" name="CustomShape 23"/>
          <p:cNvSpPr/>
          <p:nvPr/>
        </p:nvSpPr>
        <p:spPr>
          <a:xfrm>
            <a:off x="1247760" y="3594960"/>
            <a:ext cx="154368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All-uses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AUC</a:t>
            </a:r>
            <a:endParaRPr/>
          </a:p>
        </p:txBody>
      </p:sp>
      <p:sp>
        <p:nvSpPr>
          <p:cNvPr id="41" name="Line 24"/>
          <p:cNvSpPr/>
          <p:nvPr/>
        </p:nvSpPr>
        <p:spPr>
          <a:xfrm>
            <a:off x="1359720" y="4107600"/>
            <a:ext cx="13186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2" name="CustomShape 25"/>
          <p:cNvSpPr/>
          <p:nvPr/>
        </p:nvSpPr>
        <p:spPr>
          <a:xfrm>
            <a:off x="1247760" y="4731480"/>
            <a:ext cx="154368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All-defs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ADC</a:t>
            </a:r>
            <a:endParaRPr/>
          </a:p>
        </p:txBody>
      </p:sp>
      <p:sp>
        <p:nvSpPr>
          <p:cNvPr id="43" name="Line 26"/>
          <p:cNvSpPr/>
          <p:nvPr/>
        </p:nvSpPr>
        <p:spPr>
          <a:xfrm>
            <a:off x="1359720" y="5244120"/>
            <a:ext cx="13186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4" name="Line 27"/>
          <p:cNvSpPr/>
          <p:nvPr/>
        </p:nvSpPr>
        <p:spPr>
          <a:xfrm>
            <a:off x="6842160" y="440748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5" name="Line 28"/>
          <p:cNvSpPr/>
          <p:nvPr/>
        </p:nvSpPr>
        <p:spPr>
          <a:xfrm>
            <a:off x="4260960" y="461556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6" name="Line 29"/>
          <p:cNvSpPr/>
          <p:nvPr/>
        </p:nvSpPr>
        <p:spPr>
          <a:xfrm>
            <a:off x="4260960" y="348048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7" name="Line 30"/>
          <p:cNvSpPr/>
          <p:nvPr/>
        </p:nvSpPr>
        <p:spPr>
          <a:xfrm>
            <a:off x="2019240" y="327420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8" name="Line 31"/>
          <p:cNvSpPr/>
          <p:nvPr/>
        </p:nvSpPr>
        <p:spPr>
          <a:xfrm>
            <a:off x="6391440" y="141660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9" name="Line 32"/>
          <p:cNvSpPr/>
          <p:nvPr/>
        </p:nvSpPr>
        <p:spPr>
          <a:xfrm>
            <a:off x="2019240" y="440280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cxnSp>
        <p:nvCxnSpPr>
          <p:cNvPr id="50" name="Line 33"/>
          <p:cNvCxnSpPr/>
          <p:nvPr/>
        </p:nvCxnSpPr>
        <p:spPr>
          <a:xfrm>
            <a:off x="2792160" y="3984840"/>
            <a:ext cx="771480" cy="198000"/>
          </a:xfrm>
          <a:prstGeom prst="bentConnector3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51" name="Line 34"/>
          <p:cNvCxnSpPr/>
          <p:nvPr/>
        </p:nvCxnSpPr>
        <p:spPr>
          <a:xfrm flipH="1">
            <a:off x="2790720" y="2124360"/>
            <a:ext cx="2769120" cy="723240"/>
          </a:xfrm>
          <a:prstGeom prst="curvedConnector3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52" name="Line 35"/>
          <p:cNvSpPr/>
          <p:nvPr/>
        </p:nvSpPr>
        <p:spPr>
          <a:xfrm>
            <a:off x="6400800" y="2514600"/>
            <a:ext cx="466560" cy="1069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cxnSp>
        <p:nvCxnSpPr>
          <p:cNvPr id="53" name="Line 36"/>
          <p:cNvCxnSpPr/>
          <p:nvPr/>
        </p:nvCxnSpPr>
        <p:spPr>
          <a:xfrm flipH="1">
            <a:off x="4800600" y="2124360"/>
            <a:ext cx="759240" cy="2058480"/>
          </a:xfrm>
          <a:prstGeom prst="curvedConnector3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54" name="Line 37"/>
          <p:cNvCxnSpPr/>
          <p:nvPr/>
        </p:nvCxnSpPr>
        <p:spPr>
          <a:xfrm flipH="1">
            <a:off x="4862160" y="981360"/>
            <a:ext cx="625320" cy="2058480"/>
          </a:xfrm>
          <a:prstGeom prst="curvedConnector3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2211480" y="6400800"/>
            <a:ext cx="3769200" cy="3434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900">
                <a:solidFill>
                  <a:srgbClr val="000000"/>
                </a:solidFill>
                <a:latin typeface="Times New Roman"/>
              </a:rPr>
              <a:t>Introduction to Software Testing  (Ch 2)</a:t>
            </a:r>
            <a:endParaRPr/>
          </a:p>
        </p:txBody>
      </p:sp>
      <p:sp>
        <p:nvSpPr>
          <p:cNvPr id="56" name="CustomShape 2"/>
          <p:cNvSpPr/>
          <p:nvPr/>
        </p:nvSpPr>
        <p:spPr>
          <a:xfrm>
            <a:off x="4038480" y="6424560"/>
            <a:ext cx="2894400" cy="3546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900">
                <a:solidFill>
                  <a:srgbClr val="000000"/>
                </a:solidFill>
                <a:latin typeface="Times New Roman"/>
              </a:rPr>
              <a:t>© Ammann &amp; Offutt</a:t>
            </a:r>
            <a:endParaRPr/>
          </a:p>
        </p:txBody>
      </p:sp>
      <p:sp>
        <p:nvSpPr>
          <p:cNvPr id="57" name="CustomShape 3"/>
          <p:cNvSpPr/>
          <p:nvPr/>
        </p:nvSpPr>
        <p:spPr>
          <a:xfrm>
            <a:off x="2013120" y="4091760"/>
            <a:ext cx="776880" cy="315000"/>
          </a:xfrm>
          <a:prstGeom prst="rect">
            <a:avLst/>
          </a:prstGeom>
        </p:spPr>
      </p:sp>
      <p:sp>
        <p:nvSpPr>
          <p:cNvPr id="58" name="CustomShape 4"/>
          <p:cNvSpPr/>
          <p:nvPr/>
        </p:nvSpPr>
        <p:spPr>
          <a:xfrm>
            <a:off x="3643560" y="4007520"/>
            <a:ext cx="776880" cy="315000"/>
          </a:xfrm>
          <a:prstGeom prst="rect">
            <a:avLst/>
          </a:prstGeom>
        </p:spPr>
      </p:sp>
      <p:sp>
        <p:nvSpPr>
          <p:cNvPr id="59" name="CustomShape 5"/>
          <p:cNvSpPr/>
          <p:nvPr/>
        </p:nvSpPr>
        <p:spPr>
          <a:xfrm>
            <a:off x="4908600" y="2245680"/>
            <a:ext cx="403560" cy="315000"/>
          </a:xfrm>
          <a:prstGeom prst="rect">
            <a:avLst/>
          </a:prstGeom>
        </p:spPr>
      </p:sp>
      <p:sp>
        <p:nvSpPr>
          <p:cNvPr id="60" name="CustomShape 6"/>
          <p:cNvSpPr/>
          <p:nvPr/>
        </p:nvSpPr>
        <p:spPr>
          <a:xfrm>
            <a:off x="2001960" y="2466360"/>
            <a:ext cx="776880" cy="315000"/>
          </a:xfrm>
          <a:prstGeom prst="rect">
            <a:avLst/>
          </a:prstGeom>
        </p:spPr>
      </p:sp>
      <p:sp>
        <p:nvSpPr>
          <p:cNvPr id="61" name="CustomShape 7"/>
          <p:cNvSpPr/>
          <p:nvPr/>
        </p:nvSpPr>
        <p:spPr>
          <a:xfrm>
            <a:off x="5913720" y="4733280"/>
            <a:ext cx="185796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Simple Round Trip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SRTC</a:t>
            </a:r>
            <a:endParaRPr/>
          </a:p>
        </p:txBody>
      </p:sp>
      <p:sp>
        <p:nvSpPr>
          <p:cNvPr id="62" name="Line 8"/>
          <p:cNvSpPr/>
          <p:nvPr/>
        </p:nvSpPr>
        <p:spPr>
          <a:xfrm>
            <a:off x="6048720" y="5245920"/>
            <a:ext cx="158652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63" name="CustomShape 9"/>
          <p:cNvSpPr/>
          <p:nvPr/>
        </p:nvSpPr>
        <p:spPr>
          <a:xfrm>
            <a:off x="3625920" y="4947480"/>
            <a:ext cx="127044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Node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NC</a:t>
            </a:r>
            <a:endParaRPr/>
          </a:p>
        </p:txBody>
      </p:sp>
      <p:sp>
        <p:nvSpPr>
          <p:cNvPr id="64" name="Line 10"/>
          <p:cNvSpPr/>
          <p:nvPr/>
        </p:nvSpPr>
        <p:spPr>
          <a:xfrm>
            <a:off x="3717720" y="5460120"/>
            <a:ext cx="108612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65" name="CustomShape 11"/>
          <p:cNvSpPr/>
          <p:nvPr/>
        </p:nvSpPr>
        <p:spPr>
          <a:xfrm>
            <a:off x="3562560" y="3791880"/>
            <a:ext cx="123732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Edge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EC</a:t>
            </a:r>
            <a:endParaRPr/>
          </a:p>
        </p:txBody>
      </p:sp>
      <p:sp>
        <p:nvSpPr>
          <p:cNvPr id="66" name="Line 12"/>
          <p:cNvSpPr/>
          <p:nvPr/>
        </p:nvSpPr>
        <p:spPr>
          <a:xfrm>
            <a:off x="3652920" y="4304160"/>
            <a:ext cx="10558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67" name="CustomShape 13"/>
          <p:cNvSpPr/>
          <p:nvPr/>
        </p:nvSpPr>
        <p:spPr>
          <a:xfrm>
            <a:off x="3657600" y="2648880"/>
            <a:ext cx="120384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Edge-Pair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EPC</a:t>
            </a:r>
            <a:endParaRPr/>
          </a:p>
        </p:txBody>
      </p:sp>
      <p:sp>
        <p:nvSpPr>
          <p:cNvPr id="68" name="Line 14"/>
          <p:cNvSpPr/>
          <p:nvPr/>
        </p:nvSpPr>
        <p:spPr>
          <a:xfrm>
            <a:off x="3744720" y="3161520"/>
            <a:ext cx="102852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69" name="CustomShape 15"/>
          <p:cNvSpPr/>
          <p:nvPr/>
        </p:nvSpPr>
        <p:spPr>
          <a:xfrm>
            <a:off x="5558760" y="1734480"/>
            <a:ext cx="173232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Prime Path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PPC</a:t>
            </a:r>
            <a:endParaRPr/>
          </a:p>
        </p:txBody>
      </p:sp>
      <p:sp>
        <p:nvSpPr>
          <p:cNvPr id="70" name="Line 16"/>
          <p:cNvSpPr/>
          <p:nvPr/>
        </p:nvSpPr>
        <p:spPr>
          <a:xfrm>
            <a:off x="5685840" y="2247120"/>
            <a:ext cx="14778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71" name="CustomShape 17"/>
          <p:cNvSpPr/>
          <p:nvPr/>
        </p:nvSpPr>
        <p:spPr>
          <a:xfrm>
            <a:off x="5486400" y="591480"/>
            <a:ext cx="174348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Complete Path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CPC</a:t>
            </a:r>
            <a:endParaRPr/>
          </a:p>
        </p:txBody>
      </p:sp>
      <p:sp>
        <p:nvSpPr>
          <p:cNvPr id="72" name="Line 18"/>
          <p:cNvSpPr/>
          <p:nvPr/>
        </p:nvSpPr>
        <p:spPr>
          <a:xfrm>
            <a:off x="5613120" y="1104120"/>
            <a:ext cx="14889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73" name="CustomShape 19"/>
          <p:cNvSpPr/>
          <p:nvPr/>
        </p:nvSpPr>
        <p:spPr>
          <a:xfrm>
            <a:off x="5911920" y="3594960"/>
            <a:ext cx="185796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Complete Round Trip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CRTC</a:t>
            </a:r>
            <a:endParaRPr/>
          </a:p>
        </p:txBody>
      </p:sp>
      <p:sp>
        <p:nvSpPr>
          <p:cNvPr id="74" name="Line 20"/>
          <p:cNvSpPr/>
          <p:nvPr/>
        </p:nvSpPr>
        <p:spPr>
          <a:xfrm>
            <a:off x="6047280" y="4107600"/>
            <a:ext cx="15861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75" name="CustomShape 21"/>
          <p:cNvSpPr/>
          <p:nvPr/>
        </p:nvSpPr>
        <p:spPr>
          <a:xfrm>
            <a:off x="1246320" y="2456640"/>
            <a:ext cx="154368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All-DU-Paths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ADUP</a:t>
            </a:r>
            <a:endParaRPr/>
          </a:p>
        </p:txBody>
      </p:sp>
      <p:sp>
        <p:nvSpPr>
          <p:cNvPr id="76" name="Line 22"/>
          <p:cNvSpPr/>
          <p:nvPr/>
        </p:nvSpPr>
        <p:spPr>
          <a:xfrm>
            <a:off x="1357920" y="2969280"/>
            <a:ext cx="13190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77" name="CustomShape 23"/>
          <p:cNvSpPr/>
          <p:nvPr/>
        </p:nvSpPr>
        <p:spPr>
          <a:xfrm>
            <a:off x="1247760" y="3594960"/>
            <a:ext cx="154368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All-uses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AUC</a:t>
            </a:r>
            <a:endParaRPr/>
          </a:p>
        </p:txBody>
      </p:sp>
      <p:sp>
        <p:nvSpPr>
          <p:cNvPr id="78" name="Line 24"/>
          <p:cNvSpPr/>
          <p:nvPr/>
        </p:nvSpPr>
        <p:spPr>
          <a:xfrm>
            <a:off x="1359720" y="4107600"/>
            <a:ext cx="13186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79" name="CustomShape 25"/>
          <p:cNvSpPr/>
          <p:nvPr/>
        </p:nvSpPr>
        <p:spPr>
          <a:xfrm>
            <a:off x="1247760" y="4731480"/>
            <a:ext cx="154368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All-defs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ADC</a:t>
            </a:r>
            <a:endParaRPr/>
          </a:p>
        </p:txBody>
      </p:sp>
      <p:sp>
        <p:nvSpPr>
          <p:cNvPr id="80" name="Line 26"/>
          <p:cNvSpPr/>
          <p:nvPr/>
        </p:nvSpPr>
        <p:spPr>
          <a:xfrm>
            <a:off x="1359720" y="5244120"/>
            <a:ext cx="13186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81" name="Line 27"/>
          <p:cNvSpPr/>
          <p:nvPr/>
        </p:nvSpPr>
        <p:spPr>
          <a:xfrm>
            <a:off x="6842160" y="440748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2" name="Line 28"/>
          <p:cNvSpPr/>
          <p:nvPr/>
        </p:nvSpPr>
        <p:spPr>
          <a:xfrm>
            <a:off x="4260960" y="461556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3" name="Line 29"/>
          <p:cNvSpPr/>
          <p:nvPr/>
        </p:nvSpPr>
        <p:spPr>
          <a:xfrm>
            <a:off x="4260960" y="348048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4" name="Line 30"/>
          <p:cNvSpPr/>
          <p:nvPr/>
        </p:nvSpPr>
        <p:spPr>
          <a:xfrm>
            <a:off x="2019240" y="327420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5" name="Line 31"/>
          <p:cNvSpPr/>
          <p:nvPr/>
        </p:nvSpPr>
        <p:spPr>
          <a:xfrm>
            <a:off x="6391440" y="141660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6" name="Line 32"/>
          <p:cNvSpPr/>
          <p:nvPr/>
        </p:nvSpPr>
        <p:spPr>
          <a:xfrm>
            <a:off x="2019240" y="440280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cxnSp>
        <p:nvCxnSpPr>
          <p:cNvPr id="87" name="Line 33"/>
          <p:cNvCxnSpPr/>
          <p:nvPr/>
        </p:nvCxnSpPr>
        <p:spPr>
          <a:xfrm>
            <a:off x="2792160" y="3984840"/>
            <a:ext cx="771480" cy="198000"/>
          </a:xfrm>
          <a:prstGeom prst="bentConnector3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88" name="Line 34"/>
          <p:cNvCxnSpPr/>
          <p:nvPr/>
        </p:nvCxnSpPr>
        <p:spPr>
          <a:xfrm flipH="1">
            <a:off x="2790720" y="2124360"/>
            <a:ext cx="2769120" cy="723240"/>
          </a:xfrm>
          <a:prstGeom prst="curvedConnector3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89" name="Line 35"/>
          <p:cNvSpPr/>
          <p:nvPr/>
        </p:nvSpPr>
        <p:spPr>
          <a:xfrm>
            <a:off x="6400800" y="2514600"/>
            <a:ext cx="466560" cy="1069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cxnSp>
        <p:nvCxnSpPr>
          <p:cNvPr id="90" name="Line 36"/>
          <p:cNvCxnSpPr/>
          <p:nvPr/>
        </p:nvCxnSpPr>
        <p:spPr>
          <a:xfrm flipH="1">
            <a:off x="4800600" y="2124360"/>
            <a:ext cx="759240" cy="2058480"/>
          </a:xfrm>
          <a:prstGeom prst="curvedConnector3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91" name="Line 37"/>
          <p:cNvCxnSpPr/>
          <p:nvPr/>
        </p:nvCxnSpPr>
        <p:spPr>
          <a:xfrm flipH="1">
            <a:off x="4862160" y="981360"/>
            <a:ext cx="625320" cy="2058480"/>
          </a:xfrm>
          <a:prstGeom prst="curvedConnector3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pic>
        <p:nvPicPr>
          <p:cNvPr descr="" id="9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56920" y="505800"/>
            <a:ext cx="775080" cy="997200"/>
          </a:xfrm>
          <a:prstGeom prst="rect">
            <a:avLst/>
          </a:prstGeom>
        </p:spPr>
      </p:pic>
      <p:sp>
        <p:nvSpPr>
          <p:cNvPr id="93" name="CustomShape 38"/>
          <p:cNvSpPr/>
          <p:nvPr/>
        </p:nvSpPr>
        <p:spPr>
          <a:xfrm>
            <a:off x="1333080" y="609480"/>
            <a:ext cx="2266560" cy="779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Chuck Norris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CNC</a:t>
            </a:r>
            <a:endParaRPr/>
          </a:p>
        </p:txBody>
      </p:sp>
      <p:sp>
        <p:nvSpPr>
          <p:cNvPr id="94" name="Line 39"/>
          <p:cNvSpPr/>
          <p:nvPr/>
        </p:nvSpPr>
        <p:spPr>
          <a:xfrm>
            <a:off x="1792080" y="1066680"/>
            <a:ext cx="14889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cxnSp>
        <p:nvCxnSpPr>
          <p:cNvPr id="95" name="Line 40"/>
          <p:cNvCxnSpPr/>
          <p:nvPr/>
        </p:nvCxnSpPr>
        <p:spPr>
          <a:xfrm flipV="1">
            <a:off x="3600360" y="981360"/>
            <a:ext cx="1887120" cy="19080"/>
          </a:xfrm>
          <a:prstGeom prst="curvedConnector3">
            <a:avLst/>
          </a:prstGeom>
          <a:ln w="38160">
            <a:solidFill>
              <a:srgbClr val="0000ff"/>
            </a:solidFill>
            <a:round/>
            <a:tailEnd len="med" type="triangle" w="med"/>
          </a:ln>
        </p:spPr>
      </p:cxnSp>
      <p:cxnSp>
        <p:nvCxnSpPr>
          <p:cNvPr id="96" name="Line 41"/>
          <p:cNvCxnSpPr/>
          <p:nvPr/>
        </p:nvCxnSpPr>
        <p:spPr>
          <a:xfrm flipH="1">
            <a:off x="1904760" y="1389600"/>
            <a:ext cx="563040" cy="992880"/>
          </a:xfrm>
          <a:prstGeom prst="curvedConnector3">
            <a:avLst/>
          </a:prstGeom>
          <a:ln w="38160">
            <a:solidFill>
              <a:srgbClr val="0000ff"/>
            </a:solidFill>
            <a:round/>
            <a:tailEnd len="med" type="triangle" w="med"/>
          </a:ln>
        </p:spPr>
      </p:cxnSp>
      <p:cxnSp>
        <p:nvCxnSpPr>
          <p:cNvPr id="97" name="Line 42"/>
          <p:cNvCxnSpPr/>
          <p:nvPr/>
        </p:nvCxnSpPr>
        <p:spPr>
          <a:xfrm>
            <a:off x="2467080" y="1427400"/>
            <a:ext cx="1793880" cy="1222560"/>
          </a:xfrm>
          <a:prstGeom prst="curvedConnector3">
            <a:avLst/>
          </a:prstGeom>
          <a:ln w="38160">
            <a:solidFill>
              <a:srgbClr val="0000ff"/>
            </a:solidFill>
            <a:round/>
            <a:tailEnd len="med" type="triangle" w="med"/>
          </a:ln>
        </p:spPr>
      </p:cxn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13720" y="1131120"/>
            <a:ext cx="8228520" cy="11419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What are dependencies?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457200" y="2567520"/>
            <a:ext cx="8228520" cy="2513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Anything </a:t>
            </a:r>
            <a:r>
              <a:rPr i="1" lang="en-US" sz="2400">
                <a:latin typeface="Arial"/>
              </a:rPr>
              <a:t>outside</a:t>
            </a:r>
            <a:r>
              <a:rPr lang="en-US" sz="2400">
                <a:latin typeface="Arial"/>
              </a:rPr>
              <a:t> of what you’re testing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Obvious examples: (external services) database operations, file I/O, email, calls across a network (logins, FTP, HTTP, etc.)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 </a:t>
            </a:r>
            <a:r>
              <a:rPr lang="en-US" sz="2400">
                <a:latin typeface="Arial"/>
              </a:rPr>
              <a:t>Less Obvious: Objects that talk to external services.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party libraries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13720" y="1131120"/>
            <a:ext cx="8228520" cy="11419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Testing with Dependencies: Problems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457200" y="2639520"/>
            <a:ext cx="8228520" cy="2513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Slow, Complex Setups and Teardowns, Objects may no exist, not clear what causes a failure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Side effects (Koskella doesn't talk too much about this)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i="1" lang="en-US">
                <a:latin typeface="Arial"/>
              </a:rPr>
              <a:t>Loose control over what you specifically want to test</a:t>
            </a:r>
            <a:endParaRPr/>
          </a:p>
          <a:p>
            <a:pPr lvl="1">
              <a:lnSpc>
                <a:spcPct val="150000"/>
              </a:lnSpc>
              <a:buSzPct val="45000"/>
              <a:buFont typeface="StarSymbol"/>
              <a:buChar char=""/>
            </a:pPr>
            <a:r>
              <a:rPr i="1" lang="en-US">
                <a:latin typeface="Arial"/>
              </a:rPr>
              <a:t>You end up routing data through the dependency and you may get unintended results.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13720" y="1131120"/>
            <a:ext cx="8228520" cy="11419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Dependencies aren't bad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457200" y="2675520"/>
            <a:ext cx="8228520" cy="2513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 </a:t>
            </a:r>
            <a:r>
              <a:rPr lang="en-US" sz="2200">
                <a:latin typeface="Arial"/>
              </a:rPr>
              <a:t>It </a:t>
            </a:r>
            <a:r>
              <a:rPr i="1" lang="en-US" sz="2200">
                <a:latin typeface="Arial"/>
              </a:rPr>
              <a:t>can</a:t>
            </a:r>
            <a:r>
              <a:rPr lang="en-US" sz="2200">
                <a:latin typeface="Arial"/>
              </a:rPr>
              <a:t> make testing difficult, esp. legacy code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TDD forces you to think harder about object interactions and design 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Understanding how to design code to be testable, makes code cleaner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85800" y="1143000"/>
            <a:ext cx="8000280" cy="479988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1500">
                <a:solidFill>
                  <a:srgbClr val="7f0055"/>
                </a:solidFill>
                <a:latin typeface="Monospace"/>
                <a:ea typeface="Monospace"/>
              </a:rPr>
              <a:t>import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 java.util.List;</a:t>
            </a:r>
            <a:endParaRPr/>
          </a:p>
          <a:p>
            <a:endParaRPr/>
          </a:p>
          <a:p>
            <a:r>
              <a:rPr b="1" lang="en-US" sz="1500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en-US" sz="1500">
                <a:solidFill>
                  <a:srgbClr val="7f0055"/>
                </a:solidFill>
                <a:latin typeface="Monospace"/>
                <a:ea typeface="Monospace"/>
              </a:rPr>
              <a:t>class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 Emailer {</a:t>
            </a:r>
            <a:endParaRPr/>
          </a:p>
          <a:p>
            <a:endParaRPr/>
          </a:p>
          <a:p>
            <a:endParaRPr/>
          </a:p>
          <a:p>
            <a:r>
              <a:rPr b="1" lang="en-US" sz="1500">
                <a:solidFill>
                  <a:srgbClr val="7f0055"/>
                </a:solidFill>
                <a:latin typeface="Monospace"/>
                <a:ea typeface="Monospace"/>
              </a:rPr>
              <a:t>  </a:t>
            </a:r>
            <a:r>
              <a:rPr b="1" lang="en-US" sz="1500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en-US" sz="1500">
                <a:solidFill>
                  <a:srgbClr val="7f0055"/>
                </a:solidFill>
                <a:latin typeface="Monospace"/>
                <a:ea typeface="Monospace"/>
              </a:rPr>
              <a:t>boolean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 sendEmail(List&lt;Recipient&gt; recipients, 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                           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String message) {</a:t>
            </a:r>
            <a:endParaRPr/>
          </a:p>
          <a:p>
            <a:endParaRPr/>
          </a:p>
          <a:p>
            <a:r>
              <a:rPr b="1" lang="en-US" sz="1500">
                <a:solidFill>
                  <a:srgbClr val="7f0055"/>
                </a:solidFill>
                <a:latin typeface="Monospace"/>
                <a:ea typeface="Monospace"/>
              </a:rPr>
              <a:t>    </a:t>
            </a:r>
            <a:r>
              <a:rPr b="1" lang="en-US" sz="1500">
                <a:solidFill>
                  <a:srgbClr val="7f0055"/>
                </a:solidFill>
                <a:latin typeface="Monospace"/>
                <a:ea typeface="Monospace"/>
              </a:rPr>
              <a:t>for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(Recipient recipient : recipients){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      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EmailMessage email = </a:t>
            </a:r>
            <a:r>
              <a:rPr b="1" lang="en-US" sz="1500">
                <a:solidFill>
                  <a:srgbClr val="7f0055"/>
                </a:solidFill>
                <a:latin typeface="Monospace"/>
                <a:ea typeface="Monospace"/>
              </a:rPr>
              <a:t>new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 EmailMessage( recipient, message );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Courier 10 Pitch"/>
                <a:ea typeface="Monospace"/>
              </a:rPr>
              <a:t>      </a:t>
            </a:r>
            <a:r>
              <a:rPr lang="en-US" sz="1500">
                <a:solidFill>
                  <a:srgbClr val="000000"/>
                </a:solidFill>
                <a:latin typeface="Courier 10 Pitch"/>
                <a:ea typeface="Monospace"/>
              </a:rPr>
              <a:t>email.send();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Courier 10 Pitch"/>
                <a:ea typeface="Monospace"/>
              </a:rPr>
              <a:t>    </a:t>
            </a:r>
            <a:r>
              <a:rPr lang="en-US" sz="1500">
                <a:solidFill>
                  <a:srgbClr val="000000"/>
                </a:solidFill>
                <a:latin typeface="Courier 10 Pitch"/>
                <a:ea typeface="Monospace"/>
              </a:rPr>
              <a:t>}</a:t>
            </a:r>
            <a:endParaRPr/>
          </a:p>
          <a:p>
            <a:r>
              <a:rPr b="1" lang="en-US" sz="1500">
                <a:solidFill>
                  <a:srgbClr val="7f0055"/>
                </a:solidFill>
                <a:latin typeface="Monospace"/>
                <a:ea typeface="Monospace"/>
              </a:rPr>
              <a:t>    </a:t>
            </a:r>
            <a:r>
              <a:rPr b="1" lang="en-US" sz="1500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en-US" sz="1500">
                <a:solidFill>
                  <a:srgbClr val="7f0055"/>
                </a:solidFill>
                <a:latin typeface="Monospace"/>
                <a:ea typeface="Monospace"/>
              </a:rPr>
              <a:t>true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Courier 10 Pitch"/>
                <a:ea typeface="Monospace"/>
              </a:rPr>
              <a:t>  </a:t>
            </a:r>
            <a:r>
              <a:rPr lang="en-US" sz="1500">
                <a:solidFill>
                  <a:srgbClr val="000000"/>
                </a:solidFill>
                <a:latin typeface="Courier 10 Pitch"/>
                <a:ea typeface="Monospace"/>
              </a:rPr>
              <a:t>}</a:t>
            </a:r>
            <a:endParaRPr/>
          </a:p>
          <a:p>
            <a:endParaRPr/>
          </a:p>
          <a:p>
            <a:r>
              <a:rPr lang="en-US" sz="1500">
                <a:solidFill>
                  <a:srgbClr val="000000"/>
                </a:solidFill>
                <a:latin typeface="Courier 10 Pitch"/>
                <a:ea typeface="Monospace"/>
              </a:rPr>
              <a:t>}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