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media/image4.png" ContentType="image/png"/>
  <Override PartName="/ppt/media/image3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3200">
                <a:solidFill>
                  <a:srgbClr val="8b8b8b"/>
                </a:solidFill>
                <a:latin typeface="Calibri"/>
              </a:rPr>
              <a:t>Eighth Outline Level</a:t>
            </a:r>
            <a:endParaRPr/>
          </a:p>
          <a:p>
            <a:r>
              <a:rPr lang="en-US" sz="3200">
                <a:solidFill>
                  <a:srgbClr val="8b8b8b"/>
                </a:solidFill>
                <a:latin typeface="Calibri"/>
              </a:rPr>
              <a:t>Ninth Outline LevelClick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200">
                <a:solidFill>
                  <a:srgbClr val="8b8b8b"/>
                </a:solidFill>
                <a:latin typeface="Calibri"/>
              </a:rPr>
              <a:t>2/21/11</a:t>
            </a:r>
            <a:endParaRPr/>
          </a:p>
        </p:txBody>
      </p:sp>
      <p:sp>
        <p:nvSpPr>
          <p:cNvPr id="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fld id="{A181B191-B151-4101-9181-31C11111819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200">
                <a:solidFill>
                  <a:srgbClr val="8b8b8b"/>
                </a:solidFill>
                <a:latin typeface="Calibri"/>
              </a:rPr>
              <a:t>2/21/11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7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fld id="{71C11171-E191-41D1-B111-51911161B15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Eighth Outline Level</a:t>
            </a:r>
            <a:endParaRPr/>
          </a:p>
          <a:p>
            <a:pPr>
              <a:buSzPct val="45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Ninth Outline LevelClick to edit Master text styles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SzPct val="45000"/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SzPct val="75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SzPct val="45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200">
                <a:solidFill>
                  <a:srgbClr val="8b8b8b"/>
                </a:solidFill>
                <a:latin typeface="Calibri"/>
              </a:rPr>
              <a:t>2/21/11</a:t>
            </a:r>
            <a:endParaRPr/>
          </a:p>
        </p:txBody>
      </p:sp>
      <p:sp>
        <p:nvSpPr>
          <p:cNvPr id="1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</p:sp>
      <p:sp>
        <p:nvSpPr>
          <p:cNvPr id="1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bIns="45000" lIns="90000" rIns="90000" tIns="45000"/>
          <a:p>
            <a:fld id="{01B121B1-C161-41C1-B161-11310181D1D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2"/>
    <p:sldLayoutId id="2147483654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Shape 1"/>
          <p:cNvSpPr txBox="1"/>
          <p:nvPr/>
        </p:nvSpPr>
        <p:spPr>
          <a:xfrm>
            <a:off x="575280" y="1890360"/>
            <a:ext cx="7882920" cy="24530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800">
                <a:solidFill>
                  <a:srgbClr val="000000"/>
                </a:solidFill>
                <a:latin typeface="Arial"/>
              </a:rPr>
              <a:t>Test Doubles, Dependency, and Testability</a:t>
            </a:r>
            <a:endParaRPr/>
          </a:p>
        </p:txBody>
      </p:sp>
      <p:sp>
        <p:nvSpPr>
          <p:cNvPr id="16" name="TextShape 2"/>
          <p:cNvSpPr txBox="1"/>
          <p:nvPr/>
        </p:nvSpPr>
        <p:spPr>
          <a:xfrm>
            <a:off x="1143000" y="5486400"/>
            <a:ext cx="6934320" cy="8380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1600">
                <a:solidFill>
                  <a:srgbClr val="bfbfbf"/>
                </a:solidFill>
                <a:latin typeface="Arial"/>
              </a:rPr>
              <a:t>GMU SWE-795, Test Driven Development, Spring 2011, Bill Shelton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685800"/>
            <a:ext cx="8001000" cy="53398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import org.junit.*</a:t>
            </a:r>
            <a:endParaRPr/>
          </a:p>
          <a:p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public class EmailerTest {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List&lt;Recipient&gt; recipients;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@Before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public void setUp(){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List&lt;Recipient&gt; recipients = new ArrayList();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Recipient("ed", "ed@ed.com")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Recipient("ed2", "ed2@ed.com")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Recipient("ed3", "ed3@ed.com")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Recipient("ed4", "ed4@ed.com")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recipients.add( new Recipient("ed5", "ed5@ed.com")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@Test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public void testSendEmail() throws Throwable {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      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Emailer.sendEmail(recipients, "Thank your visiting teh internets! Please come again.");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	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13720" y="131112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A Few Unit Testing Principals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2819520"/>
            <a:ext cx="8229240" cy="25142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Isolation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Controllability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Speed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Accuracy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Coverage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8040" y="570960"/>
            <a:ext cx="4559760" cy="5372640"/>
          </a:xfrm>
          <a:prstGeom prst="rect">
            <a:avLst/>
          </a:prstGeom>
        </p:spPr>
      </p:pic>
      <p:sp>
        <p:nvSpPr>
          <p:cNvPr id="112" name="TextShape 1"/>
          <p:cNvSpPr txBox="1"/>
          <p:nvPr/>
        </p:nvSpPr>
        <p:spPr>
          <a:xfrm>
            <a:off x="5486400" y="228600"/>
            <a:ext cx="3200400" cy="57607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“</a:t>
            </a:r>
            <a:r>
              <a:rPr lang="en-US"/>
              <a:t>Once,” the Mock Turtle said at last, with a deep sigh, “I was a real turtle”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13720" y="131112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Types of Mocking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560" y="2743560"/>
            <a:ext cx="8229240" cy="25142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Gerard Meszaros, Test Doubles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Stubs, Fakes, Mocks …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Test Spies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13720" y="131112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Behavior vs. State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560" y="2743560"/>
            <a:ext cx="8229240" cy="25142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State </a:t>
            </a:r>
            <a:r>
              <a:rPr lang="en-US" u="sng">
                <a:latin typeface="Arial"/>
              </a:rPr>
              <a:t>returns</a:t>
            </a:r>
            <a:r>
              <a:rPr lang="en-US">
                <a:latin typeface="Arial"/>
              </a:rPr>
              <a:t> some data type (Ask) and unit tests verify </a:t>
            </a:r>
            <a:r>
              <a:rPr i="1" lang="en-US">
                <a:latin typeface="Arial"/>
              </a:rPr>
              <a:t>state</a:t>
            </a:r>
            <a:r>
              <a:rPr lang="en-US">
                <a:latin typeface="Arial"/>
              </a:rPr>
              <a:t>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Behavior </a:t>
            </a:r>
            <a:r>
              <a:rPr lang="en-US" u="sng">
                <a:latin typeface="Arial"/>
              </a:rPr>
              <a:t>does</a:t>
            </a:r>
            <a:r>
              <a:rPr lang="en-US">
                <a:latin typeface="Arial"/>
              </a:rPr>
              <a:t> some action (Tell) and usually returns </a:t>
            </a:r>
            <a:r>
              <a:rPr i="1" lang="en-US">
                <a:latin typeface="Arial"/>
              </a:rPr>
              <a:t>void</a:t>
            </a:r>
            <a:r>
              <a:rPr lang="en-US">
                <a:latin typeface="Arial"/>
              </a:rPr>
              <a:t>.  Unit tests </a:t>
            </a:r>
            <a:r>
              <a:rPr i="1" lang="en-US">
                <a:latin typeface="Arial"/>
              </a:rPr>
              <a:t>verify</a:t>
            </a:r>
            <a:r>
              <a:rPr lang="en-US">
                <a:latin typeface="Arial"/>
              </a:rPr>
              <a:t> method calls.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319680"/>
            <a:ext cx="8229240" cy="5760720"/>
          </a:xfrm>
          <a:prstGeom prst="rect">
            <a:avLst/>
          </a:prstGeom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762120"/>
            <a:ext cx="3860280" cy="4965480"/>
          </a:xfrm>
          <a:prstGeom prst="rect">
            <a:avLst/>
          </a:prstGeom>
        </p:spPr>
      </p:pic>
      <p:sp>
        <p:nvSpPr>
          <p:cNvPr id="18" name="CustomShape 1"/>
          <p:cNvSpPr/>
          <p:nvPr/>
        </p:nvSpPr>
        <p:spPr>
          <a:xfrm>
            <a:off x="5257800" y="2698560"/>
            <a:ext cx="3200400" cy="1187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400">
                <a:solidFill>
                  <a:srgbClr val="000000"/>
                </a:solidFill>
                <a:latin typeface="Calibri"/>
              </a:rPr>
              <a:t>Chuck Norris doesn’t do TDD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762120"/>
            <a:ext cx="3860280" cy="4965480"/>
          </a:xfrm>
          <a:prstGeom prst="rect">
            <a:avLst/>
          </a:prstGeom>
        </p:spPr>
      </p:pic>
      <p:sp>
        <p:nvSpPr>
          <p:cNvPr id="20" name="CustomShape 1"/>
          <p:cNvSpPr/>
          <p:nvPr/>
        </p:nvSpPr>
        <p:spPr>
          <a:xfrm>
            <a:off x="5257800" y="2514600"/>
            <a:ext cx="3200400" cy="1553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400">
                <a:solidFill>
                  <a:srgbClr val="000000"/>
                </a:solidFill>
                <a:latin typeface="Calibri"/>
              </a:rPr>
              <a:t>Because software defects are too scared to be in </a:t>
            </a:r>
            <a:r>
              <a:rPr lang="en-US" sz="2400" u="sng">
                <a:solidFill>
                  <a:srgbClr val="000000"/>
                </a:solidFill>
                <a:latin typeface="Calibri"/>
              </a:rPr>
              <a:t>his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code.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/>
          <p:cNvSpPr txBox="1"/>
          <p:nvPr/>
        </p:nvSpPr>
        <p:spPr>
          <a:xfrm>
            <a:off x="2211480" y="6400800"/>
            <a:ext cx="3769920" cy="344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900">
                <a:solidFill>
                  <a:srgbClr val="000000"/>
                </a:solidFill>
                <a:latin typeface="Times New Roman"/>
              </a:rPr>
              <a:t>Introduction to Software Testing  (Ch 2)</a:t>
            </a:r>
            <a:endParaRPr/>
          </a:p>
        </p:txBody>
      </p:sp>
      <p:sp>
        <p:nvSpPr>
          <p:cNvPr id="22" name="TextShape 2"/>
          <p:cNvSpPr txBox="1"/>
          <p:nvPr/>
        </p:nvSpPr>
        <p:spPr>
          <a:xfrm>
            <a:off x="4038480" y="6424560"/>
            <a:ext cx="2895120" cy="355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900">
                <a:solidFill>
                  <a:srgbClr val="000000"/>
                </a:solidFill>
                <a:latin typeface="Times New Roman"/>
              </a:rPr>
              <a:t>© Ammann &amp; Offutt</a:t>
            </a:r>
            <a:endParaRPr/>
          </a:p>
        </p:txBody>
      </p:sp>
      <p:sp>
        <p:nvSpPr>
          <p:cNvPr id="23" name="CustomShape 3"/>
          <p:cNvSpPr/>
          <p:nvPr/>
        </p:nvSpPr>
        <p:spPr>
          <a:xfrm>
            <a:off x="2013120" y="4091760"/>
            <a:ext cx="777600" cy="315720"/>
          </a:xfrm>
          <a:prstGeom prst="rect">
            <a:avLst/>
          </a:prstGeom>
        </p:spPr>
      </p:sp>
      <p:sp>
        <p:nvSpPr>
          <p:cNvPr id="24" name="CustomShape 4"/>
          <p:cNvSpPr/>
          <p:nvPr/>
        </p:nvSpPr>
        <p:spPr>
          <a:xfrm>
            <a:off x="3643560" y="4007520"/>
            <a:ext cx="777600" cy="315720"/>
          </a:xfrm>
          <a:prstGeom prst="rect">
            <a:avLst/>
          </a:prstGeom>
        </p:spPr>
      </p:sp>
      <p:sp>
        <p:nvSpPr>
          <p:cNvPr id="25" name="CustomShape 5"/>
          <p:cNvSpPr/>
          <p:nvPr/>
        </p:nvSpPr>
        <p:spPr>
          <a:xfrm>
            <a:off x="4908600" y="2245680"/>
            <a:ext cx="404280" cy="315720"/>
          </a:xfrm>
          <a:prstGeom prst="rect">
            <a:avLst/>
          </a:prstGeom>
        </p:spPr>
      </p:sp>
      <p:sp>
        <p:nvSpPr>
          <p:cNvPr id="26" name="CustomShape 6"/>
          <p:cNvSpPr/>
          <p:nvPr/>
        </p:nvSpPr>
        <p:spPr>
          <a:xfrm>
            <a:off x="2001960" y="2466360"/>
            <a:ext cx="777600" cy="315720"/>
          </a:xfrm>
          <a:prstGeom prst="rect">
            <a:avLst/>
          </a:prstGeom>
        </p:spPr>
      </p:sp>
      <p:sp>
        <p:nvSpPr>
          <p:cNvPr id="27" name="CustomShape 7"/>
          <p:cNvSpPr/>
          <p:nvPr/>
        </p:nvSpPr>
        <p:spPr>
          <a:xfrm>
            <a:off x="5913720" y="4733280"/>
            <a:ext cx="185868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Simple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SRTC</a:t>
            </a:r>
            <a:endParaRPr/>
          </a:p>
        </p:txBody>
      </p:sp>
      <p:sp>
        <p:nvSpPr>
          <p:cNvPr id="28" name="Line 8"/>
          <p:cNvSpPr/>
          <p:nvPr/>
        </p:nvSpPr>
        <p:spPr>
          <a:xfrm>
            <a:off x="6048720" y="5245920"/>
            <a:ext cx="1586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29" name="CustomShape 9"/>
          <p:cNvSpPr/>
          <p:nvPr/>
        </p:nvSpPr>
        <p:spPr>
          <a:xfrm>
            <a:off x="3625920" y="4947480"/>
            <a:ext cx="127116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Node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NC</a:t>
            </a:r>
            <a:endParaRPr/>
          </a:p>
        </p:txBody>
      </p:sp>
      <p:sp>
        <p:nvSpPr>
          <p:cNvPr id="30" name="Line 10"/>
          <p:cNvSpPr/>
          <p:nvPr/>
        </p:nvSpPr>
        <p:spPr>
          <a:xfrm>
            <a:off x="3717720" y="5460120"/>
            <a:ext cx="10861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1" name="CustomShape 11"/>
          <p:cNvSpPr/>
          <p:nvPr/>
        </p:nvSpPr>
        <p:spPr>
          <a:xfrm>
            <a:off x="3562560" y="3791880"/>
            <a:ext cx="123804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EC</a:t>
            </a:r>
            <a:endParaRPr/>
          </a:p>
        </p:txBody>
      </p:sp>
      <p:sp>
        <p:nvSpPr>
          <p:cNvPr id="32" name="Line 12"/>
          <p:cNvSpPr/>
          <p:nvPr/>
        </p:nvSpPr>
        <p:spPr>
          <a:xfrm>
            <a:off x="3652920" y="4304160"/>
            <a:ext cx="1055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3" name="CustomShape 13"/>
          <p:cNvSpPr/>
          <p:nvPr/>
        </p:nvSpPr>
        <p:spPr>
          <a:xfrm>
            <a:off x="3657600" y="2648880"/>
            <a:ext cx="120456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Edge-Pair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EPC</a:t>
            </a:r>
            <a:endParaRPr/>
          </a:p>
        </p:txBody>
      </p:sp>
      <p:sp>
        <p:nvSpPr>
          <p:cNvPr id="34" name="Line 14"/>
          <p:cNvSpPr/>
          <p:nvPr/>
        </p:nvSpPr>
        <p:spPr>
          <a:xfrm>
            <a:off x="3744720" y="3161520"/>
            <a:ext cx="1028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5" name="CustomShape 15"/>
          <p:cNvSpPr/>
          <p:nvPr/>
        </p:nvSpPr>
        <p:spPr>
          <a:xfrm>
            <a:off x="5558760" y="1734480"/>
            <a:ext cx="173304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Prime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PPC</a:t>
            </a:r>
            <a:endParaRPr/>
          </a:p>
        </p:txBody>
      </p:sp>
      <p:sp>
        <p:nvSpPr>
          <p:cNvPr id="36" name="Line 16"/>
          <p:cNvSpPr/>
          <p:nvPr/>
        </p:nvSpPr>
        <p:spPr>
          <a:xfrm>
            <a:off x="5685840" y="2247120"/>
            <a:ext cx="14778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7" name="CustomShape 17"/>
          <p:cNvSpPr/>
          <p:nvPr/>
        </p:nvSpPr>
        <p:spPr>
          <a:xfrm>
            <a:off x="5486400" y="591480"/>
            <a:ext cx="174420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CPC</a:t>
            </a:r>
            <a:endParaRPr/>
          </a:p>
        </p:txBody>
      </p:sp>
      <p:sp>
        <p:nvSpPr>
          <p:cNvPr id="38" name="Line 18"/>
          <p:cNvSpPr/>
          <p:nvPr/>
        </p:nvSpPr>
        <p:spPr>
          <a:xfrm>
            <a:off x="5613120" y="1104120"/>
            <a:ext cx="14889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39" name="CustomShape 19"/>
          <p:cNvSpPr/>
          <p:nvPr/>
        </p:nvSpPr>
        <p:spPr>
          <a:xfrm>
            <a:off x="5911920" y="3594960"/>
            <a:ext cx="185868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CRTC</a:t>
            </a:r>
            <a:endParaRPr/>
          </a:p>
        </p:txBody>
      </p:sp>
      <p:sp>
        <p:nvSpPr>
          <p:cNvPr id="40" name="Line 20"/>
          <p:cNvSpPr/>
          <p:nvPr/>
        </p:nvSpPr>
        <p:spPr>
          <a:xfrm>
            <a:off x="6047280" y="4107600"/>
            <a:ext cx="1586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1" name="CustomShape 21"/>
          <p:cNvSpPr/>
          <p:nvPr/>
        </p:nvSpPr>
        <p:spPr>
          <a:xfrm>
            <a:off x="1246320" y="2456640"/>
            <a:ext cx="154440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All-DU-Paths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ADUP</a:t>
            </a:r>
            <a:endParaRPr/>
          </a:p>
        </p:txBody>
      </p:sp>
      <p:sp>
        <p:nvSpPr>
          <p:cNvPr id="42" name="Line 22"/>
          <p:cNvSpPr/>
          <p:nvPr/>
        </p:nvSpPr>
        <p:spPr>
          <a:xfrm>
            <a:off x="1357920" y="2969280"/>
            <a:ext cx="13190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3" name="CustomShape 23"/>
          <p:cNvSpPr/>
          <p:nvPr/>
        </p:nvSpPr>
        <p:spPr>
          <a:xfrm>
            <a:off x="1247760" y="3594960"/>
            <a:ext cx="154440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All-uses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AUC</a:t>
            </a:r>
            <a:endParaRPr/>
          </a:p>
        </p:txBody>
      </p:sp>
      <p:sp>
        <p:nvSpPr>
          <p:cNvPr id="44" name="Line 24"/>
          <p:cNvSpPr/>
          <p:nvPr/>
        </p:nvSpPr>
        <p:spPr>
          <a:xfrm>
            <a:off x="1359720" y="410760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5" name="CustomShape 25"/>
          <p:cNvSpPr/>
          <p:nvPr/>
        </p:nvSpPr>
        <p:spPr>
          <a:xfrm>
            <a:off x="1247760" y="4731480"/>
            <a:ext cx="154440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All-defs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ADC</a:t>
            </a:r>
            <a:endParaRPr/>
          </a:p>
        </p:txBody>
      </p:sp>
      <p:sp>
        <p:nvSpPr>
          <p:cNvPr id="46" name="Line 26"/>
          <p:cNvSpPr/>
          <p:nvPr/>
        </p:nvSpPr>
        <p:spPr>
          <a:xfrm>
            <a:off x="1359720" y="524412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" name="Line 27"/>
          <p:cNvSpPr/>
          <p:nvPr/>
        </p:nvSpPr>
        <p:spPr>
          <a:xfrm>
            <a:off x="6842160" y="4407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8" name="Line 28"/>
          <p:cNvSpPr/>
          <p:nvPr/>
        </p:nvSpPr>
        <p:spPr>
          <a:xfrm>
            <a:off x="4260960" y="461556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9" name="Line 29"/>
          <p:cNvSpPr/>
          <p:nvPr/>
        </p:nvSpPr>
        <p:spPr>
          <a:xfrm>
            <a:off x="4260960" y="3480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0" name="Line 30"/>
          <p:cNvSpPr/>
          <p:nvPr/>
        </p:nvSpPr>
        <p:spPr>
          <a:xfrm>
            <a:off x="2019240" y="32742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1" name="Line 31"/>
          <p:cNvSpPr/>
          <p:nvPr/>
        </p:nvSpPr>
        <p:spPr>
          <a:xfrm>
            <a:off x="6391440" y="14166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2" name="Line 32"/>
          <p:cNvSpPr/>
          <p:nvPr/>
        </p:nvSpPr>
        <p:spPr>
          <a:xfrm>
            <a:off x="2019240" y="44028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53" name="Line 33"/>
          <p:cNvCxnSpPr/>
          <p:nvPr/>
        </p:nvCxnSpPr>
        <p:spPr>
          <a:xfrm>
            <a:off x="2792160" y="3984840"/>
            <a:ext cx="770760" cy="197280"/>
          </a:xfrm>
          <a:prstGeom prst="bent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4" name="Line 34"/>
          <p:cNvCxnSpPr/>
          <p:nvPr/>
        </p:nvCxnSpPr>
        <p:spPr>
          <a:xfrm flipH="1">
            <a:off x="2790720" y="2124360"/>
            <a:ext cx="2768400" cy="72252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55" name="Line 35"/>
          <p:cNvSpPr/>
          <p:nvPr/>
        </p:nvSpPr>
        <p:spPr>
          <a:xfrm>
            <a:off x="6400800" y="2514600"/>
            <a:ext cx="466560" cy="106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56" name="Line 36"/>
          <p:cNvCxnSpPr/>
          <p:nvPr/>
        </p:nvCxnSpPr>
        <p:spPr>
          <a:xfrm flipH="1">
            <a:off x="4800600" y="2124360"/>
            <a:ext cx="758520" cy="205776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7" name="Line 37"/>
          <p:cNvCxnSpPr/>
          <p:nvPr/>
        </p:nvCxnSpPr>
        <p:spPr>
          <a:xfrm flipH="1">
            <a:off x="4862160" y="981360"/>
            <a:ext cx="624600" cy="205776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2211480" y="6400800"/>
            <a:ext cx="3769920" cy="344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900">
                <a:solidFill>
                  <a:srgbClr val="000000"/>
                </a:solidFill>
                <a:latin typeface="Times New Roman"/>
              </a:rPr>
              <a:t>Introduction to Software Testing  (Ch 2)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4038480" y="6424560"/>
            <a:ext cx="2895120" cy="35532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900">
                <a:solidFill>
                  <a:srgbClr val="000000"/>
                </a:solidFill>
                <a:latin typeface="Times New Roman"/>
              </a:rPr>
              <a:t>© Ammann &amp; Offutt</a:t>
            </a:r>
            <a:endParaRPr/>
          </a:p>
        </p:txBody>
      </p:sp>
      <p:sp>
        <p:nvSpPr>
          <p:cNvPr id="60" name="CustomShape 3"/>
          <p:cNvSpPr/>
          <p:nvPr/>
        </p:nvSpPr>
        <p:spPr>
          <a:xfrm>
            <a:off x="2013120" y="4091760"/>
            <a:ext cx="777600" cy="315720"/>
          </a:xfrm>
          <a:prstGeom prst="rect">
            <a:avLst/>
          </a:prstGeom>
        </p:spPr>
      </p:sp>
      <p:sp>
        <p:nvSpPr>
          <p:cNvPr id="61" name="CustomShape 4"/>
          <p:cNvSpPr/>
          <p:nvPr/>
        </p:nvSpPr>
        <p:spPr>
          <a:xfrm>
            <a:off x="3643560" y="4007520"/>
            <a:ext cx="777600" cy="315720"/>
          </a:xfrm>
          <a:prstGeom prst="rect">
            <a:avLst/>
          </a:prstGeom>
        </p:spPr>
      </p:sp>
      <p:sp>
        <p:nvSpPr>
          <p:cNvPr id="62" name="CustomShape 5"/>
          <p:cNvSpPr/>
          <p:nvPr/>
        </p:nvSpPr>
        <p:spPr>
          <a:xfrm>
            <a:off x="4908600" y="2245680"/>
            <a:ext cx="404280" cy="315720"/>
          </a:xfrm>
          <a:prstGeom prst="rect">
            <a:avLst/>
          </a:prstGeom>
        </p:spPr>
      </p:sp>
      <p:sp>
        <p:nvSpPr>
          <p:cNvPr id="63" name="CustomShape 6"/>
          <p:cNvSpPr/>
          <p:nvPr/>
        </p:nvSpPr>
        <p:spPr>
          <a:xfrm>
            <a:off x="2001960" y="2466360"/>
            <a:ext cx="777600" cy="315720"/>
          </a:xfrm>
          <a:prstGeom prst="rect">
            <a:avLst/>
          </a:prstGeom>
        </p:spPr>
      </p:sp>
      <p:sp>
        <p:nvSpPr>
          <p:cNvPr id="64" name="CustomShape 7"/>
          <p:cNvSpPr/>
          <p:nvPr/>
        </p:nvSpPr>
        <p:spPr>
          <a:xfrm>
            <a:off x="5913720" y="4733280"/>
            <a:ext cx="185868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Simple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SRTC</a:t>
            </a:r>
            <a:endParaRPr/>
          </a:p>
        </p:txBody>
      </p:sp>
      <p:sp>
        <p:nvSpPr>
          <p:cNvPr id="65" name="Line 8"/>
          <p:cNvSpPr/>
          <p:nvPr/>
        </p:nvSpPr>
        <p:spPr>
          <a:xfrm>
            <a:off x="6048720" y="5245920"/>
            <a:ext cx="1586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6" name="CustomShape 9"/>
          <p:cNvSpPr/>
          <p:nvPr/>
        </p:nvSpPr>
        <p:spPr>
          <a:xfrm>
            <a:off x="3625920" y="4947480"/>
            <a:ext cx="127116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Node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NC</a:t>
            </a:r>
            <a:endParaRPr/>
          </a:p>
        </p:txBody>
      </p:sp>
      <p:sp>
        <p:nvSpPr>
          <p:cNvPr id="67" name="Line 10"/>
          <p:cNvSpPr/>
          <p:nvPr/>
        </p:nvSpPr>
        <p:spPr>
          <a:xfrm>
            <a:off x="3717720" y="5460120"/>
            <a:ext cx="10861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8" name="CustomShape 11"/>
          <p:cNvSpPr/>
          <p:nvPr/>
        </p:nvSpPr>
        <p:spPr>
          <a:xfrm>
            <a:off x="3562560" y="3791880"/>
            <a:ext cx="123804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EC</a:t>
            </a:r>
            <a:endParaRPr/>
          </a:p>
        </p:txBody>
      </p:sp>
      <p:sp>
        <p:nvSpPr>
          <p:cNvPr id="69" name="Line 12"/>
          <p:cNvSpPr/>
          <p:nvPr/>
        </p:nvSpPr>
        <p:spPr>
          <a:xfrm>
            <a:off x="3652920" y="4304160"/>
            <a:ext cx="10558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0" name="CustomShape 13"/>
          <p:cNvSpPr/>
          <p:nvPr/>
        </p:nvSpPr>
        <p:spPr>
          <a:xfrm>
            <a:off x="3657600" y="2648880"/>
            <a:ext cx="120456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Edge-Pair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EPC</a:t>
            </a:r>
            <a:endParaRPr/>
          </a:p>
        </p:txBody>
      </p:sp>
      <p:sp>
        <p:nvSpPr>
          <p:cNvPr id="71" name="Line 14"/>
          <p:cNvSpPr/>
          <p:nvPr/>
        </p:nvSpPr>
        <p:spPr>
          <a:xfrm>
            <a:off x="3744720" y="3161520"/>
            <a:ext cx="10285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2" name="CustomShape 15"/>
          <p:cNvSpPr/>
          <p:nvPr/>
        </p:nvSpPr>
        <p:spPr>
          <a:xfrm>
            <a:off x="5558760" y="1734480"/>
            <a:ext cx="173304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Prime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PPC</a:t>
            </a:r>
            <a:endParaRPr/>
          </a:p>
        </p:txBody>
      </p:sp>
      <p:sp>
        <p:nvSpPr>
          <p:cNvPr id="73" name="Line 16"/>
          <p:cNvSpPr/>
          <p:nvPr/>
        </p:nvSpPr>
        <p:spPr>
          <a:xfrm>
            <a:off x="5685840" y="2247120"/>
            <a:ext cx="14778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4" name="CustomShape 17"/>
          <p:cNvSpPr/>
          <p:nvPr/>
        </p:nvSpPr>
        <p:spPr>
          <a:xfrm>
            <a:off x="5486400" y="591480"/>
            <a:ext cx="174420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Path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CPC</a:t>
            </a:r>
            <a:endParaRPr/>
          </a:p>
        </p:txBody>
      </p:sp>
      <p:sp>
        <p:nvSpPr>
          <p:cNvPr id="75" name="Line 18"/>
          <p:cNvSpPr/>
          <p:nvPr/>
        </p:nvSpPr>
        <p:spPr>
          <a:xfrm>
            <a:off x="5613120" y="1104120"/>
            <a:ext cx="14889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6" name="CustomShape 19"/>
          <p:cNvSpPr/>
          <p:nvPr/>
        </p:nvSpPr>
        <p:spPr>
          <a:xfrm>
            <a:off x="5911920" y="3594960"/>
            <a:ext cx="185868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Complete Round Trip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CRTC</a:t>
            </a:r>
            <a:endParaRPr/>
          </a:p>
        </p:txBody>
      </p:sp>
      <p:sp>
        <p:nvSpPr>
          <p:cNvPr id="77" name="Line 20"/>
          <p:cNvSpPr/>
          <p:nvPr/>
        </p:nvSpPr>
        <p:spPr>
          <a:xfrm>
            <a:off x="6047280" y="4107600"/>
            <a:ext cx="1586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78" name="CustomShape 21"/>
          <p:cNvSpPr/>
          <p:nvPr/>
        </p:nvSpPr>
        <p:spPr>
          <a:xfrm>
            <a:off x="1246320" y="2456640"/>
            <a:ext cx="154440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All-DU-Paths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ADUP</a:t>
            </a:r>
            <a:endParaRPr/>
          </a:p>
        </p:txBody>
      </p:sp>
      <p:sp>
        <p:nvSpPr>
          <p:cNvPr id="79" name="Line 22"/>
          <p:cNvSpPr/>
          <p:nvPr/>
        </p:nvSpPr>
        <p:spPr>
          <a:xfrm>
            <a:off x="1357920" y="2969280"/>
            <a:ext cx="13190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80" name="CustomShape 23"/>
          <p:cNvSpPr/>
          <p:nvPr/>
        </p:nvSpPr>
        <p:spPr>
          <a:xfrm>
            <a:off x="1247760" y="3594960"/>
            <a:ext cx="154440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All-uses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AUC</a:t>
            </a:r>
            <a:endParaRPr/>
          </a:p>
        </p:txBody>
      </p:sp>
      <p:sp>
        <p:nvSpPr>
          <p:cNvPr id="81" name="Line 24"/>
          <p:cNvSpPr/>
          <p:nvPr/>
        </p:nvSpPr>
        <p:spPr>
          <a:xfrm>
            <a:off x="1359720" y="410760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82" name="CustomShape 25"/>
          <p:cNvSpPr/>
          <p:nvPr/>
        </p:nvSpPr>
        <p:spPr>
          <a:xfrm>
            <a:off x="1247760" y="4731480"/>
            <a:ext cx="154440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All-defs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ADC</a:t>
            </a:r>
            <a:endParaRPr/>
          </a:p>
        </p:txBody>
      </p:sp>
      <p:sp>
        <p:nvSpPr>
          <p:cNvPr id="83" name="Line 26"/>
          <p:cNvSpPr/>
          <p:nvPr/>
        </p:nvSpPr>
        <p:spPr>
          <a:xfrm>
            <a:off x="1359720" y="5244120"/>
            <a:ext cx="13186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84" name="Line 27"/>
          <p:cNvSpPr/>
          <p:nvPr/>
        </p:nvSpPr>
        <p:spPr>
          <a:xfrm>
            <a:off x="6842160" y="4407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5" name="Line 28"/>
          <p:cNvSpPr/>
          <p:nvPr/>
        </p:nvSpPr>
        <p:spPr>
          <a:xfrm>
            <a:off x="4260960" y="461556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6" name="Line 29"/>
          <p:cNvSpPr/>
          <p:nvPr/>
        </p:nvSpPr>
        <p:spPr>
          <a:xfrm>
            <a:off x="4260960" y="348048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7" name="Line 30"/>
          <p:cNvSpPr/>
          <p:nvPr/>
        </p:nvSpPr>
        <p:spPr>
          <a:xfrm>
            <a:off x="2019240" y="32742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8" name="Line 31"/>
          <p:cNvSpPr/>
          <p:nvPr/>
        </p:nvSpPr>
        <p:spPr>
          <a:xfrm>
            <a:off x="6391440" y="14166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9" name="Line 32"/>
          <p:cNvSpPr/>
          <p:nvPr/>
        </p:nvSpPr>
        <p:spPr>
          <a:xfrm>
            <a:off x="2019240" y="4402800"/>
            <a:ext cx="0" cy="31752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90" name="Line 33"/>
          <p:cNvCxnSpPr/>
          <p:nvPr/>
        </p:nvCxnSpPr>
        <p:spPr>
          <a:xfrm>
            <a:off x="2792160" y="3984840"/>
            <a:ext cx="770760" cy="197280"/>
          </a:xfrm>
          <a:prstGeom prst="bent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91" name="Line 34"/>
          <p:cNvCxnSpPr/>
          <p:nvPr/>
        </p:nvCxnSpPr>
        <p:spPr>
          <a:xfrm flipH="1">
            <a:off x="2790720" y="2124360"/>
            <a:ext cx="2768400" cy="72252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92" name="Line 35"/>
          <p:cNvSpPr/>
          <p:nvPr/>
        </p:nvSpPr>
        <p:spPr>
          <a:xfrm>
            <a:off x="6400800" y="2514600"/>
            <a:ext cx="466560" cy="106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sp>
      <p:cxnSp>
        <p:nvCxnSpPr>
          <p:cNvPr id="93" name="Line 36"/>
          <p:cNvCxnSpPr/>
          <p:nvPr/>
        </p:nvCxnSpPr>
        <p:spPr>
          <a:xfrm flipH="1">
            <a:off x="4800600" y="2124360"/>
            <a:ext cx="758520" cy="205776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94" name="Line 37"/>
          <p:cNvCxnSpPr/>
          <p:nvPr/>
        </p:nvCxnSpPr>
        <p:spPr>
          <a:xfrm flipH="1">
            <a:off x="4862160" y="981360"/>
            <a:ext cx="624600" cy="2057760"/>
          </a:xfrm>
          <a:prstGeom prst="curvedConnector3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pic>
        <p:nvPicPr>
          <p:cNvPr descr="" id="9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56920" y="505800"/>
            <a:ext cx="775800" cy="997920"/>
          </a:xfrm>
          <a:prstGeom prst="rect">
            <a:avLst/>
          </a:prstGeom>
        </p:spPr>
      </p:pic>
      <p:sp>
        <p:nvSpPr>
          <p:cNvPr id="96" name="CustomShape 38"/>
          <p:cNvSpPr/>
          <p:nvPr/>
        </p:nvSpPr>
        <p:spPr>
          <a:xfrm>
            <a:off x="1333080" y="609480"/>
            <a:ext cx="2267280" cy="7801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txBody>
          <a:bodyPr bIns="45000" lIns="90000" rIns="90000" tIns="45000"/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Chuck Norris Coverage</a:t>
            </a:r>
            <a:endParaRPr/>
          </a:p>
          <a:p>
            <a:pPr algn="ctr">
              <a:lnSpc>
                <a:spcPct val="70000"/>
              </a:lnSpc>
            </a:pPr>
            <a:r>
              <a:rPr b="1" lang="en-US">
                <a:solidFill>
                  <a:srgbClr val="000000"/>
                </a:solidFill>
                <a:latin typeface="Times New Roman"/>
              </a:rPr>
              <a:t>CNC</a:t>
            </a:r>
            <a:endParaRPr/>
          </a:p>
        </p:txBody>
      </p:sp>
      <p:sp>
        <p:nvSpPr>
          <p:cNvPr id="97" name="Line 39"/>
          <p:cNvSpPr/>
          <p:nvPr/>
        </p:nvSpPr>
        <p:spPr>
          <a:xfrm>
            <a:off x="1792080" y="1066680"/>
            <a:ext cx="14889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cxnSp>
        <p:nvCxnSpPr>
          <p:cNvPr id="98" name="Line 40"/>
          <p:cNvCxnSpPr>
            <a:stCxn id="96" idx="3"/>
          </p:cNvCxnSpPr>
          <p:nvPr/>
        </p:nvCxnSpPr>
        <p:spPr>
          <a:xfrm flipV="1">
            <a:off x="3600360" y="981360"/>
            <a:ext cx="1886400" cy="18360"/>
          </a:xfrm>
          <a:prstGeom prst="curvedConnector3">
            <a:avLst/>
          </a:prstGeom>
          <a:ln w="38160">
            <a:solidFill>
              <a:srgbClr val="0000ff"/>
            </a:solidFill>
            <a:round/>
            <a:tailEnd len="med" type="triangle" w="med"/>
          </a:ln>
        </p:spPr>
      </p:cxnSp>
      <p:cxnSp>
        <p:nvCxnSpPr>
          <p:cNvPr id="99" name="Line 41"/>
          <p:cNvCxnSpPr>
            <a:stCxn id="96" idx="2"/>
          </p:cNvCxnSpPr>
          <p:nvPr/>
        </p:nvCxnSpPr>
        <p:spPr>
          <a:xfrm flipH="1">
            <a:off x="1904760" y="1389600"/>
            <a:ext cx="562320" cy="992160"/>
          </a:xfrm>
          <a:prstGeom prst="curvedConnector3">
            <a:avLst/>
          </a:prstGeom>
          <a:ln w="38160">
            <a:solidFill>
              <a:srgbClr val="0000ff"/>
            </a:solidFill>
            <a:round/>
            <a:tailEnd len="med" type="triangle" w="med"/>
          </a:ln>
        </p:spPr>
      </p:cxnSp>
      <p:cxnSp>
        <p:nvCxnSpPr>
          <p:cNvPr id="100" name="Line 42"/>
          <p:cNvCxnSpPr/>
          <p:nvPr/>
        </p:nvCxnSpPr>
        <p:spPr>
          <a:xfrm>
            <a:off x="2467080" y="1427400"/>
            <a:ext cx="1793160" cy="1221840"/>
          </a:xfrm>
          <a:prstGeom prst="curvedConnector3">
            <a:avLst/>
          </a:prstGeom>
          <a:ln w="38160">
            <a:solidFill>
              <a:srgbClr val="0000ff"/>
            </a:solidFill>
            <a:round/>
            <a:tailEnd len="med" type="triangle" w="med"/>
          </a:ln>
        </p:spPr>
      </p:cxn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13720" y="131112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What are dependencies?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2819520"/>
            <a:ext cx="8229240" cy="25142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Anything </a:t>
            </a:r>
            <a:r>
              <a:rPr i="1" lang="en-US">
                <a:latin typeface="Arial"/>
              </a:rPr>
              <a:t>outside</a:t>
            </a:r>
            <a:r>
              <a:rPr lang="en-US">
                <a:latin typeface="Arial"/>
              </a:rPr>
              <a:t> of what you’re testing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Obvious examples: external services: database operations, file I/O, email, calls across a network (logins, FTP, HTTP, etc.)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Less Obvious: Objects that talk to external services. Long stacks of object calls.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13720" y="131112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Testing Problems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2819520"/>
            <a:ext cx="8229240" cy="25142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Slow, Complex Setups, Objects may no exist, not clear what causes a failure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Side effects (Koskella doesn't talk too much about this)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en-US">
                <a:latin typeface="Arial"/>
              </a:rPr>
              <a:t>Loose control over what you specifically want to test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i="1" lang="en-US">
                <a:latin typeface="Arial"/>
              </a:rPr>
              <a:t>You end up routing data through the dependency and you may get unintended results.</a:t>
            </a: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13720" y="1311120"/>
            <a:ext cx="8229240" cy="11426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4400">
                <a:solidFill>
                  <a:srgbClr val="000000"/>
                </a:solidFill>
                <a:latin typeface="Arial"/>
              </a:rPr>
              <a:t>Dependencies aren't bad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2819520"/>
            <a:ext cx="8229240" cy="251424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It </a:t>
            </a:r>
            <a:r>
              <a:rPr i="1" lang="en-US">
                <a:latin typeface="Arial"/>
              </a:rPr>
              <a:t>can</a:t>
            </a:r>
            <a:r>
              <a:rPr lang="en-US">
                <a:latin typeface="Arial"/>
              </a:rPr>
              <a:t> make testing difficult, esp. legacy code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TDD forces you to think harder about object interactions and design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Understanding how to design code to be testable, makes code cleaner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85800" y="1143000"/>
            <a:ext cx="8001000" cy="48006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import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java.util.List;</a:t>
            </a:r>
            <a:endParaRPr/>
          </a:p>
          <a:p>
            <a:endParaRPr/>
          </a:p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Emailer {</a:t>
            </a:r>
            <a:endParaRPr/>
          </a:p>
          <a:p>
            <a:endParaRPr/>
          </a:p>
          <a:p>
            <a:endParaRPr/>
          </a:p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 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boolean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sendEmail(List&lt;Recipient&gt; recipients, 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                          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String message) 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{</a:t>
            </a:r>
            <a:endParaRPr/>
          </a:p>
          <a:p>
            <a:endParaRPr/>
          </a:p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   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for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(Recipient recipient : recipients){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     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EmailMessage email =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new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EmailMessage( recipient, message 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Courier 10 Pitch"/>
              </a:rPr>
              <a:t>      </a:t>
            </a:r>
            <a:r>
              <a:rPr lang="en-US" sz="1500">
                <a:solidFill>
                  <a:srgbClr val="000000"/>
                </a:solidFill>
                <a:latin typeface="Courier 10 Pitch"/>
              </a:rPr>
              <a:t>email.send();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Courier 10 Pitch"/>
              </a:rPr>
              <a:t>    </a:t>
            </a:r>
            <a:r>
              <a:rPr lang="en-US" sz="1500">
                <a:solidFill>
                  <a:srgbClr val="000000"/>
                </a:solidFill>
                <a:latin typeface="Courier 10 Pitch"/>
              </a:rPr>
              <a:t>}</a:t>
            </a:r>
            <a:endParaRPr/>
          </a:p>
          <a:p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   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en-US" sz="1500">
                <a:solidFill>
                  <a:srgbClr val="7f0055"/>
                </a:solidFill>
                <a:latin typeface="Monospace"/>
                <a:ea typeface="Monospace"/>
              </a:rPr>
              <a:t>true</a:t>
            </a:r>
            <a:r>
              <a:rPr lang="en-US" sz="1500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/>
          </a:p>
          <a:p>
            <a:r>
              <a:rPr lang="en-US" sz="1500">
                <a:solidFill>
                  <a:srgbClr val="000000"/>
                </a:solidFill>
                <a:latin typeface="Courier 10 Pitch"/>
              </a:rPr>
              <a:t>  </a:t>
            </a:r>
            <a:r>
              <a:rPr lang="en-US" sz="1500">
                <a:solidFill>
                  <a:srgbClr val="000000"/>
                </a:solidFill>
                <a:latin typeface="Courier 10 Pitch"/>
              </a:rPr>
              <a:t>}</a:t>
            </a:r>
            <a:endParaRPr/>
          </a:p>
          <a:p>
            <a:endParaRPr/>
          </a:p>
          <a:p>
            <a:r>
              <a:rPr lang="en-US" sz="1500">
                <a:solidFill>
                  <a:srgbClr val="000000"/>
                </a:solidFill>
                <a:latin typeface="Courier 10 Pitch"/>
              </a:rPr>
              <a:t>}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