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5.jpeg" ContentType="image/jpe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575280" y="1890360"/>
            <a:ext cx="7881840" cy="24519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800">
                <a:solidFill>
                  <a:srgbClr val="000000"/>
                </a:solidFill>
                <a:latin typeface="Arial"/>
              </a:rPr>
              <a:t>Test Doubles, </a:t>
            </a:r>
            <a:endParaRPr/>
          </a:p>
          <a:p>
            <a:pPr algn="ctr"/>
            <a:r>
              <a:rPr lang="en-US" sz="4800">
                <a:solidFill>
                  <a:srgbClr val="000000"/>
                </a:solidFill>
                <a:latin typeface="Arial"/>
              </a:rPr>
              <a:t>Design and Testability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1143000" y="5486400"/>
            <a:ext cx="6933240" cy="8370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600">
                <a:solidFill>
                  <a:srgbClr val="bfbfbf"/>
                </a:solidFill>
                <a:latin typeface="Arial"/>
              </a:rPr>
              <a:t>GMU SWE-795, Test Driven Development, Spring 2011, Bill Shelton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13720" y="1311120"/>
            <a:ext cx="8228160" cy="1141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A Few Unit Testing Principals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143000" y="2819520"/>
            <a:ext cx="7542360" cy="251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Controllability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i="1" lang="en-US" sz="2400">
                <a:latin typeface="Arial"/>
              </a:rPr>
              <a:t>Isolation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Speed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Accuracy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Coverage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040" y="570960"/>
            <a:ext cx="4558680" cy="5371560"/>
          </a:xfrm>
          <a:prstGeom prst="rect">
            <a:avLst/>
          </a:prstGeom>
        </p:spPr>
      </p:pic>
      <p:sp>
        <p:nvSpPr>
          <p:cNvPr id="102" name="CustomShape 1"/>
          <p:cNvSpPr/>
          <p:nvPr/>
        </p:nvSpPr>
        <p:spPr>
          <a:xfrm>
            <a:off x="5486400" y="228600"/>
            <a:ext cx="3199320" cy="5759640"/>
          </a:xfrm>
          <a:prstGeom prst="rect">
            <a:avLst/>
          </a:prstGeom>
        </p:spPr>
      </p:sp>
      <p:sp>
        <p:nvSpPr>
          <p:cNvPr id="103" name="CustomShape 2"/>
          <p:cNvSpPr/>
          <p:nvPr/>
        </p:nvSpPr>
        <p:spPr>
          <a:xfrm>
            <a:off x="685800" y="6054120"/>
            <a:ext cx="49248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i="1" lang="en-US" sz="1400">
                <a:solidFill>
                  <a:srgbClr val="b3b3b3"/>
                </a:solidFill>
              </a:rPr>
              <a:t>Lewis Carroll, Alice's Adventures in Wonderland</a:t>
            </a: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5715000" y="1143000"/>
            <a:ext cx="2743200" cy="32004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2600"/>
              <a:t>“</a:t>
            </a:r>
            <a:r>
              <a:rPr lang="en-US" sz="2600"/>
              <a:t>Once”, the Mock Turtle said at last, with a deep sigh, “I </a:t>
            </a:r>
            <a:r>
              <a:rPr lang="en-US" sz="2400"/>
              <a:t>was</a:t>
            </a:r>
            <a:r>
              <a:rPr lang="en-US" sz="2600"/>
              <a:t> a real Turtle”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13720" y="1311120"/>
            <a:ext cx="8228160" cy="1141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Types of </a:t>
            </a:r>
            <a:r>
              <a:rPr i="1" lang="en-US" sz="4400">
                <a:solidFill>
                  <a:srgbClr val="000000"/>
                </a:solidFill>
                <a:latin typeface="Arial"/>
              </a:rPr>
              <a:t>Mocks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560" y="2743560"/>
            <a:ext cx="8228160" cy="251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Gerard Meszaros classifies these as </a:t>
            </a:r>
            <a:r>
              <a:rPr i="1" lang="en-US" sz="2400">
                <a:latin typeface="Arial"/>
              </a:rPr>
              <a:t>Test Doubles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Stubs, Fakes, Mocks,Test Spies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Martin Fowler makes a distinction between </a:t>
            </a:r>
            <a:r>
              <a:rPr i="1" lang="en-US" sz="2400">
                <a:latin typeface="Arial"/>
              </a:rPr>
              <a:t>mocks</a:t>
            </a:r>
            <a:r>
              <a:rPr lang="en-US" sz="2400">
                <a:latin typeface="Arial"/>
              </a:rPr>
              <a:t> and </a:t>
            </a:r>
            <a:r>
              <a:rPr i="1" lang="en-US" sz="2400">
                <a:latin typeface="Arial"/>
              </a:rPr>
              <a:t>stubs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13720" y="1311120"/>
            <a:ext cx="8228160" cy="1141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Behavior vs. State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560" y="2743560"/>
            <a:ext cx="8228160" cy="251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State </a:t>
            </a:r>
            <a:r>
              <a:rPr lang="en-US" sz="2200" u="sng">
                <a:latin typeface="Arial"/>
              </a:rPr>
              <a:t>returns</a:t>
            </a:r>
            <a:r>
              <a:rPr lang="en-US" sz="2200">
                <a:latin typeface="Arial"/>
              </a:rPr>
              <a:t> some data type (</a:t>
            </a:r>
            <a:r>
              <a:rPr i="1" lang="en-US" sz="2200">
                <a:latin typeface="Arial"/>
              </a:rPr>
              <a:t>Ask</a:t>
            </a:r>
            <a:r>
              <a:rPr lang="en-US" sz="2200">
                <a:latin typeface="Arial"/>
              </a:rPr>
              <a:t>) and unit tests verify the contract by inspecting expected state of the object under test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Behavior </a:t>
            </a:r>
            <a:r>
              <a:rPr lang="en-US" sz="2200" u="sng">
                <a:latin typeface="Arial"/>
              </a:rPr>
              <a:t>does</a:t>
            </a:r>
            <a:r>
              <a:rPr lang="en-US" sz="2200">
                <a:latin typeface="Arial"/>
              </a:rPr>
              <a:t> some action (</a:t>
            </a:r>
            <a:r>
              <a:rPr i="1" lang="en-US" sz="2200">
                <a:latin typeface="Arial"/>
              </a:rPr>
              <a:t>Tell</a:t>
            </a:r>
            <a:r>
              <a:rPr lang="en-US" sz="2200">
                <a:latin typeface="Arial"/>
              </a:rPr>
              <a:t>) and usually returns </a:t>
            </a:r>
            <a:r>
              <a:rPr i="1" lang="en-US" sz="2200">
                <a:latin typeface="Arial"/>
              </a:rPr>
              <a:t>void</a:t>
            </a:r>
            <a:r>
              <a:rPr lang="en-US" sz="2200">
                <a:latin typeface="Arial"/>
              </a:rPr>
              <a:t>. Unit tests </a:t>
            </a:r>
            <a:r>
              <a:rPr i="1" lang="en-US" sz="2200">
                <a:latin typeface="Arial"/>
              </a:rPr>
              <a:t>verify</a:t>
            </a:r>
            <a:r>
              <a:rPr lang="en-US" sz="2200">
                <a:latin typeface="Arial"/>
              </a:rPr>
              <a:t> method calls on collaborating objects. (Also referred to as </a:t>
            </a:r>
            <a:r>
              <a:rPr i="1" lang="en-US" sz="2200">
                <a:latin typeface="Arial"/>
              </a:rPr>
              <a:t>Interaction Testing</a:t>
            </a:r>
            <a:r>
              <a:rPr lang="en-US" sz="2200">
                <a:latin typeface="Arial"/>
              </a:rPr>
              <a:t>)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13720" y="1311120"/>
            <a:ext cx="8228160" cy="1141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Gold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2286360"/>
            <a:ext cx="4342680" cy="297108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50000"/>
              </a:lnSpc>
            </a:pPr>
            <a:r>
              <a:rPr lang="en-US" sz="2400">
                <a:latin typeface="Arial"/>
              </a:rPr>
              <a:t>Mocks address the problem of handling dependencies, </a:t>
            </a:r>
            <a:r>
              <a:rPr lang="en-US" sz="2400" u="sng">
                <a:latin typeface="Arial"/>
              </a:rPr>
              <a:t>but</a:t>
            </a:r>
            <a:r>
              <a:rPr lang="en-US" sz="2400">
                <a:latin typeface="Arial"/>
              </a:rPr>
              <a:t> the a TDD approach using mocks can help discovering needed types and interfaces. </a:t>
            </a:r>
            <a:endParaRPr/>
          </a:p>
          <a:p>
            <a:pPr algn="r">
              <a:lnSpc>
                <a:spcPct val="150000"/>
              </a:lnSpc>
            </a:pPr>
            <a:r>
              <a:rPr i="1" lang="en-US" sz="2400">
                <a:latin typeface="Arial"/>
              </a:rPr>
              <a:t>Need Driven Development</a:t>
            </a:r>
            <a:endParaRPr/>
          </a:p>
        </p:txBody>
      </p:sp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35840" y="2514600"/>
            <a:ext cx="2993400" cy="2514240"/>
          </a:xfrm>
          <a:prstGeom prst="rect">
            <a:avLst/>
          </a:prstGeom>
        </p:spPr>
      </p:pic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13720" y="1311120"/>
            <a:ext cx="8228160" cy="1141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Other Applications?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2286360"/>
            <a:ext cx="8000640" cy="342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Discovery of Types and Interfaces [REF]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Simulation Scenarios: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Software Fault Injection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Mimic specific mutation operators without generating mutant artifacts?</a:t>
            </a:r>
            <a:endParaRPr/>
          </a:p>
          <a:p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319680"/>
            <a:ext cx="8228160" cy="5759640"/>
          </a:xfrm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62120"/>
            <a:ext cx="3859200" cy="4964400"/>
          </a:xfrm>
          <a:prstGeom prst="rect">
            <a:avLst/>
          </a:prstGeom>
        </p:spPr>
      </p:pic>
      <p:sp>
        <p:nvSpPr>
          <p:cNvPr id="9" name="CustomShape 1"/>
          <p:cNvSpPr/>
          <p:nvPr/>
        </p:nvSpPr>
        <p:spPr>
          <a:xfrm>
            <a:off x="5257800" y="2698560"/>
            <a:ext cx="3199320" cy="1186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Calibri"/>
              </a:rPr>
              <a:t>Chuck Norris doesn’t do TDD ...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62120"/>
            <a:ext cx="3859200" cy="4964400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5257800" y="2514600"/>
            <a:ext cx="3199320" cy="1552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because software defects are way too scared to be in 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his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code.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2211480" y="6400800"/>
            <a:ext cx="3768840" cy="3430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Introduction to Software Testing  (Ch 2)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4038480" y="6424560"/>
            <a:ext cx="2894040" cy="3542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900">
                <a:solidFill>
                  <a:srgbClr val="000000"/>
                </a:solidFill>
                <a:latin typeface="Times New Roman"/>
              </a:rPr>
              <a:t>© Ammann &amp; Offutt</a:t>
            </a:r>
            <a:endParaRPr/>
          </a:p>
        </p:txBody>
      </p:sp>
      <p:sp>
        <p:nvSpPr>
          <p:cNvPr id="14" name="CustomShape 3"/>
          <p:cNvSpPr/>
          <p:nvPr/>
        </p:nvSpPr>
        <p:spPr>
          <a:xfrm>
            <a:off x="2013120" y="4091760"/>
            <a:ext cx="776520" cy="314640"/>
          </a:xfrm>
          <a:prstGeom prst="rect">
            <a:avLst/>
          </a:prstGeom>
        </p:spPr>
      </p:sp>
      <p:sp>
        <p:nvSpPr>
          <p:cNvPr id="15" name="CustomShape 4"/>
          <p:cNvSpPr/>
          <p:nvPr/>
        </p:nvSpPr>
        <p:spPr>
          <a:xfrm>
            <a:off x="3643560" y="4007520"/>
            <a:ext cx="776520" cy="314640"/>
          </a:xfrm>
          <a:prstGeom prst="rect">
            <a:avLst/>
          </a:prstGeom>
        </p:spPr>
      </p:sp>
      <p:sp>
        <p:nvSpPr>
          <p:cNvPr id="16" name="CustomShape 5"/>
          <p:cNvSpPr/>
          <p:nvPr/>
        </p:nvSpPr>
        <p:spPr>
          <a:xfrm>
            <a:off x="4908600" y="2245680"/>
            <a:ext cx="403200" cy="314640"/>
          </a:xfrm>
          <a:prstGeom prst="rect">
            <a:avLst/>
          </a:prstGeom>
        </p:spPr>
      </p:sp>
      <p:sp>
        <p:nvSpPr>
          <p:cNvPr id="17" name="CustomShape 6"/>
          <p:cNvSpPr/>
          <p:nvPr/>
        </p:nvSpPr>
        <p:spPr>
          <a:xfrm>
            <a:off x="2001960" y="2466360"/>
            <a:ext cx="776520" cy="314640"/>
          </a:xfrm>
          <a:prstGeom prst="rect">
            <a:avLst/>
          </a:prstGeom>
        </p:spPr>
      </p:sp>
      <p:sp>
        <p:nvSpPr>
          <p:cNvPr id="18" name="CustomShape 7"/>
          <p:cNvSpPr/>
          <p:nvPr/>
        </p:nvSpPr>
        <p:spPr>
          <a:xfrm>
            <a:off x="5913720" y="4733280"/>
            <a:ext cx="185760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Simple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SRTC</a:t>
            </a:r>
            <a:endParaRPr/>
          </a:p>
        </p:txBody>
      </p:sp>
      <p:sp>
        <p:nvSpPr>
          <p:cNvPr id="19" name="Line 8"/>
          <p:cNvSpPr/>
          <p:nvPr/>
        </p:nvSpPr>
        <p:spPr>
          <a:xfrm>
            <a:off x="6048720" y="5245920"/>
            <a:ext cx="1586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0" name="CustomShape 9"/>
          <p:cNvSpPr/>
          <p:nvPr/>
        </p:nvSpPr>
        <p:spPr>
          <a:xfrm>
            <a:off x="3625920" y="4947480"/>
            <a:ext cx="127008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Node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NC</a:t>
            </a:r>
            <a:endParaRPr/>
          </a:p>
        </p:txBody>
      </p:sp>
      <p:sp>
        <p:nvSpPr>
          <p:cNvPr id="21" name="Line 10"/>
          <p:cNvSpPr/>
          <p:nvPr/>
        </p:nvSpPr>
        <p:spPr>
          <a:xfrm>
            <a:off x="3717720" y="5460120"/>
            <a:ext cx="10861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2" name="CustomShape 11"/>
          <p:cNvSpPr/>
          <p:nvPr/>
        </p:nvSpPr>
        <p:spPr>
          <a:xfrm>
            <a:off x="3562560" y="3791880"/>
            <a:ext cx="123696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EC</a:t>
            </a:r>
            <a:endParaRPr/>
          </a:p>
        </p:txBody>
      </p:sp>
      <p:sp>
        <p:nvSpPr>
          <p:cNvPr id="23" name="Line 12"/>
          <p:cNvSpPr/>
          <p:nvPr/>
        </p:nvSpPr>
        <p:spPr>
          <a:xfrm>
            <a:off x="3652920" y="4304160"/>
            <a:ext cx="1055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4" name="CustomShape 13"/>
          <p:cNvSpPr/>
          <p:nvPr/>
        </p:nvSpPr>
        <p:spPr>
          <a:xfrm>
            <a:off x="3657600" y="2648880"/>
            <a:ext cx="120348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Edge-Pair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EPC</a:t>
            </a:r>
            <a:endParaRPr/>
          </a:p>
        </p:txBody>
      </p:sp>
      <p:sp>
        <p:nvSpPr>
          <p:cNvPr id="25" name="Line 14"/>
          <p:cNvSpPr/>
          <p:nvPr/>
        </p:nvSpPr>
        <p:spPr>
          <a:xfrm>
            <a:off x="3744720" y="3161520"/>
            <a:ext cx="1028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" name="CustomShape 15"/>
          <p:cNvSpPr/>
          <p:nvPr/>
        </p:nvSpPr>
        <p:spPr>
          <a:xfrm>
            <a:off x="5558760" y="1734480"/>
            <a:ext cx="173196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Prime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PPC</a:t>
            </a:r>
            <a:endParaRPr/>
          </a:p>
        </p:txBody>
      </p:sp>
      <p:sp>
        <p:nvSpPr>
          <p:cNvPr id="27" name="Line 16"/>
          <p:cNvSpPr/>
          <p:nvPr/>
        </p:nvSpPr>
        <p:spPr>
          <a:xfrm>
            <a:off x="5685840" y="2247120"/>
            <a:ext cx="1477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8" name="CustomShape 17"/>
          <p:cNvSpPr/>
          <p:nvPr/>
        </p:nvSpPr>
        <p:spPr>
          <a:xfrm>
            <a:off x="5486400" y="591480"/>
            <a:ext cx="174312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CPC</a:t>
            </a:r>
            <a:endParaRPr/>
          </a:p>
        </p:txBody>
      </p:sp>
      <p:sp>
        <p:nvSpPr>
          <p:cNvPr id="29" name="Line 18"/>
          <p:cNvSpPr/>
          <p:nvPr/>
        </p:nvSpPr>
        <p:spPr>
          <a:xfrm>
            <a:off x="5613120" y="103212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0" name="CustomShape 19"/>
          <p:cNvSpPr/>
          <p:nvPr/>
        </p:nvSpPr>
        <p:spPr>
          <a:xfrm>
            <a:off x="5911920" y="3594960"/>
            <a:ext cx="185760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CRTC</a:t>
            </a:r>
            <a:endParaRPr/>
          </a:p>
        </p:txBody>
      </p:sp>
      <p:sp>
        <p:nvSpPr>
          <p:cNvPr id="31" name="Line 20"/>
          <p:cNvSpPr/>
          <p:nvPr/>
        </p:nvSpPr>
        <p:spPr>
          <a:xfrm>
            <a:off x="6047280" y="4107600"/>
            <a:ext cx="1586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" name="CustomShape 21"/>
          <p:cNvSpPr/>
          <p:nvPr/>
        </p:nvSpPr>
        <p:spPr>
          <a:xfrm>
            <a:off x="1246320" y="2456640"/>
            <a:ext cx="154332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All-DU-Paths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ADUP</a:t>
            </a:r>
            <a:endParaRPr/>
          </a:p>
        </p:txBody>
      </p:sp>
      <p:sp>
        <p:nvSpPr>
          <p:cNvPr id="33" name="Line 22"/>
          <p:cNvSpPr/>
          <p:nvPr/>
        </p:nvSpPr>
        <p:spPr>
          <a:xfrm>
            <a:off x="1357920" y="2969280"/>
            <a:ext cx="13190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" name="CustomShape 23"/>
          <p:cNvSpPr/>
          <p:nvPr/>
        </p:nvSpPr>
        <p:spPr>
          <a:xfrm>
            <a:off x="1247760" y="3594960"/>
            <a:ext cx="154332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All-uses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AUC</a:t>
            </a:r>
            <a:endParaRPr/>
          </a:p>
        </p:txBody>
      </p:sp>
      <p:sp>
        <p:nvSpPr>
          <p:cNvPr id="35" name="Line 24"/>
          <p:cNvSpPr/>
          <p:nvPr/>
        </p:nvSpPr>
        <p:spPr>
          <a:xfrm>
            <a:off x="1359720" y="410760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6" name="CustomShape 25"/>
          <p:cNvSpPr/>
          <p:nvPr/>
        </p:nvSpPr>
        <p:spPr>
          <a:xfrm>
            <a:off x="1247760" y="4731480"/>
            <a:ext cx="154332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All-defs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ADC</a:t>
            </a:r>
            <a:endParaRPr/>
          </a:p>
        </p:txBody>
      </p:sp>
      <p:sp>
        <p:nvSpPr>
          <p:cNvPr id="37" name="Line 26"/>
          <p:cNvSpPr/>
          <p:nvPr/>
        </p:nvSpPr>
        <p:spPr>
          <a:xfrm>
            <a:off x="1359720" y="524412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8" name="Line 27"/>
          <p:cNvSpPr/>
          <p:nvPr/>
        </p:nvSpPr>
        <p:spPr>
          <a:xfrm>
            <a:off x="6842160" y="4407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" name="Line 28"/>
          <p:cNvSpPr/>
          <p:nvPr/>
        </p:nvSpPr>
        <p:spPr>
          <a:xfrm>
            <a:off x="4260960" y="461556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" name="Line 29"/>
          <p:cNvSpPr/>
          <p:nvPr/>
        </p:nvSpPr>
        <p:spPr>
          <a:xfrm>
            <a:off x="4260960" y="3480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" name="Line 30"/>
          <p:cNvSpPr/>
          <p:nvPr/>
        </p:nvSpPr>
        <p:spPr>
          <a:xfrm>
            <a:off x="2019240" y="32742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" name="Line 31"/>
          <p:cNvSpPr/>
          <p:nvPr/>
        </p:nvSpPr>
        <p:spPr>
          <a:xfrm>
            <a:off x="6391440" y="14166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3" name="Line 32"/>
          <p:cNvSpPr/>
          <p:nvPr/>
        </p:nvSpPr>
        <p:spPr>
          <a:xfrm>
            <a:off x="2019240" y="44028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44" name="Line 33"/>
          <p:cNvCxnSpPr/>
          <p:nvPr/>
        </p:nvCxnSpPr>
        <p:spPr>
          <a:xfrm>
            <a:off x="2792160" y="3984840"/>
            <a:ext cx="771840" cy="198360"/>
          </a:xfrm>
          <a:prstGeom prst="bent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5" name="Line 34"/>
          <p:cNvCxnSpPr/>
          <p:nvPr/>
        </p:nvCxnSpPr>
        <p:spPr>
          <a:xfrm flipH="1">
            <a:off x="2790720" y="2124360"/>
            <a:ext cx="2769480" cy="72360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46" name="Line 35"/>
          <p:cNvSpPr/>
          <p:nvPr/>
        </p:nvSpPr>
        <p:spPr>
          <a:xfrm>
            <a:off x="6400800" y="2514600"/>
            <a:ext cx="466560" cy="106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47" name="Line 36"/>
          <p:cNvCxnSpPr/>
          <p:nvPr/>
        </p:nvCxnSpPr>
        <p:spPr>
          <a:xfrm flipH="1">
            <a:off x="4800600" y="2124360"/>
            <a:ext cx="759600" cy="205884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8" name="Line 37"/>
          <p:cNvCxnSpPr/>
          <p:nvPr/>
        </p:nvCxnSpPr>
        <p:spPr>
          <a:xfrm flipH="1">
            <a:off x="4862160" y="981360"/>
            <a:ext cx="625680" cy="205884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211480" y="6400800"/>
            <a:ext cx="3768840" cy="3430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Introduction to Software Testing  (Ch 2)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4038480" y="6424560"/>
            <a:ext cx="2894040" cy="3542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900">
                <a:solidFill>
                  <a:srgbClr val="000000"/>
                </a:solidFill>
                <a:latin typeface="Times New Roman"/>
              </a:rPr>
              <a:t>© Ammann &amp; Offutt</a:t>
            </a:r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2013120" y="4091760"/>
            <a:ext cx="776520" cy="314640"/>
          </a:xfrm>
          <a:prstGeom prst="rect">
            <a:avLst/>
          </a:prstGeom>
        </p:spPr>
      </p:sp>
      <p:sp>
        <p:nvSpPr>
          <p:cNvPr id="52" name="CustomShape 4"/>
          <p:cNvSpPr/>
          <p:nvPr/>
        </p:nvSpPr>
        <p:spPr>
          <a:xfrm>
            <a:off x="3643560" y="4007520"/>
            <a:ext cx="776520" cy="314640"/>
          </a:xfrm>
          <a:prstGeom prst="rect">
            <a:avLst/>
          </a:prstGeom>
        </p:spPr>
      </p:sp>
      <p:sp>
        <p:nvSpPr>
          <p:cNvPr id="53" name="CustomShape 5"/>
          <p:cNvSpPr/>
          <p:nvPr/>
        </p:nvSpPr>
        <p:spPr>
          <a:xfrm>
            <a:off x="4908600" y="2245680"/>
            <a:ext cx="403200" cy="314640"/>
          </a:xfrm>
          <a:prstGeom prst="rect">
            <a:avLst/>
          </a:prstGeom>
        </p:spPr>
      </p:sp>
      <p:sp>
        <p:nvSpPr>
          <p:cNvPr id="54" name="CustomShape 6"/>
          <p:cNvSpPr/>
          <p:nvPr/>
        </p:nvSpPr>
        <p:spPr>
          <a:xfrm>
            <a:off x="2001960" y="2466360"/>
            <a:ext cx="776520" cy="314640"/>
          </a:xfrm>
          <a:prstGeom prst="rect">
            <a:avLst/>
          </a:prstGeom>
        </p:spPr>
      </p:sp>
      <p:sp>
        <p:nvSpPr>
          <p:cNvPr id="55" name="CustomShape 7"/>
          <p:cNvSpPr/>
          <p:nvPr/>
        </p:nvSpPr>
        <p:spPr>
          <a:xfrm>
            <a:off x="5913720" y="4733280"/>
            <a:ext cx="185760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Simple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SRTC</a:t>
            </a:r>
            <a:endParaRPr/>
          </a:p>
        </p:txBody>
      </p:sp>
      <p:sp>
        <p:nvSpPr>
          <p:cNvPr id="56" name="Line 8"/>
          <p:cNvSpPr/>
          <p:nvPr/>
        </p:nvSpPr>
        <p:spPr>
          <a:xfrm>
            <a:off x="6048720" y="5245920"/>
            <a:ext cx="1586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7" name="CustomShape 9"/>
          <p:cNvSpPr/>
          <p:nvPr/>
        </p:nvSpPr>
        <p:spPr>
          <a:xfrm>
            <a:off x="3625920" y="4947480"/>
            <a:ext cx="127008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Node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NC</a:t>
            </a:r>
            <a:endParaRPr/>
          </a:p>
        </p:txBody>
      </p:sp>
      <p:sp>
        <p:nvSpPr>
          <p:cNvPr id="58" name="Line 10"/>
          <p:cNvSpPr/>
          <p:nvPr/>
        </p:nvSpPr>
        <p:spPr>
          <a:xfrm>
            <a:off x="3717720" y="5460120"/>
            <a:ext cx="10861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9" name="CustomShape 11"/>
          <p:cNvSpPr/>
          <p:nvPr/>
        </p:nvSpPr>
        <p:spPr>
          <a:xfrm>
            <a:off x="3562560" y="3791880"/>
            <a:ext cx="123696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EC</a:t>
            </a:r>
            <a:endParaRPr/>
          </a:p>
        </p:txBody>
      </p:sp>
      <p:sp>
        <p:nvSpPr>
          <p:cNvPr id="60" name="Line 12"/>
          <p:cNvSpPr/>
          <p:nvPr/>
        </p:nvSpPr>
        <p:spPr>
          <a:xfrm>
            <a:off x="3652920" y="4304160"/>
            <a:ext cx="1055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1" name="CustomShape 13"/>
          <p:cNvSpPr/>
          <p:nvPr/>
        </p:nvSpPr>
        <p:spPr>
          <a:xfrm>
            <a:off x="3657600" y="2648880"/>
            <a:ext cx="120348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Edge-Pair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EPC</a:t>
            </a:r>
            <a:endParaRPr/>
          </a:p>
        </p:txBody>
      </p:sp>
      <p:sp>
        <p:nvSpPr>
          <p:cNvPr id="62" name="Line 14"/>
          <p:cNvSpPr/>
          <p:nvPr/>
        </p:nvSpPr>
        <p:spPr>
          <a:xfrm>
            <a:off x="3744720" y="3161520"/>
            <a:ext cx="1028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3" name="CustomShape 15"/>
          <p:cNvSpPr/>
          <p:nvPr/>
        </p:nvSpPr>
        <p:spPr>
          <a:xfrm>
            <a:off x="5558760" y="1734480"/>
            <a:ext cx="173196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Prime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PPC</a:t>
            </a:r>
            <a:endParaRPr/>
          </a:p>
        </p:txBody>
      </p:sp>
      <p:sp>
        <p:nvSpPr>
          <p:cNvPr id="64" name="Line 16"/>
          <p:cNvSpPr/>
          <p:nvPr/>
        </p:nvSpPr>
        <p:spPr>
          <a:xfrm>
            <a:off x="5685840" y="2247120"/>
            <a:ext cx="1477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5" name="CustomShape 17"/>
          <p:cNvSpPr/>
          <p:nvPr/>
        </p:nvSpPr>
        <p:spPr>
          <a:xfrm>
            <a:off x="5486400" y="591480"/>
            <a:ext cx="174312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CPC</a:t>
            </a:r>
            <a:endParaRPr/>
          </a:p>
        </p:txBody>
      </p:sp>
      <p:sp>
        <p:nvSpPr>
          <p:cNvPr id="66" name="Line 18"/>
          <p:cNvSpPr/>
          <p:nvPr/>
        </p:nvSpPr>
        <p:spPr>
          <a:xfrm>
            <a:off x="5613120" y="110412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7" name="CustomShape 19"/>
          <p:cNvSpPr/>
          <p:nvPr/>
        </p:nvSpPr>
        <p:spPr>
          <a:xfrm>
            <a:off x="5911920" y="3594960"/>
            <a:ext cx="185760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CRTC</a:t>
            </a:r>
            <a:endParaRPr/>
          </a:p>
        </p:txBody>
      </p:sp>
      <p:sp>
        <p:nvSpPr>
          <p:cNvPr id="68" name="Line 20"/>
          <p:cNvSpPr/>
          <p:nvPr/>
        </p:nvSpPr>
        <p:spPr>
          <a:xfrm>
            <a:off x="6047280" y="4107600"/>
            <a:ext cx="1586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9" name="CustomShape 21"/>
          <p:cNvSpPr/>
          <p:nvPr/>
        </p:nvSpPr>
        <p:spPr>
          <a:xfrm>
            <a:off x="1246320" y="2456640"/>
            <a:ext cx="154332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All-DU-Paths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ADUP</a:t>
            </a:r>
            <a:endParaRPr/>
          </a:p>
        </p:txBody>
      </p:sp>
      <p:sp>
        <p:nvSpPr>
          <p:cNvPr id="70" name="Line 22"/>
          <p:cNvSpPr/>
          <p:nvPr/>
        </p:nvSpPr>
        <p:spPr>
          <a:xfrm>
            <a:off x="1357920" y="2969280"/>
            <a:ext cx="13190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1" name="CustomShape 23"/>
          <p:cNvSpPr/>
          <p:nvPr/>
        </p:nvSpPr>
        <p:spPr>
          <a:xfrm>
            <a:off x="1247760" y="3594960"/>
            <a:ext cx="154332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All-uses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AUC</a:t>
            </a:r>
            <a:endParaRPr/>
          </a:p>
        </p:txBody>
      </p:sp>
      <p:sp>
        <p:nvSpPr>
          <p:cNvPr id="72" name="Line 24"/>
          <p:cNvSpPr/>
          <p:nvPr/>
        </p:nvSpPr>
        <p:spPr>
          <a:xfrm>
            <a:off x="1359720" y="410760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3" name="CustomShape 25"/>
          <p:cNvSpPr/>
          <p:nvPr/>
        </p:nvSpPr>
        <p:spPr>
          <a:xfrm>
            <a:off x="1247760" y="4731480"/>
            <a:ext cx="154332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All-defs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ADC</a:t>
            </a:r>
            <a:endParaRPr/>
          </a:p>
        </p:txBody>
      </p:sp>
      <p:sp>
        <p:nvSpPr>
          <p:cNvPr id="74" name="Line 26"/>
          <p:cNvSpPr/>
          <p:nvPr/>
        </p:nvSpPr>
        <p:spPr>
          <a:xfrm>
            <a:off x="1359720" y="524412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5" name="Line 27"/>
          <p:cNvSpPr/>
          <p:nvPr/>
        </p:nvSpPr>
        <p:spPr>
          <a:xfrm>
            <a:off x="6842160" y="4407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" name="Line 28"/>
          <p:cNvSpPr/>
          <p:nvPr/>
        </p:nvSpPr>
        <p:spPr>
          <a:xfrm>
            <a:off x="4260960" y="461556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" name="Line 29"/>
          <p:cNvSpPr/>
          <p:nvPr/>
        </p:nvSpPr>
        <p:spPr>
          <a:xfrm>
            <a:off x="4260960" y="3480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8" name="Line 30"/>
          <p:cNvSpPr/>
          <p:nvPr/>
        </p:nvSpPr>
        <p:spPr>
          <a:xfrm>
            <a:off x="2019240" y="32742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9" name="Line 31"/>
          <p:cNvSpPr/>
          <p:nvPr/>
        </p:nvSpPr>
        <p:spPr>
          <a:xfrm>
            <a:off x="6391440" y="14166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0" name="Line 32"/>
          <p:cNvSpPr/>
          <p:nvPr/>
        </p:nvSpPr>
        <p:spPr>
          <a:xfrm>
            <a:off x="2019240" y="44028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81" name="Line 33"/>
          <p:cNvCxnSpPr/>
          <p:nvPr/>
        </p:nvCxnSpPr>
        <p:spPr>
          <a:xfrm>
            <a:off x="2792160" y="3984840"/>
            <a:ext cx="771840" cy="198360"/>
          </a:xfrm>
          <a:prstGeom prst="bent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82" name="Line 34"/>
          <p:cNvCxnSpPr/>
          <p:nvPr/>
        </p:nvCxnSpPr>
        <p:spPr>
          <a:xfrm flipH="1">
            <a:off x="2790720" y="2124360"/>
            <a:ext cx="2769480" cy="72360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83" name="Line 35"/>
          <p:cNvSpPr/>
          <p:nvPr/>
        </p:nvSpPr>
        <p:spPr>
          <a:xfrm>
            <a:off x="6400800" y="2514600"/>
            <a:ext cx="466560" cy="106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84" name="Line 36"/>
          <p:cNvCxnSpPr/>
          <p:nvPr/>
        </p:nvCxnSpPr>
        <p:spPr>
          <a:xfrm flipH="1">
            <a:off x="4800600" y="2124360"/>
            <a:ext cx="759600" cy="205884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85" name="Line 37"/>
          <p:cNvCxnSpPr/>
          <p:nvPr/>
        </p:nvCxnSpPr>
        <p:spPr>
          <a:xfrm flipH="1">
            <a:off x="4862160" y="981360"/>
            <a:ext cx="625680" cy="205884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56920" y="505800"/>
            <a:ext cx="774720" cy="996840"/>
          </a:xfrm>
          <a:prstGeom prst="rect">
            <a:avLst/>
          </a:prstGeom>
        </p:spPr>
      </p:pic>
      <p:sp>
        <p:nvSpPr>
          <p:cNvPr id="87" name="CustomShape 38"/>
          <p:cNvSpPr/>
          <p:nvPr/>
        </p:nvSpPr>
        <p:spPr>
          <a:xfrm>
            <a:off x="1333080" y="609480"/>
            <a:ext cx="2266200" cy="77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Chuck Norris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CNC</a:t>
            </a:r>
            <a:endParaRPr/>
          </a:p>
        </p:txBody>
      </p:sp>
      <p:sp>
        <p:nvSpPr>
          <p:cNvPr id="88" name="Line 39"/>
          <p:cNvSpPr/>
          <p:nvPr/>
        </p:nvSpPr>
        <p:spPr>
          <a:xfrm>
            <a:off x="1792080" y="106668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cxnSp>
        <p:nvCxnSpPr>
          <p:cNvPr id="89" name="Line 40"/>
          <p:cNvCxnSpPr/>
          <p:nvPr/>
        </p:nvCxnSpPr>
        <p:spPr>
          <a:xfrm flipV="1">
            <a:off x="3600360" y="981360"/>
            <a:ext cx="1887480" cy="1944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  <p:cxnSp>
        <p:nvCxnSpPr>
          <p:cNvPr id="90" name="Line 41"/>
          <p:cNvCxnSpPr/>
          <p:nvPr/>
        </p:nvCxnSpPr>
        <p:spPr>
          <a:xfrm flipH="1">
            <a:off x="1904760" y="1389600"/>
            <a:ext cx="563400" cy="99324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  <p:cxnSp>
        <p:nvCxnSpPr>
          <p:cNvPr id="91" name="Line 42"/>
          <p:cNvCxnSpPr/>
          <p:nvPr/>
        </p:nvCxnSpPr>
        <p:spPr>
          <a:xfrm>
            <a:off x="2467080" y="1427400"/>
            <a:ext cx="1794240" cy="122292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13720" y="1131120"/>
            <a:ext cx="8228160" cy="1141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What are dependencies?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2567520"/>
            <a:ext cx="8228160" cy="251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Anything </a:t>
            </a:r>
            <a:r>
              <a:rPr i="1" lang="en-US" sz="2400">
                <a:latin typeface="Arial"/>
              </a:rPr>
              <a:t>outside</a:t>
            </a:r>
            <a:r>
              <a:rPr lang="en-US" sz="2400">
                <a:latin typeface="Arial"/>
              </a:rPr>
              <a:t> of what you’re testing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Obvious examples: (external services) database operations, file I/O, email, calls across a network (logins, FTP, HTTP, etc.)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Less Obvious: Objects that talk to external services.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Third party libraries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13720" y="1131120"/>
            <a:ext cx="8228160" cy="1141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Testing with Dependencies: Problems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2639520"/>
            <a:ext cx="8228160" cy="251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Slow, Complex Setups and Teardowns, Objects may no exist, not clear what causes a failure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Side effects (Koskella doesn't talk too much about this)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i="1" lang="en-US">
                <a:latin typeface="Arial"/>
              </a:rPr>
              <a:t>Loose control over what you specifically want to test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l"/>
            </a:pPr>
            <a:r>
              <a:rPr i="1" lang="en-US">
                <a:latin typeface="Arial"/>
              </a:rPr>
              <a:t>You end up routing data through the dependency and you may get unintended results.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13720" y="1131120"/>
            <a:ext cx="8228160" cy="1141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Dependencies aren't bad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2675520"/>
            <a:ext cx="8228160" cy="2513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 </a:t>
            </a:r>
            <a:r>
              <a:rPr lang="en-US" sz="2200">
                <a:latin typeface="Arial"/>
              </a:rPr>
              <a:t>It </a:t>
            </a:r>
            <a:r>
              <a:rPr i="1" lang="en-US" sz="2200">
                <a:latin typeface="Arial"/>
              </a:rPr>
              <a:t>can</a:t>
            </a:r>
            <a:r>
              <a:rPr lang="en-US" sz="2200">
                <a:latin typeface="Arial"/>
              </a:rPr>
              <a:t> make testing difficult, esp. legacy code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TDD forces you to think harder about object interactions and design 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Understanding how to design code to be testable, makes code cleaner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85800" y="1143000"/>
            <a:ext cx="7999920" cy="47995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500">
                <a:solidFill>
                  <a:srgbClr val="000000"/>
                </a:solidFill>
                <a:ea typeface="Monospace"/>
              </a:rPr>
              <a:t>Of to code-land   …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