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5.jpeg" ContentType="image/jpe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575280" y="1890360"/>
            <a:ext cx="7882200" cy="2452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800">
                <a:solidFill>
                  <a:srgbClr val="000000"/>
                </a:solidFill>
                <a:latin typeface="Arial"/>
              </a:rPr>
              <a:t>Test Doubles, </a:t>
            </a:r>
            <a:r>
              <a:rPr lang="en-US" sz="4800">
                <a:solidFill>
                  <a:srgbClr val="000000"/>
                </a:solidFill>
                <a:latin typeface="Arial"/>
              </a:rPr>
              <a:t>
</a:t>
            </a:r>
            <a:r>
              <a:rPr lang="en-US" sz="4800">
                <a:solidFill>
                  <a:srgbClr val="000000"/>
                </a:solidFill>
                <a:latin typeface="Arial"/>
              </a:rPr>
              <a:t>Design and Testability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1143000" y="5486400"/>
            <a:ext cx="6933600" cy="837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600">
                <a:solidFill>
                  <a:srgbClr val="bfbfbf"/>
                </a:solidFill>
                <a:latin typeface="Arial"/>
              </a:rPr>
              <a:t>GMU SWE-795, Test Driven Development, Spring 2011, Bill Shelton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685800"/>
            <a:ext cx="8000280" cy="5339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import org.junit.*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class EmailerTest 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List&lt;Recipient&gt; recipients;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@Before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void setUp(){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List&lt;Recipient&gt; recipients = new ArrayList();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Recipient("ed", "ed@ed.com")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Recipient("ed2", "ed2@ed.com")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Recipient("ed3", "ed3@ed.com")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Recipient("ed4", "ed4@ed.com")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Recipient("ed5", "ed5@ed.com")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@Test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void testSendEmail() throws Throwable 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Emailer.sendEmail(recipients, "Thank your visiting teh internets! Please come again.");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A Few Unit Testing Principals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143000" y="2819520"/>
            <a:ext cx="75427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Controllability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"/>
            </a:pPr>
            <a:r>
              <a:rPr i="1" lang="en-US" sz="2400">
                <a:latin typeface="Arial"/>
              </a:rPr>
              <a:t>Isolation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Speed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Accuracy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Coverage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040" y="570960"/>
            <a:ext cx="4559040" cy="537192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>
            <a:off x="5486400" y="228600"/>
            <a:ext cx="3199680" cy="5760000"/>
          </a:xfrm>
          <a:prstGeom prst="rect">
            <a:avLst/>
          </a:prstGeom>
        </p:spPr>
      </p:sp>
      <p:sp>
        <p:nvSpPr>
          <p:cNvPr id="110" name="TextShape 2"/>
          <p:cNvSpPr txBox="1"/>
          <p:nvPr/>
        </p:nvSpPr>
        <p:spPr>
          <a:xfrm>
            <a:off x="5486400" y="1371600"/>
            <a:ext cx="2971800" cy="35650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200"/>
              <a:t>“</a:t>
            </a:r>
            <a:r>
              <a:rPr lang="en-US" sz="3200"/>
              <a:t>Once,” </a:t>
            </a:r>
            <a:endParaRPr/>
          </a:p>
          <a:p>
            <a:pPr algn="ctr"/>
            <a:r>
              <a:rPr lang="en-US" sz="3200"/>
              <a:t>the Mock Turtle said  at last,  with a deep sigh,  </a:t>
            </a:r>
            <a:endParaRPr/>
          </a:p>
          <a:p>
            <a:pPr algn="ctr"/>
            <a:r>
              <a:rPr lang="en-US" sz="3200"/>
              <a:t>“</a:t>
            </a:r>
            <a:r>
              <a:rPr lang="en-US" sz="3200"/>
              <a:t>I was a real turtle”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685800" y="6054120"/>
            <a:ext cx="4925160" cy="346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i="1" lang="en-US" sz="1400">
                <a:solidFill>
                  <a:srgbClr val="b3b3b3"/>
                </a:solidFill>
              </a:rPr>
              <a:t>Lewis Carroll, Alice's Adventures in Wonderland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Types of </a:t>
            </a:r>
            <a:r>
              <a:rPr i="1" lang="en-US" sz="4400">
                <a:solidFill>
                  <a:srgbClr val="000000"/>
                </a:solidFill>
                <a:latin typeface="Arial"/>
              </a:rPr>
              <a:t>Mocks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560" y="274356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Gerard Meszaros classifies these as </a:t>
            </a:r>
            <a:r>
              <a:rPr i="1" lang="en-US" sz="2400">
                <a:latin typeface="Arial"/>
              </a:rPr>
              <a:t>Test Doubles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Stubs, Fakes, Mocks,Test Spies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Martin Fowler makes a distinction between </a:t>
            </a:r>
            <a:r>
              <a:rPr i="1" lang="en-US" sz="2400">
                <a:latin typeface="Arial"/>
              </a:rPr>
              <a:t>mocks</a:t>
            </a:r>
            <a:r>
              <a:rPr lang="en-US" sz="2400">
                <a:latin typeface="Arial"/>
              </a:rPr>
              <a:t> and </a:t>
            </a:r>
            <a:r>
              <a:rPr i="1" lang="en-US" sz="2400">
                <a:latin typeface="Arial"/>
              </a:rPr>
              <a:t>stubs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Behavior vs. State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560" y="274356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State </a:t>
            </a:r>
            <a:r>
              <a:rPr lang="en-US" sz="2200" u="sng">
                <a:latin typeface="Arial"/>
              </a:rPr>
              <a:t>returns</a:t>
            </a:r>
            <a:r>
              <a:rPr lang="en-US" sz="2200">
                <a:latin typeface="Arial"/>
              </a:rPr>
              <a:t> some data type (</a:t>
            </a:r>
            <a:r>
              <a:rPr i="1" lang="en-US" sz="2200">
                <a:latin typeface="Arial"/>
              </a:rPr>
              <a:t>Ask</a:t>
            </a:r>
            <a:r>
              <a:rPr lang="en-US" sz="2200">
                <a:latin typeface="Arial"/>
              </a:rPr>
              <a:t>) and unit tests verify the contract by inspecting expected state of the object under test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Behavior </a:t>
            </a:r>
            <a:r>
              <a:rPr lang="en-US" sz="2200" u="sng">
                <a:latin typeface="Arial"/>
              </a:rPr>
              <a:t>does</a:t>
            </a:r>
            <a:r>
              <a:rPr lang="en-US" sz="2200">
                <a:latin typeface="Arial"/>
              </a:rPr>
              <a:t> some action (</a:t>
            </a:r>
            <a:r>
              <a:rPr i="1" lang="en-US" sz="2200">
                <a:latin typeface="Arial"/>
              </a:rPr>
              <a:t>Tell</a:t>
            </a:r>
            <a:r>
              <a:rPr lang="en-US" sz="2200">
                <a:latin typeface="Arial"/>
              </a:rPr>
              <a:t>) and usually returns </a:t>
            </a:r>
            <a:r>
              <a:rPr i="1" lang="en-US" sz="2200">
                <a:latin typeface="Arial"/>
              </a:rPr>
              <a:t>void</a:t>
            </a:r>
            <a:r>
              <a:rPr lang="en-US" sz="2200">
                <a:latin typeface="Arial"/>
              </a:rPr>
              <a:t>. Unit tests </a:t>
            </a:r>
            <a:r>
              <a:rPr i="1" lang="en-US" sz="2200">
                <a:latin typeface="Arial"/>
              </a:rPr>
              <a:t>verify</a:t>
            </a:r>
            <a:r>
              <a:rPr lang="en-US" sz="2200">
                <a:latin typeface="Arial"/>
              </a:rPr>
              <a:t> method calls on collaborating objects. (Also referred to as </a:t>
            </a:r>
            <a:r>
              <a:rPr i="1" lang="en-US" sz="2200">
                <a:latin typeface="Arial"/>
              </a:rPr>
              <a:t>Interaction Testing</a:t>
            </a:r>
            <a:r>
              <a:rPr lang="en-US" sz="2200">
                <a:latin typeface="Arial"/>
              </a:rPr>
              <a:t>)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Gold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286360"/>
            <a:ext cx="4343040" cy="29714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50000"/>
              </a:lnSpc>
            </a:pPr>
            <a:r>
              <a:rPr lang="en-US" sz="2400">
                <a:latin typeface="Arial"/>
              </a:rPr>
              <a:t>Mocks address the problem of handling dependencies, </a:t>
            </a:r>
            <a:r>
              <a:rPr lang="en-US" sz="2400" u="sng">
                <a:latin typeface="Arial"/>
              </a:rPr>
              <a:t>but</a:t>
            </a:r>
            <a:r>
              <a:rPr lang="en-US" sz="2400">
                <a:latin typeface="Arial"/>
              </a:rPr>
              <a:t> the a TDD approach using mocks can help discovering needed types and interfaces. </a:t>
            </a:r>
            <a:endParaRPr/>
          </a:p>
          <a:p>
            <a:pPr algn="r">
              <a:lnSpc>
                <a:spcPct val="150000"/>
              </a:lnSpc>
            </a:pPr>
            <a:r>
              <a:rPr i="1" lang="en-US" sz="2400">
                <a:latin typeface="Arial"/>
              </a:rPr>
              <a:t>Need Driven Development</a:t>
            </a:r>
            <a:endParaRPr/>
          </a:p>
        </p:txBody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5840" y="2514600"/>
            <a:ext cx="2993760" cy="251460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Other Applications?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2286360"/>
            <a:ext cx="8001000" cy="3428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Discovery of Types and Interfaces [REF]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Simulation Scenarios: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Software Fault Injection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Mimic specific mutation operators without generating mutant artifacts?</a:t>
            </a:r>
            <a:endParaRPr/>
          </a:p>
          <a:p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19680"/>
            <a:ext cx="8228520" cy="576000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59560" cy="4964760"/>
          </a:xfrm>
          <a:prstGeom prst="rect">
            <a:avLst/>
          </a:prstGeom>
        </p:spPr>
      </p:pic>
      <p:sp>
        <p:nvSpPr>
          <p:cNvPr id="15" name="CustomShape 1"/>
          <p:cNvSpPr/>
          <p:nvPr/>
        </p:nvSpPr>
        <p:spPr>
          <a:xfrm>
            <a:off x="5257800" y="2698560"/>
            <a:ext cx="3199680" cy="1186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Chuck Norris doesn’t do TDD ...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59560" cy="4964760"/>
          </a:xfrm>
          <a:prstGeom prst="rect">
            <a:avLst/>
          </a:prstGeom>
        </p:spPr>
      </p:pic>
      <p:sp>
        <p:nvSpPr>
          <p:cNvPr id="17" name="CustomShape 1"/>
          <p:cNvSpPr/>
          <p:nvPr/>
        </p:nvSpPr>
        <p:spPr>
          <a:xfrm>
            <a:off x="5257800" y="2514600"/>
            <a:ext cx="3199680" cy="1552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because software defects are way too scared to be in 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his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code.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2211480" y="6400800"/>
            <a:ext cx="3769200" cy="343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4038480" y="6424560"/>
            <a:ext cx="2894400" cy="3546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20" name="CustomShape 3"/>
          <p:cNvSpPr/>
          <p:nvPr/>
        </p:nvSpPr>
        <p:spPr>
          <a:xfrm>
            <a:off x="2013120" y="4091760"/>
            <a:ext cx="776880" cy="315000"/>
          </a:xfrm>
          <a:prstGeom prst="rect">
            <a:avLst/>
          </a:prstGeom>
        </p:spPr>
      </p:sp>
      <p:sp>
        <p:nvSpPr>
          <p:cNvPr id="21" name="CustomShape 4"/>
          <p:cNvSpPr/>
          <p:nvPr/>
        </p:nvSpPr>
        <p:spPr>
          <a:xfrm>
            <a:off x="3643560" y="4007520"/>
            <a:ext cx="776880" cy="315000"/>
          </a:xfrm>
          <a:prstGeom prst="rect">
            <a:avLst/>
          </a:prstGeom>
        </p:spPr>
      </p:sp>
      <p:sp>
        <p:nvSpPr>
          <p:cNvPr id="22" name="CustomShape 5"/>
          <p:cNvSpPr/>
          <p:nvPr/>
        </p:nvSpPr>
        <p:spPr>
          <a:xfrm>
            <a:off x="4908600" y="2245680"/>
            <a:ext cx="403560" cy="315000"/>
          </a:xfrm>
          <a:prstGeom prst="rect">
            <a:avLst/>
          </a:prstGeom>
        </p:spPr>
      </p:sp>
      <p:sp>
        <p:nvSpPr>
          <p:cNvPr id="23" name="CustomShape 6"/>
          <p:cNvSpPr/>
          <p:nvPr/>
        </p:nvSpPr>
        <p:spPr>
          <a:xfrm>
            <a:off x="2001960" y="2466360"/>
            <a:ext cx="776880" cy="315000"/>
          </a:xfrm>
          <a:prstGeom prst="rect">
            <a:avLst/>
          </a:prstGeom>
        </p:spPr>
      </p:sp>
      <p:sp>
        <p:nvSpPr>
          <p:cNvPr id="24" name="CustomShape 7"/>
          <p:cNvSpPr/>
          <p:nvPr/>
        </p:nvSpPr>
        <p:spPr>
          <a:xfrm>
            <a:off x="5913720" y="473328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25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" name="CustomShape 9"/>
          <p:cNvSpPr/>
          <p:nvPr/>
        </p:nvSpPr>
        <p:spPr>
          <a:xfrm>
            <a:off x="3625920" y="4947480"/>
            <a:ext cx="12704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27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8" name="CustomShape 11"/>
          <p:cNvSpPr/>
          <p:nvPr/>
        </p:nvSpPr>
        <p:spPr>
          <a:xfrm>
            <a:off x="3562560" y="3791880"/>
            <a:ext cx="1237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29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" name="CustomShape 13"/>
          <p:cNvSpPr/>
          <p:nvPr/>
        </p:nvSpPr>
        <p:spPr>
          <a:xfrm>
            <a:off x="3657600" y="2648880"/>
            <a:ext cx="12038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31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" name="CustomShape 15"/>
          <p:cNvSpPr/>
          <p:nvPr/>
        </p:nvSpPr>
        <p:spPr>
          <a:xfrm>
            <a:off x="5558760" y="1734480"/>
            <a:ext cx="1732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33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" name="CustomShape 17"/>
          <p:cNvSpPr/>
          <p:nvPr/>
        </p:nvSpPr>
        <p:spPr>
          <a:xfrm>
            <a:off x="5486400" y="591480"/>
            <a:ext cx="17434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35" name="Line 18"/>
          <p:cNvSpPr/>
          <p:nvPr/>
        </p:nvSpPr>
        <p:spPr>
          <a:xfrm>
            <a:off x="5613120" y="1032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6" name="CustomShape 19"/>
          <p:cNvSpPr/>
          <p:nvPr/>
        </p:nvSpPr>
        <p:spPr>
          <a:xfrm>
            <a:off x="5911920" y="359496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37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" name="CustomShape 21"/>
          <p:cNvSpPr/>
          <p:nvPr/>
        </p:nvSpPr>
        <p:spPr>
          <a:xfrm>
            <a:off x="1246320" y="245664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39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" name="CustomShape 23"/>
          <p:cNvSpPr/>
          <p:nvPr/>
        </p:nvSpPr>
        <p:spPr>
          <a:xfrm>
            <a:off x="1247760" y="359496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41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2" name="CustomShape 25"/>
          <p:cNvSpPr/>
          <p:nvPr/>
        </p:nvSpPr>
        <p:spPr>
          <a:xfrm>
            <a:off x="1247760" y="473148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43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4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50" name="Line 33"/>
          <p:cNvCxnSpPr/>
          <p:nvPr/>
        </p:nvCxnSpPr>
        <p:spPr>
          <a:xfrm>
            <a:off x="2792160" y="3984840"/>
            <a:ext cx="771480" cy="19800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1" name="Line 34"/>
          <p:cNvCxnSpPr/>
          <p:nvPr/>
        </p:nvCxnSpPr>
        <p:spPr>
          <a:xfrm flipH="1">
            <a:off x="2790720" y="2124360"/>
            <a:ext cx="2769120" cy="7232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2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53" name="Line 36"/>
          <p:cNvCxnSpPr/>
          <p:nvPr/>
        </p:nvCxnSpPr>
        <p:spPr>
          <a:xfrm flipH="1">
            <a:off x="4800600" y="2124360"/>
            <a:ext cx="75924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4" name="Line 37"/>
          <p:cNvCxnSpPr/>
          <p:nvPr/>
        </p:nvCxnSpPr>
        <p:spPr>
          <a:xfrm flipH="1">
            <a:off x="4862160" y="981360"/>
            <a:ext cx="62532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211480" y="6400800"/>
            <a:ext cx="3769200" cy="343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4038480" y="6424560"/>
            <a:ext cx="2894400" cy="3546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2013120" y="4091760"/>
            <a:ext cx="776880" cy="315000"/>
          </a:xfrm>
          <a:prstGeom prst="rect">
            <a:avLst/>
          </a:prstGeom>
        </p:spPr>
      </p:sp>
      <p:sp>
        <p:nvSpPr>
          <p:cNvPr id="58" name="CustomShape 4"/>
          <p:cNvSpPr/>
          <p:nvPr/>
        </p:nvSpPr>
        <p:spPr>
          <a:xfrm>
            <a:off x="3643560" y="4007520"/>
            <a:ext cx="776880" cy="315000"/>
          </a:xfrm>
          <a:prstGeom prst="rect">
            <a:avLst/>
          </a:prstGeom>
        </p:spPr>
      </p:sp>
      <p:sp>
        <p:nvSpPr>
          <p:cNvPr id="59" name="CustomShape 5"/>
          <p:cNvSpPr/>
          <p:nvPr/>
        </p:nvSpPr>
        <p:spPr>
          <a:xfrm>
            <a:off x="4908600" y="2245680"/>
            <a:ext cx="403560" cy="315000"/>
          </a:xfrm>
          <a:prstGeom prst="rect">
            <a:avLst/>
          </a:prstGeom>
        </p:spPr>
      </p:sp>
      <p:sp>
        <p:nvSpPr>
          <p:cNvPr id="60" name="CustomShape 6"/>
          <p:cNvSpPr/>
          <p:nvPr/>
        </p:nvSpPr>
        <p:spPr>
          <a:xfrm>
            <a:off x="2001960" y="2466360"/>
            <a:ext cx="776880" cy="315000"/>
          </a:xfrm>
          <a:prstGeom prst="rect">
            <a:avLst/>
          </a:prstGeom>
        </p:spPr>
      </p:sp>
      <p:sp>
        <p:nvSpPr>
          <p:cNvPr id="61" name="CustomShape 7"/>
          <p:cNvSpPr/>
          <p:nvPr/>
        </p:nvSpPr>
        <p:spPr>
          <a:xfrm>
            <a:off x="5913720" y="473328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62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3" name="CustomShape 9"/>
          <p:cNvSpPr/>
          <p:nvPr/>
        </p:nvSpPr>
        <p:spPr>
          <a:xfrm>
            <a:off x="3625920" y="4947480"/>
            <a:ext cx="12704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64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5" name="CustomShape 11"/>
          <p:cNvSpPr/>
          <p:nvPr/>
        </p:nvSpPr>
        <p:spPr>
          <a:xfrm>
            <a:off x="3562560" y="3791880"/>
            <a:ext cx="1237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66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7" name="CustomShape 13"/>
          <p:cNvSpPr/>
          <p:nvPr/>
        </p:nvSpPr>
        <p:spPr>
          <a:xfrm>
            <a:off x="3657600" y="2648880"/>
            <a:ext cx="12038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68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9" name="CustomShape 15"/>
          <p:cNvSpPr/>
          <p:nvPr/>
        </p:nvSpPr>
        <p:spPr>
          <a:xfrm>
            <a:off x="5558760" y="1734480"/>
            <a:ext cx="1732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70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1" name="CustomShape 17"/>
          <p:cNvSpPr/>
          <p:nvPr/>
        </p:nvSpPr>
        <p:spPr>
          <a:xfrm>
            <a:off x="5486400" y="591480"/>
            <a:ext cx="17434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72" name="Line 18"/>
          <p:cNvSpPr/>
          <p:nvPr/>
        </p:nvSpPr>
        <p:spPr>
          <a:xfrm>
            <a:off x="5613120" y="1104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3" name="CustomShape 19"/>
          <p:cNvSpPr/>
          <p:nvPr/>
        </p:nvSpPr>
        <p:spPr>
          <a:xfrm>
            <a:off x="5911920" y="359496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74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5" name="CustomShape 21"/>
          <p:cNvSpPr/>
          <p:nvPr/>
        </p:nvSpPr>
        <p:spPr>
          <a:xfrm>
            <a:off x="1246320" y="245664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76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7" name="CustomShape 23"/>
          <p:cNvSpPr/>
          <p:nvPr/>
        </p:nvSpPr>
        <p:spPr>
          <a:xfrm>
            <a:off x="1247760" y="359496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78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9" name="CustomShape 25"/>
          <p:cNvSpPr/>
          <p:nvPr/>
        </p:nvSpPr>
        <p:spPr>
          <a:xfrm>
            <a:off x="1247760" y="473148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80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1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3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87" name="Line 33"/>
          <p:cNvCxnSpPr/>
          <p:nvPr/>
        </p:nvCxnSpPr>
        <p:spPr>
          <a:xfrm>
            <a:off x="2792160" y="3984840"/>
            <a:ext cx="771480" cy="19800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8" name="Line 34"/>
          <p:cNvCxnSpPr/>
          <p:nvPr/>
        </p:nvCxnSpPr>
        <p:spPr>
          <a:xfrm flipH="1">
            <a:off x="2790720" y="2124360"/>
            <a:ext cx="2769120" cy="7232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89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90" name="Line 36"/>
          <p:cNvCxnSpPr/>
          <p:nvPr/>
        </p:nvCxnSpPr>
        <p:spPr>
          <a:xfrm flipH="1">
            <a:off x="4800600" y="2124360"/>
            <a:ext cx="75924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1" name="Line 37"/>
          <p:cNvCxnSpPr/>
          <p:nvPr/>
        </p:nvCxnSpPr>
        <p:spPr>
          <a:xfrm flipH="1">
            <a:off x="4862160" y="981360"/>
            <a:ext cx="62532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6920" y="505800"/>
            <a:ext cx="775080" cy="997200"/>
          </a:xfrm>
          <a:prstGeom prst="rect">
            <a:avLst/>
          </a:prstGeom>
        </p:spPr>
      </p:pic>
      <p:sp>
        <p:nvSpPr>
          <p:cNvPr id="93" name="CustomShape 38"/>
          <p:cNvSpPr/>
          <p:nvPr/>
        </p:nvSpPr>
        <p:spPr>
          <a:xfrm>
            <a:off x="1333080" y="609480"/>
            <a:ext cx="22665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Chuck Norris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CNC</a:t>
            </a:r>
            <a:endParaRPr/>
          </a:p>
        </p:txBody>
      </p:sp>
      <p:sp>
        <p:nvSpPr>
          <p:cNvPr id="94" name="Line 39"/>
          <p:cNvSpPr/>
          <p:nvPr/>
        </p:nvSpPr>
        <p:spPr>
          <a:xfrm>
            <a:off x="1792080" y="106668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cxnSp>
        <p:nvCxnSpPr>
          <p:cNvPr id="95" name="Line 40"/>
          <p:cNvCxnSpPr/>
          <p:nvPr/>
        </p:nvCxnSpPr>
        <p:spPr>
          <a:xfrm flipV="1">
            <a:off x="3600360" y="981360"/>
            <a:ext cx="1887120" cy="1908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6" name="Line 41"/>
          <p:cNvCxnSpPr/>
          <p:nvPr/>
        </p:nvCxnSpPr>
        <p:spPr>
          <a:xfrm flipH="1">
            <a:off x="1904760" y="1389600"/>
            <a:ext cx="563040" cy="99288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7" name="Line 42"/>
          <p:cNvCxnSpPr/>
          <p:nvPr/>
        </p:nvCxnSpPr>
        <p:spPr>
          <a:xfrm>
            <a:off x="2467080" y="1427400"/>
            <a:ext cx="1793880" cy="122256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3720" y="113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What are dependencies?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256752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Anything </a:t>
            </a:r>
            <a:r>
              <a:rPr i="1" lang="en-US" sz="2400">
                <a:latin typeface="Arial"/>
              </a:rPr>
              <a:t>outside</a:t>
            </a:r>
            <a:r>
              <a:rPr lang="en-US" sz="2400">
                <a:latin typeface="Arial"/>
              </a:rPr>
              <a:t> of what you’re testing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Obvious examples: (external services) database operations, file I/O, email, calls across a network (logins, FTP, HTTP, etc.)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Less Obvious: Objects that talk to external services.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party libraries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13720" y="113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Testing with Dependencies: Problems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263952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Slow, Complex Setups and Teardowns, Objects may no exist, not clear what causes a failure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Side effects (Koskella doesn't talk too much about this)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i="1" lang="en-US">
                <a:latin typeface="Arial"/>
              </a:rPr>
              <a:t>Loose control over what you specifically want to test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i="1" lang="en-US">
                <a:latin typeface="Arial"/>
              </a:rPr>
              <a:t>You end up routing data through the dependency and you may get unintended results.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13720" y="113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Dependencies aren't bad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267552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 </a:t>
            </a:r>
            <a:r>
              <a:rPr lang="en-US" sz="2200">
                <a:latin typeface="Arial"/>
              </a:rPr>
              <a:t>It </a:t>
            </a:r>
            <a:r>
              <a:rPr i="1" lang="en-US" sz="2200">
                <a:latin typeface="Arial"/>
              </a:rPr>
              <a:t>can</a:t>
            </a:r>
            <a:r>
              <a:rPr lang="en-US" sz="2200">
                <a:latin typeface="Arial"/>
              </a:rPr>
              <a:t> make testing difficult, esp. legacy code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TDD forces you to think harder about object interactions and design 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Understanding how to design code to be testable, makes code cleaner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5800" y="1143000"/>
            <a:ext cx="8000280" cy="4799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java.util.List;</a:t>
            </a:r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Emailer {</a:t>
            </a:r>
            <a:endParaRPr/>
          </a:p>
          <a:p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sendEmail(List&lt;Recipient&gt; recipients, 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               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String message) {</a:t>
            </a:r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(Recipient recipient : recipients){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EmailMessage email =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EmailMessage( recipient, message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      </a:t>
            </a:r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email.send();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}</a:t>
            </a:r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  </a:t>
            </a:r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}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