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481321e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481321e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481321e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481321e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4943001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4943001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48548c4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48548c4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8548c4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48548c4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898e70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898e70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898e70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898e70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494300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494300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4943001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4943001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4943001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4943001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060636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9060636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48548c4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48548c4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9060636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9060636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44a0c82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44a0c82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4a0c822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44a0c82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44a0c822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44a0c822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44a0c82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44a0c82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ec2로 인스턴스를 생성하면 자동으로 위협을 탐지하고 관리해줍니다. AWS에서는 자격 증명과 인프라 보호 및 데이터 보호 수단을 정의하고 로깅 및 모니터링을 통해 이벤트 관리, 테스트 및 감사를 진행하게 됩니다. 이를 통해 대처 가능하도록 보안 기능을 제공하며 이벤트 기반 자동화를 통해 실시간으로 문제를 해결하고 보호할 수 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481321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481321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481321e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481321e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EC2 클라우드의 보안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350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AWS에서의 보안 책임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75" y="1853850"/>
            <a:ext cx="233460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674175" y="1879050"/>
            <a:ext cx="3711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AWS에서는 보안을 AWS와 고객의 공동책임이라고 명시하고 있음.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따라서 스택 구조에 따라, 특정 부분은 AWS의 책임, 특정 부분에 대해서는 고객의 책임으로 정의하고 있다.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AWS에서는 보안이 어떻게 구성되어 있는지 밝히지 않는다. 대신 어떠한 인증을 받았는지 공개되어 있다.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AWS에서의 보안 책임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4050"/>
            <a:ext cx="2380323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3674175" y="1879050"/>
            <a:ext cx="3711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해당 스택 구조에서 Hypervisor와 Guest OS를 구분하는 선이 있다. 이 선상 위에서는 AWS는 어떤 일이 일어나는지 알아낼 방법이 없다.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 구분선 아래에서는 AWS는 모든 책임이 있고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구분선 위에서는 고객이 모든 책임이 있다.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 AWS의 보안 책임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규정상 공개 불가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알려진 방안 중 하나로는 인스턴스를 삭제 시 데이터를 모두 0으로 스크러빙 하는 방법을 사용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 환경에서의 사용자의 보안 조치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인스턴스에 연결되는 자격 증명 관리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네트워크 엑세스 제어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업데이트 및 보안 조치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IAM의 역할 및 역할 권한 구성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IAM이란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and Access Management(IAM)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리소스에 안전하게 접근할 수 있는 웹 서비스이다.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IAM을 통해 인증 및 권한이 부여된 대상을 중앙에서 제어할 수 있다.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EC2와 함께 사용 가능한 서비스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S3 스토리지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Dynamo 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EC2 인스턴스를 생성하고 위 서비스를 연동하는 방식으로 작동한다.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IAM을 통한 관리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IAM을 통해 사용자를 생성하고 사용자에게 S3, DB 등에 권한을 부여할 수 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부여된 권한 이외의 작업은 할 수 없고, 특정 시간만 이용 가능하게하는 등의 보안조치가 가능하다.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CloudTrail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AWS계정에서 일어난 활동들이 AWS CloudTrail에 기록된다.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이를 통해 데이터 이벤트를 로깅할 수 있다(기본적으로 AWS는 데이터와 Insight를 로깅하지 않는다)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이벤트와 인사이트 이벤트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이벤트는 리소스 내에서 발생하는 이벤트를 의미한다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인사이트 이벤트는 비정상 API호출, 비정상 활동 등을 파악한다.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 설정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이벤트와 인사이트 이벤트는 기본적으로 로깅되지 않기 때문에 로깅하도록 해야한다.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이는 CloudTrail에서 가능하다.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25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대형 클라우드 사건 분석했더니, 클라우드 보안의 핵심은 ‘넓은 영역’과 ‘빠르게’</a:t>
            </a:r>
            <a:endParaRPr sz="1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53575" y="1964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“ 2020년부터 2022년 사이에 발생한 클라우드 관련 사이버 공격들에는 몇 가지 공통점이 존재한다. 그 중 가장 중요한 건 ‘충분히 막을 수 있던 사건’이라는 것이다. 순전히 사용자 편에서의 실수 때문에 발생한 클라우드 사건들이 전체 사고에서 큰 비중을 차지하고 있으며, 심지어 그 실수들이라는 것도 대단히 사소하고 허무한 것들이 대부분이다.”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83600" y="3562350"/>
            <a:ext cx="55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https://m.boannews.com/html/detail.html?tab_type=1&amp;idx=123662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취약점 진단 프레임워크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오픈소스 취약점 진단 프레임워크를 EC2 상에 올려서 서비스한다.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SECaaS의 일종으로 활용할 수 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92400"/>
            <a:ext cx="7688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1) 파이토치(PyTorch) : 2022년 12월, 한 공격자가 PyPI 코드 리포지터리를 활용해 악성 파이토치 디펜던시가 피해자의 시스템의 다운로드 되도록 유도했다. 이 악성 디펜던시에는 시스템 데이터를 훔치는 멀웨어가 포함되어 있었다.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2) 메디뱅크(MediBank) : 2022년 11월 미리 확보한 정상 로그인 크리덴셜을 가지고 공격자들이 메디뱅크라는 의료 기관의 내부 시스템에 불법적으로 접근하는 데 성공했다. VPN 접근과 관련된 데이터를 훔쳤을 가능성도 제기됐다. 공격자들은 약 한 달 동안 표적의 시스템에 조용히 머무르며 공격의 피해를 최대화 했다. 하지만 은행 측은 공격자들과의 협상에 응하지 않았다. 공격자들은 병원의 데이터를 다크웹에 공개했다.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3) 알리바바와 상하이 공안 : 2022년 7월, 알리바바 클라우드 서버가 잘못 설정된 채로 인터넷에 고스란히 공개되는 일이 발생했다. 이미 1년 넘게 그 상태로 서버가 유지된 상황이었다.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4) 오누스(ONUS) : 2021년 12월 베트남 최대 암호화폐 거래 기업에 있었던 로그4j(Log4j)의 취약한 버전을 공격자들이 발견해 익스플로잇 하는 데 성공했다. 이 사건으로 공격자들은 200만이 넘는 고객 개인정보를 가져가는 데 성공했다. 고객의 이름과 이메일 주소, 전화번호, 비밀번호, 거래 내역 등이 여기에 포함됐다.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5) 펠로톤(Peloton) : 2021년 5월, 승인 과정을 거치지 않은 펠로톤 사용자가 다른 펠로톤 사용자들의 민감한 정보와 개인 식별 정보를 열람할 수 있다는 사실이 발견됐다. 펠로톤 장비를 통해 저장되는 각종 기록과 통계 자료들도 포함된 얘기였다. 사용자가 계정을 비밀 모드로 전환을 한다 해도 이 공격을 막을 수 없었다.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6) 에퀴닉스(Equinix) : 2020년 9월 데이터센터 전문 업체인 에퀴닉스에서 랜섬웨어 공격이 발생했다. 공격자들은 에퀴닉스의 내부 시스템들에도 침입하는 데 성공했고, 이를 통해 여러 정보를 가져간 뒤 회사 측에 450만 달러를 요구했다. </a:t>
            </a:r>
            <a:endParaRPr sz="211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EC2란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AWS의 컴퓨터를 빌려서 쓰는 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Elastic Compute Cloud의 약자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종류의 클라우드 컴퓨팅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컴퓨터에 소프트웨어를 설치하고 대신 운영해주는 방향으로 확장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서버 컴퓨터에 소프트웨어를 구성하고 운영하는 것은 어렵고 위험하기 때문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SaaS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EC2에 환경을 구축하는 것이 어려운 이유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베이스 등은 정지, 해킹 등에 위험하기 때문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IDS/IPS와 웹 WAF 등을 사용하는 환경을 빌리는 것이 효율적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AWS에서  제공하는 보안기능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323325"/>
            <a:ext cx="8839202" cy="132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침해사고 대응 NIST 모델(참조)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04747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준비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78845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탐지와 분석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52942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억제/박멸/복구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27040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사후대응 활동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20"/>
          <p:cNvCxnSpPr>
            <a:stCxn id="129" idx="3"/>
            <a:endCxn id="130" idx="1"/>
          </p:cNvCxnSpPr>
          <p:nvPr/>
        </p:nvCxnSpPr>
        <p:spPr>
          <a:xfrm>
            <a:off x="2318875" y="2896900"/>
            <a:ext cx="469500" cy="0"/>
          </a:xfrm>
          <a:prstGeom prst="straightConnector1">
            <a:avLst/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31" idx="3"/>
            <a:endCxn id="132" idx="1"/>
          </p:cNvCxnSpPr>
          <p:nvPr/>
        </p:nvCxnSpPr>
        <p:spPr>
          <a:xfrm>
            <a:off x="5800825" y="2896900"/>
            <a:ext cx="469500" cy="0"/>
          </a:xfrm>
          <a:prstGeom prst="straightConnector1">
            <a:avLst/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endCxn id="131" idx="0"/>
          </p:cNvCxnSpPr>
          <p:nvPr/>
        </p:nvCxnSpPr>
        <p:spPr>
          <a:xfrm flipH="1" rot="10800000">
            <a:off x="3424225" y="2333350"/>
            <a:ext cx="1740900" cy="14400"/>
          </a:xfrm>
          <a:prstGeom prst="curvedConnector4">
            <a:avLst>
              <a:gd fmla="val 31742" name="adj1"/>
              <a:gd fmla="val 1753646" name="adj2"/>
            </a:avLst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31" idx="2"/>
            <a:endCxn id="130" idx="2"/>
          </p:cNvCxnSpPr>
          <p:nvPr/>
        </p:nvCxnSpPr>
        <p:spPr>
          <a:xfrm rot="5400000">
            <a:off x="4294375" y="2590300"/>
            <a:ext cx="600" cy="17409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stCxn id="132" idx="2"/>
            <a:endCxn id="129" idx="2"/>
          </p:cNvCxnSpPr>
          <p:nvPr/>
        </p:nvCxnSpPr>
        <p:spPr>
          <a:xfrm rot="5400000">
            <a:off x="4294300" y="849250"/>
            <a:ext cx="600" cy="5223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1A99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AWS의 NIST 프레임워크 5가지 요소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3787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식별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17885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보호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91982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탐지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5660800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대응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401775" y="2333350"/>
            <a:ext cx="1271400" cy="112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피드백</a:t>
            </a:r>
            <a:endParaRPr b="1" sz="16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