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aleway"/>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20" Type="http://schemas.openxmlformats.org/officeDocument/2006/relationships/slide" Target="slides/slide15.xml"/><Relationship Id="rId42" Type="http://schemas.openxmlformats.org/officeDocument/2006/relationships/font" Target="fonts/Lato-regular.fntdata"/><Relationship Id="rId41" Type="http://schemas.openxmlformats.org/officeDocument/2006/relationships/font" Target="fonts/Raleway-boldItalic.fntdata"/><Relationship Id="rId22" Type="http://schemas.openxmlformats.org/officeDocument/2006/relationships/slide" Target="slides/slide17.xml"/><Relationship Id="rId44" Type="http://schemas.openxmlformats.org/officeDocument/2006/relationships/font" Target="fonts/Lato-italic.fntdata"/><Relationship Id="rId21" Type="http://schemas.openxmlformats.org/officeDocument/2006/relationships/slide" Target="slides/slide16.xml"/><Relationship Id="rId43" Type="http://schemas.openxmlformats.org/officeDocument/2006/relationships/font" Target="fonts/La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aleway-bold.fntdata"/><Relationship Id="rId16" Type="http://schemas.openxmlformats.org/officeDocument/2006/relationships/slide" Target="slides/slide11.xml"/><Relationship Id="rId38" Type="http://schemas.openxmlformats.org/officeDocument/2006/relationships/font" Target="fonts/Raleway-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 저는 호스트 모의해킹에 대해서 발표하겠습니다. 이번 발표는 주로 nmap을 이용한 정보수집 방법에 중점을 두었고, 제가 강의를 통해 공부한 내용을 한번 정리해 보았습니다. 원래 사이버 인텔리전스에 대해 관심이 있었는데, 부종목으로 모의해킹 분야를 한번 해보고 싶어서 준비해보았습니다.</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e69ab0f4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fe69ab0f4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fdfd96c91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fdfd96c91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fe69ab0f4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fe69ab0f4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fe69ab0f4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fe69ab0f4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fe69ab0f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fe69ab0f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fe69ab0f4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fe69ab0f4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fe69ab0f4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fe69ab0f4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fd8312ec3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fd8312ec3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fe69ab0f4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fe69ab0f4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fd8312ec3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fd8312ec3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5550e37b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5550e37b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먼저 모의해킹의 대상에 대해 살펴보겠습니다. 모의해킹 대상으로는 특정 서비스, 즉 웹과 같은 대상이 있을 수 있고 모바일 기기 등이 있을 수 있는데 저는 그 중에서 전반적인 내용을 다루기 쉬운 호스트 모의해킹을 준비 해보았습니다. 여기서 호스트는 인터넷, 혹은 특정 망에 연결되어있는 각각의 컴퓨터를 의미합니다.</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fdfd96c91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fdfd96c91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fe69ab0f4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fe69ab0f4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85550e37b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85550e37b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85550e37b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85550e37b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85550e37b7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85550e37b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85550e37b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85550e37b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85550e37b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85550e37b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85550e37b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85550e37b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85550e37b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85550e37b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fe69ab0f4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fe69ab0f4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5550e37b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5550e37b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이 장표는 알아두면 좋은 OSI 7 계층 별 공격 벡터를 의미합니다. 공격 실습 시 참고하면 좋을 것 같습니다.</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fe69ab0f4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fe69ab0f4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fe69ab0f4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fe69ab0f4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fe69ab0f4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fe69ab0f4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85550e37b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85550e37b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이 장표는 완벽히 일치하지는 않는데, 강의에서 나온 비슷한 프로세스를 나타내는 그림을 가져와봤습니다.</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85550e37b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85550e37b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d8312ec3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d8312ec3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dfd96c91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dfd96c91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dfd96c91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fdfd96c91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e69ab0f4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fe69ab0f4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호스트 모의해킹 실습</a:t>
            </a:r>
            <a:endParaRPr/>
          </a:p>
        </p:txBody>
      </p:sp>
      <p:sp>
        <p:nvSpPr>
          <p:cNvPr id="87" name="Google Shape;87;p13"/>
          <p:cNvSpPr txBox="1"/>
          <p:nvPr/>
        </p:nvSpPr>
        <p:spPr>
          <a:xfrm>
            <a:off x="777375" y="2125350"/>
            <a:ext cx="6764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700">
                <a:solidFill>
                  <a:schemeClr val="accent1"/>
                </a:solidFill>
                <a:latin typeface="Lato"/>
                <a:ea typeface="Lato"/>
                <a:cs typeface="Lato"/>
                <a:sym typeface="Lato"/>
              </a:rPr>
              <a:t>정보수집 및 취약점 진단에 관해</a:t>
            </a:r>
            <a:endParaRPr b="1" sz="17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2"/>
          <p:cNvPicPr preferRelativeResize="0"/>
          <p:nvPr/>
        </p:nvPicPr>
        <p:blipFill>
          <a:blip r:embed="rId3">
            <a:alphaModFix/>
          </a:blip>
          <a:stretch>
            <a:fillRect/>
          </a:stretch>
        </p:blipFill>
        <p:spPr>
          <a:xfrm>
            <a:off x="824750" y="848200"/>
            <a:ext cx="7105650" cy="3562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nmap 사용 실습 - TCP SYN 스캔</a:t>
            </a:r>
            <a:endParaRPr/>
          </a:p>
        </p:txBody>
      </p:sp>
      <p:pic>
        <p:nvPicPr>
          <p:cNvPr id="144" name="Google Shape;144;p23"/>
          <p:cNvPicPr preferRelativeResize="0"/>
          <p:nvPr/>
        </p:nvPicPr>
        <p:blipFill>
          <a:blip r:embed="rId3">
            <a:alphaModFix/>
          </a:blip>
          <a:stretch>
            <a:fillRect/>
          </a:stretch>
        </p:blipFill>
        <p:spPr>
          <a:xfrm>
            <a:off x="836650" y="1853850"/>
            <a:ext cx="4768898" cy="298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4"/>
          <p:cNvPicPr preferRelativeResize="0"/>
          <p:nvPr/>
        </p:nvPicPr>
        <p:blipFill>
          <a:blip r:embed="rId3">
            <a:alphaModFix/>
          </a:blip>
          <a:stretch>
            <a:fillRect/>
          </a:stretch>
        </p:blipFill>
        <p:spPr>
          <a:xfrm>
            <a:off x="786325" y="500063"/>
            <a:ext cx="7086600" cy="4143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5"/>
          <p:cNvPicPr preferRelativeResize="0"/>
          <p:nvPr/>
        </p:nvPicPr>
        <p:blipFill>
          <a:blip r:embed="rId3">
            <a:alphaModFix/>
          </a:blip>
          <a:stretch>
            <a:fillRect/>
          </a:stretch>
        </p:blipFill>
        <p:spPr>
          <a:xfrm>
            <a:off x="767125" y="747925"/>
            <a:ext cx="7096125" cy="3419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Host Discovery</a:t>
            </a:r>
            <a:endParaRPr/>
          </a:p>
        </p:txBody>
      </p:sp>
      <p:pic>
        <p:nvPicPr>
          <p:cNvPr id="160" name="Google Shape;160;p26"/>
          <p:cNvPicPr preferRelativeResize="0"/>
          <p:nvPr/>
        </p:nvPicPr>
        <p:blipFill>
          <a:blip r:embed="rId3">
            <a:alphaModFix/>
          </a:blip>
          <a:stretch>
            <a:fillRect/>
          </a:stretch>
        </p:blipFill>
        <p:spPr>
          <a:xfrm>
            <a:off x="154200" y="2380850"/>
            <a:ext cx="8839200" cy="992004"/>
          </a:xfrm>
          <a:prstGeom prst="rect">
            <a:avLst/>
          </a:prstGeom>
          <a:noFill/>
          <a:ln>
            <a:noFill/>
          </a:ln>
        </p:spPr>
      </p:pic>
      <p:sp>
        <p:nvSpPr>
          <p:cNvPr id="161" name="Google Shape;161;p26"/>
          <p:cNvSpPr txBox="1"/>
          <p:nvPr/>
        </p:nvSpPr>
        <p:spPr>
          <a:xfrm>
            <a:off x="384200" y="3707550"/>
            <a:ext cx="5532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300">
                <a:solidFill>
                  <a:schemeClr val="accent1"/>
                </a:solidFill>
                <a:latin typeface="Lato"/>
                <a:ea typeface="Lato"/>
                <a:cs typeface="Lato"/>
                <a:sym typeface="Lato"/>
              </a:rPr>
              <a:t>host discovery가 활성화 되어있을때</a:t>
            </a:r>
            <a:endParaRPr sz="1300">
              <a:solidFill>
                <a:schemeClr val="accen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Host Discovery</a:t>
            </a:r>
            <a:endParaRPr/>
          </a:p>
          <a:p>
            <a:pPr indent="0" lvl="0" marL="0" rtl="0" algn="l">
              <a:spcBef>
                <a:spcPts val="0"/>
              </a:spcBef>
              <a:spcAft>
                <a:spcPts val="0"/>
              </a:spcAft>
              <a:buNone/>
            </a:pPr>
            <a:r>
              <a:t/>
            </a:r>
            <a:endParaRPr/>
          </a:p>
        </p:txBody>
      </p:sp>
      <p:pic>
        <p:nvPicPr>
          <p:cNvPr id="167" name="Google Shape;167;p27"/>
          <p:cNvPicPr preferRelativeResize="0"/>
          <p:nvPr/>
        </p:nvPicPr>
        <p:blipFill>
          <a:blip r:embed="rId3">
            <a:alphaModFix/>
          </a:blip>
          <a:stretch>
            <a:fillRect/>
          </a:stretch>
        </p:blipFill>
        <p:spPr>
          <a:xfrm>
            <a:off x="152400" y="2669000"/>
            <a:ext cx="8839202" cy="248461"/>
          </a:xfrm>
          <a:prstGeom prst="rect">
            <a:avLst/>
          </a:prstGeom>
          <a:noFill/>
          <a:ln>
            <a:noFill/>
          </a:ln>
        </p:spPr>
      </p:pic>
      <p:sp>
        <p:nvSpPr>
          <p:cNvPr id="168" name="Google Shape;168;p27"/>
          <p:cNvSpPr txBox="1"/>
          <p:nvPr/>
        </p:nvSpPr>
        <p:spPr>
          <a:xfrm>
            <a:off x="384200" y="3707550"/>
            <a:ext cx="5532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300">
                <a:solidFill>
                  <a:schemeClr val="accent1"/>
                </a:solidFill>
                <a:latin typeface="Lato"/>
                <a:ea typeface="Lato"/>
                <a:cs typeface="Lato"/>
                <a:sym typeface="Lato"/>
              </a:rPr>
              <a:t>host discovery가 비활성화 되어있을때</a:t>
            </a:r>
            <a:endParaRPr sz="1300">
              <a:solidFill>
                <a:schemeClr val="accen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nmap에서 host discovery를 확인</a:t>
            </a:r>
            <a:endParaRPr/>
          </a:p>
        </p:txBody>
      </p:sp>
      <p:pic>
        <p:nvPicPr>
          <p:cNvPr id="174" name="Google Shape;174;p28"/>
          <p:cNvPicPr preferRelativeResize="0"/>
          <p:nvPr/>
        </p:nvPicPr>
        <p:blipFill>
          <a:blip r:embed="rId3">
            <a:alphaModFix/>
          </a:blip>
          <a:stretch>
            <a:fillRect/>
          </a:stretch>
        </p:blipFill>
        <p:spPr>
          <a:xfrm>
            <a:off x="729450" y="1977425"/>
            <a:ext cx="6391275" cy="1752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배너 그래빙</a:t>
            </a:r>
            <a:endParaRPr/>
          </a:p>
        </p:txBody>
      </p:sp>
      <p:pic>
        <p:nvPicPr>
          <p:cNvPr id="180" name="Google Shape;180;p29"/>
          <p:cNvPicPr preferRelativeResize="0"/>
          <p:nvPr/>
        </p:nvPicPr>
        <p:blipFill>
          <a:blip r:embed="rId3">
            <a:alphaModFix/>
          </a:blip>
          <a:stretch>
            <a:fillRect/>
          </a:stretch>
        </p:blipFill>
        <p:spPr>
          <a:xfrm>
            <a:off x="729450" y="2026975"/>
            <a:ext cx="5508125" cy="1920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0"/>
          <p:cNvPicPr preferRelativeResize="0"/>
          <p:nvPr/>
        </p:nvPicPr>
        <p:blipFill>
          <a:blip r:embed="rId3">
            <a:alphaModFix/>
          </a:blip>
          <a:stretch>
            <a:fillRect/>
          </a:stretch>
        </p:blipFill>
        <p:spPr>
          <a:xfrm>
            <a:off x="723350" y="229275"/>
            <a:ext cx="6698349" cy="483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0" y="613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프로빙</a:t>
            </a:r>
            <a:endParaRPr/>
          </a:p>
        </p:txBody>
      </p:sp>
      <p:pic>
        <p:nvPicPr>
          <p:cNvPr id="191" name="Google Shape;191;p31"/>
          <p:cNvPicPr preferRelativeResize="0"/>
          <p:nvPr/>
        </p:nvPicPr>
        <p:blipFill rotWithShape="1">
          <a:blip r:embed="rId3">
            <a:alphaModFix/>
          </a:blip>
          <a:srcRect b="65573" l="0" r="0" t="0"/>
          <a:stretch/>
        </p:blipFill>
        <p:spPr>
          <a:xfrm>
            <a:off x="169425" y="1459725"/>
            <a:ext cx="8805150" cy="2779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호스트 모의해킹</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ko"/>
              <a:t>모의 해킹의 대상으로는 웹, 모바일 등 여러가지가 있음</a:t>
            </a:r>
            <a:endParaRPr/>
          </a:p>
          <a:p>
            <a:pPr indent="-311150" lvl="0" marL="457200" rtl="0" algn="l">
              <a:spcBef>
                <a:spcPts val="0"/>
              </a:spcBef>
              <a:spcAft>
                <a:spcPts val="0"/>
              </a:spcAft>
              <a:buSzPts val="1300"/>
              <a:buChar char="-"/>
            </a:pPr>
            <a:r>
              <a:rPr lang="ko"/>
              <a:t>그 중 특정 호스트를 대상으로 하는 모의해킹에 대해 알아볼 예정</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107400" y="572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프로빙</a:t>
            </a:r>
            <a:endParaRPr/>
          </a:p>
        </p:txBody>
      </p:sp>
      <p:pic>
        <p:nvPicPr>
          <p:cNvPr id="197" name="Google Shape;197;p32"/>
          <p:cNvPicPr preferRelativeResize="0"/>
          <p:nvPr/>
        </p:nvPicPr>
        <p:blipFill rotWithShape="1">
          <a:blip r:embed="rId3">
            <a:alphaModFix/>
          </a:blip>
          <a:srcRect b="1350" l="0" r="1497" t="34930"/>
          <a:stretch/>
        </p:blipFill>
        <p:spPr>
          <a:xfrm>
            <a:off x="1193150" y="214200"/>
            <a:ext cx="7950850" cy="4715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3"/>
          <p:cNvPicPr preferRelativeResize="0"/>
          <p:nvPr/>
        </p:nvPicPr>
        <p:blipFill>
          <a:blip r:embed="rId3">
            <a:alphaModFix/>
          </a:blip>
          <a:stretch>
            <a:fillRect/>
          </a:stretch>
        </p:blipFill>
        <p:spPr>
          <a:xfrm>
            <a:off x="786325" y="94775"/>
            <a:ext cx="5978161" cy="483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취약점 진단</a:t>
            </a:r>
            <a:endParaRPr/>
          </a:p>
        </p:txBody>
      </p:sp>
      <p:sp>
        <p:nvSpPr>
          <p:cNvPr id="208" name="Google Shape;208;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ko"/>
              <a:t>정보수집 단계에서 수집한 정보를 기반으로 어떠한 서비스가 구동되고 있으며 어떠한 취약점을 가지고 있는지 확인하는 단계</a:t>
            </a:r>
            <a:endParaRPr/>
          </a:p>
          <a:p>
            <a:pPr indent="-311150" lvl="0" marL="457200" rtl="0" algn="l">
              <a:spcBef>
                <a:spcPts val="0"/>
              </a:spcBef>
              <a:spcAft>
                <a:spcPts val="0"/>
              </a:spcAft>
              <a:buSzPts val="1300"/>
              <a:buChar char="-"/>
            </a:pPr>
            <a:r>
              <a:rPr lang="ko"/>
              <a:t>직접적인 공격보다는 취약점이 있는지만을 판단</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자동 취약점 진단</a:t>
            </a:r>
            <a:endParaRPr/>
          </a:p>
        </p:txBody>
      </p:sp>
      <p:sp>
        <p:nvSpPr>
          <p:cNvPr id="214" name="Google Shape;214;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ko"/>
              <a:t>시간 절약과 빠른 진단이 가능</a:t>
            </a:r>
            <a:endParaRPr/>
          </a:p>
          <a:p>
            <a:pPr indent="-311150" lvl="0" marL="457200" rtl="0" algn="l">
              <a:spcBef>
                <a:spcPts val="0"/>
              </a:spcBef>
              <a:spcAft>
                <a:spcPts val="0"/>
              </a:spcAft>
              <a:buSzPts val="1300"/>
              <a:buChar char="-"/>
            </a:pPr>
            <a:r>
              <a:rPr lang="ko"/>
              <a:t>거짓 양성, 혹은 거짓 음성이 발생할 수 있는 한계 존재</a:t>
            </a:r>
            <a:endParaRPr/>
          </a:p>
          <a:p>
            <a:pPr indent="-311150" lvl="0" marL="457200" rtl="0" algn="l">
              <a:spcBef>
                <a:spcPts val="0"/>
              </a:spcBef>
              <a:spcAft>
                <a:spcPts val="0"/>
              </a:spcAft>
              <a:buSzPts val="1300"/>
              <a:buChar char="-"/>
            </a:pPr>
            <a:r>
              <a:rPr lang="ko"/>
              <a:t>수동과 자동을 병행하는게 효과적</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수동 취약점 진단</a:t>
            </a:r>
            <a:endParaRPr/>
          </a:p>
        </p:txBody>
      </p:sp>
      <p:sp>
        <p:nvSpPr>
          <p:cNvPr id="220" name="Google Shape;220;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ko"/>
              <a:t>직접 진단하기 때문에 정확도가 높음</a:t>
            </a:r>
            <a:endParaRPr/>
          </a:p>
          <a:p>
            <a:pPr indent="-311150" lvl="0" marL="457200" rtl="0" algn="l">
              <a:spcBef>
                <a:spcPts val="0"/>
              </a:spcBef>
              <a:spcAft>
                <a:spcPts val="0"/>
              </a:spcAft>
              <a:buSzPts val="1300"/>
              <a:buChar char="-"/>
            </a:pPr>
            <a:r>
              <a:rPr lang="ko"/>
              <a:t>거짓 음성, 거짓 양성을 판별하기 위해 검증하는 데에도 사용</a:t>
            </a:r>
            <a:endParaRPr/>
          </a:p>
          <a:p>
            <a:pPr indent="-311150" lvl="0" marL="457200" rtl="0" algn="l">
              <a:spcBef>
                <a:spcPts val="0"/>
              </a:spcBef>
              <a:spcAft>
                <a:spcPts val="0"/>
              </a:spcAft>
              <a:buSzPts val="1300"/>
              <a:buChar char="-"/>
            </a:pPr>
            <a:r>
              <a:rPr lang="ko"/>
              <a:t>인적 오류 발생 가능</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FTP 취약점 진단</a:t>
            </a:r>
            <a:endParaRPr/>
          </a:p>
        </p:txBody>
      </p:sp>
      <p:sp>
        <p:nvSpPr>
          <p:cNvPr id="226" name="Google Shape;226;p3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ko"/>
              <a:t>특징: 오래된 시스템, 파일 다운로드 및 업로드 기능이 있음</a:t>
            </a:r>
            <a:endParaRPr/>
          </a:p>
          <a:p>
            <a:pPr indent="-311150" lvl="0" marL="457200" rtl="0" algn="l">
              <a:spcBef>
                <a:spcPts val="0"/>
              </a:spcBef>
              <a:spcAft>
                <a:spcPts val="0"/>
              </a:spcAft>
              <a:buSzPts val="1300"/>
              <a:buChar char="-"/>
            </a:pPr>
            <a:r>
              <a:rPr lang="ko"/>
              <a:t>대부분 21번 포트를 이용함</a:t>
            </a:r>
            <a:endParaRPr/>
          </a:p>
          <a:p>
            <a:pPr indent="-311150" lvl="0" marL="457200" rtl="0" algn="l">
              <a:spcBef>
                <a:spcPts val="0"/>
              </a:spcBef>
              <a:spcAft>
                <a:spcPts val="0"/>
              </a:spcAft>
              <a:buSzPts val="1300"/>
              <a:buChar char="-"/>
            </a:pPr>
            <a:r>
              <a:rPr lang="ko"/>
              <a:t>파일 전송시 평문으로 전송</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ko"/>
              <a:t>진단 관점: 서비스 버전, 익명 로그인, 파일 읽기 및  쓰기 권한, 기본계정과 비밀번호</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8"/>
          <p:cNvPicPr preferRelativeResize="0"/>
          <p:nvPr/>
        </p:nvPicPr>
        <p:blipFill>
          <a:blip r:embed="rId3">
            <a:alphaModFix/>
          </a:blip>
          <a:stretch>
            <a:fillRect/>
          </a:stretch>
        </p:blipFill>
        <p:spPr>
          <a:xfrm>
            <a:off x="786300" y="336178"/>
            <a:ext cx="6335174" cy="4568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SSH 취약점 진단</a:t>
            </a:r>
            <a:endParaRPr/>
          </a:p>
        </p:txBody>
      </p:sp>
      <p:sp>
        <p:nvSpPr>
          <p:cNvPr id="237" name="Google Shape;237;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ko"/>
              <a:t>특징: 서비스내 취약점은 적은편, 주로 잘못된 설정으로 인해 취약점 발생</a:t>
            </a:r>
            <a:endParaRPr/>
          </a:p>
          <a:p>
            <a:pPr indent="-311150" lvl="0" marL="457200" rtl="0" algn="l">
              <a:spcBef>
                <a:spcPts val="0"/>
              </a:spcBef>
              <a:spcAft>
                <a:spcPts val="0"/>
              </a:spcAft>
              <a:buSzPts val="1300"/>
              <a:buChar char="-"/>
            </a:pPr>
            <a:r>
              <a:rPr lang="ko"/>
              <a:t>22번 포트를 주로 사용</a:t>
            </a:r>
            <a:endParaRPr/>
          </a:p>
          <a:p>
            <a:pPr indent="-311150" lvl="0" marL="457200" rtl="0" algn="l">
              <a:spcBef>
                <a:spcPts val="0"/>
              </a:spcBef>
              <a:spcAft>
                <a:spcPts val="0"/>
              </a:spcAft>
              <a:buSzPts val="1300"/>
              <a:buChar char="-"/>
            </a:pPr>
            <a:r>
              <a:rPr lang="ko"/>
              <a:t>평문으로 전송하는 FTP의 단점을 극복하기 위해 SFTP에 SSH가 사용됨</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ko"/>
              <a:t>진단 관점</a:t>
            </a:r>
            <a:r>
              <a:rPr lang="ko"/>
              <a:t>: 사용자 인증, 이름 수집, 계정 정보 공격 대응 미흡, 오래된 버전 사용</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SSH 프로빙</a:t>
            </a:r>
            <a:endParaRPr/>
          </a:p>
        </p:txBody>
      </p:sp>
      <p:pic>
        <p:nvPicPr>
          <p:cNvPr id="243" name="Google Shape;243;p40"/>
          <p:cNvPicPr preferRelativeResize="0"/>
          <p:nvPr/>
        </p:nvPicPr>
        <p:blipFill>
          <a:blip r:embed="rId3">
            <a:alphaModFix/>
          </a:blip>
          <a:stretch>
            <a:fillRect/>
          </a:stretch>
        </p:blipFill>
        <p:spPr>
          <a:xfrm>
            <a:off x="729450" y="2054275"/>
            <a:ext cx="7086600" cy="1924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SSH 취약점 진단</a:t>
            </a:r>
            <a:endParaRPr/>
          </a:p>
        </p:txBody>
      </p:sp>
      <p:pic>
        <p:nvPicPr>
          <p:cNvPr id="249" name="Google Shape;249;p41"/>
          <p:cNvPicPr preferRelativeResize="0"/>
          <p:nvPr/>
        </p:nvPicPr>
        <p:blipFill>
          <a:blip r:embed="rId3">
            <a:alphaModFix/>
          </a:blip>
          <a:stretch>
            <a:fillRect/>
          </a:stretch>
        </p:blipFill>
        <p:spPr>
          <a:xfrm>
            <a:off x="853575" y="1814150"/>
            <a:ext cx="3936456" cy="2984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OSI 7계층과 공격벡터</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ko"/>
              <a:t>물리 : 블루투스, 이더넷 등</a:t>
            </a:r>
            <a:endParaRPr/>
          </a:p>
          <a:p>
            <a:pPr indent="0" lvl="0" marL="0" rtl="0" algn="l">
              <a:spcBef>
                <a:spcPts val="1200"/>
              </a:spcBef>
              <a:spcAft>
                <a:spcPts val="0"/>
              </a:spcAft>
              <a:buNone/>
            </a:pPr>
            <a:r>
              <a:rPr lang="ko"/>
              <a:t>데이터 링크 : MAC, ARP를 이용한 스푸핑</a:t>
            </a:r>
            <a:endParaRPr/>
          </a:p>
          <a:p>
            <a:pPr indent="0" lvl="0" marL="0" rtl="0" algn="l">
              <a:spcBef>
                <a:spcPts val="1200"/>
              </a:spcBef>
              <a:spcAft>
                <a:spcPts val="0"/>
              </a:spcAft>
              <a:buNone/>
            </a:pPr>
            <a:r>
              <a:rPr lang="ko"/>
              <a:t>네트워크 : MITM 공격 등</a:t>
            </a:r>
            <a:endParaRPr/>
          </a:p>
          <a:p>
            <a:pPr indent="0" lvl="0" marL="0" rtl="0" algn="l">
              <a:spcBef>
                <a:spcPts val="1200"/>
              </a:spcBef>
              <a:spcAft>
                <a:spcPts val="0"/>
              </a:spcAft>
              <a:buNone/>
            </a:pPr>
            <a:r>
              <a:rPr lang="ko"/>
              <a:t>전송 : 포트스캐닝, SYN Flood 등</a:t>
            </a:r>
            <a:endParaRPr/>
          </a:p>
          <a:p>
            <a:pPr indent="0" lvl="0" marL="0" rtl="0" algn="l">
              <a:spcBef>
                <a:spcPts val="1200"/>
              </a:spcBef>
              <a:spcAft>
                <a:spcPts val="0"/>
              </a:spcAft>
              <a:buNone/>
            </a:pPr>
            <a:r>
              <a:rPr lang="ko"/>
              <a:t>세션: 세션 하이제킹, XSS</a:t>
            </a:r>
            <a:endParaRPr/>
          </a:p>
          <a:p>
            <a:pPr indent="0" lvl="0" marL="0" rtl="0" algn="l">
              <a:spcBef>
                <a:spcPts val="1200"/>
              </a:spcBef>
              <a:spcAft>
                <a:spcPts val="0"/>
              </a:spcAft>
              <a:buNone/>
            </a:pPr>
            <a:r>
              <a:rPr lang="ko"/>
              <a:t>표현: 피싱공격, 악성코드 삽입</a:t>
            </a:r>
            <a:endParaRPr/>
          </a:p>
          <a:p>
            <a:pPr indent="0" lvl="0" marL="0" rtl="0" algn="l">
              <a:spcBef>
                <a:spcPts val="1200"/>
              </a:spcBef>
              <a:spcAft>
                <a:spcPts val="1200"/>
              </a:spcAft>
              <a:buNone/>
            </a:pPr>
            <a:r>
              <a:rPr lang="ko"/>
              <a:t>에플리케이션: 멀웨어 인젝션, 피싱, DDOS 등</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42"/>
          <p:cNvPicPr preferRelativeResize="0"/>
          <p:nvPr/>
        </p:nvPicPr>
        <p:blipFill>
          <a:blip r:embed="rId3">
            <a:alphaModFix/>
          </a:blip>
          <a:stretch>
            <a:fillRect/>
          </a:stretch>
        </p:blipFill>
        <p:spPr>
          <a:xfrm>
            <a:off x="603825" y="843950"/>
            <a:ext cx="7248525" cy="3076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43"/>
          <p:cNvPicPr preferRelativeResize="0"/>
          <p:nvPr/>
        </p:nvPicPr>
        <p:blipFill>
          <a:blip r:embed="rId3">
            <a:alphaModFix/>
          </a:blip>
          <a:stretch>
            <a:fillRect/>
          </a:stretch>
        </p:blipFill>
        <p:spPr>
          <a:xfrm>
            <a:off x="555825" y="266700"/>
            <a:ext cx="7153275" cy="4610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4"/>
          <p:cNvSpPr txBox="1"/>
          <p:nvPr>
            <p:ph type="title"/>
          </p:nvPr>
        </p:nvSpPr>
        <p:spPr>
          <a:xfrm>
            <a:off x="727650" y="2452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http 취약점 진단부터…</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6"/>
          <p:cNvPicPr preferRelativeResize="0"/>
          <p:nvPr/>
        </p:nvPicPr>
        <p:blipFill>
          <a:blip r:embed="rId3">
            <a:alphaModFix/>
          </a:blip>
          <a:stretch>
            <a:fillRect/>
          </a:stretch>
        </p:blipFill>
        <p:spPr>
          <a:xfrm>
            <a:off x="598275" y="415675"/>
            <a:ext cx="7109751" cy="4194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정보수집</a:t>
            </a:r>
            <a:endParaRPr/>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ko"/>
              <a:t>가장 대표적인 정보수집 도구인 nmap을 활용하여 대상 호스트의 정보를 수집한다.</a:t>
            </a:r>
            <a:endParaRPr/>
          </a:p>
          <a:p>
            <a:pPr indent="-311150" lvl="0" marL="457200" rtl="0" algn="l">
              <a:spcBef>
                <a:spcPts val="0"/>
              </a:spcBef>
              <a:spcAft>
                <a:spcPts val="0"/>
              </a:spcAft>
              <a:buSzPts val="1300"/>
              <a:buChar char="-"/>
            </a:pPr>
            <a:r>
              <a:rPr lang="ko"/>
              <a:t>이외에도 wireshark를 통해 패킷을 분석</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nmap 사용 실습 - ping</a:t>
            </a:r>
            <a:endParaRPr/>
          </a:p>
        </p:txBody>
      </p:sp>
      <p:pic>
        <p:nvPicPr>
          <p:cNvPr id="116" name="Google Shape;116;p18"/>
          <p:cNvPicPr preferRelativeResize="0"/>
          <p:nvPr/>
        </p:nvPicPr>
        <p:blipFill>
          <a:blip r:embed="rId3">
            <a:alphaModFix/>
          </a:blip>
          <a:stretch>
            <a:fillRect/>
          </a:stretch>
        </p:blipFill>
        <p:spPr>
          <a:xfrm>
            <a:off x="729455" y="2078875"/>
            <a:ext cx="7571400" cy="2034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nmap 사용 실습 - ping</a:t>
            </a:r>
            <a:endParaRPr/>
          </a:p>
        </p:txBody>
      </p:sp>
      <p:pic>
        <p:nvPicPr>
          <p:cNvPr id="122" name="Google Shape;122;p19"/>
          <p:cNvPicPr preferRelativeResize="0"/>
          <p:nvPr/>
        </p:nvPicPr>
        <p:blipFill>
          <a:blip r:embed="rId3">
            <a:alphaModFix/>
          </a:blip>
          <a:stretch>
            <a:fillRect/>
          </a:stretch>
        </p:blipFill>
        <p:spPr>
          <a:xfrm>
            <a:off x="154200" y="2426600"/>
            <a:ext cx="8839198" cy="98454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nmap사용 실습 - TCP Connect 스캔</a:t>
            </a:r>
            <a:endParaRPr/>
          </a:p>
        </p:txBody>
      </p:sp>
      <p:pic>
        <p:nvPicPr>
          <p:cNvPr id="128" name="Google Shape;128;p20"/>
          <p:cNvPicPr preferRelativeResize="0"/>
          <p:nvPr/>
        </p:nvPicPr>
        <p:blipFill>
          <a:blip r:embed="rId3">
            <a:alphaModFix/>
          </a:blip>
          <a:stretch>
            <a:fillRect/>
          </a:stretch>
        </p:blipFill>
        <p:spPr>
          <a:xfrm>
            <a:off x="878100" y="1853850"/>
            <a:ext cx="4645984" cy="298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1"/>
          <p:cNvPicPr preferRelativeResize="0"/>
          <p:nvPr/>
        </p:nvPicPr>
        <p:blipFill>
          <a:blip r:embed="rId3">
            <a:alphaModFix/>
          </a:blip>
          <a:stretch>
            <a:fillRect/>
          </a:stretch>
        </p:blipFill>
        <p:spPr>
          <a:xfrm>
            <a:off x="776725" y="214313"/>
            <a:ext cx="7000875" cy="4714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