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dfdd24d5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dfdd24d5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dfdd24d5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dfdd24d5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1ef81aa1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1ef81aa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dfdd24d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dfdd24d5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dfdd24d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dfdd24d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ef81aa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1ef81aa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dfdd24d5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dfdd24d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dfdd24d5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dfdd24d5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1ef81aa1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1ef81aa1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1ef81aa1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1ef81aa1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ef81aa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1ef81aa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1ef81aa1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1ef81aa1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fdd24d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dfdd24d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dfdd24d5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dfdd24d5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dfdd24d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dfdd24d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dfdd24d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dfdd24d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1ef81aa1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1ef81aa1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dfdd24d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dfdd24d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kdfs.jams.or.kr/co/imgUp/downImg.kci;jsessionid=UbrjjKbtK4ZukaM4J1aFP1RKp1W9orIOXxNtoHBocG6NTaMG9dVJJBYE0VD3e1JS.JAMSWAS2_servlet_engine1?docuType=notice&amp;insiId=INS000009412&amp;notiSeq=000000009879&amp;notiFileSeq=00000000000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디지털 포렌식 판례 목록화 1부</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75352" y="24459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a:t>판례와 법 기술에 대해 (1999~2015)</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일심회 사건</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그러나 법원은 EnCase가 세계 각지 법 집행기관에서 조사를 위해 사용되는 도구로서 일반적으로 인정되고 있다는 점을 들어 분석된 결과를 신뢰할 수 있다고 함.</a:t>
            </a:r>
            <a:endParaRPr/>
          </a:p>
          <a:p>
            <a:pPr indent="-311150" lvl="0" marL="457200" rtl="0" algn="l">
              <a:lnSpc>
                <a:spcPct val="150000"/>
              </a:lnSpc>
              <a:spcBef>
                <a:spcPts val="0"/>
              </a:spcBef>
              <a:spcAft>
                <a:spcPts val="0"/>
              </a:spcAft>
              <a:buSzPts val="1300"/>
              <a:buChar char="-"/>
            </a:pPr>
            <a:r>
              <a:rPr lang="ko"/>
              <a:t>전문 증거인것은 맞으므로 진정성이 입증된 53개의 문건만 증거로 채택.</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일심회 사건</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1200"/>
              </a:spcBef>
              <a:spcAft>
                <a:spcPts val="0"/>
              </a:spcAft>
              <a:buNone/>
            </a:pPr>
            <a:r>
              <a:rPr lang="ko"/>
              <a:t>핵심- 저장 매체의 원본과 출력된 문건의 동일성이 인정되어야 하고 변경되지 않았음이 담보 되어야함. 이를 확인하는 과정에서 컴퓨터 기계적 정확성, 프로그램의 신뢰성, 입출력처리 단계에서 조작자의 전문적인 기술능력과 정확성이 담보 되어야 한다. 내용의 진실성 또한 그 성립의 진정함이 증명되어야 증거로 사용할 수 있다.</a:t>
            </a:r>
            <a:endParaRPr/>
          </a:p>
          <a:p>
            <a:pPr indent="0" lvl="0" marL="0" rtl="0" algn="l">
              <a:lnSpc>
                <a:spcPct val="150000"/>
              </a:lnSpc>
              <a:spcBef>
                <a:spcPts val="1200"/>
              </a:spcBef>
              <a:spcAft>
                <a:spcPts val="0"/>
              </a:spcAft>
              <a:buNone/>
            </a:pPr>
            <a:r>
              <a:rPr lang="ko"/>
              <a:t>의의 – 디지털 증거 자체에 대해 해쉬값이나 전문가의 감정 같이 진정성을 입증하는 방법을 통해 증거 능력을 인정할 수 있다는 최초의 판결. 이로 인해 무결성, 동일성 등에 대한 구체적인 개념이 잡힘. 그리고 중요한 것으로 디지털 포렌식 프로그램의 신뢰성을 거론하였다.</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3. 왕재산 사건</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ko"/>
              <a:t>사건 개요: 이 사건은 인천 광역시에서 발생한 간첩 사건으로 2011년 북한에 정보를 제공하던 간첩들이 체포되었음. 북한에 기밀을 넘긴 건에 대해서는 유죄, 왕재산이라는 단체를 결성했다는 점에서 무죄</a:t>
            </a:r>
            <a:endParaRPr/>
          </a:p>
        </p:txBody>
      </p:sp>
      <p:sp>
        <p:nvSpPr>
          <p:cNvPr id="157" name="Google Shape;157;p24"/>
          <p:cNvSpPr txBox="1"/>
          <p:nvPr/>
        </p:nvSpPr>
        <p:spPr>
          <a:xfrm>
            <a:off x="248825" y="4565000"/>
            <a:ext cx="4151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ko"/>
              <a:t>[https://cpuu.postype.com/post/654614]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왕재산 사건</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재판과정에서 집과 사무실에서 압수수색한 하드디스크와 USB메모리 및 파일 출력본 등 디지털 증거 수백점 제출, 이 증거들은 법정에서 증거로 인정받기 위해 법정에 제출된 증거가 현장에서 압수한 진품이며 어떠한 수정, 조작이 가해지지 않았다는 것을 검찰이 증명해야 하는데 그것을 무시했다는 논란이 있었음.</a:t>
            </a:r>
            <a:endParaRPr/>
          </a:p>
          <a:p>
            <a:pPr indent="-311150" lvl="0" marL="457200" rtl="0" algn="l">
              <a:lnSpc>
                <a:spcPct val="150000"/>
              </a:lnSpc>
              <a:spcBef>
                <a:spcPts val="0"/>
              </a:spcBef>
              <a:spcAft>
                <a:spcPts val="0"/>
              </a:spcAft>
              <a:buSzPts val="1300"/>
              <a:buChar char="-"/>
            </a:pPr>
            <a:r>
              <a:rPr lang="ko"/>
              <a:t>재판부는 다시 검을을 거쳐야 한다는 변호인의 요구를 거부, 검찰이 제시한 증거가 받아 들여짐.</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왕재산 사건</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1200"/>
              </a:spcBef>
              <a:spcAft>
                <a:spcPts val="0"/>
              </a:spcAft>
              <a:buNone/>
            </a:pPr>
            <a:r>
              <a:rPr lang="ko"/>
              <a:t>핵심- 저장정보매체에 기억된 문자정보 또는 그 출력물을 증거로 사용하기 위한 요인 및 정보저장매체 원본을 대신한 하드카피 또는 이미징한 매체로부터 출력한 문건의 경우 본래 해쉬값이 동일하다는 취지로 서명한 확인서면을 교부받아 법원에 제출하는 방법으로 증명하는 것이 원칙, 허나 그러한 증명이 현저히 곤란한 경우 전문가의 증언과 전혀 변경되지 않았다는 등의 사정을 증명하는 것, 또는 출력 문건을 대조하는 방법등으로 같은 무결성, 동일성을 인정할 수 있다. 따라서 반드시 압수수색 과정을 촬영한 영상녹화물 재생 등의 방법으로만 증명하여야 하는 것은 아니다.</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이석기 사건</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ko"/>
              <a:t>사건 개요 : 통합진보당 국회의원 이석기가 ‘한반도 전쟁에 대비해 국가 기간시설의 파괴를 위한 준비를 하자’는 등의 발언을 했다고 국정원이 언론에 발표하고 검찰이 내란을 음모했다는 혐의로 고발한 사건</a:t>
            </a:r>
            <a:endParaRPr/>
          </a:p>
        </p:txBody>
      </p:sp>
      <p:sp>
        <p:nvSpPr>
          <p:cNvPr id="176" name="Google Shape;176;p27"/>
          <p:cNvSpPr txBox="1"/>
          <p:nvPr/>
        </p:nvSpPr>
        <p:spPr>
          <a:xfrm>
            <a:off x="97200" y="4565000"/>
            <a:ext cx="89496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600"/>
              </a:spcBef>
              <a:spcAft>
                <a:spcPts val="2600"/>
              </a:spcAft>
              <a:buNone/>
            </a:pPr>
            <a:r>
              <a:rPr b="1" lang="ko" sz="1000"/>
              <a:t>[</a:t>
            </a:r>
            <a:r>
              <a:rPr b="1" lang="ko" sz="1000" u="sng">
                <a:solidFill>
                  <a:schemeClr val="hlink"/>
                </a:solidFill>
                <a:hlinkClick r:id="rId3"/>
              </a:rPr>
              <a:t>https://kdfs.jams.or.kr/co/imgUp/downImg.kci;jsessionid=UbrjjKbtK4ZukaM4J1aFP1RKp1W9orIOXxNtoHBocG6NTaMG9dVJJBYE0VD3e1JS.JAMSWAS2_servlet_engine1?docuType=notice&amp;insiId=INS000009412&amp;notiSeq=000000009879&amp;notiFileSeq=000000000001</a:t>
            </a:r>
            <a:r>
              <a:rPr b="1" lang="ko" sz="1000"/>
              <a:t>]</a:t>
            </a:r>
            <a:endParaRPr b="1"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이석기 사건</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최종적으로는 내란 음모에 대해서는 무죄, 내란 선동과 국가보안법 위반에 대해서는 유죄를 선고, 통합진보당이 해산되는 정치적 파장을 일으킴</a:t>
            </a:r>
            <a:endParaRPr/>
          </a:p>
          <a:p>
            <a:pPr indent="-311150" lvl="0" marL="457200" rtl="0" algn="l">
              <a:lnSpc>
                <a:spcPct val="150000"/>
              </a:lnSpc>
              <a:spcBef>
                <a:spcPts val="0"/>
              </a:spcBef>
              <a:spcAft>
                <a:spcPts val="0"/>
              </a:spcAft>
              <a:buSzPts val="1300"/>
              <a:buChar char="-"/>
            </a:pPr>
            <a:r>
              <a:rPr lang="ko"/>
              <a:t>변호인 측은 암호화된 파일을 복호화하거나 삭제된 파일을 복구하고고영장에 기재된 범죄 혐의관련 전자정보를 탐색, 이를 문서로 출력하는 과정에서 피고인과 변호인에게 집행일시와 장소를 통지하지 않은 위법이 있다고 주장함.</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이석기 사건</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본 사건에서 증거는 전문증거로 당사자의 동의가 있어야 증거로 채택되는 전문법칙을 따라야함. 즉, 당사자의 참여권을 보장하지 않은 상태에서 해당 증거는 채택될 수 없어야함.</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이석기 사건</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단, 이 사건의 경우 증거 수집 과정에서 기록에 의해 그럴 수 밖에 없었다는 것이 증명된 ‘전문법칙의 예외’사항 이 적용된 사건임.</a:t>
            </a:r>
            <a:endParaRPr/>
          </a:p>
          <a:p>
            <a:pPr indent="-311150" lvl="0" marL="457200" rtl="0" algn="l">
              <a:lnSpc>
                <a:spcPct val="150000"/>
              </a:lnSpc>
              <a:spcBef>
                <a:spcPts val="0"/>
              </a:spcBef>
              <a:spcAft>
                <a:spcPts val="0"/>
              </a:spcAft>
              <a:buSzPts val="1300"/>
              <a:buChar char="-"/>
            </a:pPr>
            <a:r>
              <a:rPr lang="ko"/>
              <a:t>증거수집을 위해 복구나 암호의 해독은 성공 가능성을 미리 예측하기 어려워 참여권을 완전히 보장하기 어렵고 복호화 과정에서 영장 집행 종료 시점에 관해 나름 해석한 결과로 법원이 해석, 참여를 의도적으로 배제하려 한게 아님.</a:t>
            </a:r>
            <a:endParaRPr/>
          </a:p>
          <a:p>
            <a:pPr indent="-311150" lvl="0" marL="457200" rtl="0" algn="l">
              <a:lnSpc>
                <a:spcPct val="150000"/>
              </a:lnSpc>
              <a:spcBef>
                <a:spcPts val="0"/>
              </a:spcBef>
              <a:spcAft>
                <a:spcPts val="0"/>
              </a:spcAft>
              <a:buSzPts val="1300"/>
              <a:buChar char="-"/>
            </a:pPr>
            <a:r>
              <a:rPr lang="ko"/>
              <a:t>보관의 연속성이 인정되어 분석 과정에서 정보를 훼손하거나 조작할 개연성이 매우 낮음</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1부 요약</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b="1" lang="ko" sz="1400"/>
              <a:t>디지털 증거의 정의에 대한 논의가 98년도 부터 이루어짐에 따라 디지털 증거는 전문증거로 취급, 증거 수집 과정에서 위법하지 않아야 한다는 등의 증거 수집에 관한 논의가 이루어짐.</a:t>
            </a:r>
            <a:endParaRPr b="1" sz="1400"/>
          </a:p>
          <a:p>
            <a:pPr indent="0" lvl="0" marL="457200" rtl="0" algn="l">
              <a:lnSpc>
                <a:spcPct val="115000"/>
              </a:lnSpc>
              <a:spcBef>
                <a:spcPts val="1200"/>
              </a:spcBef>
              <a:spcAft>
                <a:spcPts val="0"/>
              </a:spcAft>
              <a:buNone/>
            </a:pPr>
            <a:r>
              <a:t/>
            </a:r>
            <a:endParaRPr b="1" sz="1400"/>
          </a:p>
          <a:p>
            <a:pPr indent="-317500" lvl="0" marL="457200" rtl="0" algn="l">
              <a:lnSpc>
                <a:spcPct val="115000"/>
              </a:lnSpc>
              <a:spcBef>
                <a:spcPts val="1200"/>
              </a:spcBef>
              <a:spcAft>
                <a:spcPts val="0"/>
              </a:spcAft>
              <a:buSzPts val="1400"/>
              <a:buChar char="-"/>
            </a:pPr>
            <a:r>
              <a:rPr b="1" lang="ko" sz="1400"/>
              <a:t>증거 수집 도구와 진정성 입증에 관한 논의가 이루어짐</a:t>
            </a:r>
            <a:endParaRPr b="1" sz="1400"/>
          </a:p>
          <a:p>
            <a:pPr indent="0" lvl="0" marL="457200" rtl="0" algn="l">
              <a:lnSpc>
                <a:spcPct val="115000"/>
              </a:lnSpc>
              <a:spcBef>
                <a:spcPts val="1200"/>
              </a:spcBef>
              <a:spcAft>
                <a:spcPts val="0"/>
              </a:spcAft>
              <a:buNone/>
            </a:pPr>
            <a:r>
              <a:t/>
            </a:r>
            <a:endParaRPr b="1" sz="1400"/>
          </a:p>
          <a:p>
            <a:pPr indent="-317500" lvl="0" marL="457200" rtl="0" algn="l">
              <a:lnSpc>
                <a:spcPct val="115000"/>
              </a:lnSpc>
              <a:spcBef>
                <a:spcPts val="1200"/>
              </a:spcBef>
              <a:spcAft>
                <a:spcPts val="0"/>
              </a:spcAft>
              <a:buSzPts val="1400"/>
              <a:buChar char="-"/>
            </a:pPr>
            <a:r>
              <a:rPr b="1" lang="ko" sz="1400"/>
              <a:t>전문법칙의 존재로 전문 증거의 경우 증거로서 채택되기가 어려워 전문 법칙의 예외에 관한 논의가 이루어짐.</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3" name="Google Shape;93;p14"/>
          <p:cNvSpPr txBox="1"/>
          <p:nvPr>
            <p:ph idx="1" type="body"/>
          </p:nvPr>
        </p:nvSpPr>
        <p:spPr>
          <a:xfrm>
            <a:off x="798075" y="1956700"/>
            <a:ext cx="2850300" cy="26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2100"/>
              <a:t>1부 </a:t>
            </a:r>
            <a:endParaRPr b="1" sz="2100"/>
          </a:p>
          <a:p>
            <a:pPr indent="-361950" lvl="0" marL="457200" rtl="0" algn="l">
              <a:spcBef>
                <a:spcPts val="1200"/>
              </a:spcBef>
              <a:spcAft>
                <a:spcPts val="0"/>
              </a:spcAft>
              <a:buSzPts val="2100"/>
              <a:buAutoNum type="arabicPeriod"/>
            </a:pPr>
            <a:r>
              <a:rPr b="1" lang="ko" sz="2100"/>
              <a:t>영남 위원회 사건</a:t>
            </a:r>
            <a:endParaRPr b="1" sz="2100"/>
          </a:p>
          <a:p>
            <a:pPr indent="-361950" lvl="0" marL="457200" rtl="0" algn="l">
              <a:spcBef>
                <a:spcPts val="0"/>
              </a:spcBef>
              <a:spcAft>
                <a:spcPts val="0"/>
              </a:spcAft>
              <a:buSzPts val="2100"/>
              <a:buAutoNum type="arabicPeriod"/>
            </a:pPr>
            <a:r>
              <a:rPr b="1" lang="ko" sz="2100"/>
              <a:t>일심회 사건</a:t>
            </a:r>
            <a:endParaRPr b="1" sz="2100"/>
          </a:p>
          <a:p>
            <a:pPr indent="-361950" lvl="0" marL="457200" rtl="0" algn="l">
              <a:spcBef>
                <a:spcPts val="0"/>
              </a:spcBef>
              <a:spcAft>
                <a:spcPts val="0"/>
              </a:spcAft>
              <a:buSzPts val="2100"/>
              <a:buAutoNum type="arabicPeriod"/>
            </a:pPr>
            <a:r>
              <a:rPr b="1" lang="ko" sz="2100"/>
              <a:t>왕재산 사건</a:t>
            </a:r>
            <a:endParaRPr b="1" sz="2100"/>
          </a:p>
          <a:p>
            <a:pPr indent="-361950" lvl="0" marL="457200" rtl="0" algn="l">
              <a:spcBef>
                <a:spcPts val="0"/>
              </a:spcBef>
              <a:spcAft>
                <a:spcPts val="0"/>
              </a:spcAft>
              <a:buSzPts val="2100"/>
              <a:buAutoNum type="arabicPeriod"/>
            </a:pPr>
            <a:r>
              <a:rPr b="1" lang="ko" sz="2100"/>
              <a:t>이석기 사건</a:t>
            </a:r>
            <a:endParaRPr b="1" sz="2100"/>
          </a:p>
          <a:p>
            <a:pPr indent="0" lvl="0" marL="457200" rtl="0" algn="l">
              <a:spcBef>
                <a:spcPts val="1200"/>
              </a:spcBef>
              <a:spcAft>
                <a:spcPts val="1200"/>
              </a:spcAft>
              <a:buNone/>
            </a:pPr>
            <a:r>
              <a:t/>
            </a:r>
            <a:endParaRPr b="1"/>
          </a:p>
        </p:txBody>
      </p:sp>
      <p:sp>
        <p:nvSpPr>
          <p:cNvPr id="94" name="Google Shape;94;p14"/>
          <p:cNvSpPr txBox="1"/>
          <p:nvPr/>
        </p:nvSpPr>
        <p:spPr>
          <a:xfrm>
            <a:off x="3771875" y="1956700"/>
            <a:ext cx="3934200" cy="21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sz="2100">
                <a:solidFill>
                  <a:schemeClr val="accent1"/>
                </a:solidFill>
                <a:latin typeface="Lato"/>
                <a:ea typeface="Lato"/>
                <a:cs typeface="Lato"/>
                <a:sym typeface="Lato"/>
              </a:rPr>
              <a:t>2부 </a:t>
            </a:r>
            <a:endParaRPr b="1" sz="2100">
              <a:solidFill>
                <a:schemeClr val="accent1"/>
              </a:solidFill>
              <a:latin typeface="Lato"/>
              <a:ea typeface="Lato"/>
              <a:cs typeface="Lato"/>
              <a:sym typeface="Lato"/>
            </a:endParaRPr>
          </a:p>
          <a:p>
            <a:pPr indent="-361950" lvl="0" marL="457200" rtl="0" algn="l">
              <a:lnSpc>
                <a:spcPct val="115000"/>
              </a:lnSpc>
              <a:spcBef>
                <a:spcPts val="1200"/>
              </a:spcBef>
              <a:spcAft>
                <a:spcPts val="0"/>
              </a:spcAft>
              <a:buClr>
                <a:schemeClr val="accent1"/>
              </a:buClr>
              <a:buSzPts val="2100"/>
              <a:buFont typeface="Lato"/>
              <a:buAutoNum type="arabicPeriod" startAt="5"/>
            </a:pPr>
            <a:r>
              <a:rPr b="1" lang="ko" sz="2100">
                <a:solidFill>
                  <a:schemeClr val="accent1"/>
                </a:solidFill>
                <a:latin typeface="Lato"/>
                <a:ea typeface="Lato"/>
                <a:cs typeface="Lato"/>
                <a:sym typeface="Lato"/>
              </a:rPr>
              <a:t>전교조 사건</a:t>
            </a:r>
            <a:endParaRPr b="1" sz="2100">
              <a:solidFill>
                <a:schemeClr val="accent1"/>
              </a:solidFill>
              <a:latin typeface="Lato"/>
              <a:ea typeface="Lato"/>
              <a:cs typeface="Lato"/>
              <a:sym typeface="Lato"/>
            </a:endParaRPr>
          </a:p>
          <a:p>
            <a:pPr indent="-361950" lvl="0" marL="457200" rtl="0" algn="l">
              <a:lnSpc>
                <a:spcPct val="115000"/>
              </a:lnSpc>
              <a:spcBef>
                <a:spcPts val="0"/>
              </a:spcBef>
              <a:spcAft>
                <a:spcPts val="0"/>
              </a:spcAft>
              <a:buClr>
                <a:schemeClr val="accent1"/>
              </a:buClr>
              <a:buSzPts val="2100"/>
              <a:buFont typeface="Lato"/>
              <a:buAutoNum type="arabicPeriod" startAt="5"/>
            </a:pPr>
            <a:r>
              <a:rPr b="1" lang="ko" sz="2100">
                <a:solidFill>
                  <a:schemeClr val="accent1"/>
                </a:solidFill>
                <a:latin typeface="Lato"/>
                <a:ea typeface="Lato"/>
                <a:cs typeface="Lato"/>
                <a:sym typeface="Lato"/>
              </a:rPr>
              <a:t>국정원 댓글 사건</a:t>
            </a:r>
            <a:endParaRPr b="1" sz="2100">
              <a:solidFill>
                <a:schemeClr val="accent1"/>
              </a:solidFill>
              <a:latin typeface="Lato"/>
              <a:ea typeface="Lato"/>
              <a:cs typeface="Lato"/>
              <a:sym typeface="Lato"/>
            </a:endParaRPr>
          </a:p>
          <a:p>
            <a:pPr indent="-361950" lvl="0" marL="457200" rtl="0" algn="l">
              <a:lnSpc>
                <a:spcPct val="115000"/>
              </a:lnSpc>
              <a:spcBef>
                <a:spcPts val="0"/>
              </a:spcBef>
              <a:spcAft>
                <a:spcPts val="0"/>
              </a:spcAft>
              <a:buClr>
                <a:schemeClr val="accent1"/>
              </a:buClr>
              <a:buSzPts val="2100"/>
              <a:buFont typeface="Lato"/>
              <a:buAutoNum type="arabicPeriod" startAt="5"/>
            </a:pPr>
            <a:r>
              <a:rPr b="1" lang="ko" sz="2100">
                <a:solidFill>
                  <a:schemeClr val="accent1"/>
                </a:solidFill>
                <a:latin typeface="Lato"/>
                <a:ea typeface="Lato"/>
                <a:cs typeface="Lato"/>
                <a:sym typeface="Lato"/>
              </a:rPr>
              <a:t>종근당 압수수색 사건</a:t>
            </a:r>
            <a:endParaRPr b="1" sz="2100">
              <a:solidFill>
                <a:schemeClr val="accent1"/>
              </a:solidFill>
              <a:latin typeface="Lato"/>
              <a:ea typeface="Lato"/>
              <a:cs typeface="Lato"/>
              <a:sym typeface="Lato"/>
            </a:endParaRPr>
          </a:p>
          <a:p>
            <a:pPr indent="-361950" lvl="0" marL="457200" rtl="0" algn="l">
              <a:lnSpc>
                <a:spcPct val="115000"/>
              </a:lnSpc>
              <a:spcBef>
                <a:spcPts val="0"/>
              </a:spcBef>
              <a:spcAft>
                <a:spcPts val="0"/>
              </a:spcAft>
              <a:buClr>
                <a:schemeClr val="accent1"/>
              </a:buClr>
              <a:buSzPts val="2100"/>
              <a:buFont typeface="Lato"/>
              <a:buAutoNum type="arabicPeriod" startAt="5"/>
            </a:pPr>
            <a:r>
              <a:rPr b="1" lang="ko" sz="2100">
                <a:solidFill>
                  <a:schemeClr val="accent1"/>
                </a:solidFill>
                <a:latin typeface="Lato"/>
                <a:ea typeface="Lato"/>
                <a:cs typeface="Lato"/>
                <a:sym typeface="Lato"/>
              </a:rPr>
              <a:t>원세훈 사건</a:t>
            </a:r>
            <a:endParaRPr b="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ko"/>
              <a:t>영남 위원회 사건</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ko"/>
              <a:t>사건 개요 : 1999년 북한의 지령을 받아 지하 정당 활동을 하던 민족민주주의 혁명당 적발, 구성원인 김영환 하영옥, 이석기 등이 국가보안법 위반으로 체포되었음 본 조직은 지역별로 구성되어 있으며 부산 및 울산을 거점으로한 영남 위원회가 있음</a:t>
            </a:r>
            <a:endParaRPr/>
          </a:p>
        </p:txBody>
      </p:sp>
      <p:sp>
        <p:nvSpPr>
          <p:cNvPr id="101" name="Google Shape;101;p15"/>
          <p:cNvSpPr txBox="1"/>
          <p:nvPr/>
        </p:nvSpPr>
        <p:spPr>
          <a:xfrm>
            <a:off x="228100" y="4565000"/>
            <a:ext cx="498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ko"/>
              <a:t>출처: [https://cpuu.postype.com/post/654614]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영남 위원회 사건</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부산 경찰청 보안 수사대는 별도의 첩보를 토대로 영남위원회의 존재를 알아챔</a:t>
            </a:r>
            <a:endParaRPr/>
          </a:p>
          <a:p>
            <a:pPr indent="-311150" lvl="0" marL="457200" rtl="0" algn="l">
              <a:lnSpc>
                <a:spcPct val="150000"/>
              </a:lnSpc>
              <a:spcBef>
                <a:spcPts val="0"/>
              </a:spcBef>
              <a:spcAft>
                <a:spcPts val="0"/>
              </a:spcAft>
              <a:buSzPts val="1300"/>
              <a:buChar char="-"/>
            </a:pPr>
            <a:r>
              <a:rPr lang="ko"/>
              <a:t>통신감청, 비디오 촬영 등 증거를 수집하다 98년 7월 울산 동구 청장 김창현씨 및 영남위15명 검거</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영남 위원회</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당시 부산 경찰은 박모씨의 집에서 영남위 활동을 담은 디스켓을 압수하여 박모씨가 보는 앞에서 동봉, 경찰청에서 박모씨가 보는 앞에서 디스크를 꺼냄</a:t>
            </a:r>
            <a:endParaRPr/>
          </a:p>
          <a:p>
            <a:pPr indent="-311150" lvl="0" marL="457200" rtl="0" algn="l">
              <a:lnSpc>
                <a:spcPct val="150000"/>
              </a:lnSpc>
              <a:spcBef>
                <a:spcPts val="0"/>
              </a:spcBef>
              <a:spcAft>
                <a:spcPts val="0"/>
              </a:spcAft>
              <a:buSzPts val="1300"/>
              <a:buChar char="-"/>
            </a:pPr>
            <a:r>
              <a:rPr lang="ko"/>
              <a:t>경찰은 디스켓을 컴퓨터에 넣어 보기 좋도록 자간과 문단 모양을 바꿈</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rPr lang="ko"/>
              <a:t>-&gt; 여기에서 문제 발생</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영남 위원회</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a:bodyPr>
          <a:lstStyle/>
          <a:p>
            <a:pPr indent="-292576" lvl="0" marL="457200" rtl="0" algn="l">
              <a:lnSpc>
                <a:spcPct val="150000"/>
              </a:lnSpc>
              <a:spcBef>
                <a:spcPts val="0"/>
              </a:spcBef>
              <a:spcAft>
                <a:spcPts val="0"/>
              </a:spcAft>
              <a:buSzPct val="100000"/>
              <a:buChar char="-"/>
            </a:pPr>
            <a:r>
              <a:rPr lang="ko"/>
              <a:t>그 과정에서 동시저장 파일이 생긴 것을 토대로 피고측은 경찰이 파일을 조작했음을 주장</a:t>
            </a:r>
            <a:endParaRPr/>
          </a:p>
          <a:p>
            <a:pPr indent="-292576" lvl="0" marL="457200" rtl="0" algn="l">
              <a:lnSpc>
                <a:spcPct val="150000"/>
              </a:lnSpc>
              <a:spcBef>
                <a:spcPts val="0"/>
              </a:spcBef>
              <a:spcAft>
                <a:spcPts val="0"/>
              </a:spcAft>
              <a:buSzPct val="100000"/>
              <a:buChar char="-"/>
            </a:pPr>
            <a:r>
              <a:rPr lang="ko"/>
              <a:t>대법원은 경찰이 손댄 파일을 증거로 인정하는 판결은 잘못되었다는 판례를 만들어 2심 판결을 파기, 파기 환송심이 열리게 됨.</a:t>
            </a:r>
            <a:endParaRPr/>
          </a:p>
          <a:p>
            <a:pPr indent="-292576" lvl="0" marL="457200" rtl="0" algn="l">
              <a:lnSpc>
                <a:spcPct val="150000"/>
              </a:lnSpc>
              <a:spcBef>
                <a:spcPts val="0"/>
              </a:spcBef>
              <a:spcAft>
                <a:spcPts val="0"/>
              </a:spcAft>
              <a:buSzPct val="100000"/>
              <a:buChar char="-"/>
            </a:pPr>
            <a:r>
              <a:rPr lang="ko"/>
              <a:t>파기 환송심이 열린 부산 고법에서는 대법원 판례에 따라 무죄 선고,</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ko"/>
              <a:t>부산고법 이영동 판사</a:t>
            </a:r>
            <a:endParaRPr/>
          </a:p>
          <a:p>
            <a:pPr indent="0" lvl="0" marL="0" rtl="0" algn="l">
              <a:lnSpc>
                <a:spcPct val="150000"/>
              </a:lnSpc>
              <a:spcBef>
                <a:spcPts val="1200"/>
              </a:spcBef>
              <a:spcAft>
                <a:spcPts val="1200"/>
              </a:spcAft>
              <a:buNone/>
            </a:pPr>
            <a:r>
              <a:rPr lang="ko"/>
              <a:t>“ 영남위가 실존한 것은 틀림 없는 것 같다. 그러나 경찰과 검찰의 증거수집과 관리에 문제가 있어 무죄 판결을 내렸다. 새 판례가 나온 만큼 국가 보안법 사범에 대한 수사기관의 증거수집은 보다 철저하여야 할것이다.”</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영남 위원회</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ko"/>
              <a:t>-전문법칙 적용, 핵심 사항 형사소송법 제 313조 제 1항에 의해 그 작성자 또는 진술자의 진술에 의해 그 성립의 진정함이 증명된 때에 한하여 이를 증거로 사용할 수 있다.</a:t>
            </a:r>
            <a:endParaRPr/>
          </a:p>
          <a:p>
            <a:pPr indent="0" lvl="0" marL="0" rtl="0" algn="l">
              <a:lnSpc>
                <a:spcPct val="150000"/>
              </a:lnSpc>
              <a:spcBef>
                <a:spcPts val="1200"/>
              </a:spcBef>
              <a:spcAft>
                <a:spcPts val="1200"/>
              </a:spcAft>
              <a:buNone/>
            </a:pPr>
            <a:r>
              <a:rPr lang="ko"/>
              <a:t>의의: 국내 최초로 디지털 증거가 법정에서 증거능력이 있는지 거론된 사례, 디지털 증거가 전문 증거로 보아야 한다는 점을 들었다.</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 일심회 사건</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ko"/>
              <a:t>사건개요 : 2006년 10월 서울 지검은 일심회라는 단체를 북한 공작원과 접촉한 혐의로 적발하였다. 법원은 일심회가 단체성을 가지지는 못하였다고 판단했으나 관련 당사자를 국가 보안법 위반으로 처벌하였다.</a:t>
            </a:r>
            <a:endParaRPr/>
          </a:p>
        </p:txBody>
      </p:sp>
      <p:sp>
        <p:nvSpPr>
          <p:cNvPr id="132" name="Google Shape;132;p20"/>
          <p:cNvSpPr txBox="1"/>
          <p:nvPr/>
        </p:nvSpPr>
        <p:spPr>
          <a:xfrm>
            <a:off x="311025" y="4565000"/>
            <a:ext cx="498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ko"/>
              <a:t>출처: [https://cpuu.postype.com/post/654614]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일심회 사건</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ko"/>
              <a:t>수사기관은 피고인들로부터 저장매체 12종을 압수수색, 피고인들이 일심회라는 단체를 구성하고 북한 공작원과 접선해 지령을 수수하고 국가기밀을 북한에 전달한 사실등을 증거로 제출</a:t>
            </a:r>
            <a:endParaRPr/>
          </a:p>
          <a:p>
            <a:pPr indent="-311150" lvl="0" marL="457200" rtl="0" algn="l">
              <a:lnSpc>
                <a:spcPct val="150000"/>
              </a:lnSpc>
              <a:spcBef>
                <a:spcPts val="0"/>
              </a:spcBef>
              <a:spcAft>
                <a:spcPts val="0"/>
              </a:spcAft>
              <a:buSzPts val="1300"/>
              <a:buChar char="-"/>
            </a:pPr>
            <a:r>
              <a:rPr lang="ko"/>
              <a:t>변호인은 저장매체 출력물에 대해 진정성 입증이 안되었고 검증에 참여한 포렌식 조사관 증언은 신뢰성이 부족해 증거로 사용할 수 없다고 함.</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