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66251524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66251524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66251524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66251524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66251524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66251524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66251524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66251524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66251524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66251524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66251524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66251524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66251524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66251524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66251524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66251524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7510715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7510715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66251524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66251524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6625152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6625152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66251524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6625152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66251524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66251524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66251524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66251524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66251524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6625152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6625152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6625152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66251524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66251524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66251524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66251524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66251524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66251524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66251524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66251524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전략적 연계 - 조직원들의 역할을 명시, 보고체계 확립, 다른 부서의 사람들도 정보보안 활동에 대해 이해할 수 있도록 해야함, 용어 정의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가치전달 - 보안 중요성과 가치를 교육 등을 통해 전체 조직으로  전달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자원관리 - 정보보호 예산이 효과적으로 사용될 수 있도록 관리(ex) 아웃소싱, 모니터링)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위험관리 - 정보보호 활동이 제대로 실행되고 있는지를 확인해야함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정보보안 거버넌스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7650" y="1383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300">
                <a:solidFill>
                  <a:schemeClr val="dk1"/>
                </a:solidFill>
              </a:rPr>
              <a:t>✓ </a:t>
            </a:r>
            <a:r>
              <a:rPr b="1" lang="ko" sz="2300">
                <a:solidFill>
                  <a:schemeClr val="dk1"/>
                </a:solidFill>
              </a:rPr>
              <a:t>법과 보안</a:t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법과 보안 정책의 관계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보안사고 발생 시 사고를 일으킨 당사자 뿐만 아니라 발생한 기업도 책임을 묻는다.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관련법에서 제시한 기준을 만족시키지 못한 상황에서 보안사고 발생시 기업 및 책임자가 형사 혹은 민사상의 책임을 지게된다.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정보보호 관련 법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정보통신망법 (민간, 공공 부문) - 정보 통신 서비스 제공자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개인정보보호법 (민간 부문)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신용정보법 (민간 부문) - 금융기관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전자금융거래법 (민간 부문) - 금융기관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법에서 요구하는 기술적 보안조치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내부관리 계획 마련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 누가 보안 책임자인지, 어떠한 기술적/ 관리적 안전 조치를 하였고 침해사고 발생시 어떻게 대응할 것인지를 문서로 나타내는 항목이다.</a:t>
            </a:r>
            <a:endParaRPr b="1">
              <a:solidFill>
                <a:srgbClr val="55B4A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접근권한 관리 계획 마련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 기업 내부에서도 특정 정보에 대해 특정 부서에서만 권한을 부여하는 최소한의 기준을 나타낸다. 접근 권한이 바뀐다면 이 정보가 3년 혹은 5년이상 보관되어야 한다.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법에서 요구하는 기술적 보안조치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비밀번호 관리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정보통신망법에서는 명시적으로 비밀 번호 작성 규칙을 정의하고 있다.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●"/>
            </a:pPr>
            <a:r>
              <a:rPr b="1" lang="ko">
                <a:solidFill>
                  <a:srgbClr val="55B4A7"/>
                </a:solidFill>
              </a:rPr>
              <a:t>문자 2종류 이상 조합 10자리 이상 또는 3종류 이상 8자리 이상, 반기별 1회 변경 등 </a:t>
            </a:r>
            <a:endParaRPr b="1">
              <a:solidFill>
                <a:srgbClr val="55B4A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접근제어 시스템 설치 및 운영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중요 시스템에 접근 제어조치, DLP 등을 도입해야한다.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법에서 요구하는 기술적 보안조치</a:t>
            </a:r>
            <a:endParaRPr>
              <a:solidFill>
                <a:srgbClr val="55B4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접속 기록의 보관 및 위변조 방지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접속기록에 대해 월 1회이상 정기적으로 확인할 것을 정보통신망 법에서 규정하고 있다. 이외에도 정보를 안전하게 보관하는 항목도 포함된다.</a:t>
            </a:r>
            <a:endParaRPr b="1">
              <a:solidFill>
                <a:srgbClr val="55B4A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정보의 암호화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DB에 저장되는 중요 데이터들은 평문이 아닌 암호화되어 저장되어야하며 주민번호, 여권번호, 신용카드, 계좌번호등이 이에 포함된다.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법에서 요구하는 기술적 보안조치</a:t>
            </a:r>
            <a:endParaRPr>
              <a:solidFill>
                <a:srgbClr val="55B4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B4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보안프로그램 설치 및 운영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정보보안관련법률에서는 보안프로그램의 자동 업데이트, 백식프로그램 주기적 갱신/점검을 규정하고 있다.</a:t>
            </a:r>
            <a:endParaRPr b="1">
              <a:solidFill>
                <a:srgbClr val="55B4A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기타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정보보안법률에서는 출력/복사 시에도 보호조치를 할 것을 당부하고 있다. (Endpoint DLP)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+"/>
            </a:pPr>
            <a:r>
              <a:rPr lang="ko">
                <a:solidFill>
                  <a:schemeClr val="dk1"/>
                </a:solidFill>
              </a:rPr>
              <a:t>데이터 3법에 대해…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3법, 즉 정보통신망법, 개인정보보호법, 신용정보보호법에대한 개정안이다.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핵심은 가명 정보를 신용 정보 주체의 동의 없이 사용할 수 있도록 하는 것.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-&gt; 가명정보는 다른 데이터와 결합되면 개인을 특정할 수 있는 정보이다. (카드 거래 내역 등)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이로 인해 데이터 비식별화의 중요성이 커지고 있다.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법의 체계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06325"/>
            <a:ext cx="5187306" cy="25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6165075" y="2880375"/>
            <a:ext cx="8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법, 조, 항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ISO/IEC 27000 series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목차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17025" y="1811450"/>
            <a:ext cx="439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400"/>
              <a:buFont typeface="Lato"/>
              <a:buAutoNum type="arabicPeriod"/>
            </a:pPr>
            <a:r>
              <a:rPr b="1"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정보보안 거버넌스의 정의</a:t>
            </a:r>
            <a:endParaRPr b="1"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400"/>
              <a:buFont typeface="Lato"/>
              <a:buAutoNum type="arabicPeriod"/>
            </a:pPr>
            <a:r>
              <a:rPr b="1"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법과 보안</a:t>
            </a:r>
            <a:endParaRPr b="1"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400"/>
              <a:buFont typeface="Lato"/>
              <a:buAutoNum type="arabicPeriod"/>
            </a:pPr>
            <a:r>
              <a:rPr b="1"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ISO/IEC 27000 series</a:t>
            </a:r>
            <a:endParaRPr b="1"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ISO/IEC 27000-series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ISO27K 라고도 부른다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ISO란 국제 표준화기구, IEC는 국제 전기기술 위원회로 ISO/IEC 27000-series는 여기서 발행한 표준이다.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ISO/IEC 27001은  ISMS(정보보호경영시스템) 인증 및 심사에 관련된 표준으로 이 표준에 따라 11개 영역 133개의 항목의 엄격한 심사를 통해 보안을 인증받을 수 있다.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국내에도 ISMS-P라는 표준이 존재한다.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조직의 구성</a:t>
            </a:r>
            <a:endParaRPr>
              <a:solidFill>
                <a:srgbClr val="55B4A7"/>
              </a:solidFill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45725"/>
            <a:ext cx="43584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해당 학습을 통해…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기업에서 요구하는 보안에 대해서 알 수 있다.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ISO 27000 series에 관해서 알 수 있다.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보안 컨설턴트로 공부를 조금 더 해볼 수 있다.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6762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300">
                <a:solidFill>
                  <a:schemeClr val="dk1"/>
                </a:solidFill>
              </a:rPr>
              <a:t>✓ </a:t>
            </a:r>
            <a:r>
              <a:rPr b="1" lang="ko" sz="2300">
                <a:solidFill>
                  <a:schemeClr val="dk1"/>
                </a:solidFill>
              </a:rPr>
              <a:t>정보보안 거버넌스의 정의</a:t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거버넌스의 의미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거버넌스란?</a:t>
            </a:r>
            <a:endParaRPr b="1">
              <a:solidFill>
                <a:srgbClr val="55B4A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특정 조직의 관계를 정의하는 구조를 의미한다.</a:t>
            </a:r>
            <a:endParaRPr b="1">
              <a:solidFill>
                <a:srgbClr val="55B4A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</a:rPr>
              <a:t>거버넌스라는 용어가 최근들어 많이 쓰이는 만큼 용어가 모호하고 한국어로 표현이 어려운 말이다.</a:t>
            </a:r>
            <a:endParaRPr b="1">
              <a:solidFill>
                <a:srgbClr val="55B4A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●"/>
            </a:pPr>
            <a:r>
              <a:rPr b="1" lang="ko">
                <a:solidFill>
                  <a:srgbClr val="55B4A7"/>
                </a:solidFill>
              </a:rPr>
              <a:t>쉬운 예로, 기업 거버넌스는 주주와 경영자의 관계를 포함하여 의사 결정 시스템, 이사회와 감사의 기능 등을 아우르는 말이다.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정보보안 거버넌스란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 정보보안 거버넌스란 기업의 목적에 따라 보안 정책을 수립하고, 조직을 구성하고, 보안 활동을 수행해나가는 모든 일련의 과정을 의미한다.</a:t>
            </a:r>
            <a:endParaRPr b="1">
              <a:solidFill>
                <a:srgbClr val="55B4A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5B4A7"/>
              </a:buClr>
              <a:buSzPts val="1300"/>
              <a:buChar char="●"/>
            </a:pPr>
            <a:r>
              <a:rPr b="1" lang="ko">
                <a:solidFill>
                  <a:srgbClr val="55B4A7"/>
                </a:solidFill>
              </a:rPr>
              <a:t>보통 정보보안 거버넌스는 기업 거버넌스에 포함된다.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IT거버넌스와의 관계</a:t>
            </a:r>
            <a:endParaRPr>
              <a:solidFill>
                <a:srgbClr val="55B4A7"/>
              </a:solidFill>
            </a:endParaRPr>
          </a:p>
        </p:txBody>
      </p:sp>
      <p:grpSp>
        <p:nvGrpSpPr>
          <p:cNvPr id="121" name="Google Shape;121;p19"/>
          <p:cNvGrpSpPr/>
          <p:nvPr/>
        </p:nvGrpSpPr>
        <p:grpSpPr>
          <a:xfrm>
            <a:off x="885025" y="2148175"/>
            <a:ext cx="3320475" cy="2118000"/>
            <a:chOff x="1520400" y="2170850"/>
            <a:chExt cx="3320475" cy="2118000"/>
          </a:xfrm>
        </p:grpSpPr>
        <p:sp>
          <p:nvSpPr>
            <p:cNvPr id="122" name="Google Shape;122;p19"/>
            <p:cNvSpPr/>
            <p:nvPr/>
          </p:nvSpPr>
          <p:spPr>
            <a:xfrm>
              <a:off x="1520400" y="2170850"/>
              <a:ext cx="2140500" cy="2118000"/>
            </a:xfrm>
            <a:prstGeom prst="ellipse">
              <a:avLst/>
            </a:prstGeom>
            <a:noFill/>
            <a:ln cap="flat" cmpd="sng" w="9525">
              <a:solidFill>
                <a:srgbClr val="55B4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2700375" y="2170850"/>
              <a:ext cx="2140500" cy="2118000"/>
            </a:xfrm>
            <a:prstGeom prst="ellipse">
              <a:avLst/>
            </a:prstGeom>
            <a:noFill/>
            <a:ln cap="flat" cmpd="sng" w="9525">
              <a:solidFill>
                <a:srgbClr val="55B4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1058950" y="2602025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IT거버넌스</a:t>
            </a:r>
            <a:endParaRPr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945725" y="2602025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보안</a:t>
            </a:r>
            <a:r>
              <a:rPr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거버넌스</a:t>
            </a:r>
            <a:endParaRPr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125450" y="3007075"/>
            <a:ext cx="9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공통자산</a:t>
            </a:r>
            <a:endParaRPr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477800" y="2403600"/>
            <a:ext cx="4356900" cy="1369800"/>
          </a:xfrm>
          <a:prstGeom prst="rect">
            <a:avLst/>
          </a:prstGeom>
          <a:noFill/>
          <a:ln cap="flat" cmpd="sng" w="9525">
            <a:solidFill>
              <a:srgbClr val="55B4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정보보안 거버넌스와 IT 거버넌스는 공통 자산을 가지고 있으며 정보 보안 거버넌스가 독립적인 자산을 가지기에 항상 정보 보안 거버넌스가 IT 거버넌스에 포함되는 것은 아니다.</a:t>
            </a:r>
            <a:endParaRPr b="1"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033150" y="3086825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ex) 인적자원</a:t>
            </a:r>
            <a:endParaRPr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정보보안 거버넌스의 목표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 기업 거버넌스 안에서 정보보호 거버넌스는 </a:t>
            </a:r>
            <a:r>
              <a:rPr b="1" lang="ko" u="sng">
                <a:solidFill>
                  <a:srgbClr val="55C4D4"/>
                </a:solidFill>
              </a:rPr>
              <a:t>기업 경영활동이 효과적으로 수행</a:t>
            </a:r>
            <a:r>
              <a:rPr b="1" lang="ko">
                <a:solidFill>
                  <a:srgbClr val="55B4A7"/>
                </a:solidFill>
              </a:rPr>
              <a:t>될 수 있도록 하는것이 첫번째 목표이다.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 두번째 목표는 이러한 기여 활동이 </a:t>
            </a:r>
            <a:r>
              <a:rPr b="1" lang="ko" u="sng">
                <a:solidFill>
                  <a:srgbClr val="55C4D4"/>
                </a:solidFill>
              </a:rPr>
              <a:t>공정하고 규칙을 준수하면서 투명하게</a:t>
            </a:r>
            <a:r>
              <a:rPr b="1" lang="ko">
                <a:solidFill>
                  <a:srgbClr val="55B4A7"/>
                </a:solidFill>
              </a:rPr>
              <a:t> 수행되도록 하는것이다.</a:t>
            </a:r>
            <a:endParaRPr b="1">
              <a:solidFill>
                <a:srgbClr val="55B4A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4A7"/>
              </a:buClr>
              <a:buSzPts val="1300"/>
              <a:buChar char="-"/>
            </a:pPr>
            <a:r>
              <a:rPr b="1" lang="ko">
                <a:solidFill>
                  <a:srgbClr val="55B4A7"/>
                </a:solidFill>
              </a:rPr>
              <a:t>세번째는 이러한 활동 결과에 대해 </a:t>
            </a:r>
            <a:r>
              <a:rPr b="1" lang="ko" u="sng">
                <a:solidFill>
                  <a:srgbClr val="55C4D4"/>
                </a:solidFill>
              </a:rPr>
              <a:t>누가 어떤 책임을 지는지를</a:t>
            </a:r>
            <a:r>
              <a:rPr b="1" lang="ko">
                <a:solidFill>
                  <a:srgbClr val="55B4A7"/>
                </a:solidFill>
              </a:rPr>
              <a:t> 명확하게 하는 것이다. </a:t>
            </a:r>
            <a:endParaRPr b="1">
              <a:solidFill>
                <a:srgbClr val="55B4A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B4A7"/>
                </a:solidFill>
              </a:rPr>
              <a:t>정보보안 거버넌스의 활동</a:t>
            </a:r>
            <a:endParaRPr>
              <a:solidFill>
                <a:srgbClr val="55B4A7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007350" y="2106225"/>
            <a:ext cx="1724700" cy="57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 전략적 연계</a:t>
            </a:r>
            <a:endParaRPr b="1"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334900" y="2106225"/>
            <a:ext cx="1724700" cy="57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 가치 전달</a:t>
            </a:r>
            <a:endParaRPr b="1"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150850" y="2899900"/>
            <a:ext cx="1724700" cy="57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 자원관리</a:t>
            </a:r>
            <a:endParaRPr b="1"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007350" y="3655400"/>
            <a:ext cx="1724700" cy="57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 성과 측정</a:t>
            </a:r>
            <a:endParaRPr b="1"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334900" y="3655400"/>
            <a:ext cx="1724700" cy="57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5B4A7"/>
                </a:solidFill>
                <a:latin typeface="Lato"/>
                <a:ea typeface="Lato"/>
                <a:cs typeface="Lato"/>
                <a:sym typeface="Lato"/>
              </a:rPr>
              <a:t> 위험 관리</a:t>
            </a:r>
            <a:endParaRPr b="1">
              <a:solidFill>
                <a:srgbClr val="55B4A7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" name="Google Shape;145;p21"/>
          <p:cNvCxnSpPr>
            <a:stCxn id="140" idx="3"/>
            <a:endCxn id="141" idx="1"/>
          </p:cNvCxnSpPr>
          <p:nvPr/>
        </p:nvCxnSpPr>
        <p:spPr>
          <a:xfrm>
            <a:off x="2732050" y="2396175"/>
            <a:ext cx="603000" cy="0"/>
          </a:xfrm>
          <a:prstGeom prst="straightConnector1">
            <a:avLst/>
          </a:prstGeom>
          <a:noFill/>
          <a:ln cap="flat" cmpd="sng" w="9525">
            <a:solidFill>
              <a:srgbClr val="55B4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41" idx="3"/>
            <a:endCxn id="142" idx="0"/>
          </p:cNvCxnSpPr>
          <p:nvPr/>
        </p:nvCxnSpPr>
        <p:spPr>
          <a:xfrm>
            <a:off x="5059600" y="2396175"/>
            <a:ext cx="1953600" cy="503700"/>
          </a:xfrm>
          <a:prstGeom prst="straightConnector1">
            <a:avLst/>
          </a:prstGeom>
          <a:noFill/>
          <a:ln cap="flat" cmpd="sng" w="9525">
            <a:solidFill>
              <a:srgbClr val="55B4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>
            <a:stCxn id="142" idx="2"/>
            <a:endCxn id="144" idx="3"/>
          </p:cNvCxnSpPr>
          <p:nvPr/>
        </p:nvCxnSpPr>
        <p:spPr>
          <a:xfrm flipH="1">
            <a:off x="5059600" y="3479800"/>
            <a:ext cx="1953600" cy="465600"/>
          </a:xfrm>
          <a:prstGeom prst="straightConnector1">
            <a:avLst/>
          </a:prstGeom>
          <a:noFill/>
          <a:ln cap="flat" cmpd="sng" w="9525">
            <a:solidFill>
              <a:srgbClr val="55B4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>
            <a:stCxn id="144" idx="1"/>
            <a:endCxn id="143" idx="3"/>
          </p:cNvCxnSpPr>
          <p:nvPr/>
        </p:nvCxnSpPr>
        <p:spPr>
          <a:xfrm rot="10800000">
            <a:off x="2731900" y="3945350"/>
            <a:ext cx="603000" cy="0"/>
          </a:xfrm>
          <a:prstGeom prst="straightConnector1">
            <a:avLst/>
          </a:prstGeom>
          <a:noFill/>
          <a:ln cap="flat" cmpd="sng" w="9525">
            <a:solidFill>
              <a:srgbClr val="55B4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1"/>
          <p:cNvCxnSpPr>
            <a:stCxn id="143" idx="0"/>
            <a:endCxn id="140" idx="2"/>
          </p:cNvCxnSpPr>
          <p:nvPr/>
        </p:nvCxnSpPr>
        <p:spPr>
          <a:xfrm rot="10800000">
            <a:off x="1869700" y="2686100"/>
            <a:ext cx="0" cy="969300"/>
          </a:xfrm>
          <a:prstGeom prst="straightConnector1">
            <a:avLst/>
          </a:prstGeom>
          <a:noFill/>
          <a:ln cap="flat" cmpd="sng" w="9525">
            <a:solidFill>
              <a:srgbClr val="55B4A7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