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56" r:id="rId4"/>
    <p:sldId id="263" r:id="rId5"/>
    <p:sldId id="288" r:id="rId6"/>
    <p:sldId id="264" r:id="rId7"/>
    <p:sldId id="257" r:id="rId8"/>
    <p:sldId id="259" r:id="rId9"/>
    <p:sldId id="267" r:id="rId10"/>
    <p:sldId id="269" r:id="rId11"/>
    <p:sldId id="274" r:id="rId12"/>
    <p:sldId id="275" r:id="rId13"/>
    <p:sldId id="276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1F07-E6B4-4D6A-96AA-A341602C6BC7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5A7B8-B28B-4530-8655-F4380734A3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5A7B8-B28B-4530-8655-F4380734A3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764D-3112-457D-BE70-DDD4811B22A2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1E52-B12F-4075-9D5D-323402546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Tahoma" pitchFamily="34" charset="0"/>
                <a:cs typeface="Tahoma" pitchFamily="34" charset="0"/>
              </a:rPr>
              <a:t>SIMULATION: QUALITATIVE ANALYSIS OF AMINO ACIDS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</a:t>
            </a:r>
            <a:r>
              <a:rPr lang="en-US" dirty="0" err="1" smtClean="0"/>
              <a:t>sulphide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Take amino acid solution in a test tube.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Add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NaOH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solution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Heat the solution in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bunsen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burner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Cool test tube under tap water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Add lead acetate solution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Show black precipitate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438400"/>
            <a:ext cx="2590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Xanthoproteic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acid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143000"/>
            <a:ext cx="2133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NINHYDRIN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3582194" y="14470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3200" y="1905000"/>
            <a:ext cx="2819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</a:t>
            </a:r>
            <a:r>
              <a:rPr lang="el-GR" dirty="0" smtClean="0">
                <a:latin typeface="Tahoma" pitchFamily="34" charset="0"/>
                <a:cs typeface="Tahoma" pitchFamily="34" charset="0"/>
              </a:rPr>
              <a:t>α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amino acids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143000"/>
            <a:ext cx="1828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Blue – purple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620294" y="2704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2438400"/>
            <a:ext cx="1600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Orange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3124200"/>
            <a:ext cx="2819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Tyrosine, or Tryptophan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64525" r="17744" b="32000"/>
          <a:stretch>
            <a:fillRect/>
          </a:stretch>
        </p:blipFill>
        <p:spPr bwMode="auto">
          <a:xfrm>
            <a:off x="0" y="2057400"/>
            <a:ext cx="838200" cy="109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00200" y="3810000"/>
            <a:ext cx="1981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Pauly’S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Diazo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533400"/>
            <a:ext cx="685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/>
          <a:srcRect r="47619"/>
          <a:stretch>
            <a:fillRect/>
          </a:stretch>
        </p:blipFill>
        <p:spPr bwMode="auto">
          <a:xfrm>
            <a:off x="762000" y="609600"/>
            <a:ext cx="609600" cy="89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 rot="5400000">
            <a:off x="3695700" y="4076700"/>
            <a:ext cx="5334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743200" y="4343400"/>
            <a:ext cx="1219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400" y="4343400"/>
            <a:ext cx="12954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24100" y="4762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799806" y="4800600"/>
            <a:ext cx="915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4495800"/>
            <a:ext cx="1219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Red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4495800"/>
            <a:ext cx="1143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No color change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5181600"/>
            <a:ext cx="1600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Tyrosine or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Histidine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53340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Tryptophan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591594" y="6171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6400" y="6488668"/>
            <a:ext cx="2286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Tyrosine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" y="6019800"/>
            <a:ext cx="152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Millon’s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3" name="Content Placeholder 6" descr="test.jpg"/>
          <p:cNvPicPr>
            <a:picLocks noChangeAspect="1"/>
          </p:cNvPicPr>
          <p:nvPr/>
        </p:nvPicPr>
        <p:blipFill>
          <a:blip r:embed="rId5"/>
          <a:srcRect l="40000" t="13333" r="41333" b="14667"/>
          <a:stretch>
            <a:fillRect/>
          </a:stretch>
        </p:blipFill>
        <p:spPr>
          <a:xfrm>
            <a:off x="1143000" y="3657600"/>
            <a:ext cx="395111" cy="1524000"/>
          </a:xfrm>
          <a:prstGeom prst="rect">
            <a:avLst/>
          </a:prstGeom>
        </p:spPr>
      </p:pic>
      <p:sp>
        <p:nvSpPr>
          <p:cNvPr id="34" name="Flowchart: Alternate Process 33"/>
          <p:cNvSpPr/>
          <p:nvPr/>
        </p:nvSpPr>
        <p:spPr>
          <a:xfrm>
            <a:off x="1295400" y="4484510"/>
            <a:ext cx="108857" cy="620889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 r="53439"/>
          <a:stretch>
            <a:fillRect/>
          </a:stretch>
        </p:blipFill>
        <p:spPr bwMode="auto">
          <a:xfrm>
            <a:off x="228600" y="5242216"/>
            <a:ext cx="534546" cy="161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0" y="0"/>
            <a:ext cx="3429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.DETECTION OF TYROSINE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2200" y="6019800"/>
            <a:ext cx="1752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Red precipitate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133600"/>
            <a:ext cx="2590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Xanthoproteic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acid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609600"/>
            <a:ext cx="2133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NINHYDRIN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4877594" y="913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8600" y="1447800"/>
            <a:ext cx="2819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</a:t>
            </a:r>
            <a:r>
              <a:rPr lang="el-GR" dirty="0" smtClean="0">
                <a:latin typeface="Tahoma" pitchFamily="34" charset="0"/>
                <a:cs typeface="Tahoma" pitchFamily="34" charset="0"/>
              </a:rPr>
              <a:t>α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amino acids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33400"/>
            <a:ext cx="1676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Blue – purple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991100" y="2324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057400"/>
            <a:ext cx="1600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Orange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819400"/>
            <a:ext cx="228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Tyrosine or Tryptophan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 l="64525" r="17744" b="32000"/>
          <a:stretch>
            <a:fillRect/>
          </a:stretch>
        </p:blipFill>
        <p:spPr bwMode="auto">
          <a:xfrm>
            <a:off x="609600" y="1676400"/>
            <a:ext cx="838200" cy="109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819400" y="3505200"/>
            <a:ext cx="1981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Pauly’S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Diazo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0"/>
            <a:ext cx="685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r="47619"/>
          <a:stretch>
            <a:fillRect/>
          </a:stretch>
        </p:blipFill>
        <p:spPr bwMode="auto">
          <a:xfrm>
            <a:off x="1219200" y="457200"/>
            <a:ext cx="609600" cy="89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rot="5400000">
            <a:off x="4952206" y="3962400"/>
            <a:ext cx="915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00" y="36576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No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0600" y="44196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Tryptophan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4801394" y="54856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4953000"/>
            <a:ext cx="2286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Hopkins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cole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4800600"/>
            <a:ext cx="3581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Confirmatory test for Tryptophan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5257800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Purple- violet ring is formed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/>
          <a:srcRect r="42889"/>
          <a:stretch>
            <a:fillRect/>
          </a:stretch>
        </p:blipFill>
        <p:spPr bwMode="auto">
          <a:xfrm>
            <a:off x="3733800" y="5334000"/>
            <a:ext cx="8758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l 27"/>
          <p:cNvSpPr/>
          <p:nvPr/>
        </p:nvSpPr>
        <p:spPr>
          <a:xfrm>
            <a:off x="3962400" y="6248400"/>
            <a:ext cx="381000" cy="45719"/>
          </a:xfrm>
          <a:prstGeom prst="ellipse">
            <a:avLst/>
          </a:prstGeom>
          <a:solidFill>
            <a:srgbClr val="5030A0"/>
          </a:solidFill>
          <a:ln>
            <a:solidFill>
              <a:srgbClr val="3E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48200" y="62116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Confirmation of Tryptophan</a:t>
            </a:r>
            <a:endParaRPr lang="en-US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. DETECTION OF TRYPTOPHAN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2286000"/>
            <a:ext cx="2590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Xanthoproteic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acid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 r="47619"/>
          <a:stretch>
            <a:fillRect/>
          </a:stretch>
        </p:blipFill>
        <p:spPr bwMode="auto">
          <a:xfrm>
            <a:off x="1295400" y="685800"/>
            <a:ext cx="78927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914400"/>
            <a:ext cx="2133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NINHYDRIN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53794" y="12184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1752600"/>
            <a:ext cx="2819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</a:t>
            </a:r>
            <a:r>
              <a:rPr lang="el-GR" dirty="0" smtClean="0">
                <a:latin typeface="Tahoma" pitchFamily="34" charset="0"/>
                <a:cs typeface="Tahoma" pitchFamily="34" charset="0"/>
              </a:rPr>
              <a:t>α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amino acids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838200"/>
            <a:ext cx="1447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Blue- purple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5029200" y="2590800"/>
            <a:ext cx="915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794" y="22860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No color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3124200"/>
            <a:ext cx="3505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Cystine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Cysteine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Methionine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Arginine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05400" y="304800"/>
            <a:ext cx="685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068094" y="4152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9800" y="3886200"/>
            <a:ext cx="2209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Lead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sulphide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4572000"/>
            <a:ext cx="1828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Presence of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Cysteine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Cystine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19600"/>
            <a:ext cx="12192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572000" y="3886200"/>
            <a:ext cx="1905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Black precipitate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152400"/>
            <a:ext cx="3276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. DETECTION OF CYSTEINE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Tyrosine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Tryptophan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Cysteine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Ninhydrin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purple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Blue purple color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Blue purple color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Xanthoproteic</a:t>
                      </a:r>
                      <a:r>
                        <a:rPr lang="en-US" dirty="0" smtClean="0"/>
                        <a:t> acid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Orange color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color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Pauly’s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Diazo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Millon’s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precipitate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Hopkins </a:t>
                      </a:r>
                      <a:r>
                        <a:rPr lang="en-US" dirty="0" err="1" smtClean="0"/>
                        <a:t>cole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Purple violet ring is 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Lead </a:t>
                      </a:r>
                      <a:r>
                        <a:rPr lang="en-US" dirty="0" err="1" smtClean="0"/>
                        <a:t>sulphide</a:t>
                      </a:r>
                      <a:r>
                        <a:rPr lang="en-US" baseline="0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r>
                        <a:rPr lang="en-US" baseline="0" dirty="0" smtClean="0"/>
                        <a:t> precipitate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the first screen / window :  Given an Unknown solution in a test tube. The student needs to identify which amino acid present in the unknown solution. </a:t>
            </a:r>
          </a:p>
          <a:p>
            <a:pPr lvl="0"/>
            <a:r>
              <a:rPr lang="en-US" dirty="0" smtClean="0"/>
              <a:t>A series of buttons showing the name of “TESTS” to be done. This should come in one screen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352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Unknown solution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676400"/>
            <a:ext cx="1828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NINHYDRIN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2362200"/>
            <a:ext cx="18288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Xanthoproteic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acid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276600"/>
            <a:ext cx="18288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Pauly’S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Diazo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3276600"/>
            <a:ext cx="18288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Lead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sulphide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676400"/>
            <a:ext cx="1828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  <a:cs typeface="Tahoma" pitchFamily="34" charset="0"/>
              </a:rPr>
              <a:t>Millon’s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2362200"/>
            <a:ext cx="18288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Hopkins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cole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2362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Unknown solution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1066800" y="1295400"/>
            <a:ext cx="1066800" cy="32004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800" y="2819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Unknown solution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 r="50354" b="56905"/>
          <a:stretch>
            <a:fillRect/>
          </a:stretch>
        </p:blipFill>
        <p:spPr bwMode="auto">
          <a:xfrm rot="633897" flipH="1">
            <a:off x="2692610" y="1556367"/>
            <a:ext cx="382162" cy="31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191000" y="533400"/>
            <a:ext cx="3200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example; select </a:t>
            </a:r>
            <a:r>
              <a:rPr lang="en-US" dirty="0" err="1" smtClean="0"/>
              <a:t>ninhydrin</a:t>
            </a:r>
            <a:r>
              <a:rPr lang="en-US" dirty="0" smtClean="0"/>
              <a:t> test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“TEST” which is selected by the student should open in a new screen / window. Now in that new screen  materials and reagents  required for  doing all the TEST [6 test ] should be shown 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/>
          <a:srcRect l="22346" t="8541"/>
          <a:stretch>
            <a:fillRect/>
          </a:stretch>
        </p:blipFill>
        <p:spPr bwMode="auto">
          <a:xfrm>
            <a:off x="2514600" y="228600"/>
            <a:ext cx="83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334000"/>
            <a:ext cx="609600" cy="131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0"/>
            <a:ext cx="709904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886200"/>
            <a:ext cx="838200" cy="138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1143000" y="4572000"/>
            <a:ext cx="914400" cy="276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Na</a:t>
            </a:r>
            <a:r>
              <a:rPr kumimoji="0" lang="en-US" sz="11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CO</a:t>
            </a:r>
            <a:r>
              <a:rPr kumimoji="0" lang="en-US" sz="11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/>
          <a:srcRect l="18495" r="13689" b="5641"/>
          <a:stretch>
            <a:fillRect/>
          </a:stretch>
        </p:blipFill>
        <p:spPr bwMode="auto">
          <a:xfrm>
            <a:off x="1447800" y="5257800"/>
            <a:ext cx="65598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/>
        </p:nvSpPr>
        <p:spPr>
          <a:xfrm>
            <a:off x="1371600" y="5943600"/>
            <a:ext cx="10668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Conc</a:t>
            </a:r>
            <a:r>
              <a:rPr lang="en-US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Nitric acid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52400"/>
            <a:ext cx="121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876800"/>
            <a:ext cx="685800" cy="116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600200"/>
            <a:ext cx="952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Box 68"/>
          <p:cNvSpPr txBox="1"/>
          <p:nvPr/>
        </p:nvSpPr>
        <p:spPr>
          <a:xfrm>
            <a:off x="0" y="2667000"/>
            <a:ext cx="1143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Acetic acid – </a:t>
            </a:r>
            <a:r>
              <a:rPr lang="en-US" sz="1400" dirty="0" err="1" smtClean="0"/>
              <a:t>glyoxilic</a:t>
            </a:r>
            <a:r>
              <a:rPr lang="en-US" sz="1400" dirty="0" smtClean="0"/>
              <a:t> acid reagent</a:t>
            </a:r>
            <a:endParaRPr lang="en-US" sz="1400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/>
          <a:srcRect l="39111" t="39752" r="36000"/>
          <a:stretch>
            <a:fillRect/>
          </a:stretch>
        </p:blipFill>
        <p:spPr bwMode="auto">
          <a:xfrm>
            <a:off x="152400" y="3352800"/>
            <a:ext cx="914400" cy="158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0" y="4114800"/>
            <a:ext cx="11430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Lead acetate solution</a:t>
            </a:r>
            <a:endParaRPr lang="en-US" sz="1600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1"/>
          <a:srcRect l="19047" r="19048"/>
          <a:stretch>
            <a:fillRect/>
          </a:stretch>
        </p:blipFill>
        <p:spPr bwMode="auto">
          <a:xfrm>
            <a:off x="1219200" y="1219200"/>
            <a:ext cx="838200" cy="14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/>
          <a:srcRect t="29167" b="25000"/>
          <a:stretch>
            <a:fillRect/>
          </a:stretch>
        </p:blipFill>
        <p:spPr bwMode="auto">
          <a:xfrm>
            <a:off x="2057400" y="1752600"/>
            <a:ext cx="199505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2286000" y="2286000"/>
            <a:ext cx="1447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Water bath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9" name="Flowchart: Magnetic Disk 88"/>
          <p:cNvSpPr/>
          <p:nvPr/>
        </p:nvSpPr>
        <p:spPr>
          <a:xfrm>
            <a:off x="2971800" y="3124200"/>
            <a:ext cx="614156" cy="2133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667000" y="4191000"/>
            <a:ext cx="12504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Unknown solution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7" name="Flowchart: Magnetic Disk 96"/>
          <p:cNvSpPr/>
          <p:nvPr/>
        </p:nvSpPr>
        <p:spPr>
          <a:xfrm>
            <a:off x="7010400" y="1600200"/>
            <a:ext cx="614156" cy="2133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934200" y="2743200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Test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19200" y="2667000"/>
            <a:ext cx="685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In the case of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ninhydin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test,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Take unknown solution to test tube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Add few drops of 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ninhydrin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reagent to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it[pale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yellow color]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Place  the test tube in a water bath (automatically show the clock for 5 minutes)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blue or yellow colored solution [ Yellow color for 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proline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and blue color for other amino acids.</a:t>
            </a:r>
          </a:p>
          <a:p>
            <a:pPr marL="514350" indent="-514350">
              <a:buNone/>
            </a:pPr>
            <a:r>
              <a:rPr lang="en-US" u="sng" dirty="0" err="1" smtClean="0">
                <a:latin typeface="Tahoma" pitchFamily="34" charset="0"/>
                <a:cs typeface="Tahoma" pitchFamily="34" charset="0"/>
              </a:rPr>
              <a:t>Xanthoproteic</a:t>
            </a:r>
            <a:r>
              <a:rPr lang="en-US" u="sng" dirty="0" smtClean="0">
                <a:latin typeface="Tahoma" pitchFamily="34" charset="0"/>
                <a:cs typeface="Tahoma" pitchFamily="34" charset="0"/>
              </a:rPr>
              <a:t> acid test</a:t>
            </a:r>
          </a:p>
          <a:p>
            <a:r>
              <a:rPr lang="en-US" sz="1900" dirty="0" smtClean="0">
                <a:latin typeface="Tahoma" pitchFamily="34" charset="0"/>
                <a:cs typeface="Tahoma" pitchFamily="34" charset="0"/>
              </a:rPr>
              <a:t>Add 1 ml of amino acid solution in a test tube</a:t>
            </a:r>
          </a:p>
          <a:p>
            <a:r>
              <a:rPr lang="en-US" sz="1900" dirty="0" smtClean="0">
                <a:latin typeface="Tahoma" pitchFamily="34" charset="0"/>
                <a:cs typeface="Tahoma" pitchFamily="34" charset="0"/>
              </a:rPr>
              <a:t>Add nitric acid solution to it (yellow color upon adding the nitric acid solution)</a:t>
            </a:r>
          </a:p>
          <a:p>
            <a:r>
              <a:rPr lang="en-US" sz="1900" dirty="0" smtClean="0">
                <a:latin typeface="Tahoma" pitchFamily="34" charset="0"/>
                <a:cs typeface="Tahoma" pitchFamily="34" charset="0"/>
              </a:rPr>
              <a:t>Heat the solution under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bunsen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burner</a:t>
            </a:r>
          </a:p>
          <a:p>
            <a:r>
              <a:rPr lang="en-US" sz="1900" dirty="0" smtClean="0">
                <a:latin typeface="Tahoma" pitchFamily="34" charset="0"/>
                <a:cs typeface="Tahoma" pitchFamily="34" charset="0"/>
              </a:rPr>
              <a:t>cool the solution under tap water</a:t>
            </a:r>
          </a:p>
          <a:p>
            <a:r>
              <a:rPr lang="en-US" sz="1900" dirty="0" smtClean="0">
                <a:latin typeface="Tahoma" pitchFamily="34" charset="0"/>
                <a:cs typeface="Tahoma" pitchFamily="34" charset="0"/>
              </a:rPr>
              <a:t>Add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NaOH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solution to it</a:t>
            </a:r>
          </a:p>
          <a:p>
            <a:r>
              <a:rPr lang="en-US" sz="1900" dirty="0" smtClean="0">
                <a:latin typeface="Tahoma" pitchFamily="34" charset="0"/>
                <a:cs typeface="Tahoma" pitchFamily="34" charset="0"/>
              </a:rPr>
              <a:t>Show orange color</a:t>
            </a:r>
          </a:p>
          <a:p>
            <a:pPr marL="514350" indent="-514350">
              <a:buNone/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err="1" smtClean="0">
                <a:latin typeface="Tahoma" pitchFamily="34" charset="0"/>
                <a:cs typeface="Tahoma" pitchFamily="34" charset="0"/>
              </a:rPr>
              <a:t>Ninhydrin</a:t>
            </a:r>
            <a:r>
              <a:rPr lang="en-US" sz="3200" u="sng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sz="3200" u="sng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868362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err="1" smtClean="0">
                <a:latin typeface="Tahoma" pitchFamily="34" charset="0"/>
                <a:cs typeface="Tahoma" pitchFamily="34" charset="0"/>
              </a:rPr>
              <a:t>Pauly’s</a:t>
            </a:r>
            <a:r>
              <a:rPr lang="en-US" sz="3200" u="sng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3200" u="sng" dirty="0" err="1" smtClean="0">
                <a:latin typeface="Tahoma" pitchFamily="34" charset="0"/>
                <a:cs typeface="Tahoma" pitchFamily="34" charset="0"/>
              </a:rPr>
              <a:t>diazo</a:t>
            </a:r>
            <a:r>
              <a:rPr lang="en-US" sz="3200" u="sng" dirty="0" smtClean="0">
                <a:latin typeface="Tahoma" pitchFamily="34" charset="0"/>
                <a:cs typeface="Tahoma" pitchFamily="34" charset="0"/>
              </a:rPr>
              <a:t> test</a:t>
            </a:r>
            <a:endParaRPr lang="en-US" sz="3200" u="sng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itchFamily="34" charset="0"/>
                <a:cs typeface="Tahoma" pitchFamily="34" charset="0"/>
              </a:rPr>
              <a:t>Show 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sulphanilic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acid, amino acid solution and sodium nitrite solution in Ice box.</a:t>
            </a:r>
          </a:p>
          <a:p>
            <a:r>
              <a:rPr lang="en-US" sz="1800" dirty="0" smtClean="0">
                <a:latin typeface="Tahoma" pitchFamily="34" charset="0"/>
                <a:cs typeface="Tahoma" pitchFamily="34" charset="0"/>
              </a:rPr>
              <a:t>Add chilled sodium nitrite solution to 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sulphanilic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acid. </a:t>
            </a:r>
          </a:p>
          <a:p>
            <a:r>
              <a:rPr lang="en-US" sz="1800" dirty="0" smtClean="0">
                <a:latin typeface="Tahoma" pitchFamily="34" charset="0"/>
                <a:cs typeface="Tahoma" pitchFamily="34" charset="0"/>
              </a:rPr>
              <a:t>Add amino acid solution to it.</a:t>
            </a:r>
          </a:p>
          <a:p>
            <a:r>
              <a:rPr lang="en-US" sz="1800" dirty="0" smtClean="0">
                <a:latin typeface="Tahoma" pitchFamily="34" charset="0"/>
                <a:cs typeface="Tahoma" pitchFamily="34" charset="0"/>
              </a:rPr>
              <a:t>Add sodium carbonate 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dropwise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to it.</a:t>
            </a:r>
          </a:p>
          <a:p>
            <a:r>
              <a:rPr lang="en-US" sz="1800" dirty="0" smtClean="0">
                <a:latin typeface="Tahoma" pitchFamily="34" charset="0"/>
                <a:cs typeface="Tahoma" pitchFamily="34" charset="0"/>
              </a:rPr>
              <a:t>Presence of red color</a:t>
            </a:r>
          </a:p>
          <a:p>
            <a:pPr>
              <a:buNone/>
            </a:pPr>
            <a:r>
              <a:rPr lang="en-US" u="sng" dirty="0" err="1" smtClean="0">
                <a:latin typeface="Tahoma" pitchFamily="34" charset="0"/>
                <a:cs typeface="Tahoma" pitchFamily="34" charset="0"/>
              </a:rPr>
              <a:t>Millon’s</a:t>
            </a:r>
            <a:r>
              <a:rPr lang="en-US" u="sng" dirty="0" smtClean="0">
                <a:latin typeface="Tahoma" pitchFamily="34" charset="0"/>
                <a:cs typeface="Tahoma" pitchFamily="34" charset="0"/>
              </a:rPr>
              <a:t> test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Take amino acid solution to test tube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Add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Millon’s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reagent to it.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Heat the test tube over flame.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Cool under tap water.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Add nitric acid solution to it.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Red precipitate</a:t>
            </a:r>
          </a:p>
          <a:p>
            <a:pPr>
              <a:buNone/>
            </a:pPr>
            <a:endParaRPr lang="en-US" u="sng" dirty="0" smtClean="0">
              <a:latin typeface="Tahoma" pitchFamily="34" charset="0"/>
              <a:cs typeface="Tahoma" pitchFamily="34" charset="0"/>
            </a:endParaRPr>
          </a:p>
          <a:p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Hopkins </a:t>
            </a:r>
            <a:r>
              <a:rPr lang="en-US" dirty="0" err="1" smtClean="0"/>
              <a:t>cole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Take amino acid solution in a test tube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Add acetic acid -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glyoxilic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acid reagent to it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Add H2SO4 ( show adding at the side of the test tube)                                                                                                          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Show blue ring</a:t>
            </a: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603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SIMULATION: QUALITATIVE ANALYSIS OF AMINO ACIDS</vt:lpstr>
      <vt:lpstr>Slide 2</vt:lpstr>
      <vt:lpstr>Slide 3</vt:lpstr>
      <vt:lpstr>Slide 4</vt:lpstr>
      <vt:lpstr>Slide 5</vt:lpstr>
      <vt:lpstr>Slide 6</vt:lpstr>
      <vt:lpstr>Ninhydrin test</vt:lpstr>
      <vt:lpstr>Pauly’s diazo test</vt:lpstr>
      <vt:lpstr>Hopkins cole test</vt:lpstr>
      <vt:lpstr>Lead sulphide test</vt:lpstr>
      <vt:lpstr>Slide 11</vt:lpstr>
      <vt:lpstr>Slide 12</vt:lpstr>
      <vt:lpstr>Slide 13</vt:lpstr>
      <vt:lpstr>Slide 14</vt:lpstr>
    </vt:vector>
  </TitlesOfParts>
  <Company>Amrita Vishwa Vidyapeetham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vijilamoler</dc:creator>
  <cp:lastModifiedBy>mithujose</cp:lastModifiedBy>
  <cp:revision>65</cp:revision>
  <dcterms:created xsi:type="dcterms:W3CDTF">2011-09-01T08:47:26Z</dcterms:created>
  <dcterms:modified xsi:type="dcterms:W3CDTF">2011-10-31T09:55:12Z</dcterms:modified>
</cp:coreProperties>
</file>