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61" r:id="rId4"/>
    <p:sldId id="262" r:id="rId5"/>
    <p:sldId id="265" r:id="rId6"/>
    <p:sldId id="286" r:id="rId7"/>
    <p:sldId id="291" r:id="rId8"/>
    <p:sldId id="292" r:id="rId9"/>
    <p:sldId id="293" r:id="rId10"/>
    <p:sldId id="289" r:id="rId11"/>
    <p:sldId id="294" r:id="rId12"/>
    <p:sldId id="295" r:id="rId13"/>
    <p:sldId id="296" r:id="rId14"/>
    <p:sldId id="266" r:id="rId15"/>
    <p:sldId id="269" r:id="rId16"/>
    <p:sldId id="270" r:id="rId17"/>
    <p:sldId id="271" r:id="rId18"/>
    <p:sldId id="280" r:id="rId19"/>
    <p:sldId id="290" r:id="rId20"/>
    <p:sldId id="297" r:id="rId21"/>
    <p:sldId id="298" r:id="rId22"/>
    <p:sldId id="283" r:id="rId23"/>
    <p:sldId id="285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>
        <p:scale>
          <a:sx n="77" d="100"/>
          <a:sy n="77" d="100"/>
        </p:scale>
        <p:origin x="-3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08:40:52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08:40:52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08:40:52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0C785-54CF-7141-B872-57A67E3BA211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4D9-E35B-3448-94F7-A9B1BCDF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6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234D9-E35B-3448-94F7-A9B1BCDFF2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1975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234D9-E35B-3448-94F7-A9B1BCDFF2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0467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234D9-E35B-3448-94F7-A9B1BCDFF2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031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234D9-E35B-3448-94F7-A9B1BCDFF2B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239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234D9-E35B-3448-94F7-A9B1BCDFF2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45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234D9-E35B-3448-94F7-A9B1BCDFF2B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357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0449-5F56-4947-AD6B-3F191EA182B6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EF7-0B37-404E-A183-350807FCB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785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0449-5F56-4947-AD6B-3F191EA182B6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EF7-0B37-404E-A183-350807FCB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018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0449-5F56-4947-AD6B-3F191EA182B6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EF7-0B37-404E-A183-350807FCB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73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0449-5F56-4947-AD6B-3F191EA182B6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EF7-0B37-404E-A183-350807FCB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324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0449-5F56-4947-AD6B-3F191EA182B6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EF7-0B37-404E-A183-350807FCB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398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0449-5F56-4947-AD6B-3F191EA182B6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EF7-0B37-404E-A183-350807FCB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978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0449-5F56-4947-AD6B-3F191EA182B6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EF7-0B37-404E-A183-350807FCB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337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0449-5F56-4947-AD6B-3F191EA182B6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EF7-0B37-404E-A183-350807FCB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696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0449-5F56-4947-AD6B-3F191EA182B6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EF7-0B37-404E-A183-350807FCB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27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0449-5F56-4947-AD6B-3F191EA182B6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EF7-0B37-404E-A183-350807FCB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805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0449-5F56-4947-AD6B-3F191EA182B6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EF7-0B37-404E-A183-350807FCB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441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0449-5F56-4947-AD6B-3F191EA182B6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8EF7-0B37-404E-A183-350807FCB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300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23D7D2-88A9-C65F-9C5F-CC540994D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7123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Dimensions of Beam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694" b="14280"/>
          <a:stretch/>
        </p:blipFill>
        <p:spPr>
          <a:xfrm>
            <a:off x="2551176" y="2327564"/>
            <a:ext cx="6001514" cy="43226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4802" y="2972562"/>
            <a:ext cx="1102080" cy="1224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" y="1690688"/>
            <a:ext cx="116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Drag the measuring tape to the arrow to note the distance between supports and point of application of load.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8357" y="3016251"/>
            <a:ext cx="733576" cy="8150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86457" y="2761488"/>
            <a:ext cx="1386343" cy="347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55374" y="4680649"/>
            <a:ext cx="1386343" cy="347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77548" y="2392156"/>
            <a:ext cx="309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between the supports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7034" y="4197096"/>
            <a:ext cx="685647" cy="7618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7588" y="4197096"/>
            <a:ext cx="685647" cy="7618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269" y="4197096"/>
            <a:ext cx="685647" cy="7618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90386" y="45780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0434" y="45780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38442" y="45989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99574" y="45780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55374" y="5360625"/>
            <a:ext cx="1386343" cy="347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874749" y="6047062"/>
            <a:ext cx="1386343" cy="347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96863" y="3972352"/>
            <a:ext cx="550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between Support and point of application of load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289045" y="5035060"/>
            <a:ext cx="51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297393" y="5692914"/>
            <a:ext cx="51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45538" y="275224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1800 mm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67597" y="4394740"/>
            <a:ext cx="51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87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the distance between the supports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the distance between support 1 and 2 when the measuring tape is placed as shown.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56" t="53424" r="4159" b="14311"/>
          <a:stretch/>
        </p:blipFill>
        <p:spPr>
          <a:xfrm>
            <a:off x="427512" y="3170712"/>
            <a:ext cx="8550233" cy="2992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974" y="2781745"/>
            <a:ext cx="969348" cy="7681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77508" y="3613277"/>
            <a:ext cx="1737360" cy="4297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20004" y="3243945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15620" y="3659443"/>
            <a:ext cx="90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603mm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90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4718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Measuring the distance between the supports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Measure the distance between support 2 and 3 when the measuring tape is placed as shown.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84" t="53424" r="5055" b="13799"/>
          <a:stretch/>
        </p:blipFill>
        <p:spPr>
          <a:xfrm>
            <a:off x="439387" y="3170712"/>
            <a:ext cx="8455231" cy="3040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246" y="2753497"/>
            <a:ext cx="969348" cy="7681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77508" y="3613277"/>
            <a:ext cx="1737360" cy="4297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20004" y="3243945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60164" y="3673713"/>
            <a:ext cx="97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598 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64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7616" y="546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Measuring the distance between the supports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7616" y="18673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Measure the distance between support 3 and 4 when the measuring tape is placed as shown.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68" t="53552" r="4287" b="13287"/>
          <a:stretch/>
        </p:blipFill>
        <p:spPr>
          <a:xfrm>
            <a:off x="475013" y="3182587"/>
            <a:ext cx="8490857" cy="3075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814" y="2660448"/>
            <a:ext cx="969348" cy="7681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77508" y="3613277"/>
            <a:ext cx="1737360" cy="4297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20004" y="3243945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CD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85812" y="3673713"/>
            <a:ext cx="97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599 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1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3F5E6-9D7C-EEED-7C30-54750D96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           PERFORMING THE EXPERIMENT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DBC940-3CCA-E91C-9594-1262CFD077D8}"/>
              </a:ext>
            </a:extLst>
          </p:cNvPr>
          <p:cNvSpPr/>
          <p:nvPr/>
        </p:nvSpPr>
        <p:spPr>
          <a:xfrm>
            <a:off x="3015049" y="2730843"/>
            <a:ext cx="247135" cy="815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468C996-4345-61DB-2A13-D04B0FBD5CBF}"/>
              </a:ext>
            </a:extLst>
          </p:cNvPr>
          <p:cNvSpPr/>
          <p:nvPr/>
        </p:nvSpPr>
        <p:spPr>
          <a:xfrm>
            <a:off x="2533135" y="1622745"/>
            <a:ext cx="1186249" cy="1108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FCD79ED-D546-2DDB-314D-BA022A984862}"/>
              </a:ext>
            </a:extLst>
          </p:cNvPr>
          <p:cNvSpPr/>
          <p:nvPr/>
        </p:nvSpPr>
        <p:spPr>
          <a:xfrm>
            <a:off x="3015049" y="2421924"/>
            <a:ext cx="247135" cy="210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D51444A-6EBC-7A0E-F0AE-3DA97A280528}"/>
              </a:ext>
            </a:extLst>
          </p:cNvPr>
          <p:cNvSpPr/>
          <p:nvPr/>
        </p:nvSpPr>
        <p:spPr>
          <a:xfrm>
            <a:off x="2730843" y="1791730"/>
            <a:ext cx="827903" cy="407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93299DA-831B-ED3C-40C3-1F73178855B5}"/>
              </a:ext>
            </a:extLst>
          </p:cNvPr>
          <p:cNvSpPr txBox="1"/>
          <p:nvPr/>
        </p:nvSpPr>
        <p:spPr>
          <a:xfrm>
            <a:off x="4838208" y="1700613"/>
            <a:ext cx="5884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button to increase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Pause the application of load when cracks start appearing.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122" b="37553"/>
          <a:stretch>
            <a:fillRect/>
          </a:stretch>
        </p:blipFill>
        <p:spPr>
          <a:xfrm>
            <a:off x="227553" y="3170712"/>
            <a:ext cx="6024172" cy="279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67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3F5E6-9D7C-EEED-7C30-54750D96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           PERFORMING THE EXPERIMENT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DBC940-3CCA-E91C-9594-1262CFD077D8}"/>
              </a:ext>
            </a:extLst>
          </p:cNvPr>
          <p:cNvSpPr/>
          <p:nvPr/>
        </p:nvSpPr>
        <p:spPr>
          <a:xfrm>
            <a:off x="7933055" y="2730843"/>
            <a:ext cx="247135" cy="815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468C996-4345-61DB-2A13-D04B0FBD5CBF}"/>
              </a:ext>
            </a:extLst>
          </p:cNvPr>
          <p:cNvSpPr/>
          <p:nvPr/>
        </p:nvSpPr>
        <p:spPr>
          <a:xfrm>
            <a:off x="7414070" y="1622745"/>
            <a:ext cx="1186249" cy="1108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FCD79ED-D546-2DDB-314D-BA022A984862}"/>
              </a:ext>
            </a:extLst>
          </p:cNvPr>
          <p:cNvSpPr/>
          <p:nvPr/>
        </p:nvSpPr>
        <p:spPr>
          <a:xfrm>
            <a:off x="7908339" y="2421924"/>
            <a:ext cx="247135" cy="210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D51444A-6EBC-7A0E-F0AE-3DA97A280528}"/>
              </a:ext>
            </a:extLst>
          </p:cNvPr>
          <p:cNvSpPr/>
          <p:nvPr/>
        </p:nvSpPr>
        <p:spPr>
          <a:xfrm>
            <a:off x="7587064" y="1791730"/>
            <a:ext cx="827903" cy="407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93299DA-831B-ED3C-40C3-1F73178855B5}"/>
              </a:ext>
            </a:extLst>
          </p:cNvPr>
          <p:cNvSpPr txBox="1"/>
          <p:nvPr/>
        </p:nvSpPr>
        <p:spPr>
          <a:xfrm>
            <a:off x="635014" y="2237258"/>
            <a:ext cx="499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MARKER TO MARK THE CRACKS</a:t>
            </a:r>
          </a:p>
          <a:p>
            <a:r>
              <a:rPr lang="en-US" dirty="0"/>
              <a:t>(TAKE IT TO THE BEAM, CRACKS WILL BE MARKED)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166" b="37375"/>
          <a:stretch>
            <a:fillRect/>
          </a:stretch>
        </p:blipFill>
        <p:spPr>
          <a:xfrm>
            <a:off x="4895637" y="3057525"/>
            <a:ext cx="6519674" cy="302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8218" y="3023825"/>
            <a:ext cx="1449758" cy="1255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9361" y="2883589"/>
            <a:ext cx="1074814" cy="17584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1217" y="4026100"/>
            <a:ext cx="1312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Flexure Shear Crack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85164" y="4227938"/>
            <a:ext cx="17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Flexure Cracks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2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3F5E6-9D7C-EEED-7C30-54750D96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           PERFORMING THE EXPERIMENT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DBC940-3CCA-E91C-9594-1262CFD077D8}"/>
              </a:ext>
            </a:extLst>
          </p:cNvPr>
          <p:cNvSpPr/>
          <p:nvPr/>
        </p:nvSpPr>
        <p:spPr>
          <a:xfrm>
            <a:off x="7933055" y="2730843"/>
            <a:ext cx="247135" cy="815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468C996-4345-61DB-2A13-D04B0FBD5CBF}"/>
              </a:ext>
            </a:extLst>
          </p:cNvPr>
          <p:cNvSpPr/>
          <p:nvPr/>
        </p:nvSpPr>
        <p:spPr>
          <a:xfrm>
            <a:off x="7485841" y="1622745"/>
            <a:ext cx="1186249" cy="1108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FCD79ED-D546-2DDB-314D-BA022A984862}"/>
              </a:ext>
            </a:extLst>
          </p:cNvPr>
          <p:cNvSpPr/>
          <p:nvPr/>
        </p:nvSpPr>
        <p:spPr>
          <a:xfrm>
            <a:off x="7908339" y="2421924"/>
            <a:ext cx="247135" cy="210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D51444A-6EBC-7A0E-F0AE-3DA97A280528}"/>
              </a:ext>
            </a:extLst>
          </p:cNvPr>
          <p:cNvSpPr/>
          <p:nvPr/>
        </p:nvSpPr>
        <p:spPr>
          <a:xfrm>
            <a:off x="7668302" y="1794133"/>
            <a:ext cx="827903" cy="407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09981D6-0FC4-85E0-C101-6390D29EEDF7}"/>
              </a:ext>
            </a:extLst>
          </p:cNvPr>
          <p:cNvSpPr txBox="1"/>
          <p:nvPr/>
        </p:nvSpPr>
        <p:spPr>
          <a:xfrm>
            <a:off x="193092" y="16753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MARKING CRACKS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500193-00E0-A3EC-4E17-C3A09D497638}"/>
              </a:ext>
            </a:extLst>
          </p:cNvPr>
          <p:cNvSpPr txBox="1"/>
          <p:nvPr/>
        </p:nvSpPr>
        <p:spPr>
          <a:xfrm>
            <a:off x="193093" y="1969838"/>
            <a:ext cx="7220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 THE LOAD(FROM LOAD </a:t>
            </a:r>
            <a:r>
              <a:rPr lang="en-US" dirty="0" smtClean="0"/>
              <a:t>CELL) AND MARK THE SHEAR AND FLEXURE CRACKS.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STRAIGHT CRACKS IN THE MIDDLE SHOULD BE FLEXURE CRACKS.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BENT CRACKS IN THE TWO SIDES SHOULD BE SHEAR CRACKS.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PLACED WRONG THEN ERROR SHOULD BE SHOWN AND THE MARKER SHOULD GO BACK TO ITS INITIAL POSITION.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396" r="2465" b="36750"/>
          <a:stretch>
            <a:fillRect/>
          </a:stretch>
        </p:blipFill>
        <p:spPr>
          <a:xfrm flipH="1">
            <a:off x="4572000" y="3186113"/>
            <a:ext cx="6896413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89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3F5E6-9D7C-EEED-7C30-54750D96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           PERFORMING THE EXPERIMENT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4020B1D-601A-2A17-8339-D6A24D32E55F}"/>
              </a:ext>
            </a:extLst>
          </p:cNvPr>
          <p:cNvGrpSpPr/>
          <p:nvPr/>
        </p:nvGrpSpPr>
        <p:grpSpPr>
          <a:xfrm>
            <a:off x="2420104" y="1606403"/>
            <a:ext cx="1186249" cy="1923644"/>
            <a:chOff x="7414070" y="1622745"/>
            <a:chExt cx="1186249" cy="19236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ADBC940-3CCA-E91C-9594-1262CFD077D8}"/>
                </a:ext>
              </a:extLst>
            </p:cNvPr>
            <p:cNvSpPr/>
            <p:nvPr/>
          </p:nvSpPr>
          <p:spPr>
            <a:xfrm>
              <a:off x="7933055" y="2730843"/>
              <a:ext cx="247135" cy="8155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468C996-4345-61DB-2A13-D04B0FBD5CBF}"/>
                </a:ext>
              </a:extLst>
            </p:cNvPr>
            <p:cNvSpPr/>
            <p:nvPr/>
          </p:nvSpPr>
          <p:spPr>
            <a:xfrm>
              <a:off x="7414070" y="1622745"/>
              <a:ext cx="1186249" cy="11080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DFCD79ED-D546-2DDB-314D-BA022A984862}"/>
                </a:ext>
              </a:extLst>
            </p:cNvPr>
            <p:cNvSpPr/>
            <p:nvPr/>
          </p:nvSpPr>
          <p:spPr>
            <a:xfrm>
              <a:off x="7908339" y="2421924"/>
              <a:ext cx="247135" cy="2100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D51444A-6EBC-7A0E-F0AE-3DA97A280528}"/>
                </a:ext>
              </a:extLst>
            </p:cNvPr>
            <p:cNvSpPr/>
            <p:nvPr/>
          </p:nvSpPr>
          <p:spPr>
            <a:xfrm>
              <a:off x="7587064" y="1791730"/>
              <a:ext cx="827903" cy="407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6.3 T</a:t>
              </a:r>
              <a:endParaRPr 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90344A1-34B5-C24A-58FC-AC3928AFBFE9}"/>
              </a:ext>
            </a:extLst>
          </p:cNvPr>
          <p:cNvSpPr txBox="1"/>
          <p:nvPr/>
        </p:nvSpPr>
        <p:spPr>
          <a:xfrm>
            <a:off x="5226955" y="1707302"/>
            <a:ext cx="6965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increasing the load after marking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marking once keep increasing the load till failure or the time when beam fails and shear crack appears as shown in next slide.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down the failure load as 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388" r="5628" b="35459"/>
          <a:stretch>
            <a:fillRect/>
          </a:stretch>
        </p:blipFill>
        <p:spPr>
          <a:xfrm flipH="1">
            <a:off x="0" y="3143250"/>
            <a:ext cx="6319574" cy="315753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42598" y="2694595"/>
            <a:ext cx="6181678" cy="6181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06301" y="333043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6.3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48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3F5E6-9D7C-EEED-7C30-54750D96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538"/>
            <a:ext cx="12191999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          </a:t>
            </a:r>
            <a:r>
              <a:rPr lang="en-US" sz="4000" dirty="0" smtClean="0">
                <a:solidFill>
                  <a:schemeClr val="bg1"/>
                </a:solidFill>
              </a:rPr>
              <a:t>                             OBSERVATION</a:t>
            </a:r>
            <a:endParaRPr lang="en-US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2B0393-5F6F-9D17-9443-7F4D35325525}"/>
                  </a:ext>
                </a:extLst>
              </p14:cNvPr>
              <p14:cNvContentPartPr/>
              <p14:nvPr/>
            </p14:nvContentPartPr>
            <p14:xfrm>
              <a:off x="6668146" y="4750292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22B0393-5F6F-9D17-9443-7F4D353255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9146" y="47412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146304" y="1801368"/>
            <a:ext cx="108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Georgia" panose="02040502050405020303" pitchFamily="18" charset="0"/>
              </a:rPr>
              <a:t>Choose the crack which appears.   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7969" b="47656"/>
          <a:stretch/>
        </p:blipFill>
        <p:spPr>
          <a:xfrm>
            <a:off x="-219459" y="1971601"/>
            <a:ext cx="6152283" cy="1499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" y="3337560"/>
            <a:ext cx="13356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Left crack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7650" y="3324913"/>
            <a:ext cx="1435608" cy="37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Right Crack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7" r="4770" b="64062"/>
          <a:stretch/>
        </p:blipFill>
        <p:spPr>
          <a:xfrm>
            <a:off x="4743450" y="3641450"/>
            <a:ext cx="7072313" cy="28346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142301"/>
            <a:ext cx="713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2.Drag the crack to the beam and when placed in vicinity place the crack otherwise drive it back.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2320" y="6276991"/>
            <a:ext cx="389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Crack placed on beam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01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Observation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15583"/>
            <a:ext cx="10515600" cy="36137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304919"/>
            <a:ext cx="8238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Measure the length of two distances from the </a:t>
            </a:r>
            <a:r>
              <a:rPr lang="en-US" dirty="0" err="1" smtClean="0">
                <a:latin typeface="Georgia" panose="02040502050405020303" pitchFamily="18" charset="0"/>
              </a:rPr>
              <a:t>centre</a:t>
            </a:r>
            <a:r>
              <a:rPr lang="en-US" dirty="0" smtClean="0">
                <a:latin typeface="Georgia" panose="02040502050405020303" pitchFamily="18" charset="0"/>
              </a:rPr>
              <a:t>-line of the beam when measuring tape is dragged to the given length(Shown in following slides).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Slide the measuring tape to the two arrows and when the measuring tape reaches there show the distance in box.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197" b="9606"/>
          <a:stretch/>
        </p:blipFill>
        <p:spPr>
          <a:xfrm>
            <a:off x="406336" y="3410711"/>
            <a:ext cx="1203008" cy="97840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14" t="14255" r="25213" b="32194"/>
          <a:stretch/>
        </p:blipFill>
        <p:spPr bwMode="auto">
          <a:xfrm>
            <a:off x="3850195" y="2915140"/>
            <a:ext cx="7588949" cy="24905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0429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E5A49435-E075-4822-9D18-0D1331C9F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CD1EA40-7116-4FCB-9369-70F29FAA91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BC670E-120E-584D-E380-18A03D456C77}"/>
              </a:ext>
            </a:extLst>
          </p:cNvPr>
          <p:cNvSpPr txBox="1"/>
          <p:nvPr/>
        </p:nvSpPr>
        <p:spPr>
          <a:xfrm>
            <a:off x="1166648" y="721805"/>
            <a:ext cx="10163340" cy="137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 : </a:t>
            </a:r>
            <a:r>
              <a:rPr lang="en-US" sz="25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 study the behavior of </a:t>
            </a:r>
            <a:r>
              <a:rPr lang="en-US" sz="25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Reinforced</a:t>
            </a:r>
            <a:r>
              <a:rPr lang="en-US" sz="25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5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concrete beam </a:t>
            </a:r>
            <a:r>
              <a:rPr lang="en-US" sz="25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without shear reinforcement</a:t>
            </a:r>
            <a:r>
              <a:rPr lang="en-US" sz="25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US" sz="25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5271697-90F1-4A23-8EF2-0179F2EAF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3AE24FC-E697-4150-A4E9-7038F72322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xmlns="" id="{B6E6A6DC-8190-4538-9EAF-6D2DA32F22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xmlns="" id="{6A0F9E64-E4D5-4F5D-8DC8-4D718FB4E3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xmlns="" id="{8B14D11E-46EC-4472-B641-2B229466BC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xmlns="" id="{CBCC03E8-EFA8-4481-85F5-6D67FD43BF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xmlns="" id="{0AEDB5B1-8ED2-479D-B390-1663134454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xmlns="" id="{32736CD4-ACBB-4E31-A595-77721EE5F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xmlns="" id="{840EDB8A-0A05-4A4D-9131-B0C9913AD8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xmlns="" id="{97852E7D-B6DA-4315-9AB0-F38BDF42C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xmlns="" id="{042626BE-3A9A-4473-9CDB-891652CF96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xmlns="" id="{26990F26-ADA3-4903-BD10-FB3F028C45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xmlns="" id="{14323D42-A322-4207-857F-82B98209CC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xmlns="" id="{F9D23351-DEBD-4512-90A7-4603F9CA63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xmlns="" id="{53C35052-0CBF-4794-B3FE-7CF81F06A6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xmlns="" id="{DE00348F-61C1-4BAF-A2DE-51D1FA9DC7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xmlns="" id="{740C38A9-2B2E-4547-9000-43FE77D147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xmlns="" id="{8170394A-2958-4790-9EFB-6DA2EC1311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xmlns="" id="{A0D08350-9D6D-4252-8A04-D0422792BB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xmlns="" id="{854E4015-5352-4DFB-A8D1-2F380D3992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xmlns="" id="{835C5FE1-6BD5-4F30-AF61-12736BBAD8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xmlns="" id="{DDBBD31D-9CD8-4380-A5C6-A03D916CD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9F5512A-48E1-4C07-B75E-3CCC517B6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ED9805-F3A5-E2FA-64E1-7E28E8B06E81}"/>
              </a:ext>
            </a:extLst>
          </p:cNvPr>
          <p:cNvSpPr txBox="1"/>
          <p:nvPr/>
        </p:nvSpPr>
        <p:spPr>
          <a:xfrm>
            <a:off x="1126172" y="3233984"/>
            <a:ext cx="4088932" cy="2975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Required before starting the experiment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 of the shown cross section, casted at least 28 days before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cement mix used.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cell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Hydraulic Jack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8203" y="946040"/>
            <a:ext cx="6327650" cy="63276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0872216" y="5193792"/>
            <a:ext cx="27432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57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</a:t>
            </a:r>
            <a:r>
              <a:rPr lang="en-US" i="1" dirty="0">
                <a:latin typeface="+mn-lt"/>
              </a:rPr>
              <a:t>L</a:t>
            </a:r>
            <a:r>
              <a:rPr lang="en-US" i="1" baseline="-25000" dirty="0">
                <a:latin typeface="+mn-lt"/>
              </a:rPr>
              <a:t>a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 the measuring tape to the top arrow as shown and when placed there display the distance in box.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14" t="14255" r="25213" b="32194"/>
          <a:stretch/>
        </p:blipFill>
        <p:spPr bwMode="auto">
          <a:xfrm>
            <a:off x="4334257" y="3381484"/>
            <a:ext cx="7690104" cy="25986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197" b="9606"/>
          <a:stretch/>
        </p:blipFill>
        <p:spPr>
          <a:xfrm>
            <a:off x="8389048" y="3221273"/>
            <a:ext cx="685826" cy="5577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44404" y="4465946"/>
            <a:ext cx="1737360" cy="4297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88646" y="4020550"/>
            <a:ext cx="117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i="1" baseline="-25000" dirty="0"/>
              <a:t>a</a:t>
            </a:r>
            <a:r>
              <a:rPr lang="en-US" i="1" baseline="-25000" dirty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28915" y="449616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460 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13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Measuring </a:t>
            </a:r>
            <a:r>
              <a:rPr lang="en-US" i="1" dirty="0" err="1" smtClean="0">
                <a:latin typeface="+mn-lt"/>
              </a:rPr>
              <a:t>L</a:t>
            </a:r>
            <a:r>
              <a:rPr lang="en-US" i="1" baseline="-25000" dirty="0" err="1">
                <a:latin typeface="+mn-lt"/>
              </a:rPr>
              <a:t>b</a:t>
            </a:r>
            <a:r>
              <a:rPr lang="en-US" i="1" baseline="-25000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104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Drag the measuring tape to the top arrow as shown and when placed there display the distance in box.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14" t="14255" r="25213" b="32194"/>
          <a:stretch/>
        </p:blipFill>
        <p:spPr bwMode="auto">
          <a:xfrm>
            <a:off x="4334257" y="3381484"/>
            <a:ext cx="7690104" cy="25986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197" b="9606"/>
          <a:stretch/>
        </p:blipFill>
        <p:spPr>
          <a:xfrm>
            <a:off x="9641776" y="5950948"/>
            <a:ext cx="685826" cy="5577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4404" y="4465946"/>
            <a:ext cx="1737360" cy="4297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88646" y="4020550"/>
            <a:ext cx="117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L</a:t>
            </a:r>
            <a:r>
              <a:rPr lang="en-US" sz="2400" i="1" baseline="-25000" dirty="0" err="1"/>
              <a:t>b</a:t>
            </a:r>
            <a:r>
              <a:rPr lang="en-US" i="1" baseline="-25000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68415" y="45087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640 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14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3F5E6-9D7C-EEED-7C30-54750D96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538"/>
            <a:ext cx="12191999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           </a:t>
            </a:r>
            <a:r>
              <a:rPr lang="en-US" sz="4000" dirty="0" smtClean="0">
                <a:solidFill>
                  <a:schemeClr val="bg1"/>
                </a:solidFill>
              </a:rPr>
              <a:t>                            OBSERVATION</a:t>
            </a:r>
            <a:endParaRPr lang="en-US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2B0393-5F6F-9D17-9443-7F4D35325525}"/>
                  </a:ext>
                </a:extLst>
              </p14:cNvPr>
              <p14:cNvContentPartPr/>
              <p14:nvPr/>
            </p14:nvContentPartPr>
            <p14:xfrm>
              <a:off x="6668146" y="4750292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22B0393-5F6F-9D17-9443-7F4D353255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9146" y="47412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139310" y="1649523"/>
            <a:ext cx="11732646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of concrete(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    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  M25(GIVEN)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compressive strength of concrete(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  To be entered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of steel(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           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   Fe500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Yield strength of steel(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   To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entered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tension steel(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339.29200 mm</a:t>
            </a:r>
            <a:r>
              <a:rPr lang="en-IN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Beam Between Supports(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L/3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=.  1800 mm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Beam(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           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  200 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of Beam(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            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  150 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depth of beam (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  169 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crack from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  460 mm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crack from Centre (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  640 mm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9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3F5E6-9D7C-EEED-7C30-54750D96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538"/>
            <a:ext cx="12191999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           </a:t>
            </a:r>
            <a:r>
              <a:rPr lang="en-US" sz="4000" dirty="0" smtClean="0">
                <a:solidFill>
                  <a:schemeClr val="bg1"/>
                </a:solidFill>
              </a:rPr>
              <a:t>                            CALCULATION</a:t>
            </a:r>
            <a:endParaRPr lang="en-US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2B0393-5F6F-9D17-9443-7F4D35325525}"/>
                  </a:ext>
                </a:extLst>
              </p14:cNvPr>
              <p14:cNvContentPartPr/>
              <p14:nvPr/>
            </p14:nvContentPartPr>
            <p14:xfrm>
              <a:off x="6668146" y="4750292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22B0393-5F6F-9D17-9443-7F4D353255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9146" y="47412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0" y="1589279"/>
                <a:ext cx="11732646" cy="5263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Taking:</a:t>
                </a:r>
              </a:p>
              <a:p>
                <a:pPr lvl="0"/>
                <a:r>
                  <a:rPr lang="en-US" sz="1600" dirty="0"/>
                  <a:t>Load applied at failure: </a:t>
                </a:r>
                <a:r>
                  <a:rPr lang="en-US" sz="1600" i="1" dirty="0"/>
                  <a:t>P</a:t>
                </a:r>
                <a:endParaRPr lang="en-US" sz="1600" dirty="0"/>
              </a:p>
              <a:p>
                <a:pPr lvl="0"/>
                <a:r>
                  <a:rPr lang="en-US" sz="1600" dirty="0"/>
                  <a:t>Overall depth of beam: </a:t>
                </a:r>
                <a:r>
                  <a:rPr lang="en-US" sz="1600" i="1" dirty="0"/>
                  <a:t>D</a:t>
                </a:r>
                <a:endParaRPr lang="en-US" sz="1600" dirty="0"/>
              </a:p>
              <a:p>
                <a:pPr lvl="0"/>
                <a:r>
                  <a:rPr lang="en-US" sz="1600" dirty="0"/>
                  <a:t>Breadth of beam: </a:t>
                </a:r>
                <a:r>
                  <a:rPr lang="en-US" sz="1600" i="1" dirty="0"/>
                  <a:t>b</a:t>
                </a:r>
                <a:endParaRPr lang="en-US" sz="1600" dirty="0"/>
              </a:p>
              <a:p>
                <a:pPr lvl="0"/>
                <a:r>
                  <a:rPr lang="en-US" sz="1600" dirty="0"/>
                  <a:t>Density of reinforced concrete: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𝑐𝑜𝑛𝑐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0"/>
                <a:r>
                  <a:rPr lang="en-US" sz="1600" dirty="0"/>
                  <a:t>Shear force applied at failure: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0"/>
                <a:r>
                  <a:rPr lang="en-US" sz="1600" dirty="0"/>
                  <a:t>Volume of the approximate section considered: </a:t>
                </a:r>
                <a:r>
                  <a:rPr lang="en-US" sz="1600" i="1" dirty="0"/>
                  <a:t>V</a:t>
                </a:r>
                <a:endParaRPr lang="en-US" sz="1600" dirty="0"/>
              </a:p>
              <a:p>
                <a:pPr lvl="0"/>
                <a:r>
                  <a:rPr lang="en-US" sz="1600" dirty="0"/>
                  <a:t>Length of crack from centerline of the beam at top</a:t>
                </a:r>
                <a:r>
                  <a:rPr lang="en-US" sz="1600" i="1" dirty="0"/>
                  <a:t>: L</a:t>
                </a:r>
                <a:r>
                  <a:rPr lang="en-US" sz="1600" i="1" baseline="-25000" dirty="0"/>
                  <a:t>a </a:t>
                </a:r>
                <a:endParaRPr lang="en-US" sz="1600" dirty="0"/>
              </a:p>
              <a:p>
                <a:pPr lvl="0"/>
                <a:r>
                  <a:rPr lang="en-US" sz="1600" dirty="0"/>
                  <a:t>Length of crack from centerline of the beam at bottom: </a:t>
                </a:r>
                <a:r>
                  <a:rPr lang="en-US" sz="1600" i="1" dirty="0" err="1"/>
                  <a:t>L</a:t>
                </a:r>
                <a:r>
                  <a:rPr lang="en-US" sz="1600" i="1" baseline="-25000" dirty="0" err="1"/>
                  <a:t>b</a:t>
                </a: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the approximate section to calculate self-weight as trapezium the volume of the same is: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𝑏𝐷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 = 900 mm)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𝑆h𝑒𝑎𝑟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𝐹𝑜𝑟𝑐𝑒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𝐹𝑎𝑖𝑙𝑢𝑟𝑒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𝑐𝑜𝑛𝑐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𝑐𝑜𝑛𝑐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=24)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Observed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of shear strength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59.606 </a:t>
                </a:r>
                <a:r>
                  <a:rPr lang="en-US" sz="16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</a:t>
                </a:r>
                <a:endParaRPr lang="en-US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6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1.33843</a:t>
                </a:r>
              </a:p>
              <a:p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ck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M25</a:t>
                </a:r>
              </a:p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600" b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18.10355 </a:t>
                </a:r>
                <a:r>
                  <a:rPr lang="en-US" sz="16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two values gives us the factor of safety(FOS). The Factor of safety is defined as the ratio of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FOS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:r>
                  <a:rPr lang="en-US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600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:r>
                  <a:rPr lang="en-US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600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89279"/>
                <a:ext cx="11732646" cy="5263492"/>
              </a:xfrm>
              <a:prstGeom prst="rect">
                <a:avLst/>
              </a:prstGeom>
              <a:blipFill rotWithShape="0">
                <a:blip r:embed="rId5"/>
                <a:stretch>
                  <a:fillRect l="-260" t="-348" b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469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3F5E6-9D7C-EEED-7C30-54750D96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                             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4D18B9E-5B2B-ADDA-BF9F-4D21F88DD77E}"/>
              </a:ext>
            </a:extLst>
          </p:cNvPr>
          <p:cNvSpPr txBox="1"/>
          <p:nvPr/>
        </p:nvSpPr>
        <p:spPr>
          <a:xfrm>
            <a:off x="114424" y="1699795"/>
            <a:ext cx="58993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 of Safety for the experiment is = 3.2931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load at failure is = 59.606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value of the beam section is =18.10355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05" t="5925" r="6950" b="63402"/>
          <a:stretch/>
        </p:blipFill>
        <p:spPr>
          <a:xfrm>
            <a:off x="4772025" y="4257675"/>
            <a:ext cx="7243763" cy="260032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4020B1D-601A-2A17-8339-D6A24D32E55F}"/>
              </a:ext>
            </a:extLst>
          </p:cNvPr>
          <p:cNvGrpSpPr/>
          <p:nvPr/>
        </p:nvGrpSpPr>
        <p:grpSpPr>
          <a:xfrm>
            <a:off x="7712184" y="2300725"/>
            <a:ext cx="1186249" cy="1923644"/>
            <a:chOff x="7414070" y="1622745"/>
            <a:chExt cx="1186249" cy="19236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ADBC940-3CCA-E91C-9594-1262CFD077D8}"/>
                </a:ext>
              </a:extLst>
            </p:cNvPr>
            <p:cNvSpPr/>
            <p:nvPr/>
          </p:nvSpPr>
          <p:spPr>
            <a:xfrm>
              <a:off x="7933055" y="2730843"/>
              <a:ext cx="247135" cy="8155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468C996-4345-61DB-2A13-D04B0FBD5CBF}"/>
                </a:ext>
              </a:extLst>
            </p:cNvPr>
            <p:cNvSpPr/>
            <p:nvPr/>
          </p:nvSpPr>
          <p:spPr>
            <a:xfrm>
              <a:off x="7414070" y="1622745"/>
              <a:ext cx="1186249" cy="11080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DFCD79ED-D546-2DDB-314D-BA022A984862}"/>
                </a:ext>
              </a:extLst>
            </p:cNvPr>
            <p:cNvSpPr/>
            <p:nvPr/>
          </p:nvSpPr>
          <p:spPr>
            <a:xfrm>
              <a:off x="7908339" y="2421924"/>
              <a:ext cx="247135" cy="2100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2D51444A-6EBC-7A0E-F0AE-3DA97A280528}"/>
                </a:ext>
              </a:extLst>
            </p:cNvPr>
            <p:cNvSpPr/>
            <p:nvPr/>
          </p:nvSpPr>
          <p:spPr>
            <a:xfrm>
              <a:off x="7587064" y="1791730"/>
              <a:ext cx="827903" cy="407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6.3 T</a:t>
              </a:r>
              <a:endParaRPr lang="en-US" dirty="0"/>
            </a:p>
          </p:txBody>
        </p:sp>
      </p:grpSp>
      <p:sp>
        <p:nvSpPr>
          <p:cNvPr id="4" name="Down Arrow 3"/>
          <p:cNvSpPr/>
          <p:nvPr/>
        </p:nvSpPr>
        <p:spPr>
          <a:xfrm>
            <a:off x="8219956" y="4004377"/>
            <a:ext cx="265176" cy="521208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4128" y="3099904"/>
            <a:ext cx="1673352" cy="3542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14984" y="4048632"/>
            <a:ext cx="1673352" cy="356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14984" y="5193793"/>
            <a:ext cx="1673352" cy="429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3816" y="274537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 Load(</a:t>
            </a:r>
            <a:r>
              <a:rPr lang="en-US" dirty="0" err="1" smtClean="0"/>
              <a:t>kN</a:t>
            </a:r>
            <a:r>
              <a:rPr lang="en-US" dirty="0" smtClean="0"/>
              <a:t>)(</a:t>
            </a:r>
            <a:r>
              <a:rPr lang="en-US" dirty="0" err="1" smtClean="0"/>
              <a:t>obs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9440" y="3719348"/>
            <a:ext cx="25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 Load(</a:t>
            </a:r>
            <a:r>
              <a:rPr lang="en-US" dirty="0" err="1" smtClean="0"/>
              <a:t>kN</a:t>
            </a:r>
            <a:r>
              <a:rPr lang="en-US" dirty="0" smtClean="0"/>
              <a:t>)(Theo.)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0472" y="482446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01402" y="3099904"/>
            <a:ext cx="148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59.606 </a:t>
            </a:r>
            <a:r>
              <a:rPr lang="en-US" dirty="0" err="1" smtClean="0"/>
              <a:t>kN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56496" y="4025297"/>
            <a:ext cx="148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18.1035 </a:t>
            </a:r>
            <a:r>
              <a:rPr lang="en-US" dirty="0" err="1" smtClean="0"/>
              <a:t>kN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9032" y="5243762"/>
            <a:ext cx="92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3.2931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71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3F5E6-9D7C-EEED-7C30-54750D96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538"/>
            <a:ext cx="12191999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PLACEMENT </a:t>
            </a:r>
            <a:r>
              <a:rPr lang="en-US" sz="4000" dirty="0">
                <a:solidFill>
                  <a:srgbClr val="FFFFFF"/>
                </a:solidFill>
              </a:rPr>
              <a:t>OF BEAM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230F29-279D-2B9B-88CC-F61396E817F6}"/>
              </a:ext>
            </a:extLst>
          </p:cNvPr>
          <p:cNvSpPr txBox="1"/>
          <p:nvPr/>
        </p:nvSpPr>
        <p:spPr>
          <a:xfrm>
            <a:off x="625075" y="1891970"/>
            <a:ext cx="10941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simply supported beam setup to be used in the experiment-  (CLICK ON THE CORRECT ONE TO MOVE FORWARD)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80" t="18449" r="13608" b="53227"/>
          <a:stretch/>
        </p:blipFill>
        <p:spPr>
          <a:xfrm>
            <a:off x="296883" y="3703320"/>
            <a:ext cx="5712031" cy="2212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859" t="46167" r="12912" b="17658"/>
          <a:stretch/>
        </p:blipFill>
        <p:spPr>
          <a:xfrm>
            <a:off x="6115792" y="3386624"/>
            <a:ext cx="6076208" cy="28462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4288" y="5705184"/>
            <a:ext cx="230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3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3F5E6-9D7C-EEED-7C30-54750D96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538"/>
            <a:ext cx="12191999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INSTRUMENTATION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230F29-279D-2B9B-88CC-F61396E817F6}"/>
              </a:ext>
            </a:extLst>
          </p:cNvPr>
          <p:cNvSpPr txBox="1"/>
          <p:nvPr/>
        </p:nvSpPr>
        <p:spPr>
          <a:xfrm>
            <a:off x="625075" y="2094392"/>
            <a:ext cx="10941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Choose the four point loading setup to be used in the experiment-  (CLICK ON THE CORRECT ONE TO MOVE FORWARD)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42E44D0-C019-5267-1BDB-7E412CD44C01}"/>
              </a:ext>
            </a:extLst>
          </p:cNvPr>
          <p:cNvSpPr/>
          <p:nvPr/>
        </p:nvSpPr>
        <p:spPr>
          <a:xfrm>
            <a:off x="625075" y="4201297"/>
            <a:ext cx="4490622" cy="321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AAEE4B5-FBD8-48A0-BED3-0CE4B90549AA}"/>
              </a:ext>
            </a:extLst>
          </p:cNvPr>
          <p:cNvSpPr/>
          <p:nvPr/>
        </p:nvSpPr>
        <p:spPr>
          <a:xfrm>
            <a:off x="790832" y="4522573"/>
            <a:ext cx="197709" cy="1977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5F755CA4-047D-818A-A526-9D1EDF888B47}"/>
              </a:ext>
            </a:extLst>
          </p:cNvPr>
          <p:cNvSpPr/>
          <p:nvPr/>
        </p:nvSpPr>
        <p:spPr>
          <a:xfrm>
            <a:off x="4744995" y="4522573"/>
            <a:ext cx="172994" cy="172995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C0DA3A5-AA58-6B2D-0DFA-9D7E1A18DACD}"/>
              </a:ext>
            </a:extLst>
          </p:cNvPr>
          <p:cNvSpPr txBox="1"/>
          <p:nvPr/>
        </p:nvSpPr>
        <p:spPr>
          <a:xfrm>
            <a:off x="2190860" y="4670855"/>
            <a:ext cx="105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1962417-8EB2-CE27-A4BC-F02F0C2D15AF}"/>
              </a:ext>
            </a:extLst>
          </p:cNvPr>
          <p:cNvSpPr/>
          <p:nvPr/>
        </p:nvSpPr>
        <p:spPr>
          <a:xfrm>
            <a:off x="1815674" y="3966519"/>
            <a:ext cx="247904" cy="2347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ABE5F116-8611-AEED-8ABC-8618EAED8C4C}"/>
              </a:ext>
            </a:extLst>
          </p:cNvPr>
          <p:cNvSpPr/>
          <p:nvPr/>
        </p:nvSpPr>
        <p:spPr>
          <a:xfrm>
            <a:off x="3594277" y="3966519"/>
            <a:ext cx="247904" cy="2347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8CDA2F9-7F0C-C06A-189C-D00910B840D3}"/>
              </a:ext>
            </a:extLst>
          </p:cNvPr>
          <p:cNvSpPr/>
          <p:nvPr/>
        </p:nvSpPr>
        <p:spPr>
          <a:xfrm>
            <a:off x="1639348" y="3851514"/>
            <a:ext cx="2338506" cy="12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BD79C5C-F801-5761-A380-D81E8EDA26B9}"/>
              </a:ext>
            </a:extLst>
          </p:cNvPr>
          <p:cNvCxnSpPr>
            <a:cxnSpLocks/>
          </p:cNvCxnSpPr>
          <p:nvPr/>
        </p:nvCxnSpPr>
        <p:spPr>
          <a:xfrm>
            <a:off x="2796244" y="3307817"/>
            <a:ext cx="0" cy="54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7451913-031A-A9FB-0461-0554F9B582CE}"/>
              </a:ext>
            </a:extLst>
          </p:cNvPr>
          <p:cNvSpPr/>
          <p:nvPr/>
        </p:nvSpPr>
        <p:spPr>
          <a:xfrm>
            <a:off x="6481907" y="4176584"/>
            <a:ext cx="4490622" cy="321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4CFA987-A48E-F5D4-147E-A21B7DBE2B17}"/>
              </a:ext>
            </a:extLst>
          </p:cNvPr>
          <p:cNvSpPr/>
          <p:nvPr/>
        </p:nvSpPr>
        <p:spPr>
          <a:xfrm>
            <a:off x="6647664" y="4497860"/>
            <a:ext cx="197709" cy="1977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xmlns="" id="{B3662551-081F-51BE-A366-6026E0139AAD}"/>
              </a:ext>
            </a:extLst>
          </p:cNvPr>
          <p:cNvSpPr/>
          <p:nvPr/>
        </p:nvSpPr>
        <p:spPr>
          <a:xfrm>
            <a:off x="10601827" y="4497860"/>
            <a:ext cx="172994" cy="172995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56E341B-E9D7-8FD1-CB11-F825CF0D2EBA}"/>
              </a:ext>
            </a:extLst>
          </p:cNvPr>
          <p:cNvSpPr/>
          <p:nvPr/>
        </p:nvSpPr>
        <p:spPr>
          <a:xfrm>
            <a:off x="8600303" y="3966519"/>
            <a:ext cx="234778" cy="210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2ED43BC-AA04-5F13-63FD-A981F32A9C7E}"/>
              </a:ext>
            </a:extLst>
          </p:cNvPr>
          <p:cNvCxnSpPr>
            <a:cxnSpLocks/>
          </p:cNvCxnSpPr>
          <p:nvPr/>
        </p:nvCxnSpPr>
        <p:spPr>
          <a:xfrm flipH="1">
            <a:off x="8696217" y="3276925"/>
            <a:ext cx="2688" cy="72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475675-CD4D-BD4F-1597-AE36CEAED7B0}"/>
              </a:ext>
            </a:extLst>
          </p:cNvPr>
          <p:cNvSpPr txBox="1"/>
          <p:nvPr/>
        </p:nvSpPr>
        <p:spPr>
          <a:xfrm>
            <a:off x="531339" y="1649483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xmlns="" val="7834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3F5E6-9D7C-EEED-7C30-54750D96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            LOADING SET UP OF THE BEAM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230F29-279D-2B9B-88CC-F61396E817F6}"/>
              </a:ext>
            </a:extLst>
          </p:cNvPr>
          <p:cNvSpPr txBox="1"/>
          <p:nvPr/>
        </p:nvSpPr>
        <p:spPr>
          <a:xfrm>
            <a:off x="625075" y="2094391"/>
            <a:ext cx="1094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After attaching </a:t>
            </a:r>
            <a:r>
              <a:rPr lang="en-US" sz="3000" dirty="0" smtClean="0"/>
              <a:t>the </a:t>
            </a:r>
            <a:r>
              <a:rPr lang="en-US" sz="3000" dirty="0"/>
              <a:t>load </a:t>
            </a:r>
            <a:r>
              <a:rPr lang="en-US" sz="3000" dirty="0" smtClean="0"/>
              <a:t>cell to the beam, </a:t>
            </a:r>
            <a:r>
              <a:rPr lang="en-US" sz="3000" dirty="0"/>
              <a:t>the setup looks like-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229" b="37194"/>
          <a:stretch>
            <a:fillRect/>
          </a:stretch>
        </p:blipFill>
        <p:spPr>
          <a:xfrm>
            <a:off x="1831240" y="2648197"/>
            <a:ext cx="8133278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26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DIMENSIONS OF BEAM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38" t="15542" r="2458" b="55609"/>
          <a:stretch/>
        </p:blipFill>
        <p:spPr>
          <a:xfrm>
            <a:off x="2171700" y="3314700"/>
            <a:ext cx="7800975" cy="241458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584352"/>
            <a:ext cx="970407" cy="1078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690688"/>
            <a:ext cx="1150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 the measuring tape to the length, breadth and depth of the beam and then measure the following.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drag the measuring tape to the bottom arrow and measure the distance between the two supports.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72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gives the total length(</a:t>
            </a:r>
            <a:r>
              <a:rPr lang="en-US" i="1" dirty="0" smtClean="0"/>
              <a:t>L’)</a:t>
            </a:r>
            <a:r>
              <a:rPr lang="en-US" dirty="0" smtClean="0"/>
              <a:t> of the beam which will be displayed in a box when measuring Tape is placed as shown below.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6" b="53035"/>
          <a:stretch/>
        </p:blipFill>
        <p:spPr>
          <a:xfrm>
            <a:off x="1247576" y="1825625"/>
            <a:ext cx="8526416" cy="4005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998" b="11605"/>
          <a:stretch/>
        </p:blipFill>
        <p:spPr>
          <a:xfrm>
            <a:off x="4695825" y="2916935"/>
            <a:ext cx="970407" cy="7680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48672" y="3613277"/>
            <a:ext cx="1737360" cy="4297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7452" y="3243945"/>
            <a:ext cx="14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Length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85004" y="3641106"/>
            <a:ext cx="14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2012 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79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</a:t>
            </a:r>
            <a:r>
              <a:rPr lang="en-US" dirty="0" smtClean="0"/>
              <a:t>Breadth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gives the </a:t>
            </a:r>
            <a:r>
              <a:rPr lang="en-US" dirty="0" smtClean="0"/>
              <a:t>breadth(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en-US" dirty="0"/>
              <a:t>of the beam which will be displayed in a box when measuring Tape is placed as shown below.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6" b="53035"/>
          <a:stretch/>
        </p:blipFill>
        <p:spPr>
          <a:xfrm>
            <a:off x="266492" y="1998757"/>
            <a:ext cx="8526416" cy="4005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998" b="11605"/>
          <a:stretch/>
        </p:blipFill>
        <p:spPr>
          <a:xfrm>
            <a:off x="6881241" y="2894869"/>
            <a:ext cx="970407" cy="7680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57232" y="3706462"/>
            <a:ext cx="1737360" cy="4297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232732" y="3417077"/>
            <a:ext cx="98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Breadth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8366" y="370503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258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Depth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gives the </a:t>
            </a:r>
            <a:r>
              <a:rPr lang="en-US" dirty="0" smtClean="0"/>
              <a:t>depth(</a:t>
            </a:r>
            <a:r>
              <a:rPr lang="en-US" i="1" dirty="0"/>
              <a:t>D</a:t>
            </a:r>
            <a:r>
              <a:rPr lang="en-US" dirty="0" smtClean="0"/>
              <a:t>) </a:t>
            </a:r>
            <a:r>
              <a:rPr lang="en-US" dirty="0"/>
              <a:t>of the beam which will be displayed in a box when measuring Tape is placed as shown below.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60" t="13534" b="53035"/>
          <a:stretch/>
        </p:blipFill>
        <p:spPr>
          <a:xfrm>
            <a:off x="320634" y="2980706"/>
            <a:ext cx="8205782" cy="2849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654" y="3617212"/>
            <a:ext cx="969348" cy="7681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38577" y="3247880"/>
            <a:ext cx="815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77508" y="3613277"/>
            <a:ext cx="1737360" cy="4297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29552" y="3645462"/>
            <a:ext cx="103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205 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18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7698</TotalTime>
  <Words>833</Words>
  <Application>Microsoft Office PowerPoint</Application>
  <PresentationFormat>Custom</PresentationFormat>
  <Paragraphs>128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Simulation</vt:lpstr>
      <vt:lpstr>Slide 2</vt:lpstr>
      <vt:lpstr>PLACEMENT OF BEAM</vt:lpstr>
      <vt:lpstr>INSTRUMENTATION</vt:lpstr>
      <vt:lpstr>             LOADING SET UP OF THE BEAM</vt:lpstr>
      <vt:lpstr>MEASURING DIMENSIONS OF BEAM</vt:lpstr>
      <vt:lpstr>Measuring Length</vt:lpstr>
      <vt:lpstr>Measuring Breadth</vt:lpstr>
      <vt:lpstr>Measuring Depth </vt:lpstr>
      <vt:lpstr>Measuring Dimensions of Beam</vt:lpstr>
      <vt:lpstr>Measuring the distance between the supports</vt:lpstr>
      <vt:lpstr>Slide 12</vt:lpstr>
      <vt:lpstr>Slide 13</vt:lpstr>
      <vt:lpstr>            PERFORMING THE EXPERIMENT</vt:lpstr>
      <vt:lpstr>            PERFORMING THE EXPERIMENT</vt:lpstr>
      <vt:lpstr>            PERFORMING THE EXPERIMENT</vt:lpstr>
      <vt:lpstr>            PERFORMING THE EXPERIMENT</vt:lpstr>
      <vt:lpstr>                                        OBSERVATION</vt:lpstr>
      <vt:lpstr>Observation </vt:lpstr>
      <vt:lpstr>Measuring La </vt:lpstr>
      <vt:lpstr>Slide 21</vt:lpstr>
      <vt:lpstr>                                        OBSERVATION</vt:lpstr>
      <vt:lpstr>                                        CALCULATION</vt:lpstr>
      <vt:lpstr>                              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Umang</dc:creator>
  <cp:lastModifiedBy>Naveen</cp:lastModifiedBy>
  <cp:revision>70</cp:revision>
  <dcterms:created xsi:type="dcterms:W3CDTF">2022-12-26T07:04:25Z</dcterms:created>
  <dcterms:modified xsi:type="dcterms:W3CDTF">2023-09-28T17:43:57Z</dcterms:modified>
</cp:coreProperties>
</file>