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25D182-5F66-4972-9461-5E39BFC9A694}"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EFBAF-05D7-4AD1-81D7-BB56702D37F0}" type="slidenum">
              <a:rPr lang="en-US" smtClean="0"/>
              <a:t>‹#›</a:t>
            </a:fld>
            <a:endParaRPr lang="en-US"/>
          </a:p>
        </p:txBody>
      </p:sp>
    </p:spTree>
    <p:extLst>
      <p:ext uri="{BB962C8B-B14F-4D97-AF65-F5344CB8AC3E}">
        <p14:creationId xmlns:p14="http://schemas.microsoft.com/office/powerpoint/2010/main" val="2540859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25D182-5F66-4972-9461-5E39BFC9A694}"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EFBAF-05D7-4AD1-81D7-BB56702D37F0}" type="slidenum">
              <a:rPr lang="en-US" smtClean="0"/>
              <a:t>‹#›</a:t>
            </a:fld>
            <a:endParaRPr lang="en-US"/>
          </a:p>
        </p:txBody>
      </p:sp>
    </p:spTree>
    <p:extLst>
      <p:ext uri="{BB962C8B-B14F-4D97-AF65-F5344CB8AC3E}">
        <p14:creationId xmlns:p14="http://schemas.microsoft.com/office/powerpoint/2010/main" val="582423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25D182-5F66-4972-9461-5E39BFC9A694}"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EFBAF-05D7-4AD1-81D7-BB56702D37F0}" type="slidenum">
              <a:rPr lang="en-US" smtClean="0"/>
              <a:t>‹#›</a:t>
            </a:fld>
            <a:endParaRPr lang="en-US"/>
          </a:p>
        </p:txBody>
      </p:sp>
    </p:spTree>
    <p:extLst>
      <p:ext uri="{BB962C8B-B14F-4D97-AF65-F5344CB8AC3E}">
        <p14:creationId xmlns:p14="http://schemas.microsoft.com/office/powerpoint/2010/main" val="3177988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25D182-5F66-4972-9461-5E39BFC9A694}"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EFBAF-05D7-4AD1-81D7-BB56702D37F0}" type="slidenum">
              <a:rPr lang="en-US" smtClean="0"/>
              <a:t>‹#›</a:t>
            </a:fld>
            <a:endParaRPr lang="en-US"/>
          </a:p>
        </p:txBody>
      </p:sp>
    </p:spTree>
    <p:extLst>
      <p:ext uri="{BB962C8B-B14F-4D97-AF65-F5344CB8AC3E}">
        <p14:creationId xmlns:p14="http://schemas.microsoft.com/office/powerpoint/2010/main" val="1977742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525D182-5F66-4972-9461-5E39BFC9A694}"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EFBAF-05D7-4AD1-81D7-BB56702D37F0}" type="slidenum">
              <a:rPr lang="en-US" smtClean="0"/>
              <a:t>‹#›</a:t>
            </a:fld>
            <a:endParaRPr lang="en-US"/>
          </a:p>
        </p:txBody>
      </p:sp>
    </p:spTree>
    <p:extLst>
      <p:ext uri="{BB962C8B-B14F-4D97-AF65-F5344CB8AC3E}">
        <p14:creationId xmlns:p14="http://schemas.microsoft.com/office/powerpoint/2010/main" val="2642716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25D182-5F66-4972-9461-5E39BFC9A694}"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BEFBAF-05D7-4AD1-81D7-BB56702D37F0}" type="slidenum">
              <a:rPr lang="en-US" smtClean="0"/>
              <a:t>‹#›</a:t>
            </a:fld>
            <a:endParaRPr lang="en-US"/>
          </a:p>
        </p:txBody>
      </p:sp>
    </p:spTree>
    <p:extLst>
      <p:ext uri="{BB962C8B-B14F-4D97-AF65-F5344CB8AC3E}">
        <p14:creationId xmlns:p14="http://schemas.microsoft.com/office/powerpoint/2010/main" val="2940183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25D182-5F66-4972-9461-5E39BFC9A694}" type="datetimeFigureOut">
              <a:rPr lang="en-US" smtClean="0"/>
              <a:t>9/12/2020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BEFBAF-05D7-4AD1-81D7-BB56702D37F0}" type="slidenum">
              <a:rPr lang="en-US" smtClean="0"/>
              <a:t>‹#›</a:t>
            </a:fld>
            <a:endParaRPr lang="en-US"/>
          </a:p>
        </p:txBody>
      </p:sp>
    </p:spTree>
    <p:extLst>
      <p:ext uri="{BB962C8B-B14F-4D97-AF65-F5344CB8AC3E}">
        <p14:creationId xmlns:p14="http://schemas.microsoft.com/office/powerpoint/2010/main" val="71694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25D182-5F66-4972-9461-5E39BFC9A694}" type="datetimeFigureOut">
              <a:rPr lang="en-US" smtClean="0"/>
              <a:t>9/12/2020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BEFBAF-05D7-4AD1-81D7-BB56702D37F0}" type="slidenum">
              <a:rPr lang="en-US" smtClean="0"/>
              <a:t>‹#›</a:t>
            </a:fld>
            <a:endParaRPr lang="en-US"/>
          </a:p>
        </p:txBody>
      </p:sp>
    </p:spTree>
    <p:extLst>
      <p:ext uri="{BB962C8B-B14F-4D97-AF65-F5344CB8AC3E}">
        <p14:creationId xmlns:p14="http://schemas.microsoft.com/office/powerpoint/2010/main" val="1745247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25D182-5F66-4972-9461-5E39BFC9A694}" type="datetimeFigureOut">
              <a:rPr lang="en-US" smtClean="0"/>
              <a:t>9/12/2020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BEFBAF-05D7-4AD1-81D7-BB56702D37F0}" type="slidenum">
              <a:rPr lang="en-US" smtClean="0"/>
              <a:t>‹#›</a:t>
            </a:fld>
            <a:endParaRPr lang="en-US"/>
          </a:p>
        </p:txBody>
      </p:sp>
    </p:spTree>
    <p:extLst>
      <p:ext uri="{BB962C8B-B14F-4D97-AF65-F5344CB8AC3E}">
        <p14:creationId xmlns:p14="http://schemas.microsoft.com/office/powerpoint/2010/main" val="2110281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525D182-5F66-4972-9461-5E39BFC9A694}"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BEFBAF-05D7-4AD1-81D7-BB56702D37F0}" type="slidenum">
              <a:rPr lang="en-US" smtClean="0"/>
              <a:t>‹#›</a:t>
            </a:fld>
            <a:endParaRPr lang="en-US"/>
          </a:p>
        </p:txBody>
      </p:sp>
    </p:spTree>
    <p:extLst>
      <p:ext uri="{BB962C8B-B14F-4D97-AF65-F5344CB8AC3E}">
        <p14:creationId xmlns:p14="http://schemas.microsoft.com/office/powerpoint/2010/main" val="3981648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525D182-5F66-4972-9461-5E39BFC9A694}"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BEFBAF-05D7-4AD1-81D7-BB56702D37F0}" type="slidenum">
              <a:rPr lang="en-US" smtClean="0"/>
              <a:t>‹#›</a:t>
            </a:fld>
            <a:endParaRPr lang="en-US"/>
          </a:p>
        </p:txBody>
      </p:sp>
    </p:spTree>
    <p:extLst>
      <p:ext uri="{BB962C8B-B14F-4D97-AF65-F5344CB8AC3E}">
        <p14:creationId xmlns:p14="http://schemas.microsoft.com/office/powerpoint/2010/main" val="1638867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25D182-5F66-4972-9461-5E39BFC9A694}" type="datetimeFigureOut">
              <a:rPr lang="en-US" smtClean="0"/>
              <a:t>9/12/2020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BEFBAF-05D7-4AD1-81D7-BB56702D37F0}" type="slidenum">
              <a:rPr lang="en-US" smtClean="0"/>
              <a:t>‹#›</a:t>
            </a:fld>
            <a:endParaRPr lang="en-US"/>
          </a:p>
        </p:txBody>
      </p:sp>
    </p:spTree>
    <p:extLst>
      <p:ext uri="{BB962C8B-B14F-4D97-AF65-F5344CB8AC3E}">
        <p14:creationId xmlns:p14="http://schemas.microsoft.com/office/powerpoint/2010/main" val="2009699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83319" y="3147566"/>
            <a:ext cx="6225359" cy="645113"/>
          </a:xfrm>
          <a:prstGeom prst="rect">
            <a:avLst/>
          </a:prstGeom>
        </p:spPr>
        <p:txBody>
          <a:bodyPr wrap="none">
            <a:spAutoFit/>
          </a:bodyPr>
          <a:lstStyle/>
          <a:p>
            <a:pPr algn="ctr">
              <a:lnSpc>
                <a:spcPct val="107000"/>
              </a:lnSpc>
              <a:spcAft>
                <a:spcPts val="800"/>
              </a:spcAft>
            </a:pPr>
            <a:r>
              <a:rPr lang="en-US" sz="3600" b="1" dirty="0">
                <a:latin typeface="Times New Roman" panose="02020603050405020304" pitchFamily="18" charset="0"/>
                <a:ea typeface="Calibri" panose="020F0502020204030204" pitchFamily="34" charset="0"/>
              </a:rPr>
              <a:t>Experiment 1</a:t>
            </a:r>
            <a:r>
              <a:rPr lang="en-US" sz="3600" b="1" dirty="0" smtClean="0">
                <a:latin typeface="Times New Roman" panose="02020603050405020304" pitchFamily="18" charset="0"/>
                <a:ea typeface="Calibri" panose="020F0502020204030204" pitchFamily="34" charset="0"/>
              </a:rPr>
              <a:t>: Robot Teaching</a:t>
            </a:r>
            <a:endParaRPr lang="en-US" sz="2800" dirty="0">
              <a:effectLst/>
              <a:latin typeface="Times New Roman" panose="02020603050405020304" pitchFamily="18" charset="0"/>
              <a:ea typeface="Calibri" panose="020F0502020204030204" pitchFamily="34" charset="0"/>
            </a:endParaRPr>
          </a:p>
        </p:txBody>
      </p:sp>
      <p:sp>
        <p:nvSpPr>
          <p:cNvPr id="3" name="TextBox 2"/>
          <p:cNvSpPr txBox="1"/>
          <p:nvPr/>
        </p:nvSpPr>
        <p:spPr>
          <a:xfrm>
            <a:off x="2573239" y="1668127"/>
            <a:ext cx="7045518" cy="1015663"/>
          </a:xfrm>
          <a:prstGeom prst="rect">
            <a:avLst/>
          </a:prstGeom>
          <a:noFill/>
        </p:spPr>
        <p:txBody>
          <a:bodyPr wrap="none" rtlCol="0">
            <a:spAutoFit/>
          </a:bodyPr>
          <a:lstStyle/>
          <a:p>
            <a:r>
              <a:rPr lang="en-US" sz="6000" b="1" dirty="0" smtClean="0">
                <a:solidFill>
                  <a:srgbClr val="C00000"/>
                </a:solidFill>
                <a:latin typeface="Times New Roman" panose="02020603050405020304" pitchFamily="18" charset="0"/>
                <a:cs typeface="Times New Roman" panose="02020603050405020304" pitchFamily="18" charset="0"/>
              </a:rPr>
              <a:t>Robotics Laboratory</a:t>
            </a:r>
            <a:endParaRPr lang="en-US" sz="6000" b="1" dirty="0">
              <a:solidFill>
                <a:srgbClr val="C0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3838136" y="4256455"/>
            <a:ext cx="4515723"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Prof. D. K. </a:t>
            </a:r>
            <a:r>
              <a:rPr lang="en-US" sz="3200" b="1" dirty="0" err="1" smtClean="0">
                <a:latin typeface="Times New Roman" panose="02020603050405020304" pitchFamily="18" charset="0"/>
                <a:cs typeface="Times New Roman" panose="02020603050405020304" pitchFamily="18" charset="0"/>
              </a:rPr>
              <a:t>Pratihar</a:t>
            </a:r>
            <a:r>
              <a:rPr lang="en-US" sz="3200" b="1" dirty="0" smtClean="0">
                <a:latin typeface="Times New Roman" panose="02020603050405020304" pitchFamily="18" charset="0"/>
                <a:cs typeface="Times New Roman" panose="02020603050405020304" pitchFamily="18" charset="0"/>
              </a:rPr>
              <a:t>, ME</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94178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2400" y="855341"/>
            <a:ext cx="10492250" cy="4875502"/>
          </a:xfrm>
          <a:prstGeom prst="rect">
            <a:avLst/>
          </a:prstGeom>
        </p:spPr>
        <p:txBody>
          <a:bodyPr wrap="square">
            <a:spAutoFit/>
          </a:bodyPr>
          <a:lstStyle/>
          <a:p>
            <a:pPr algn="just">
              <a:lnSpc>
                <a:spcPct val="107000"/>
              </a:lnSpc>
            </a:pPr>
            <a:r>
              <a:rPr lang="en-US" sz="2800" b="1" dirty="0" smtClean="0">
                <a:solidFill>
                  <a:srgbClr val="C00000"/>
                </a:solidFill>
                <a:latin typeface="Times New Roman" panose="02020603050405020304" pitchFamily="18" charset="0"/>
                <a:ea typeface="Calibri" panose="020F0502020204030204" pitchFamily="34" charset="0"/>
              </a:rPr>
              <a:t>VAL programming for a pick and place job</a:t>
            </a:r>
          </a:p>
          <a:p>
            <a:pPr algn="just">
              <a:lnSpc>
                <a:spcPct val="107000"/>
              </a:lnSpc>
            </a:pPr>
            <a:endParaRPr lang="en-US" sz="2800" b="1" dirty="0" smtClean="0">
              <a:solidFill>
                <a:srgbClr val="C00000"/>
              </a:solidFill>
              <a:latin typeface="Times New Roman" panose="02020603050405020304" pitchFamily="18" charset="0"/>
              <a:ea typeface="Calibri" panose="020F0502020204030204" pitchFamily="34" charset="0"/>
            </a:endParaRPr>
          </a:p>
          <a:p>
            <a:pPr algn="just">
              <a:lnSpc>
                <a:spcPct val="107000"/>
              </a:lnSpc>
            </a:pPr>
            <a:endParaRPr lang="en-US" sz="2800" b="1" dirty="0">
              <a:solidFill>
                <a:srgbClr val="C00000"/>
              </a:solidFill>
              <a:latin typeface="Times New Roman" panose="02020603050405020304" pitchFamily="18" charset="0"/>
              <a:ea typeface="Calibri" panose="020F0502020204030204" pitchFamily="34" charset="0"/>
            </a:endParaRPr>
          </a:p>
          <a:p>
            <a:pPr algn="just">
              <a:lnSpc>
                <a:spcPct val="107000"/>
              </a:lnSpc>
            </a:pPr>
            <a:r>
              <a:rPr lang="en-US" sz="2400" b="1" i="1" dirty="0" smtClean="0">
                <a:latin typeface="Times New Roman" panose="02020603050405020304" pitchFamily="18" charset="0"/>
                <a:ea typeface="Calibri" panose="020F0502020204030204" pitchFamily="34" charset="0"/>
              </a:rPr>
              <a:t>DO DRIVE 1, 30, 25       </a:t>
            </a:r>
            <a:r>
              <a:rPr lang="en-US" sz="2400" b="1" i="1" dirty="0" smtClean="0">
                <a:solidFill>
                  <a:srgbClr val="00B0F0"/>
                </a:solidFill>
                <a:latin typeface="Times New Roman" panose="02020603050405020304" pitchFamily="18" charset="0"/>
                <a:ea typeface="Calibri" panose="020F0502020204030204" pitchFamily="34" charset="0"/>
              </a:rPr>
              <a:t>// Move joint-1 by 30º CCW with 25 rpm</a:t>
            </a:r>
          </a:p>
          <a:p>
            <a:pPr algn="just">
              <a:lnSpc>
                <a:spcPct val="107000"/>
              </a:lnSpc>
            </a:pPr>
            <a:r>
              <a:rPr lang="en-US" sz="2400" b="1" i="1" dirty="0" smtClean="0">
                <a:latin typeface="Times New Roman" panose="02020603050405020304" pitchFamily="18" charset="0"/>
                <a:ea typeface="Calibri" panose="020F0502020204030204" pitchFamily="34" charset="0"/>
              </a:rPr>
              <a:t>DO DRIVE 2, -45, 25</a:t>
            </a:r>
          </a:p>
          <a:p>
            <a:pPr algn="just">
              <a:lnSpc>
                <a:spcPct val="107000"/>
              </a:lnSpc>
            </a:pPr>
            <a:r>
              <a:rPr lang="en-US" sz="2400" b="1" i="1" dirty="0" smtClean="0">
                <a:latin typeface="Times New Roman" panose="02020603050405020304" pitchFamily="18" charset="0"/>
                <a:ea typeface="Calibri" panose="020F0502020204030204" pitchFamily="34" charset="0"/>
              </a:rPr>
              <a:t>DO DRIVE 4, -60, 25</a:t>
            </a:r>
          </a:p>
          <a:p>
            <a:pPr algn="just">
              <a:lnSpc>
                <a:spcPct val="107000"/>
              </a:lnSpc>
            </a:pPr>
            <a:r>
              <a:rPr lang="en-US" sz="2400" b="1" i="1" dirty="0" smtClean="0">
                <a:latin typeface="Times New Roman" panose="02020603050405020304" pitchFamily="18" charset="0"/>
                <a:ea typeface="Calibri" panose="020F0502020204030204" pitchFamily="34" charset="0"/>
              </a:rPr>
              <a:t>DO DRIVE 5, 50, 25</a:t>
            </a:r>
          </a:p>
          <a:p>
            <a:pPr algn="just">
              <a:lnSpc>
                <a:spcPct val="107000"/>
              </a:lnSpc>
            </a:pPr>
            <a:endParaRPr lang="en-US" sz="2400" b="1" i="1" dirty="0">
              <a:latin typeface="Times New Roman" panose="02020603050405020304" pitchFamily="18" charset="0"/>
              <a:ea typeface="Calibri" panose="020F0502020204030204" pitchFamily="34" charset="0"/>
            </a:endParaRPr>
          </a:p>
          <a:p>
            <a:pPr algn="just">
              <a:lnSpc>
                <a:spcPct val="107000"/>
              </a:lnSpc>
            </a:pPr>
            <a:r>
              <a:rPr lang="en-US" sz="2400" b="1" i="1" dirty="0">
                <a:latin typeface="Times New Roman" panose="02020603050405020304" pitchFamily="18" charset="0"/>
                <a:ea typeface="Calibri" panose="020F0502020204030204" pitchFamily="34" charset="0"/>
              </a:rPr>
              <a:t>HERE P1 </a:t>
            </a:r>
            <a:r>
              <a:rPr lang="en-US" sz="2400" b="1" i="1" dirty="0" smtClean="0">
                <a:latin typeface="Times New Roman" panose="02020603050405020304" pitchFamily="18" charset="0"/>
                <a:ea typeface="Calibri" panose="020F0502020204030204" pitchFamily="34" charset="0"/>
              </a:rPr>
              <a:t>     </a:t>
            </a:r>
            <a:r>
              <a:rPr lang="en-US" sz="2400" b="1" i="1" dirty="0" smtClean="0">
                <a:solidFill>
                  <a:srgbClr val="00B0F0"/>
                </a:solidFill>
                <a:latin typeface="Times New Roman" panose="02020603050405020304" pitchFamily="18" charset="0"/>
                <a:ea typeface="Calibri" panose="020F0502020204030204" pitchFamily="34" charset="0"/>
              </a:rPr>
              <a:t>// Save the current position of the end-effector as P1(position to pick the job)</a:t>
            </a:r>
          </a:p>
          <a:p>
            <a:pPr algn="just">
              <a:lnSpc>
                <a:spcPct val="107000"/>
              </a:lnSpc>
            </a:pPr>
            <a:endParaRPr lang="en-US" sz="2800" dirty="0">
              <a:solidFill>
                <a:srgbClr val="C00000"/>
              </a:solidFill>
              <a:latin typeface="Times New Roman" panose="02020603050405020304" pitchFamily="18" charset="0"/>
              <a:ea typeface="Calibri" panose="020F0502020204030204" pitchFamily="34" charset="0"/>
            </a:endParaRPr>
          </a:p>
          <a:p>
            <a:pPr algn="just">
              <a:lnSpc>
                <a:spcPct val="107000"/>
              </a:lnSpc>
            </a:pPr>
            <a:r>
              <a:rPr lang="en-US" sz="1050" dirty="0">
                <a:latin typeface="Times New Roman" panose="02020603050405020304" pitchFamily="18" charset="0"/>
                <a:ea typeface="Calibri" panose="020F0502020204030204" pitchFamily="34" charset="0"/>
              </a:rPr>
              <a:t> </a:t>
            </a:r>
            <a:endParaRPr lang="en-US" sz="28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5640680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6360" y="1002324"/>
            <a:ext cx="10514091" cy="4834400"/>
          </a:xfrm>
          <a:prstGeom prst="rect">
            <a:avLst/>
          </a:prstGeom>
        </p:spPr>
        <p:txBody>
          <a:bodyPr wrap="square">
            <a:spAutoFit/>
          </a:bodyPr>
          <a:lstStyle/>
          <a:p>
            <a:pPr algn="just">
              <a:lnSpc>
                <a:spcPct val="107000"/>
              </a:lnSpc>
            </a:pPr>
            <a:r>
              <a:rPr lang="en-US" sz="2400" b="1" i="1" dirty="0">
                <a:latin typeface="Times New Roman" panose="02020603050405020304" pitchFamily="18" charset="0"/>
                <a:ea typeface="Calibri" panose="020F0502020204030204" pitchFamily="34" charset="0"/>
              </a:rPr>
              <a:t>DO DRIVE </a:t>
            </a:r>
            <a:r>
              <a:rPr lang="en-US" sz="2400" b="1" i="1" dirty="0" smtClean="0">
                <a:latin typeface="Times New Roman" panose="02020603050405020304" pitchFamily="18" charset="0"/>
                <a:ea typeface="Calibri" panose="020F0502020204030204" pitchFamily="34" charset="0"/>
              </a:rPr>
              <a:t>1, -40</a:t>
            </a:r>
            <a:r>
              <a:rPr lang="en-US" sz="2400" b="1" i="1" dirty="0">
                <a:latin typeface="Times New Roman" panose="02020603050405020304" pitchFamily="18" charset="0"/>
                <a:ea typeface="Calibri" panose="020F0502020204030204" pitchFamily="34" charset="0"/>
              </a:rPr>
              <a:t>, 25       </a:t>
            </a:r>
            <a:r>
              <a:rPr lang="en-US" sz="2400" b="1" i="1" dirty="0" smtClean="0">
                <a:solidFill>
                  <a:srgbClr val="00B0F0"/>
                </a:solidFill>
                <a:latin typeface="Times New Roman" panose="02020603050405020304" pitchFamily="18" charset="0"/>
                <a:ea typeface="Calibri" panose="020F0502020204030204" pitchFamily="34" charset="0"/>
              </a:rPr>
              <a:t>// Move joint-1 </a:t>
            </a:r>
            <a:r>
              <a:rPr lang="en-US" sz="2400" b="1" i="1" dirty="0">
                <a:solidFill>
                  <a:srgbClr val="00B0F0"/>
                </a:solidFill>
                <a:latin typeface="Times New Roman" panose="02020603050405020304" pitchFamily="18" charset="0"/>
                <a:ea typeface="Calibri" panose="020F0502020204030204" pitchFamily="34" charset="0"/>
              </a:rPr>
              <a:t>by </a:t>
            </a:r>
            <a:r>
              <a:rPr lang="en-US" sz="2400" b="1" i="1" dirty="0" smtClean="0">
                <a:solidFill>
                  <a:srgbClr val="00B0F0"/>
                </a:solidFill>
                <a:latin typeface="Times New Roman" panose="02020603050405020304" pitchFamily="18" charset="0"/>
                <a:ea typeface="Calibri" panose="020F0502020204030204" pitchFamily="34" charset="0"/>
              </a:rPr>
              <a:t>40º CW </a:t>
            </a:r>
            <a:r>
              <a:rPr lang="en-US" sz="2400" b="1" i="1" dirty="0">
                <a:solidFill>
                  <a:srgbClr val="00B0F0"/>
                </a:solidFill>
                <a:latin typeface="Times New Roman" panose="02020603050405020304" pitchFamily="18" charset="0"/>
                <a:ea typeface="Calibri" panose="020F0502020204030204" pitchFamily="34" charset="0"/>
              </a:rPr>
              <a:t>with 25 rpm</a:t>
            </a:r>
          </a:p>
          <a:p>
            <a:pPr algn="just">
              <a:lnSpc>
                <a:spcPct val="107000"/>
              </a:lnSpc>
            </a:pPr>
            <a:r>
              <a:rPr lang="en-US" sz="2400" b="1" i="1" dirty="0">
                <a:latin typeface="Times New Roman" panose="02020603050405020304" pitchFamily="18" charset="0"/>
                <a:ea typeface="Calibri" panose="020F0502020204030204" pitchFamily="34" charset="0"/>
              </a:rPr>
              <a:t>DO DRIVE 2, </a:t>
            </a:r>
            <a:r>
              <a:rPr lang="en-US" sz="2400" b="1" i="1" dirty="0" smtClean="0">
                <a:latin typeface="Times New Roman" panose="02020603050405020304" pitchFamily="18" charset="0"/>
                <a:ea typeface="Calibri" panose="020F0502020204030204" pitchFamily="34" charset="0"/>
              </a:rPr>
              <a:t>30, </a:t>
            </a:r>
            <a:r>
              <a:rPr lang="en-US" sz="2400" b="1" i="1" dirty="0">
                <a:latin typeface="Times New Roman" panose="02020603050405020304" pitchFamily="18" charset="0"/>
                <a:ea typeface="Calibri" panose="020F0502020204030204" pitchFamily="34" charset="0"/>
              </a:rPr>
              <a:t>25</a:t>
            </a:r>
          </a:p>
          <a:p>
            <a:pPr algn="just">
              <a:lnSpc>
                <a:spcPct val="107000"/>
              </a:lnSpc>
            </a:pPr>
            <a:r>
              <a:rPr lang="en-US" sz="2400" b="1" i="1" dirty="0">
                <a:latin typeface="Times New Roman" panose="02020603050405020304" pitchFamily="18" charset="0"/>
                <a:ea typeface="Calibri" panose="020F0502020204030204" pitchFamily="34" charset="0"/>
              </a:rPr>
              <a:t>DO DRIVE </a:t>
            </a:r>
            <a:r>
              <a:rPr lang="en-US" sz="2400" b="1" i="1" dirty="0" smtClean="0">
                <a:latin typeface="Times New Roman" panose="02020603050405020304" pitchFamily="18" charset="0"/>
                <a:ea typeface="Calibri" panose="020F0502020204030204" pitchFamily="34" charset="0"/>
              </a:rPr>
              <a:t>5, -55, </a:t>
            </a:r>
            <a:r>
              <a:rPr lang="en-US" sz="2400" b="1" i="1" dirty="0">
                <a:latin typeface="Times New Roman" panose="02020603050405020304" pitchFamily="18" charset="0"/>
                <a:ea typeface="Calibri" panose="020F0502020204030204" pitchFamily="34" charset="0"/>
              </a:rPr>
              <a:t>25</a:t>
            </a:r>
          </a:p>
          <a:p>
            <a:pPr algn="just">
              <a:lnSpc>
                <a:spcPct val="107000"/>
              </a:lnSpc>
            </a:pPr>
            <a:r>
              <a:rPr lang="en-US" sz="2400" b="1" i="1" dirty="0">
                <a:latin typeface="Times New Roman" panose="02020603050405020304" pitchFamily="18" charset="0"/>
                <a:ea typeface="Calibri" panose="020F0502020204030204" pitchFamily="34" charset="0"/>
              </a:rPr>
              <a:t>DO DRIVE </a:t>
            </a:r>
            <a:r>
              <a:rPr lang="en-US" sz="2400" b="1" i="1" dirty="0" smtClean="0">
                <a:latin typeface="Times New Roman" panose="02020603050405020304" pitchFamily="18" charset="0"/>
                <a:ea typeface="Calibri" panose="020F0502020204030204" pitchFamily="34" charset="0"/>
              </a:rPr>
              <a:t>6, 60</a:t>
            </a:r>
            <a:r>
              <a:rPr lang="en-US" sz="2400" b="1" i="1" dirty="0">
                <a:latin typeface="Times New Roman" panose="02020603050405020304" pitchFamily="18" charset="0"/>
                <a:ea typeface="Calibri" panose="020F0502020204030204" pitchFamily="34" charset="0"/>
              </a:rPr>
              <a:t>, 25</a:t>
            </a:r>
          </a:p>
          <a:p>
            <a:pPr algn="just">
              <a:lnSpc>
                <a:spcPct val="107000"/>
              </a:lnSpc>
            </a:pPr>
            <a:endParaRPr lang="en-US" sz="2400" b="1" i="1" dirty="0">
              <a:latin typeface="Times New Roman" panose="02020603050405020304" pitchFamily="18" charset="0"/>
              <a:ea typeface="Calibri" panose="020F0502020204030204" pitchFamily="34" charset="0"/>
            </a:endParaRPr>
          </a:p>
          <a:p>
            <a:pPr algn="just">
              <a:lnSpc>
                <a:spcPct val="107000"/>
              </a:lnSpc>
            </a:pPr>
            <a:r>
              <a:rPr lang="en-US" sz="2400" b="1" i="1" dirty="0">
                <a:latin typeface="Times New Roman" panose="02020603050405020304" pitchFamily="18" charset="0"/>
                <a:ea typeface="Calibri" panose="020F0502020204030204" pitchFamily="34" charset="0"/>
              </a:rPr>
              <a:t>HERE </a:t>
            </a:r>
            <a:r>
              <a:rPr lang="en-US" sz="2400" b="1" i="1" dirty="0" smtClean="0">
                <a:latin typeface="Times New Roman" panose="02020603050405020304" pitchFamily="18" charset="0"/>
                <a:ea typeface="Calibri" panose="020F0502020204030204" pitchFamily="34" charset="0"/>
              </a:rPr>
              <a:t>P2      </a:t>
            </a:r>
            <a:r>
              <a:rPr lang="en-US" sz="2400" b="1" i="1" dirty="0" smtClean="0">
                <a:solidFill>
                  <a:srgbClr val="00B0F0"/>
                </a:solidFill>
                <a:latin typeface="Times New Roman" panose="02020603050405020304" pitchFamily="18" charset="0"/>
                <a:ea typeface="Calibri" panose="020F0502020204030204" pitchFamily="34" charset="0"/>
              </a:rPr>
              <a:t>// Save </a:t>
            </a:r>
            <a:r>
              <a:rPr lang="en-US" sz="2400" b="1" i="1" dirty="0">
                <a:solidFill>
                  <a:srgbClr val="00B0F0"/>
                </a:solidFill>
                <a:latin typeface="Times New Roman" panose="02020603050405020304" pitchFamily="18" charset="0"/>
                <a:ea typeface="Calibri" panose="020F0502020204030204" pitchFamily="34" charset="0"/>
              </a:rPr>
              <a:t>the current position of the end-effector as </a:t>
            </a:r>
            <a:r>
              <a:rPr lang="en-US" sz="2400" b="1" i="1" dirty="0" smtClean="0">
                <a:solidFill>
                  <a:srgbClr val="00B0F0"/>
                </a:solidFill>
                <a:latin typeface="Times New Roman" panose="02020603050405020304" pitchFamily="18" charset="0"/>
                <a:ea typeface="Calibri" panose="020F0502020204030204" pitchFamily="34" charset="0"/>
              </a:rPr>
              <a:t>P2 (position to place the job)</a:t>
            </a:r>
          </a:p>
          <a:p>
            <a:pPr algn="just">
              <a:lnSpc>
                <a:spcPct val="107000"/>
              </a:lnSpc>
            </a:pPr>
            <a:endParaRPr lang="en-US" sz="2400" b="1" i="1" dirty="0" smtClean="0">
              <a:latin typeface="Times New Roman" panose="02020603050405020304" pitchFamily="18" charset="0"/>
              <a:ea typeface="Calibri" panose="020F0502020204030204" pitchFamily="34" charset="0"/>
            </a:endParaRPr>
          </a:p>
          <a:p>
            <a:pPr algn="just">
              <a:lnSpc>
                <a:spcPct val="107000"/>
              </a:lnSpc>
            </a:pPr>
            <a:r>
              <a:rPr lang="en-US" sz="2400" b="1" i="1" dirty="0" smtClean="0">
                <a:latin typeface="Times New Roman" panose="02020603050405020304" pitchFamily="18" charset="0"/>
                <a:ea typeface="Calibri" panose="020F0502020204030204" pitchFamily="34" charset="0"/>
              </a:rPr>
              <a:t>DO READY     </a:t>
            </a:r>
            <a:r>
              <a:rPr lang="en-US" sz="2400" b="1" i="1" dirty="0" smtClean="0">
                <a:solidFill>
                  <a:srgbClr val="00B0F0"/>
                </a:solidFill>
                <a:latin typeface="Times New Roman" panose="02020603050405020304" pitchFamily="18" charset="0"/>
                <a:ea typeface="Calibri" panose="020F0502020204030204" pitchFamily="34" charset="0"/>
              </a:rPr>
              <a:t>// Move to the home position</a:t>
            </a:r>
          </a:p>
          <a:p>
            <a:pPr algn="just">
              <a:lnSpc>
                <a:spcPct val="107000"/>
              </a:lnSpc>
            </a:pPr>
            <a:r>
              <a:rPr lang="en-US" sz="2400" b="1" i="1" dirty="0" smtClean="0">
                <a:latin typeface="Times New Roman" panose="02020603050405020304" pitchFamily="18" charset="0"/>
                <a:ea typeface="Calibri" panose="020F0502020204030204" pitchFamily="34" charset="0"/>
              </a:rPr>
              <a:t>HERE HOME     </a:t>
            </a:r>
            <a:r>
              <a:rPr lang="en-US" sz="2400" b="1" i="1" dirty="0">
                <a:solidFill>
                  <a:srgbClr val="00B0F0"/>
                </a:solidFill>
                <a:latin typeface="Times New Roman" panose="02020603050405020304" pitchFamily="18" charset="0"/>
                <a:ea typeface="Calibri" panose="020F0502020204030204" pitchFamily="34" charset="0"/>
              </a:rPr>
              <a:t>// Save the current position of the end-effector as </a:t>
            </a:r>
            <a:r>
              <a:rPr lang="en-US" sz="2400" b="1" i="1" dirty="0" smtClean="0">
                <a:solidFill>
                  <a:srgbClr val="00B0F0"/>
                </a:solidFill>
                <a:latin typeface="Times New Roman" panose="02020603050405020304" pitchFamily="18" charset="0"/>
                <a:ea typeface="Calibri" panose="020F0502020204030204" pitchFamily="34" charset="0"/>
              </a:rPr>
              <a:t>HOME</a:t>
            </a:r>
            <a:endParaRPr lang="en-US" sz="2400" b="1" i="1" dirty="0">
              <a:solidFill>
                <a:srgbClr val="00B0F0"/>
              </a:solidFill>
              <a:latin typeface="Times New Roman" panose="02020603050405020304" pitchFamily="18" charset="0"/>
              <a:ea typeface="Calibri" panose="020F0502020204030204" pitchFamily="34" charset="0"/>
            </a:endParaRPr>
          </a:p>
          <a:p>
            <a:pPr algn="just">
              <a:lnSpc>
                <a:spcPct val="107000"/>
              </a:lnSpc>
            </a:pPr>
            <a:endParaRPr lang="en-US" sz="2400" b="1" i="1" dirty="0" smtClean="0">
              <a:latin typeface="Times New Roman" panose="02020603050405020304" pitchFamily="18" charset="0"/>
              <a:ea typeface="Calibri" panose="020F0502020204030204" pitchFamily="34" charset="0"/>
            </a:endParaRPr>
          </a:p>
          <a:p>
            <a:pPr algn="just">
              <a:lnSpc>
                <a:spcPct val="107000"/>
              </a:lnSpc>
            </a:pPr>
            <a:endParaRPr lang="en-US" sz="2400" b="1" i="1"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8344753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953" y="1260072"/>
            <a:ext cx="10486932" cy="3253711"/>
          </a:xfrm>
          <a:prstGeom prst="rect">
            <a:avLst/>
          </a:prstGeom>
        </p:spPr>
        <p:txBody>
          <a:bodyPr wrap="square">
            <a:spAutoFit/>
          </a:bodyPr>
          <a:lstStyle/>
          <a:p>
            <a:pPr algn="just">
              <a:lnSpc>
                <a:spcPct val="107000"/>
              </a:lnSpc>
            </a:pPr>
            <a:r>
              <a:rPr lang="en-US" sz="2400" b="1" i="1" dirty="0">
                <a:latin typeface="Times New Roman" panose="02020603050405020304" pitchFamily="18" charset="0"/>
                <a:ea typeface="Calibri" panose="020F0502020204030204" pitchFamily="34" charset="0"/>
              </a:rPr>
              <a:t>EDIT </a:t>
            </a:r>
            <a:r>
              <a:rPr lang="en-US" sz="2400" b="1" i="1" dirty="0" smtClean="0">
                <a:latin typeface="Times New Roman" panose="02020603050405020304" pitchFamily="18" charset="0"/>
                <a:ea typeface="Calibri" panose="020F0502020204030204" pitchFamily="34" charset="0"/>
              </a:rPr>
              <a:t>PROGRAM1       </a:t>
            </a:r>
            <a:r>
              <a:rPr lang="en-US" sz="2400" b="1" i="1" dirty="0" smtClean="0">
                <a:solidFill>
                  <a:srgbClr val="00B0F0"/>
                </a:solidFill>
                <a:latin typeface="Times New Roman" panose="02020603050405020304" pitchFamily="18" charset="0"/>
                <a:ea typeface="Calibri" panose="020F0502020204030204" pitchFamily="34" charset="0"/>
              </a:rPr>
              <a:t>//</a:t>
            </a:r>
            <a:r>
              <a:rPr lang="en-US" sz="2400" b="1" i="1" dirty="0" smtClean="0">
                <a:latin typeface="Times New Roman" panose="02020603050405020304" pitchFamily="18" charset="0"/>
                <a:ea typeface="Calibri" panose="020F0502020204030204" pitchFamily="34" charset="0"/>
              </a:rPr>
              <a:t> </a:t>
            </a:r>
            <a:r>
              <a:rPr lang="en-US" sz="2400" b="1" i="1" dirty="0" smtClean="0">
                <a:solidFill>
                  <a:srgbClr val="00B0F0"/>
                </a:solidFill>
                <a:latin typeface="Times New Roman" panose="02020603050405020304" pitchFamily="18" charset="0"/>
                <a:ea typeface="Calibri" panose="020F0502020204030204" pitchFamily="34" charset="0"/>
              </a:rPr>
              <a:t>Design the program for the task name ‘PROGRAM1’</a:t>
            </a:r>
            <a:endParaRPr lang="en-US" sz="2400" b="1" i="1" dirty="0">
              <a:solidFill>
                <a:srgbClr val="00B0F0"/>
              </a:solidFill>
              <a:latin typeface="Times New Roman" panose="02020603050405020304" pitchFamily="18" charset="0"/>
              <a:ea typeface="Calibri" panose="020F0502020204030204" pitchFamily="34" charset="0"/>
            </a:endParaRPr>
          </a:p>
          <a:p>
            <a:pPr algn="just">
              <a:lnSpc>
                <a:spcPct val="107000"/>
              </a:lnSpc>
            </a:pPr>
            <a:r>
              <a:rPr lang="en-US" sz="2400" b="1" i="1" dirty="0">
                <a:latin typeface="Times New Roman" panose="02020603050405020304" pitchFamily="18" charset="0"/>
                <a:ea typeface="Calibri" panose="020F0502020204030204" pitchFamily="34" charset="0"/>
              </a:rPr>
              <a:t>	MOVE </a:t>
            </a:r>
            <a:r>
              <a:rPr lang="en-US" sz="2400" b="1" i="1" dirty="0" smtClean="0">
                <a:latin typeface="Times New Roman" panose="02020603050405020304" pitchFamily="18" charset="0"/>
                <a:ea typeface="Calibri" panose="020F0502020204030204" pitchFamily="34" charset="0"/>
              </a:rPr>
              <a:t>P1           </a:t>
            </a:r>
            <a:r>
              <a:rPr lang="en-US" sz="2400" b="1" i="1" dirty="0" smtClean="0">
                <a:solidFill>
                  <a:srgbClr val="00B0F0"/>
                </a:solidFill>
                <a:latin typeface="Times New Roman" panose="02020603050405020304" pitchFamily="18" charset="0"/>
                <a:ea typeface="Calibri" panose="020F0502020204030204" pitchFamily="34" charset="0"/>
              </a:rPr>
              <a:t>// Move the end-effector to point P1 from current position</a:t>
            </a:r>
            <a:endParaRPr lang="en-US" sz="2400" b="1" i="1" dirty="0">
              <a:solidFill>
                <a:srgbClr val="00B0F0"/>
              </a:solidFill>
              <a:latin typeface="Times New Roman" panose="02020603050405020304" pitchFamily="18" charset="0"/>
              <a:ea typeface="Calibri" panose="020F0502020204030204" pitchFamily="34" charset="0"/>
            </a:endParaRPr>
          </a:p>
          <a:p>
            <a:pPr algn="just">
              <a:lnSpc>
                <a:spcPct val="107000"/>
              </a:lnSpc>
            </a:pPr>
            <a:r>
              <a:rPr lang="en-US" sz="2400" b="1" i="1" dirty="0">
                <a:latin typeface="Times New Roman" panose="02020603050405020304" pitchFamily="18" charset="0"/>
                <a:ea typeface="Calibri" panose="020F0502020204030204" pitchFamily="34" charset="0"/>
              </a:rPr>
              <a:t>	MOVE P2</a:t>
            </a:r>
          </a:p>
          <a:p>
            <a:pPr algn="just">
              <a:lnSpc>
                <a:spcPct val="107000"/>
              </a:lnSpc>
            </a:pPr>
            <a:r>
              <a:rPr lang="en-US" sz="2400" b="1" i="1" dirty="0">
                <a:latin typeface="Times New Roman" panose="02020603050405020304" pitchFamily="18" charset="0"/>
                <a:ea typeface="Calibri" panose="020F0502020204030204" pitchFamily="34" charset="0"/>
              </a:rPr>
              <a:t>	MOVE </a:t>
            </a:r>
            <a:r>
              <a:rPr lang="en-US" sz="2400" b="1" i="1" dirty="0" smtClean="0">
                <a:latin typeface="Times New Roman" panose="02020603050405020304" pitchFamily="18" charset="0"/>
                <a:ea typeface="Calibri" panose="020F0502020204030204" pitchFamily="34" charset="0"/>
              </a:rPr>
              <a:t>HOME</a:t>
            </a:r>
          </a:p>
          <a:p>
            <a:pPr algn="just">
              <a:lnSpc>
                <a:spcPct val="107000"/>
              </a:lnSpc>
            </a:pPr>
            <a:r>
              <a:rPr lang="en-US" sz="2400" b="1" i="1" dirty="0">
                <a:latin typeface="Times New Roman" panose="02020603050405020304" pitchFamily="18" charset="0"/>
                <a:ea typeface="Calibri" panose="020F0502020204030204" pitchFamily="34" charset="0"/>
              </a:rPr>
              <a:t>	</a:t>
            </a:r>
            <a:r>
              <a:rPr lang="en-US" sz="2400" b="1" i="1" dirty="0" smtClean="0">
                <a:latin typeface="Times New Roman" panose="02020603050405020304" pitchFamily="18" charset="0"/>
                <a:ea typeface="Calibri" panose="020F0502020204030204" pitchFamily="34" charset="0"/>
              </a:rPr>
              <a:t>E                        </a:t>
            </a:r>
            <a:r>
              <a:rPr lang="en-US" sz="2400" b="1" i="1" dirty="0" smtClean="0">
                <a:solidFill>
                  <a:srgbClr val="00B0F0"/>
                </a:solidFill>
                <a:latin typeface="Times New Roman" panose="02020603050405020304" pitchFamily="18" charset="0"/>
                <a:ea typeface="Calibri" panose="020F0502020204030204" pitchFamily="34" charset="0"/>
              </a:rPr>
              <a:t>// End ‘PROGRAM1’</a:t>
            </a:r>
          </a:p>
          <a:p>
            <a:pPr algn="just">
              <a:lnSpc>
                <a:spcPct val="107000"/>
              </a:lnSpc>
            </a:pPr>
            <a:endParaRPr lang="en-US" sz="2400" b="1" i="1" dirty="0" smtClean="0">
              <a:latin typeface="Times New Roman" panose="02020603050405020304" pitchFamily="18" charset="0"/>
              <a:ea typeface="Calibri" panose="020F0502020204030204" pitchFamily="34" charset="0"/>
            </a:endParaRPr>
          </a:p>
          <a:p>
            <a:pPr algn="just">
              <a:lnSpc>
                <a:spcPct val="107000"/>
              </a:lnSpc>
            </a:pPr>
            <a:r>
              <a:rPr lang="en-US" sz="2400" b="1" i="1" dirty="0" smtClean="0">
                <a:latin typeface="Times New Roman" panose="02020603050405020304" pitchFamily="18" charset="0"/>
                <a:ea typeface="Calibri" panose="020F0502020204030204" pitchFamily="34" charset="0"/>
              </a:rPr>
              <a:t>SPEED 30    </a:t>
            </a:r>
            <a:r>
              <a:rPr lang="en-US" sz="2400" b="1" i="1" dirty="0" smtClean="0">
                <a:solidFill>
                  <a:srgbClr val="00B0F0"/>
                </a:solidFill>
                <a:latin typeface="Times New Roman" panose="02020603050405020304" pitchFamily="18" charset="0"/>
                <a:ea typeface="Calibri" panose="020F0502020204030204" pitchFamily="34" charset="0"/>
              </a:rPr>
              <a:t>// Define speed of the end-effector</a:t>
            </a:r>
          </a:p>
          <a:p>
            <a:pPr algn="just">
              <a:lnSpc>
                <a:spcPct val="107000"/>
              </a:lnSpc>
            </a:pPr>
            <a:r>
              <a:rPr lang="en-US" sz="2400" b="1" i="1" dirty="0" smtClean="0">
                <a:latin typeface="Times New Roman" panose="02020603050405020304" pitchFamily="18" charset="0"/>
                <a:ea typeface="Calibri" panose="020F0502020204030204" pitchFamily="34" charset="0"/>
              </a:rPr>
              <a:t>EXECUTE PROGRAM1    </a:t>
            </a:r>
            <a:r>
              <a:rPr lang="en-US" sz="2400" b="1" i="1" dirty="0" smtClean="0">
                <a:solidFill>
                  <a:srgbClr val="00B0F0"/>
                </a:solidFill>
                <a:latin typeface="Times New Roman" panose="02020603050405020304" pitchFamily="18" charset="0"/>
                <a:ea typeface="Calibri" panose="020F0502020204030204" pitchFamily="34" charset="0"/>
              </a:rPr>
              <a:t>// Execute the program for pick and place job</a:t>
            </a:r>
            <a:endParaRPr lang="en-US" sz="2400" b="1" i="1" dirty="0">
              <a:solidFill>
                <a:srgbClr val="00B0F0"/>
              </a:solidFill>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6363127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6356" y="1231683"/>
            <a:ext cx="6433684" cy="553357"/>
          </a:xfrm>
          <a:prstGeom prst="rect">
            <a:avLst/>
          </a:prstGeom>
        </p:spPr>
        <p:txBody>
          <a:bodyPr wrap="none">
            <a:spAutoFit/>
          </a:bodyPr>
          <a:lstStyle/>
          <a:p>
            <a:pPr algn="just">
              <a:lnSpc>
                <a:spcPct val="107000"/>
              </a:lnSpc>
              <a:spcAft>
                <a:spcPts val="800"/>
              </a:spcAft>
            </a:pPr>
            <a:r>
              <a:rPr lang="en-US" sz="2800" b="1" dirty="0" smtClean="0">
                <a:solidFill>
                  <a:srgbClr val="C00000"/>
                </a:solidFill>
                <a:latin typeface="Times New Roman" panose="02020603050405020304" pitchFamily="18" charset="0"/>
                <a:ea typeface="Calibri" panose="020F0502020204030204" pitchFamily="34" charset="0"/>
              </a:rPr>
              <a:t>Purpose:</a:t>
            </a:r>
            <a:r>
              <a:rPr lang="en-US" sz="2800" dirty="0" smtClean="0">
                <a:solidFill>
                  <a:srgbClr val="C00000"/>
                </a:solidFill>
                <a:latin typeface="Times New Roman" panose="02020603050405020304" pitchFamily="18" charset="0"/>
                <a:ea typeface="Calibri" panose="020F0502020204030204" pitchFamily="34" charset="0"/>
              </a:rPr>
              <a:t> </a:t>
            </a:r>
            <a:r>
              <a:rPr lang="en-US" sz="2800" dirty="0" smtClean="0">
                <a:latin typeface="Times New Roman" panose="02020603050405020304" pitchFamily="18" charset="0"/>
                <a:ea typeface="Calibri" panose="020F0502020204030204" pitchFamily="34" charset="0"/>
              </a:rPr>
              <a:t>To provide instructions to a robot</a:t>
            </a:r>
            <a:endParaRPr lang="en-US" sz="2800" dirty="0">
              <a:latin typeface="Times New Roman" panose="02020603050405020304" pitchFamily="18" charset="0"/>
              <a:ea typeface="Calibri" panose="020F0502020204030204" pitchFamily="34" charset="0"/>
            </a:endParaRPr>
          </a:p>
        </p:txBody>
      </p:sp>
      <p:sp>
        <p:nvSpPr>
          <p:cNvPr id="3" name="Rectangle 2"/>
          <p:cNvSpPr/>
          <p:nvPr/>
        </p:nvSpPr>
        <p:spPr>
          <a:xfrm>
            <a:off x="786356" y="2232178"/>
            <a:ext cx="10767016" cy="3627275"/>
          </a:xfrm>
          <a:prstGeom prst="rect">
            <a:avLst/>
          </a:prstGeom>
        </p:spPr>
        <p:txBody>
          <a:bodyPr wrap="square">
            <a:spAutoFit/>
          </a:bodyPr>
          <a:lstStyle/>
          <a:p>
            <a:pPr algn="just">
              <a:lnSpc>
                <a:spcPct val="107000"/>
              </a:lnSpc>
              <a:spcAft>
                <a:spcPts val="800"/>
              </a:spcAft>
            </a:pPr>
            <a:r>
              <a:rPr lang="en-US" sz="2800" b="1" dirty="0">
                <a:solidFill>
                  <a:srgbClr val="C00000"/>
                </a:solidFill>
                <a:latin typeface="Times New Roman" panose="02020603050405020304" pitchFamily="18" charset="0"/>
                <a:ea typeface="Calibri" panose="020F0502020204030204" pitchFamily="34" charset="0"/>
              </a:rPr>
              <a:t>Robot used:</a:t>
            </a:r>
            <a:r>
              <a:rPr lang="en-US" sz="2800" dirty="0">
                <a:solidFill>
                  <a:srgbClr val="C00000"/>
                </a:solidFill>
                <a:latin typeface="Times New Roman" panose="02020603050405020304" pitchFamily="18" charset="0"/>
                <a:ea typeface="Calibri" panose="020F0502020204030204" pitchFamily="34" charset="0"/>
              </a:rPr>
              <a:t> </a:t>
            </a:r>
            <a:r>
              <a:rPr lang="en-US" sz="2800" dirty="0">
                <a:latin typeface="Times New Roman" panose="02020603050405020304" pitchFamily="18" charset="0"/>
                <a:ea typeface="Calibri" panose="020F0502020204030204" pitchFamily="34" charset="0"/>
              </a:rPr>
              <a:t>PUMA (Programmable Universal Machine for Assembly)</a:t>
            </a:r>
          </a:p>
          <a:p>
            <a:pPr marL="800100" marR="0" algn="just">
              <a:lnSpc>
                <a:spcPct val="107000"/>
              </a:lnSpc>
              <a:spcBef>
                <a:spcPts val="0"/>
              </a:spcBef>
              <a:spcAft>
                <a:spcPts val="800"/>
              </a:spcAft>
            </a:pPr>
            <a:r>
              <a:rPr lang="en-US" sz="2800" dirty="0">
                <a:latin typeface="Times New Roman" panose="02020603050405020304" pitchFamily="18" charset="0"/>
                <a:ea typeface="Calibri" panose="020F0502020204030204" pitchFamily="34" charset="0"/>
              </a:rPr>
              <a:t>It is a serial manipulator with 6 </a:t>
            </a:r>
            <a:r>
              <a:rPr lang="en-US" sz="2800" dirty="0" err="1">
                <a:latin typeface="Times New Roman" panose="02020603050405020304" pitchFamily="18" charset="0"/>
                <a:ea typeface="Calibri" panose="020F0502020204030204" pitchFamily="34" charset="0"/>
              </a:rPr>
              <a:t>dof</a:t>
            </a:r>
            <a:r>
              <a:rPr lang="en-US" sz="2800" dirty="0">
                <a:latin typeface="Times New Roman" panose="02020603050405020304" pitchFamily="18" charset="0"/>
                <a:ea typeface="Calibri" panose="020F0502020204030204" pitchFamily="34" charset="0"/>
              </a:rPr>
              <a:t> (6 rotary joints – 3 revolute joints and 3 twisting joint) </a:t>
            </a:r>
          </a:p>
          <a:p>
            <a:pPr marL="800100" marR="0" algn="just">
              <a:lnSpc>
                <a:spcPct val="107000"/>
              </a:lnSpc>
              <a:spcBef>
                <a:spcPts val="0"/>
              </a:spcBef>
              <a:spcAft>
                <a:spcPts val="800"/>
              </a:spcAft>
            </a:pPr>
            <a:r>
              <a:rPr lang="en-US" sz="2800" i="1" u="sng" dirty="0">
                <a:solidFill>
                  <a:srgbClr val="0070C0"/>
                </a:solidFill>
                <a:latin typeface="Times New Roman" panose="02020603050405020304" pitchFamily="18" charset="0"/>
                <a:ea typeface="Calibri" panose="020F0502020204030204" pitchFamily="34" charset="0"/>
              </a:rPr>
              <a:t>Revolute joint</a:t>
            </a:r>
            <a:r>
              <a:rPr lang="en-US" sz="2800" dirty="0">
                <a:solidFill>
                  <a:srgbClr val="0070C0"/>
                </a:solidFill>
                <a:latin typeface="Times New Roman" panose="02020603050405020304" pitchFamily="18" charset="0"/>
                <a:ea typeface="Calibri" panose="020F0502020204030204" pitchFamily="34" charset="0"/>
              </a:rPr>
              <a:t>: </a:t>
            </a:r>
            <a:r>
              <a:rPr lang="en-US" sz="2800" dirty="0">
                <a:latin typeface="Times New Roman" panose="02020603050405020304" pitchFamily="18" charset="0"/>
                <a:ea typeface="Calibri" panose="020F0502020204030204" pitchFamily="34" charset="0"/>
              </a:rPr>
              <a:t>When the axis of output link is at 90 degree with the axis of rotation</a:t>
            </a:r>
          </a:p>
          <a:p>
            <a:pPr marL="800100" marR="0" algn="just">
              <a:lnSpc>
                <a:spcPct val="107000"/>
              </a:lnSpc>
              <a:spcBef>
                <a:spcPts val="0"/>
              </a:spcBef>
              <a:spcAft>
                <a:spcPts val="800"/>
              </a:spcAft>
            </a:pPr>
            <a:r>
              <a:rPr lang="en-US" sz="2800" i="1" u="sng" dirty="0">
                <a:solidFill>
                  <a:srgbClr val="0070C0"/>
                </a:solidFill>
                <a:latin typeface="Times New Roman" panose="02020603050405020304" pitchFamily="18" charset="0"/>
                <a:ea typeface="Calibri" panose="020F0502020204030204" pitchFamily="34" charset="0"/>
              </a:rPr>
              <a:t>Twisting joint</a:t>
            </a:r>
            <a:r>
              <a:rPr lang="en-US" sz="2800" i="1" dirty="0">
                <a:latin typeface="Times New Roman" panose="02020603050405020304" pitchFamily="18" charset="0"/>
                <a:ea typeface="Calibri" panose="020F0502020204030204" pitchFamily="34" charset="0"/>
              </a:rPr>
              <a:t>: </a:t>
            </a:r>
            <a:r>
              <a:rPr lang="en-US" sz="2800" dirty="0">
                <a:latin typeface="Times New Roman" panose="02020603050405020304" pitchFamily="18" charset="0"/>
                <a:ea typeface="Calibri" panose="020F0502020204030204" pitchFamily="34" charset="0"/>
              </a:rPr>
              <a:t>W</a:t>
            </a:r>
            <a:r>
              <a:rPr lang="en-US" sz="2800" dirty="0" smtClean="0">
                <a:latin typeface="Times New Roman" panose="02020603050405020304" pitchFamily="18" charset="0"/>
                <a:ea typeface="Calibri" panose="020F0502020204030204" pitchFamily="34" charset="0"/>
              </a:rPr>
              <a:t>hen </a:t>
            </a:r>
            <a:r>
              <a:rPr lang="en-US" sz="2800" dirty="0">
                <a:latin typeface="Times New Roman" panose="02020603050405020304" pitchFamily="18" charset="0"/>
                <a:ea typeface="Calibri" panose="020F0502020204030204" pitchFamily="34" charset="0"/>
              </a:rPr>
              <a:t>the axis of output link is either parallel or collinear to/with the axis of rotation</a:t>
            </a:r>
          </a:p>
        </p:txBody>
      </p:sp>
    </p:spTree>
    <p:extLst>
      <p:ext uri="{BB962C8B-B14F-4D97-AF65-F5344CB8AC3E}">
        <p14:creationId xmlns:p14="http://schemas.microsoft.com/office/powerpoint/2010/main" val="27304641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281566" y="1434827"/>
            <a:ext cx="9473520" cy="3877401"/>
            <a:chOff x="-289406" y="-33658"/>
            <a:chExt cx="6482053" cy="2653033"/>
          </a:xfrm>
        </p:grpSpPr>
        <p:sp>
          <p:nvSpPr>
            <p:cNvPr id="18" name="Text Box 5"/>
            <p:cNvSpPr txBox="1"/>
            <p:nvPr/>
          </p:nvSpPr>
          <p:spPr>
            <a:xfrm>
              <a:off x="3543300" y="1038225"/>
              <a:ext cx="2649347" cy="716163"/>
            </a:xfrm>
            <a:prstGeom prst="rect">
              <a:avLst/>
            </a:prstGeom>
            <a:solidFill>
              <a:schemeClr val="lt1"/>
            </a:solidFill>
            <a:ln w="127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2000" b="1" dirty="0">
                  <a:effectLst/>
                  <a:latin typeface="Times New Roman" panose="02020603050405020304" pitchFamily="18" charset="0"/>
                  <a:ea typeface="Calibri" panose="020F0502020204030204" pitchFamily="34" charset="0"/>
                </a:rPr>
                <a:t>Off-line Method (Robot is not used during teaching) By using Programming Language</a:t>
              </a:r>
            </a:p>
          </p:txBody>
        </p:sp>
        <p:grpSp>
          <p:nvGrpSpPr>
            <p:cNvPr id="19" name="Group 18"/>
            <p:cNvGrpSpPr/>
            <p:nvPr/>
          </p:nvGrpSpPr>
          <p:grpSpPr>
            <a:xfrm>
              <a:off x="-289406" y="-33658"/>
              <a:ext cx="4985231" cy="2653033"/>
              <a:chOff x="-289406" y="-33658"/>
              <a:chExt cx="4985231" cy="2653033"/>
            </a:xfrm>
          </p:grpSpPr>
          <p:sp>
            <p:nvSpPr>
              <p:cNvPr id="20" name="Text Box 1"/>
              <p:cNvSpPr txBox="1"/>
              <p:nvPr/>
            </p:nvSpPr>
            <p:spPr>
              <a:xfrm>
                <a:off x="2219325" y="-33658"/>
                <a:ext cx="1639517" cy="290834"/>
              </a:xfrm>
              <a:prstGeom prst="rect">
                <a:avLst/>
              </a:prstGeom>
              <a:solidFill>
                <a:schemeClr val="lt1"/>
              </a:solidFill>
              <a:ln w="127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000" b="1" dirty="0">
                    <a:effectLst/>
                    <a:latin typeface="Times New Roman" panose="02020603050405020304" pitchFamily="18" charset="0"/>
                    <a:ea typeface="Calibri" panose="020F0502020204030204" pitchFamily="34" charset="0"/>
                  </a:rPr>
                  <a:t>Teaching Methods</a:t>
                </a:r>
              </a:p>
            </p:txBody>
          </p:sp>
          <p:cxnSp>
            <p:nvCxnSpPr>
              <p:cNvPr id="21" name="Straight Connector 20"/>
              <p:cNvCxnSpPr/>
              <p:nvPr/>
            </p:nvCxnSpPr>
            <p:spPr>
              <a:xfrm>
                <a:off x="2876550" y="266700"/>
                <a:ext cx="0" cy="2857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1295400" y="552450"/>
                <a:ext cx="340042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 Box 4"/>
              <p:cNvSpPr txBox="1"/>
              <p:nvPr/>
            </p:nvSpPr>
            <p:spPr>
              <a:xfrm>
                <a:off x="314325" y="1028700"/>
                <a:ext cx="2412373" cy="725687"/>
              </a:xfrm>
              <a:prstGeom prst="rect">
                <a:avLst/>
              </a:prstGeom>
              <a:solidFill>
                <a:schemeClr val="lt1"/>
              </a:solidFill>
              <a:ln w="127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2000" b="1" dirty="0">
                    <a:effectLst/>
                    <a:latin typeface="Times New Roman" panose="02020603050405020304" pitchFamily="18" charset="0"/>
                    <a:ea typeface="Calibri" panose="020F0502020204030204" pitchFamily="34" charset="0"/>
                  </a:rPr>
                  <a:t>On-line Methods/ Teaching-by-showing (Robot itself is used during teaching)</a:t>
                </a:r>
              </a:p>
            </p:txBody>
          </p:sp>
          <p:cxnSp>
            <p:nvCxnSpPr>
              <p:cNvPr id="24" name="Straight Arrow Connector 23"/>
              <p:cNvCxnSpPr/>
              <p:nvPr/>
            </p:nvCxnSpPr>
            <p:spPr>
              <a:xfrm>
                <a:off x="1295400" y="561975"/>
                <a:ext cx="0" cy="476250"/>
              </a:xfrm>
              <a:prstGeom prst="straightConnector1">
                <a:avLst/>
              </a:prstGeom>
              <a:ln w="254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695825" y="542925"/>
                <a:ext cx="0" cy="47625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Text Box 9"/>
              <p:cNvSpPr txBox="1"/>
              <p:nvPr/>
            </p:nvSpPr>
            <p:spPr>
              <a:xfrm>
                <a:off x="-289406" y="2333625"/>
                <a:ext cx="1495426" cy="285750"/>
              </a:xfrm>
              <a:prstGeom prst="rect">
                <a:avLst/>
              </a:prstGeom>
              <a:solidFill>
                <a:schemeClr val="lt1"/>
              </a:solidFill>
              <a:ln w="127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2000" b="1" dirty="0">
                    <a:effectLst/>
                    <a:latin typeface="Times New Roman" panose="02020603050405020304" pitchFamily="18" charset="0"/>
                    <a:ea typeface="Calibri" panose="020F0502020204030204" pitchFamily="34" charset="0"/>
                  </a:rPr>
                  <a:t>Manual Teaching</a:t>
                </a:r>
              </a:p>
            </p:txBody>
          </p:sp>
          <p:sp>
            <p:nvSpPr>
              <p:cNvPr id="27" name="Text Box 10"/>
              <p:cNvSpPr txBox="1"/>
              <p:nvPr/>
            </p:nvSpPr>
            <p:spPr>
              <a:xfrm>
                <a:off x="1858369" y="2314575"/>
                <a:ext cx="1980608" cy="295275"/>
              </a:xfrm>
              <a:prstGeom prst="rect">
                <a:avLst/>
              </a:prstGeom>
              <a:solidFill>
                <a:schemeClr val="lt1"/>
              </a:solidFill>
              <a:ln w="127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2000" b="1" dirty="0">
                    <a:effectLst/>
                    <a:latin typeface="Times New Roman" panose="02020603050405020304" pitchFamily="18" charset="0"/>
                    <a:ea typeface="Calibri" panose="020F0502020204030204" pitchFamily="34" charset="0"/>
                  </a:rPr>
                  <a:t>Lead-through teaching</a:t>
                </a:r>
              </a:p>
            </p:txBody>
          </p:sp>
          <p:cxnSp>
            <p:nvCxnSpPr>
              <p:cNvPr id="28" name="Straight Connector 27"/>
              <p:cNvCxnSpPr/>
              <p:nvPr/>
            </p:nvCxnSpPr>
            <p:spPr>
              <a:xfrm flipH="1">
                <a:off x="1666501" y="1754388"/>
                <a:ext cx="7501" cy="2077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57200" y="1971675"/>
                <a:ext cx="242887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57200" y="1981200"/>
                <a:ext cx="0" cy="34290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876550" y="1971675"/>
                <a:ext cx="0" cy="34290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sp>
        <p:nvSpPr>
          <p:cNvPr id="32" name="Rectangle 31"/>
          <p:cNvSpPr/>
          <p:nvPr/>
        </p:nvSpPr>
        <p:spPr>
          <a:xfrm>
            <a:off x="854802" y="694652"/>
            <a:ext cx="2993833" cy="522259"/>
          </a:xfrm>
          <a:prstGeom prst="rect">
            <a:avLst/>
          </a:prstGeom>
        </p:spPr>
        <p:txBody>
          <a:bodyPr wrap="none">
            <a:spAutoFit/>
          </a:bodyPr>
          <a:lstStyle/>
          <a:p>
            <a:pPr algn="just">
              <a:lnSpc>
                <a:spcPct val="107000"/>
              </a:lnSpc>
              <a:spcAft>
                <a:spcPts val="800"/>
              </a:spcAft>
            </a:pPr>
            <a:r>
              <a:rPr lang="en-US" sz="2800" b="1" dirty="0">
                <a:solidFill>
                  <a:srgbClr val="C00000"/>
                </a:solidFill>
                <a:latin typeface="Times New Roman" panose="02020603050405020304" pitchFamily="18" charset="0"/>
                <a:ea typeface="Calibri" panose="020F0502020204030204" pitchFamily="34" charset="0"/>
              </a:rPr>
              <a:t>Teaching Methods</a:t>
            </a:r>
            <a:endParaRPr lang="en-US" sz="2800" dirty="0">
              <a:solidFill>
                <a:srgbClr val="C00000"/>
              </a:solidFill>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7792102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4731" y="224782"/>
            <a:ext cx="7092869" cy="5961568"/>
          </a:xfrm>
          <a:prstGeom prst="rect">
            <a:avLst/>
          </a:prstGeom>
        </p:spPr>
        <p:txBody>
          <a:bodyPr wrap="square">
            <a:spAutoFit/>
          </a:bodyPr>
          <a:lstStyle/>
          <a:p>
            <a:pPr algn="r">
              <a:lnSpc>
                <a:spcPct val="107000"/>
              </a:lnSpc>
              <a:spcAft>
                <a:spcPts val="800"/>
              </a:spcAft>
            </a:pPr>
            <a:r>
              <a:rPr lang="en-US" sz="3600" b="1" dirty="0">
                <a:solidFill>
                  <a:srgbClr val="C00000"/>
                </a:solidFill>
                <a:latin typeface="Times New Roman" panose="02020603050405020304" pitchFamily="18" charset="0"/>
                <a:ea typeface="Calibri" panose="020F0502020204030204" pitchFamily="34" charset="0"/>
              </a:rPr>
              <a:t>Manual </a:t>
            </a:r>
            <a:r>
              <a:rPr lang="en-US" sz="3600" b="1" dirty="0" smtClean="0">
                <a:solidFill>
                  <a:srgbClr val="C00000"/>
                </a:solidFill>
                <a:latin typeface="Times New Roman" panose="02020603050405020304" pitchFamily="18" charset="0"/>
                <a:ea typeface="Calibri" panose="020F0502020204030204" pitchFamily="34" charset="0"/>
              </a:rPr>
              <a:t>Teaching</a:t>
            </a:r>
          </a:p>
          <a:p>
            <a:pPr algn="ctr">
              <a:lnSpc>
                <a:spcPct val="107000"/>
              </a:lnSpc>
              <a:spcAft>
                <a:spcPts val="800"/>
              </a:spcAft>
            </a:pPr>
            <a:endParaRPr lang="en-US" sz="2800" dirty="0">
              <a:solidFill>
                <a:srgbClr val="C00000"/>
              </a:solidFill>
              <a:latin typeface="Times New Roman" panose="02020603050405020304" pitchFamily="18" charset="0"/>
              <a:ea typeface="Calibri" panose="020F0502020204030204"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US" sz="2800" dirty="0">
                <a:latin typeface="Times New Roman" panose="02020603050405020304" pitchFamily="18" charset="0"/>
                <a:ea typeface="Calibri" panose="020F0502020204030204" pitchFamily="34" charset="0"/>
              </a:rPr>
              <a:t>It is suitable for point-to-point (PTP) tasks like spot welding, drilling holes at some pre-specified </a:t>
            </a:r>
            <a:r>
              <a:rPr lang="en-US" sz="2800" dirty="0" smtClean="0">
                <a:latin typeface="Times New Roman" panose="02020603050405020304" pitchFamily="18" charset="0"/>
                <a:ea typeface="Calibri" panose="020F0502020204030204" pitchFamily="34" charset="0"/>
              </a:rPr>
              <a:t>locations.</a:t>
            </a:r>
          </a:p>
          <a:p>
            <a:pPr marL="342900" marR="0" lvl="0" indent="-342900" algn="just">
              <a:lnSpc>
                <a:spcPct val="107000"/>
              </a:lnSpc>
              <a:spcBef>
                <a:spcPts val="0"/>
              </a:spcBef>
              <a:spcAft>
                <a:spcPts val="0"/>
              </a:spcAft>
              <a:buFont typeface="Symbol" panose="05050102010706020507" pitchFamily="18" charset="2"/>
              <a:buChar char=""/>
            </a:pPr>
            <a:endParaRPr lang="en-US" sz="2800" dirty="0">
              <a:latin typeface="Times New Roman" panose="02020603050405020304" pitchFamily="18" charset="0"/>
              <a:ea typeface="Calibri" panose="020F0502020204030204"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US" sz="2800" dirty="0">
                <a:latin typeface="Times New Roman" panose="02020603050405020304" pitchFamily="18" charset="0"/>
                <a:ea typeface="Calibri" panose="020F0502020204030204" pitchFamily="34" charset="0"/>
              </a:rPr>
              <a:t>Methods for manual </a:t>
            </a:r>
            <a:r>
              <a:rPr lang="en-US" sz="2800" dirty="0" smtClean="0">
                <a:latin typeface="Times New Roman" panose="02020603050405020304" pitchFamily="18" charset="0"/>
                <a:ea typeface="Calibri" panose="020F0502020204030204" pitchFamily="34" charset="0"/>
              </a:rPr>
              <a:t>teaching</a:t>
            </a:r>
          </a:p>
          <a:p>
            <a:pPr marL="342900" marR="0" lvl="0" indent="-342900" algn="just">
              <a:lnSpc>
                <a:spcPct val="107000"/>
              </a:lnSpc>
              <a:spcBef>
                <a:spcPts val="0"/>
              </a:spcBef>
              <a:spcAft>
                <a:spcPts val="0"/>
              </a:spcAft>
              <a:buFont typeface="Symbol" panose="05050102010706020507" pitchFamily="18" charset="2"/>
              <a:buChar char=""/>
            </a:pPr>
            <a:endParaRPr lang="en-US" sz="2800" dirty="0">
              <a:latin typeface="Times New Roman" panose="02020603050405020304" pitchFamily="18" charset="0"/>
              <a:ea typeface="Calibri" panose="020F0502020204030204" pitchFamily="34" charset="0"/>
            </a:endParaRPr>
          </a:p>
          <a:p>
            <a:pPr marL="342900" marR="0" lvl="0" indent="-342900" algn="just">
              <a:lnSpc>
                <a:spcPct val="107000"/>
              </a:lnSpc>
              <a:spcBef>
                <a:spcPts val="0"/>
              </a:spcBef>
              <a:spcAft>
                <a:spcPts val="0"/>
              </a:spcAft>
              <a:buFont typeface="+mj-lt"/>
              <a:buAutoNum type="arabicParenR"/>
            </a:pPr>
            <a:r>
              <a:rPr lang="en-US" sz="2800" dirty="0">
                <a:latin typeface="Times New Roman" panose="02020603050405020304" pitchFamily="18" charset="0"/>
                <a:ea typeface="Calibri" panose="020F0502020204030204" pitchFamily="34" charset="0"/>
              </a:rPr>
              <a:t>Control handle/Joystick </a:t>
            </a:r>
          </a:p>
          <a:p>
            <a:pPr marL="342900" marR="0" lvl="0" indent="-342900" algn="just">
              <a:lnSpc>
                <a:spcPct val="107000"/>
              </a:lnSpc>
              <a:spcBef>
                <a:spcPts val="0"/>
              </a:spcBef>
              <a:spcAft>
                <a:spcPts val="0"/>
              </a:spcAft>
              <a:buFont typeface="+mj-lt"/>
              <a:buAutoNum type="arabicParenR"/>
            </a:pPr>
            <a:r>
              <a:rPr lang="en-US" sz="2800" dirty="0">
                <a:latin typeface="Times New Roman" panose="02020603050405020304" pitchFamily="18" charset="0"/>
                <a:ea typeface="Calibri" panose="020F0502020204030204" pitchFamily="34" charset="0"/>
              </a:rPr>
              <a:t>Push buttons</a:t>
            </a:r>
          </a:p>
          <a:p>
            <a:pPr marL="342900" marR="0" lvl="0" indent="-342900" algn="just">
              <a:lnSpc>
                <a:spcPct val="107000"/>
              </a:lnSpc>
              <a:spcBef>
                <a:spcPts val="0"/>
              </a:spcBef>
              <a:spcAft>
                <a:spcPts val="800"/>
              </a:spcAft>
              <a:buFont typeface="+mj-lt"/>
              <a:buAutoNum type="arabicParenR"/>
            </a:pPr>
            <a:r>
              <a:rPr lang="en-US" sz="2800" dirty="0">
                <a:latin typeface="Times New Roman" panose="02020603050405020304" pitchFamily="18" charset="0"/>
                <a:ea typeface="Calibri" panose="020F0502020204030204" pitchFamily="34" charset="0"/>
              </a:rPr>
              <a:t>Teach Pendant (works in Joint mode, World mode, Tool mode, Free mode)</a:t>
            </a: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7578436" y="1349622"/>
            <a:ext cx="4485585" cy="4592975"/>
          </a:xfrm>
          <a:prstGeom prst="rect">
            <a:avLst/>
          </a:prstGeom>
          <a:noFill/>
          <a:ln w="28575">
            <a:solidFill>
              <a:schemeClr val="tx1"/>
            </a:solidFill>
          </a:ln>
        </p:spPr>
      </p:pic>
      <p:sp>
        <p:nvSpPr>
          <p:cNvPr id="4" name="Rectangle 3"/>
          <p:cNvSpPr/>
          <p:nvPr/>
        </p:nvSpPr>
        <p:spPr>
          <a:xfrm>
            <a:off x="7974440" y="5942597"/>
            <a:ext cx="4089581" cy="487506"/>
          </a:xfrm>
          <a:prstGeom prst="rect">
            <a:avLst/>
          </a:prstGeom>
        </p:spPr>
        <p:txBody>
          <a:bodyPr wrap="none">
            <a:spAutoFit/>
          </a:bodyPr>
          <a:lstStyle/>
          <a:p>
            <a:pPr algn="ctr">
              <a:lnSpc>
                <a:spcPct val="107000"/>
              </a:lnSpc>
              <a:spcAft>
                <a:spcPts val="800"/>
              </a:spcAft>
            </a:pPr>
            <a:r>
              <a:rPr lang="en-US" sz="2400" b="1" dirty="0">
                <a:latin typeface="Times New Roman" panose="02020603050405020304" pitchFamily="18" charset="0"/>
                <a:ea typeface="Calibri" panose="020F0502020204030204" pitchFamily="34" charset="0"/>
              </a:rPr>
              <a:t>Fig</a:t>
            </a:r>
            <a:r>
              <a:rPr lang="en-US" sz="2400" dirty="0">
                <a:latin typeface="Times New Roman" panose="02020603050405020304" pitchFamily="18" charset="0"/>
                <a:ea typeface="Calibri" panose="020F0502020204030204" pitchFamily="34" charset="0"/>
              </a:rPr>
              <a:t>. </a:t>
            </a:r>
            <a:r>
              <a:rPr lang="en-US" sz="2400" dirty="0" smtClean="0">
                <a:latin typeface="Times New Roman" panose="02020603050405020304" pitchFamily="18" charset="0"/>
                <a:ea typeface="Calibri" panose="020F0502020204030204" pitchFamily="34" charset="0"/>
              </a:rPr>
              <a:t>. </a:t>
            </a:r>
            <a:r>
              <a:rPr lang="en-US" sz="2400" dirty="0">
                <a:latin typeface="Times New Roman" panose="02020603050405020304" pitchFamily="18" charset="0"/>
                <a:ea typeface="Calibri" panose="020F0502020204030204" pitchFamily="34" charset="0"/>
              </a:rPr>
              <a:t>Point-to-point (PTP) task.</a:t>
            </a:r>
          </a:p>
        </p:txBody>
      </p:sp>
    </p:spTree>
    <p:extLst>
      <p:ext uri="{BB962C8B-B14F-4D97-AF65-F5344CB8AC3E}">
        <p14:creationId xmlns:p14="http://schemas.microsoft.com/office/powerpoint/2010/main" val="3485827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1017" y="1755120"/>
            <a:ext cx="6096000" cy="1905330"/>
          </a:xfrm>
          <a:prstGeom prst="rect">
            <a:avLst/>
          </a:prstGeom>
        </p:spPr>
        <p:txBody>
          <a:bodyPr>
            <a:spAutoFit/>
          </a:bodyPr>
          <a:lstStyle/>
          <a:p>
            <a:pPr marL="342900" marR="0" lvl="0" indent="-342900">
              <a:lnSpc>
                <a:spcPct val="107000"/>
              </a:lnSpc>
              <a:spcBef>
                <a:spcPts val="0"/>
              </a:spcBef>
              <a:spcAft>
                <a:spcPts val="800"/>
              </a:spcAft>
              <a:buFont typeface="Symbol" panose="05050102010706020507" pitchFamily="18" charset="2"/>
              <a:buChar char=""/>
            </a:pPr>
            <a:r>
              <a:rPr lang="en-US" sz="2800" dirty="0" smtClean="0">
                <a:latin typeface="Times New Roman" panose="02020603050405020304" pitchFamily="18" charset="0"/>
                <a:ea typeface="Calibri" panose="020F0502020204030204" pitchFamily="34" charset="0"/>
              </a:rPr>
              <a:t>It </a:t>
            </a:r>
            <a:r>
              <a:rPr lang="en-US" sz="2800" dirty="0">
                <a:latin typeface="Times New Roman" panose="02020603050405020304" pitchFamily="18" charset="0"/>
                <a:ea typeface="Calibri" panose="020F0502020204030204" pitchFamily="34" charset="0"/>
              </a:rPr>
              <a:t>is suitable for continuous-path (CP) tasks like spray painting, arc welding, milling to generate complicated surface.</a:t>
            </a:r>
          </a:p>
        </p:txBody>
      </p:sp>
      <p:pic>
        <p:nvPicPr>
          <p:cNvPr id="6" name="Picture 5"/>
          <p:cNvPicPr/>
          <p:nvPr/>
        </p:nvPicPr>
        <p:blipFill rotWithShape="1">
          <a:blip r:embed="rId2">
            <a:extLst>
              <a:ext uri="{28A0092B-C50C-407E-A947-70E740481C1C}">
                <a14:useLocalDpi xmlns:a14="http://schemas.microsoft.com/office/drawing/2010/main" val="0"/>
              </a:ext>
            </a:extLst>
          </a:blip>
          <a:srcRect b="1768"/>
          <a:stretch/>
        </p:blipFill>
        <p:spPr bwMode="auto">
          <a:xfrm>
            <a:off x="6577017" y="1242627"/>
            <a:ext cx="5130074" cy="4520864"/>
          </a:xfrm>
          <a:prstGeom prst="rect">
            <a:avLst/>
          </a:prstGeom>
          <a:noFill/>
          <a:ln w="28575">
            <a:solidFill>
              <a:schemeClr val="tx1"/>
            </a:solidFill>
          </a:ln>
          <a:effectLst/>
          <a:extLst>
            <a:ext uri="{53640926-AAD7-44D8-BBD7-CCE9431645EC}">
              <a14:shadowObscured xmlns:a14="http://schemas.microsoft.com/office/drawing/2010/main"/>
            </a:ext>
          </a:extLst>
        </p:spPr>
      </p:pic>
      <p:sp>
        <p:nvSpPr>
          <p:cNvPr id="5" name="Rectangle 4"/>
          <p:cNvSpPr/>
          <p:nvPr/>
        </p:nvSpPr>
        <p:spPr>
          <a:xfrm>
            <a:off x="6930008" y="5945218"/>
            <a:ext cx="4491935" cy="487506"/>
          </a:xfrm>
          <a:prstGeom prst="rect">
            <a:avLst/>
          </a:prstGeom>
        </p:spPr>
        <p:txBody>
          <a:bodyPr wrap="none">
            <a:spAutoFit/>
          </a:bodyPr>
          <a:lstStyle/>
          <a:p>
            <a:pPr marL="228600" marR="0" algn="ctr">
              <a:lnSpc>
                <a:spcPct val="107000"/>
              </a:lnSpc>
              <a:spcBef>
                <a:spcPts val="0"/>
              </a:spcBef>
              <a:spcAft>
                <a:spcPts val="800"/>
              </a:spcAft>
            </a:pPr>
            <a:r>
              <a:rPr lang="en-US" sz="2400" b="1" dirty="0">
                <a:latin typeface="Times New Roman" panose="02020603050405020304" pitchFamily="18" charset="0"/>
                <a:ea typeface="Calibri" panose="020F0502020204030204" pitchFamily="34" charset="0"/>
              </a:rPr>
              <a:t>Fig</a:t>
            </a:r>
            <a:r>
              <a:rPr lang="en-US" sz="2400" dirty="0">
                <a:latin typeface="Times New Roman" panose="02020603050405020304" pitchFamily="18" charset="0"/>
                <a:ea typeface="Calibri" panose="020F0502020204030204" pitchFamily="34" charset="0"/>
              </a:rPr>
              <a:t>. </a:t>
            </a:r>
            <a:r>
              <a:rPr lang="en-US" sz="2400" dirty="0" smtClean="0">
                <a:latin typeface="Times New Roman" panose="02020603050405020304" pitchFamily="18" charset="0"/>
                <a:ea typeface="Calibri" panose="020F0502020204030204" pitchFamily="34" charset="0"/>
              </a:rPr>
              <a:t>. </a:t>
            </a:r>
            <a:r>
              <a:rPr lang="en-US" sz="2400" dirty="0">
                <a:latin typeface="Times New Roman" panose="02020603050405020304" pitchFamily="18" charset="0"/>
                <a:ea typeface="Calibri" panose="020F0502020204030204" pitchFamily="34" charset="0"/>
              </a:rPr>
              <a:t>Continuous-path (CP) task.</a:t>
            </a:r>
          </a:p>
        </p:txBody>
      </p:sp>
      <p:sp>
        <p:nvSpPr>
          <p:cNvPr id="2" name="Rectangle 1"/>
          <p:cNvSpPr/>
          <p:nvPr/>
        </p:nvSpPr>
        <p:spPr>
          <a:xfrm>
            <a:off x="3269673" y="124078"/>
            <a:ext cx="6151418" cy="685124"/>
          </a:xfrm>
          <a:prstGeom prst="rect">
            <a:avLst/>
          </a:prstGeom>
        </p:spPr>
        <p:txBody>
          <a:bodyPr wrap="square">
            <a:spAutoFit/>
          </a:bodyPr>
          <a:lstStyle/>
          <a:p>
            <a:pPr algn="just">
              <a:lnSpc>
                <a:spcPct val="107000"/>
              </a:lnSpc>
              <a:spcAft>
                <a:spcPts val="800"/>
              </a:spcAft>
            </a:pPr>
            <a:r>
              <a:rPr lang="en-US" sz="3600" b="1" dirty="0">
                <a:solidFill>
                  <a:srgbClr val="C00000"/>
                </a:solidFill>
                <a:latin typeface="Times New Roman" panose="02020603050405020304" pitchFamily="18" charset="0"/>
                <a:ea typeface="Calibri" panose="020F0502020204030204" pitchFamily="34" charset="0"/>
              </a:rPr>
              <a:t>Lead – Through Teaching</a:t>
            </a:r>
            <a:endParaRPr lang="en-US" sz="3600" dirty="0">
              <a:solidFill>
                <a:srgbClr val="C00000"/>
              </a:solidFill>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9437210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1142" y="1540519"/>
            <a:ext cx="9826172" cy="4412618"/>
          </a:xfrm>
          <a:prstGeom prst="rect">
            <a:avLst/>
          </a:prstGeom>
        </p:spPr>
        <p:txBody>
          <a:bodyPr wrap="square">
            <a:spAutoFit/>
          </a:bodyPr>
          <a:lstStyle/>
          <a:p>
            <a:pPr marL="342900" marR="0" lvl="0" indent="-342900" algn="just">
              <a:lnSpc>
                <a:spcPct val="107000"/>
              </a:lnSpc>
              <a:spcBef>
                <a:spcPts val="0"/>
              </a:spcBef>
              <a:spcAft>
                <a:spcPts val="0"/>
              </a:spcAft>
              <a:buFont typeface="Symbol" panose="05050102010706020507" pitchFamily="18" charset="2"/>
              <a:buChar char=""/>
            </a:pPr>
            <a:r>
              <a:rPr lang="en-US" sz="2400" b="1" i="1" dirty="0">
                <a:latin typeface="Times New Roman" panose="02020603050405020304" pitchFamily="18" charset="0"/>
                <a:ea typeface="Calibri" panose="020F0502020204030204" pitchFamily="34" charset="0"/>
              </a:rPr>
              <a:t>Method</a:t>
            </a:r>
          </a:p>
          <a:p>
            <a:pPr marL="228600" marR="0" algn="just">
              <a:lnSpc>
                <a:spcPct val="107000"/>
              </a:lnSpc>
              <a:spcBef>
                <a:spcPts val="0"/>
              </a:spcBef>
              <a:spcAft>
                <a:spcPts val="800"/>
              </a:spcAft>
            </a:pPr>
            <a:r>
              <a:rPr lang="en-US" sz="2400" dirty="0">
                <a:latin typeface="Times New Roman" panose="02020603050405020304" pitchFamily="18" charset="0"/>
                <a:ea typeface="Calibri" panose="020F0502020204030204" pitchFamily="34" charset="0"/>
              </a:rPr>
              <a:t>The operator grasps the robot’s end-effector and is leading it through the desired path at the required speed, while simultaneously recording the values of joint angles. However, it might not be possible to generate the motion of the robot’s joints by pulling its end-effector. To solve this problem, we use a robot-simulator, which is </a:t>
            </a:r>
            <a:r>
              <a:rPr lang="en-US" sz="2400" dirty="0" err="1">
                <a:latin typeface="Times New Roman" panose="02020603050405020304" pitchFamily="18" charset="0"/>
                <a:ea typeface="Calibri" panose="020F0502020204030204" pitchFamily="34" charset="0"/>
              </a:rPr>
              <a:t>kinematically</a:t>
            </a:r>
            <a:r>
              <a:rPr lang="en-US" sz="2400" dirty="0">
                <a:latin typeface="Times New Roman" panose="02020603050405020304" pitchFamily="18" charset="0"/>
                <a:ea typeface="Calibri" panose="020F0502020204030204" pitchFamily="34" charset="0"/>
              </a:rPr>
              <a:t> equivalent to the main robot to be taught. It is equipped with feedback devices (like encoders), but with no drives and transmission elements. This simulator is manually grasped by the operator and led through the required path. The values of joint angles are sampled at a constant frequency and stored in the computer. Once taught, the robot is capable of repeating the operation as many times as required</a:t>
            </a:r>
            <a:r>
              <a:rPr lang="en-US" sz="2400" dirty="0" smtClean="0">
                <a:latin typeface="Times New Roman" panose="02020603050405020304" pitchFamily="18" charset="0"/>
                <a:ea typeface="Calibri" panose="020F0502020204030204" pitchFamily="34" charset="0"/>
              </a:rPr>
              <a:t>.</a:t>
            </a:r>
            <a:endParaRPr lang="en-US" sz="2400" dirty="0">
              <a:latin typeface="Times New Roman" panose="02020603050405020304" pitchFamily="18" charset="0"/>
              <a:ea typeface="Calibri" panose="020F0502020204030204" pitchFamily="34" charset="0"/>
            </a:endParaRPr>
          </a:p>
        </p:txBody>
      </p:sp>
      <p:sp>
        <p:nvSpPr>
          <p:cNvPr id="3" name="Rectangle 2"/>
          <p:cNvSpPr/>
          <p:nvPr/>
        </p:nvSpPr>
        <p:spPr>
          <a:xfrm>
            <a:off x="1161142" y="752713"/>
            <a:ext cx="4696414" cy="583750"/>
          </a:xfrm>
          <a:prstGeom prst="rect">
            <a:avLst/>
          </a:prstGeom>
        </p:spPr>
        <p:txBody>
          <a:bodyPr wrap="none">
            <a:spAutoFit/>
          </a:bodyPr>
          <a:lstStyle/>
          <a:p>
            <a:pPr algn="just">
              <a:lnSpc>
                <a:spcPct val="107000"/>
              </a:lnSpc>
              <a:spcAft>
                <a:spcPts val="800"/>
              </a:spcAft>
            </a:pPr>
            <a:r>
              <a:rPr lang="en-US" sz="3200" b="1" dirty="0">
                <a:solidFill>
                  <a:srgbClr val="C00000"/>
                </a:solidFill>
                <a:latin typeface="Times New Roman" panose="02020603050405020304" pitchFamily="18" charset="0"/>
                <a:ea typeface="Calibri" panose="020F0502020204030204" pitchFamily="34" charset="0"/>
              </a:rPr>
              <a:t>Lead – Through Teaching</a:t>
            </a:r>
            <a:endParaRPr lang="en-US" sz="3200" dirty="0">
              <a:solidFill>
                <a:srgbClr val="C00000"/>
              </a:solidFill>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4856415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7941" y="1667753"/>
            <a:ext cx="10508343" cy="1854290"/>
          </a:xfrm>
          <a:prstGeom prst="rect">
            <a:avLst/>
          </a:prstGeom>
        </p:spPr>
        <p:txBody>
          <a:bodyPr wrap="square">
            <a:spAutoFit/>
          </a:bodyPr>
          <a:lstStyle/>
          <a:p>
            <a:pPr algn="just">
              <a:lnSpc>
                <a:spcPct val="107000"/>
              </a:lnSpc>
            </a:pPr>
            <a:r>
              <a:rPr lang="en-US" sz="3200" b="1" dirty="0">
                <a:solidFill>
                  <a:srgbClr val="C00000"/>
                </a:solidFill>
                <a:latin typeface="Times New Roman" panose="02020603050405020304" pitchFamily="18" charset="0"/>
                <a:ea typeface="Calibri" panose="020F0502020204030204" pitchFamily="34" charset="0"/>
              </a:rPr>
              <a:t>Robot Programming (off-line method)</a:t>
            </a:r>
            <a:endParaRPr lang="en-US" sz="3200" dirty="0">
              <a:solidFill>
                <a:srgbClr val="C00000"/>
              </a:solidFill>
              <a:latin typeface="Times New Roman" panose="02020603050405020304" pitchFamily="18" charset="0"/>
              <a:ea typeface="Calibri" panose="020F0502020204030204" pitchFamily="34" charset="0"/>
            </a:endParaRPr>
          </a:p>
          <a:p>
            <a:pPr marL="228600" marR="0" algn="just">
              <a:lnSpc>
                <a:spcPct val="107000"/>
              </a:lnSpc>
              <a:spcBef>
                <a:spcPts val="0"/>
              </a:spcBef>
              <a:spcAft>
                <a:spcPts val="0"/>
              </a:spcAft>
            </a:pPr>
            <a:r>
              <a:rPr lang="en-US" sz="1100" dirty="0">
                <a:latin typeface="Times New Roman" panose="02020603050405020304" pitchFamily="18" charset="0"/>
                <a:ea typeface="Calibri" panose="020F0502020204030204" pitchFamily="34" charset="0"/>
              </a:rPr>
              <a:t> </a:t>
            </a:r>
            <a:endParaRPr lang="en-US" sz="3200" dirty="0">
              <a:latin typeface="Times New Roman" panose="02020603050405020304" pitchFamily="18" charset="0"/>
              <a:ea typeface="Calibri" panose="020F0502020204030204" pitchFamily="34" charset="0"/>
            </a:endParaRPr>
          </a:p>
          <a:p>
            <a:pPr marL="228600" marR="0" algn="just">
              <a:lnSpc>
                <a:spcPct val="107000"/>
              </a:lnSpc>
              <a:spcBef>
                <a:spcPts val="0"/>
              </a:spcBef>
              <a:spcAft>
                <a:spcPts val="800"/>
              </a:spcAft>
            </a:pPr>
            <a:r>
              <a:rPr lang="en-US" sz="3200" dirty="0">
                <a:latin typeface="Times New Roman" panose="02020603050405020304" pitchFamily="18" charset="0"/>
                <a:ea typeface="Calibri" panose="020F0502020204030204" pitchFamily="34" charset="0"/>
              </a:rPr>
              <a:t>We use VAL (Versatile Assembly Language). Some of the VAL commands are similar to BASIC commands.</a:t>
            </a:r>
          </a:p>
        </p:txBody>
      </p:sp>
    </p:spTree>
    <p:extLst>
      <p:ext uri="{BB962C8B-B14F-4D97-AF65-F5344CB8AC3E}">
        <p14:creationId xmlns:p14="http://schemas.microsoft.com/office/powerpoint/2010/main" val="21554558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482145"/>
            <a:ext cx="10954693" cy="5523307"/>
          </a:xfrm>
          <a:prstGeom prst="rect">
            <a:avLst/>
          </a:prstGeom>
        </p:spPr>
        <p:txBody>
          <a:bodyPr wrap="square">
            <a:spAutoFit/>
          </a:bodyPr>
          <a:lstStyle/>
          <a:p>
            <a:pPr algn="just">
              <a:lnSpc>
                <a:spcPct val="107000"/>
              </a:lnSpc>
              <a:spcAft>
                <a:spcPts val="800"/>
              </a:spcAft>
            </a:pPr>
            <a:r>
              <a:rPr lang="en-US" sz="2800" b="1" dirty="0" smtClean="0">
                <a:solidFill>
                  <a:srgbClr val="0070C0"/>
                </a:solidFill>
                <a:latin typeface="Times New Roman" panose="02020603050405020304" pitchFamily="18" charset="0"/>
                <a:ea typeface="Calibri" panose="020F0502020204030204" pitchFamily="34" charset="0"/>
              </a:rPr>
              <a:t>CALI:</a:t>
            </a:r>
            <a:r>
              <a:rPr lang="en-US" sz="2800" dirty="0" smtClean="0">
                <a:latin typeface="Times New Roman" panose="02020603050405020304" pitchFamily="18" charset="0"/>
                <a:ea typeface="Calibri" panose="020F0502020204030204" pitchFamily="34" charset="0"/>
              </a:rPr>
              <a:t> Used for the calibration of robot.</a:t>
            </a:r>
          </a:p>
          <a:p>
            <a:pPr algn="just">
              <a:lnSpc>
                <a:spcPct val="107000"/>
              </a:lnSpc>
              <a:spcAft>
                <a:spcPts val="800"/>
              </a:spcAft>
            </a:pPr>
            <a:r>
              <a:rPr lang="en-US" sz="2800" b="1" dirty="0" smtClean="0">
                <a:solidFill>
                  <a:srgbClr val="0070C0"/>
                </a:solidFill>
                <a:latin typeface="Times New Roman" panose="02020603050405020304" pitchFamily="18" charset="0"/>
                <a:ea typeface="Calibri" panose="020F0502020204030204" pitchFamily="34" charset="0"/>
              </a:rPr>
              <a:t>DO READY:</a:t>
            </a:r>
            <a:r>
              <a:rPr lang="en-US" sz="2800" dirty="0" smtClean="0">
                <a:solidFill>
                  <a:srgbClr val="0070C0"/>
                </a:solidFill>
                <a:latin typeface="Times New Roman" panose="02020603050405020304" pitchFamily="18" charset="0"/>
                <a:ea typeface="Calibri" panose="020F0502020204030204" pitchFamily="34" charset="0"/>
              </a:rPr>
              <a:t> </a:t>
            </a:r>
            <a:r>
              <a:rPr lang="en-US" sz="2800" dirty="0">
                <a:latin typeface="Times New Roman" panose="02020603050405020304" pitchFamily="18" charset="0"/>
                <a:ea typeface="Calibri" panose="020F0502020204030204" pitchFamily="34" charset="0"/>
              </a:rPr>
              <a:t>T</a:t>
            </a:r>
            <a:r>
              <a:rPr lang="en-US" sz="2800" dirty="0" smtClean="0">
                <a:latin typeface="Times New Roman" panose="02020603050405020304" pitchFamily="18" charset="0"/>
                <a:ea typeface="Calibri" panose="020F0502020204030204" pitchFamily="34" charset="0"/>
              </a:rPr>
              <a:t>akes the robot to home position from current location.</a:t>
            </a:r>
            <a:endParaRPr lang="en-US" sz="2800" dirty="0">
              <a:latin typeface="Times New Roman" panose="02020603050405020304" pitchFamily="18" charset="0"/>
              <a:ea typeface="Calibri" panose="020F0502020204030204" pitchFamily="34" charset="0"/>
            </a:endParaRPr>
          </a:p>
          <a:p>
            <a:pPr algn="just">
              <a:lnSpc>
                <a:spcPct val="107000"/>
              </a:lnSpc>
              <a:spcAft>
                <a:spcPts val="800"/>
              </a:spcAft>
            </a:pPr>
            <a:r>
              <a:rPr lang="en-US" sz="2800" b="1" dirty="0" smtClean="0">
                <a:solidFill>
                  <a:srgbClr val="0070C0"/>
                </a:solidFill>
                <a:latin typeface="Times New Roman" panose="02020603050405020304" pitchFamily="18" charset="0"/>
                <a:ea typeface="Calibri" panose="020F0502020204030204" pitchFamily="34" charset="0"/>
              </a:rPr>
              <a:t>DO DRIVE:</a:t>
            </a:r>
            <a:r>
              <a:rPr lang="en-US" sz="2800" dirty="0" smtClean="0">
                <a:solidFill>
                  <a:srgbClr val="0070C0"/>
                </a:solidFill>
                <a:latin typeface="Times New Roman" panose="02020603050405020304" pitchFamily="18" charset="0"/>
                <a:ea typeface="Calibri" panose="020F0502020204030204" pitchFamily="34" charset="0"/>
              </a:rPr>
              <a:t> </a:t>
            </a:r>
            <a:r>
              <a:rPr lang="en-US" sz="2800" dirty="0" smtClean="0">
                <a:latin typeface="Times New Roman" panose="02020603050405020304" pitchFamily="18" charset="0"/>
                <a:ea typeface="Calibri" panose="020F0502020204030204" pitchFamily="34" charset="0"/>
              </a:rPr>
              <a:t>Used for moving individual joint.</a:t>
            </a:r>
            <a:endParaRPr lang="en-US" sz="2800" dirty="0">
              <a:latin typeface="Times New Roman" panose="02020603050405020304" pitchFamily="18" charset="0"/>
              <a:ea typeface="Calibri" panose="020F0502020204030204" pitchFamily="34" charset="0"/>
            </a:endParaRPr>
          </a:p>
          <a:p>
            <a:pPr algn="just">
              <a:lnSpc>
                <a:spcPct val="107000"/>
              </a:lnSpc>
              <a:spcAft>
                <a:spcPts val="800"/>
              </a:spcAft>
            </a:pPr>
            <a:r>
              <a:rPr lang="en-US" sz="2800" b="1" dirty="0" smtClean="0">
                <a:solidFill>
                  <a:srgbClr val="0070C0"/>
                </a:solidFill>
                <a:latin typeface="Times New Roman" panose="02020603050405020304" pitchFamily="18" charset="0"/>
                <a:ea typeface="Calibri" panose="020F0502020204030204" pitchFamily="34" charset="0"/>
              </a:rPr>
              <a:t>EDIT:</a:t>
            </a:r>
            <a:r>
              <a:rPr lang="en-US" sz="2800" dirty="0" smtClean="0">
                <a:latin typeface="Times New Roman" panose="02020603050405020304" pitchFamily="18" charset="0"/>
                <a:ea typeface="Calibri" panose="020F0502020204030204" pitchFamily="34" charset="0"/>
              </a:rPr>
              <a:t> </a:t>
            </a:r>
            <a:r>
              <a:rPr lang="en-US" sz="2800" dirty="0">
                <a:latin typeface="Times New Roman" panose="02020603050405020304" pitchFamily="18" charset="0"/>
                <a:ea typeface="Calibri" panose="020F0502020204030204" pitchFamily="34" charset="0"/>
              </a:rPr>
              <a:t>Used for </a:t>
            </a:r>
            <a:r>
              <a:rPr lang="en-US" sz="2800" dirty="0" smtClean="0">
                <a:latin typeface="Times New Roman" panose="02020603050405020304" pitchFamily="18" charset="0"/>
                <a:ea typeface="Calibri" panose="020F0502020204030204" pitchFamily="34" charset="0"/>
              </a:rPr>
              <a:t>writing the program to do a task.</a:t>
            </a:r>
            <a:endParaRPr lang="en-US" sz="2800" dirty="0">
              <a:latin typeface="Times New Roman" panose="02020603050405020304" pitchFamily="18" charset="0"/>
              <a:ea typeface="Calibri" panose="020F0502020204030204" pitchFamily="34" charset="0"/>
            </a:endParaRPr>
          </a:p>
          <a:p>
            <a:pPr algn="just">
              <a:lnSpc>
                <a:spcPct val="107000"/>
              </a:lnSpc>
              <a:spcAft>
                <a:spcPts val="800"/>
              </a:spcAft>
            </a:pPr>
            <a:r>
              <a:rPr lang="en-US" sz="2800" b="1" dirty="0" smtClean="0">
                <a:solidFill>
                  <a:srgbClr val="0070C0"/>
                </a:solidFill>
                <a:latin typeface="Times New Roman" panose="02020603050405020304" pitchFamily="18" charset="0"/>
                <a:ea typeface="Calibri" panose="020F0502020204030204" pitchFamily="34" charset="0"/>
              </a:rPr>
              <a:t>EXECUTE:</a:t>
            </a:r>
            <a:r>
              <a:rPr lang="en-US" sz="2800" dirty="0" smtClean="0">
                <a:solidFill>
                  <a:srgbClr val="0070C0"/>
                </a:solidFill>
                <a:latin typeface="Times New Roman" panose="02020603050405020304" pitchFamily="18" charset="0"/>
                <a:ea typeface="Calibri" panose="020F0502020204030204" pitchFamily="34" charset="0"/>
              </a:rPr>
              <a:t> </a:t>
            </a:r>
            <a:r>
              <a:rPr lang="en-US" sz="2800" dirty="0">
                <a:latin typeface="Times New Roman" panose="02020603050405020304" pitchFamily="18" charset="0"/>
                <a:ea typeface="Calibri" panose="020F0502020204030204" pitchFamily="34" charset="0"/>
              </a:rPr>
              <a:t>Used for </a:t>
            </a:r>
            <a:r>
              <a:rPr lang="en-US" sz="2800" dirty="0" smtClean="0">
                <a:latin typeface="Times New Roman" panose="02020603050405020304" pitchFamily="18" charset="0"/>
                <a:ea typeface="Calibri" panose="020F0502020204030204" pitchFamily="34" charset="0"/>
              </a:rPr>
              <a:t>executing the already written program.</a:t>
            </a:r>
          </a:p>
          <a:p>
            <a:pPr algn="just">
              <a:lnSpc>
                <a:spcPct val="107000"/>
              </a:lnSpc>
              <a:spcAft>
                <a:spcPts val="800"/>
              </a:spcAft>
            </a:pPr>
            <a:r>
              <a:rPr lang="en-US" sz="2800" b="1" dirty="0" smtClean="0">
                <a:solidFill>
                  <a:srgbClr val="0070C0"/>
                </a:solidFill>
                <a:latin typeface="Times New Roman" panose="02020603050405020304" pitchFamily="18" charset="0"/>
                <a:ea typeface="Calibri" panose="020F0502020204030204" pitchFamily="34" charset="0"/>
              </a:rPr>
              <a:t>SPEED:</a:t>
            </a:r>
            <a:r>
              <a:rPr lang="en-US" sz="2800" dirty="0" smtClean="0">
                <a:solidFill>
                  <a:srgbClr val="0070C0"/>
                </a:solidFill>
                <a:latin typeface="Times New Roman" panose="02020603050405020304" pitchFamily="18" charset="0"/>
                <a:ea typeface="Calibri" panose="020F0502020204030204" pitchFamily="34" charset="0"/>
              </a:rPr>
              <a:t> </a:t>
            </a:r>
            <a:r>
              <a:rPr lang="en-US" sz="2800" dirty="0">
                <a:latin typeface="Times New Roman" panose="02020603050405020304" pitchFamily="18" charset="0"/>
                <a:ea typeface="Calibri" panose="020F0502020204030204" pitchFamily="34" charset="0"/>
              </a:rPr>
              <a:t>Used for </a:t>
            </a:r>
            <a:r>
              <a:rPr lang="en-US" sz="2800" dirty="0" smtClean="0">
                <a:latin typeface="Times New Roman" panose="02020603050405020304" pitchFamily="18" charset="0"/>
                <a:ea typeface="Calibri" panose="020F0502020204030204" pitchFamily="34" charset="0"/>
              </a:rPr>
              <a:t>setting the speed of the end-effector.</a:t>
            </a:r>
          </a:p>
          <a:p>
            <a:pPr algn="just">
              <a:lnSpc>
                <a:spcPct val="107000"/>
              </a:lnSpc>
              <a:spcAft>
                <a:spcPts val="800"/>
              </a:spcAft>
            </a:pPr>
            <a:r>
              <a:rPr lang="en-US" sz="2800" b="1" dirty="0" smtClean="0">
                <a:solidFill>
                  <a:srgbClr val="0070C0"/>
                </a:solidFill>
                <a:latin typeface="Times New Roman" panose="02020603050405020304" pitchFamily="18" charset="0"/>
                <a:ea typeface="Calibri" panose="020F0502020204030204" pitchFamily="34" charset="0"/>
              </a:rPr>
              <a:t>MOVE:</a:t>
            </a:r>
            <a:r>
              <a:rPr lang="en-US" sz="2800" dirty="0" smtClean="0">
                <a:latin typeface="Times New Roman" panose="02020603050405020304" pitchFamily="18" charset="0"/>
                <a:ea typeface="Calibri" panose="020F0502020204030204" pitchFamily="34" charset="0"/>
              </a:rPr>
              <a:t> Used to command the end-effector to move form one pre-defined point to another.</a:t>
            </a:r>
            <a:endParaRPr lang="en-US" sz="2800" dirty="0">
              <a:latin typeface="Times New Roman" panose="02020603050405020304" pitchFamily="18" charset="0"/>
              <a:ea typeface="Calibri" panose="020F0502020204030204" pitchFamily="34" charset="0"/>
            </a:endParaRPr>
          </a:p>
          <a:p>
            <a:pPr algn="just">
              <a:lnSpc>
                <a:spcPct val="107000"/>
              </a:lnSpc>
              <a:spcAft>
                <a:spcPts val="800"/>
              </a:spcAft>
            </a:pPr>
            <a:endParaRPr lang="en-US" sz="2800" dirty="0">
              <a:latin typeface="Times New Roman" panose="02020603050405020304" pitchFamily="18" charset="0"/>
              <a:ea typeface="Calibri" panose="020F0502020204030204" pitchFamily="34" charset="0"/>
            </a:endParaRPr>
          </a:p>
          <a:p>
            <a:pPr algn="just">
              <a:lnSpc>
                <a:spcPct val="107000"/>
              </a:lnSpc>
              <a:spcAft>
                <a:spcPts val="800"/>
              </a:spcAft>
            </a:pPr>
            <a:endParaRPr lang="en-US" sz="2800" dirty="0">
              <a:latin typeface="Times New Roman" panose="02020603050405020304" pitchFamily="18" charset="0"/>
              <a:ea typeface="Calibri" panose="020F0502020204030204" pitchFamily="34" charset="0"/>
            </a:endParaRPr>
          </a:p>
        </p:txBody>
      </p:sp>
      <p:sp>
        <p:nvSpPr>
          <p:cNvPr id="3" name="Rectangle 2"/>
          <p:cNvSpPr/>
          <p:nvPr/>
        </p:nvSpPr>
        <p:spPr>
          <a:xfrm>
            <a:off x="914400" y="558131"/>
            <a:ext cx="4330416" cy="583750"/>
          </a:xfrm>
          <a:prstGeom prst="rect">
            <a:avLst/>
          </a:prstGeom>
        </p:spPr>
        <p:txBody>
          <a:bodyPr wrap="none">
            <a:spAutoFit/>
          </a:bodyPr>
          <a:lstStyle/>
          <a:p>
            <a:pPr algn="just">
              <a:lnSpc>
                <a:spcPct val="107000"/>
              </a:lnSpc>
              <a:spcAft>
                <a:spcPts val="800"/>
              </a:spcAft>
            </a:pPr>
            <a:r>
              <a:rPr lang="en-US" sz="3200" b="1" dirty="0">
                <a:solidFill>
                  <a:srgbClr val="C00000"/>
                </a:solidFill>
                <a:latin typeface="Times New Roman" panose="02020603050405020304" pitchFamily="18" charset="0"/>
                <a:ea typeface="Calibri" panose="020F0502020204030204" pitchFamily="34" charset="0"/>
              </a:rPr>
              <a:t>List of VAL commands:</a:t>
            </a:r>
            <a:endParaRPr lang="en-US" sz="3200" dirty="0">
              <a:solidFill>
                <a:srgbClr val="C00000"/>
              </a:solidFill>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8907495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77255" y="1371388"/>
            <a:ext cx="9559743" cy="2570319"/>
          </a:xfrm>
          <a:prstGeom prst="rect">
            <a:avLst/>
          </a:prstGeom>
        </p:spPr>
        <p:txBody>
          <a:bodyPr wrap="square">
            <a:spAutoFit/>
          </a:bodyPr>
          <a:lstStyle/>
          <a:p>
            <a:pPr algn="just">
              <a:lnSpc>
                <a:spcPct val="107000"/>
              </a:lnSpc>
            </a:pPr>
            <a:r>
              <a:rPr lang="en-US" sz="2800" b="1" dirty="0">
                <a:solidFill>
                  <a:srgbClr val="C00000"/>
                </a:solidFill>
                <a:latin typeface="Times New Roman" panose="02020603050405020304" pitchFamily="18" charset="0"/>
                <a:ea typeface="Calibri" panose="020F0502020204030204" pitchFamily="34" charset="0"/>
              </a:rPr>
              <a:t>Tasks to be performed:</a:t>
            </a:r>
            <a:endParaRPr lang="en-US" sz="2800" dirty="0">
              <a:solidFill>
                <a:srgbClr val="C00000"/>
              </a:solidFill>
              <a:latin typeface="Times New Roman" panose="02020603050405020304" pitchFamily="18" charset="0"/>
              <a:ea typeface="Calibri" panose="020F0502020204030204" pitchFamily="34" charset="0"/>
            </a:endParaRPr>
          </a:p>
          <a:p>
            <a:pPr algn="just">
              <a:lnSpc>
                <a:spcPct val="107000"/>
              </a:lnSpc>
            </a:pPr>
            <a:r>
              <a:rPr lang="en-US" sz="1050" dirty="0">
                <a:latin typeface="Times New Roman" panose="02020603050405020304" pitchFamily="18" charset="0"/>
                <a:ea typeface="Calibri" panose="020F0502020204030204" pitchFamily="34" charset="0"/>
              </a:rPr>
              <a:t> </a:t>
            </a:r>
            <a:endParaRPr lang="en-US" sz="2800" dirty="0">
              <a:latin typeface="Times New Roman" panose="02020603050405020304" pitchFamily="18" charset="0"/>
              <a:ea typeface="Calibri" panose="020F0502020204030204" pitchFamily="34" charset="0"/>
            </a:endParaRPr>
          </a:p>
          <a:p>
            <a:pPr marL="342900" marR="0" lvl="0" indent="-342900" algn="just">
              <a:lnSpc>
                <a:spcPct val="107000"/>
              </a:lnSpc>
              <a:spcBef>
                <a:spcPts val="0"/>
              </a:spcBef>
              <a:spcAft>
                <a:spcPts val="0"/>
              </a:spcAft>
              <a:buFont typeface="+mj-lt"/>
              <a:buAutoNum type="arabicParenR"/>
            </a:pPr>
            <a:r>
              <a:rPr lang="en-US" sz="2800" dirty="0">
                <a:latin typeface="Times New Roman" panose="02020603050405020304" pitchFamily="18" charset="0"/>
                <a:ea typeface="Calibri" panose="020F0502020204030204" pitchFamily="34" charset="0"/>
              </a:rPr>
              <a:t>Prepare a sketch of the PUMA. Label all six joints of the robot. Draw kinematic diagram of the robot.</a:t>
            </a:r>
          </a:p>
          <a:p>
            <a:pPr marL="342900" marR="0" lvl="0" indent="-342900" algn="just">
              <a:lnSpc>
                <a:spcPct val="107000"/>
              </a:lnSpc>
              <a:spcBef>
                <a:spcPts val="0"/>
              </a:spcBef>
              <a:spcAft>
                <a:spcPts val="0"/>
              </a:spcAft>
              <a:buFont typeface="+mj-lt"/>
              <a:buAutoNum type="arabicParenR"/>
            </a:pPr>
            <a:r>
              <a:rPr lang="en-US" sz="2800" dirty="0">
                <a:latin typeface="Times New Roman" panose="02020603050405020304" pitchFamily="18" charset="0"/>
                <a:ea typeface="Calibri" panose="020F0502020204030204" pitchFamily="34" charset="0"/>
              </a:rPr>
              <a:t>Prepare a list of VAL commands.</a:t>
            </a:r>
          </a:p>
          <a:p>
            <a:pPr marL="342900" marR="0" lvl="0" indent="-342900" algn="just">
              <a:lnSpc>
                <a:spcPct val="107000"/>
              </a:lnSpc>
              <a:spcBef>
                <a:spcPts val="0"/>
              </a:spcBef>
              <a:spcAft>
                <a:spcPts val="800"/>
              </a:spcAft>
              <a:buFont typeface="+mj-lt"/>
              <a:buAutoNum type="arabicParenR"/>
            </a:pPr>
            <a:r>
              <a:rPr lang="en-US" sz="2800" dirty="0">
                <a:latin typeface="Times New Roman" panose="02020603050405020304" pitchFamily="18" charset="0"/>
                <a:ea typeface="Calibri" panose="020F0502020204030204" pitchFamily="34" charset="0"/>
              </a:rPr>
              <a:t>Write down VAL commands to solve a problem.</a:t>
            </a:r>
          </a:p>
        </p:txBody>
      </p:sp>
    </p:spTree>
    <p:extLst>
      <p:ext uri="{BB962C8B-B14F-4D97-AF65-F5344CB8AC3E}">
        <p14:creationId xmlns:p14="http://schemas.microsoft.com/office/powerpoint/2010/main" val="3365288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611</Words>
  <Application>Microsoft Office PowerPoint</Application>
  <PresentationFormat>Widescreen</PresentationFormat>
  <Paragraphs>74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Saikat Sahoo</dc:creator>
  <cp:lastModifiedBy>Ujjal Dey</cp:lastModifiedBy>
  <cp:revision>50</cp:revision>
  <dcterms:created xsi:type="dcterms:W3CDTF">2020-04-09T13:29:44Z</dcterms:created>
  <dcterms:modified xsi:type="dcterms:W3CDTF">2020-09-12T04:49:45Z</dcterms:modified>
</cp:coreProperties>
</file>