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ab.dei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8001000" cy="2743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Project 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i="1" dirty="0" smtClean="0"/>
              <a:t>Simulation Of Differential Relay Protection And Numerical Relay Protection On Virtual Power Lab</a:t>
            </a:r>
            <a:endParaRPr lang="en-US" sz="3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648200"/>
            <a:ext cx="8686800" cy="2057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1" u="sng" dirty="0" smtClean="0"/>
              <a:t>Under Guidance of:-</a:t>
            </a:r>
            <a:r>
              <a:rPr lang="en-US" b="1" i="1" dirty="0"/>
              <a:t> </a:t>
            </a:r>
            <a:r>
              <a:rPr lang="en-US" b="1" i="1" dirty="0" smtClean="0"/>
              <a:t>                            </a:t>
            </a:r>
            <a:r>
              <a:rPr lang="en-US" b="1" i="1" u="sng" dirty="0" smtClean="0"/>
              <a:t>Presented By:-</a:t>
            </a:r>
          </a:p>
          <a:p>
            <a:pPr algn="l"/>
            <a:r>
              <a:rPr lang="en-US" sz="2400" dirty="0" smtClean="0"/>
              <a:t>Prof. D.K. CHATURVEDI                                                  RAJIT KUMAR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		          SAKSHAM PATHAK</a:t>
            </a:r>
          </a:p>
          <a:p>
            <a:pPr algn="l"/>
            <a:r>
              <a:rPr lang="en-US" sz="2400" b="1" i="1" dirty="0"/>
              <a:t> </a:t>
            </a:r>
            <a:r>
              <a:rPr lang="en-US" sz="2400" b="1" i="1" dirty="0" smtClean="0"/>
              <a:t>                                                   			          </a:t>
            </a:r>
            <a:r>
              <a:rPr lang="en-US" sz="2400" dirty="0" smtClean="0"/>
              <a:t>SUNIL CHHALOTRA</a:t>
            </a:r>
          </a:p>
          <a:p>
            <a:pPr algn="l"/>
            <a:r>
              <a:rPr lang="en-US" sz="2400" b="1" i="1" dirty="0"/>
              <a:t> </a:t>
            </a:r>
            <a:r>
              <a:rPr lang="en-US" sz="2400" b="1" i="1" dirty="0" smtClean="0"/>
              <a:t>                                                                                          </a:t>
            </a:r>
            <a:r>
              <a:rPr lang="en-US" sz="2400" dirty="0" smtClean="0"/>
              <a:t>YOGESH KUMAR</a:t>
            </a:r>
            <a:endParaRPr lang="en-US" sz="2400" b="1" i="1" dirty="0"/>
          </a:p>
        </p:txBody>
      </p:sp>
      <p:pic>
        <p:nvPicPr>
          <p:cNvPr id="4" name="Picture 3" descr="C:\Users\nikhil\AppData\Local\Microsoft\Windows\INetCache\Content.Word\download 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971800"/>
            <a:ext cx="213360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9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numerical relay has been designed to protect the motor against </a:t>
            </a:r>
            <a:r>
              <a:rPr lang="en-US" dirty="0" smtClean="0"/>
              <a:t>as </a:t>
            </a:r>
            <a:r>
              <a:rPr lang="en-US" dirty="0"/>
              <a:t>mechanical </a:t>
            </a:r>
            <a:r>
              <a:rPr lang="en-US" dirty="0" smtClean="0"/>
              <a:t>overload, </a:t>
            </a:r>
            <a:r>
              <a:rPr lang="en-US" dirty="0"/>
              <a:t>stalling and locked rotor, short </a:t>
            </a:r>
            <a:r>
              <a:rPr lang="en-US" dirty="0" smtClean="0"/>
              <a:t>circuit, </a:t>
            </a:r>
            <a:r>
              <a:rPr lang="en-US" dirty="0"/>
              <a:t>earth fault , phase </a:t>
            </a:r>
            <a:r>
              <a:rPr lang="en-US" dirty="0" smtClean="0"/>
              <a:t>unbalancing, </a:t>
            </a:r>
            <a:r>
              <a:rPr lang="en-US" dirty="0"/>
              <a:t>single </a:t>
            </a:r>
            <a:r>
              <a:rPr lang="en-US" dirty="0" smtClean="0"/>
              <a:t>phasing, </a:t>
            </a:r>
            <a:r>
              <a:rPr lang="en-US" dirty="0"/>
              <a:t>terminal box and cabling </a:t>
            </a:r>
            <a:r>
              <a:rPr lang="en-US" dirty="0" smtClean="0"/>
              <a:t>failures, </a:t>
            </a:r>
            <a:r>
              <a:rPr lang="en-US" dirty="0"/>
              <a:t>and too </a:t>
            </a:r>
            <a:r>
              <a:rPr lang="en-US" dirty="0" smtClean="0"/>
              <a:t>frequent starts.</a:t>
            </a:r>
          </a:p>
          <a:p>
            <a:r>
              <a:rPr lang="en-US" dirty="0"/>
              <a:t>The slave relay is an electromagnetic, semi static relay which closes its contacts.</a:t>
            </a:r>
          </a:p>
        </p:txBody>
      </p:sp>
    </p:spTree>
    <p:extLst>
      <p:ext uri="{BB962C8B-B14F-4D97-AF65-F5344CB8AC3E}">
        <p14:creationId xmlns:p14="http://schemas.microsoft.com/office/powerpoint/2010/main" val="38832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ADVANTAGES OF NUMERICAL REALAYS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</a:t>
            </a:r>
            <a:r>
              <a:rPr lang="en-US" dirty="0"/>
              <a:t>burden on </a:t>
            </a:r>
            <a:r>
              <a:rPr lang="en-US" dirty="0" smtClean="0"/>
              <a:t>CT and PT.</a:t>
            </a:r>
          </a:p>
          <a:p>
            <a:r>
              <a:rPr lang="en-US" dirty="0" smtClean="0"/>
              <a:t> </a:t>
            </a:r>
            <a:r>
              <a:rPr lang="en-US" dirty="0"/>
              <a:t>fast </a:t>
            </a:r>
            <a:r>
              <a:rPr lang="en-US" dirty="0" smtClean="0"/>
              <a:t>operation.</a:t>
            </a:r>
          </a:p>
          <a:p>
            <a:r>
              <a:rPr lang="en-US" dirty="0" smtClean="0"/>
              <a:t>absence </a:t>
            </a:r>
            <a:r>
              <a:rPr lang="en-US" dirty="0"/>
              <a:t>of mechanical inertia and contact </a:t>
            </a:r>
            <a:r>
              <a:rPr lang="en-US" dirty="0" smtClean="0"/>
              <a:t>trouble.</a:t>
            </a:r>
          </a:p>
          <a:p>
            <a:r>
              <a:rPr lang="en-US" dirty="0" smtClean="0"/>
              <a:t>long </a:t>
            </a:r>
            <a:r>
              <a:rPr lang="en-US" dirty="0"/>
              <a:t>life and less </a:t>
            </a:r>
            <a:r>
              <a:rPr lang="en-US" dirty="0" smtClean="0"/>
              <a:t>maintenance.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So</a:t>
            </a:r>
            <a:r>
              <a:rPr lang="en-US" dirty="0"/>
              <a:t>, they are superior to electromagnetic </a:t>
            </a:r>
            <a:r>
              <a:rPr lang="en-US" dirty="0" smtClean="0"/>
              <a:t>    relay</a:t>
            </a:r>
            <a:r>
              <a:rPr lang="en-US" dirty="0"/>
              <a:t>, but they are costly and required more maintenance.</a:t>
            </a:r>
          </a:p>
        </p:txBody>
      </p:sp>
    </p:spTree>
    <p:extLst>
      <p:ext uri="{BB962C8B-B14F-4D97-AF65-F5344CB8AC3E}">
        <p14:creationId xmlns:p14="http://schemas.microsoft.com/office/powerpoint/2010/main" val="20638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Simulation of protection system.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part of project, work is that to create either animated pictures or controlling the images of different protection systems of Transformer and Induction Motor.</a:t>
            </a:r>
          </a:p>
          <a:p>
            <a:pPr marL="0" indent="0">
              <a:buNone/>
            </a:pPr>
            <a:r>
              <a:rPr lang="en-US" dirty="0" smtClean="0"/>
              <a:t>This is much more helpful for understanding about protection system and different types of faults.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IMAGES FOR SIMULATION OF DIFFERENTIAL RELAY PROTECTION OF TRANSFORMER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STAGE i.e. No connection of Transformer selected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Vishal\Desktop\sunil major\New folder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514600"/>
            <a:ext cx="7600950" cy="399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9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When Transformer connection is STAR-STAR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 the CTs connections are DELTA-DELTA. </a:t>
            </a:r>
            <a:endParaRPr lang="en-US" dirty="0"/>
          </a:p>
        </p:txBody>
      </p:sp>
      <p:pic>
        <p:nvPicPr>
          <p:cNvPr id="5" name="Picture 4" descr="C:\Users\Vishal\Desktop\sunil major\New folder\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433512"/>
            <a:ext cx="8020050" cy="3748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0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200" dirty="0"/>
              <a:t>When Transformer connection is </a:t>
            </a:r>
            <a:r>
              <a:rPr lang="en-US" sz="3200" dirty="0" smtClean="0"/>
              <a:t>STAR-DELTA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 the CTs connections are DELTA-STAR.</a:t>
            </a:r>
            <a:endParaRPr lang="en-US" dirty="0"/>
          </a:p>
        </p:txBody>
      </p:sp>
      <p:pic>
        <p:nvPicPr>
          <p:cNvPr id="4" name="Picture 3" descr="C:\Users\Vishal\Desktop\sunil major\New folder\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143000"/>
            <a:ext cx="7905750" cy="4190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7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When Transformer connection is DELTA-STAR.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the CTs connections </a:t>
            </a:r>
            <a:r>
              <a:rPr lang="en-US" dirty="0" smtClean="0"/>
              <a:t>are</a:t>
            </a:r>
            <a:r>
              <a:rPr lang="en-US" dirty="0"/>
              <a:t> </a:t>
            </a:r>
            <a:r>
              <a:rPr lang="en-US" dirty="0" smtClean="0"/>
              <a:t>STAR-DELTA.</a:t>
            </a:r>
            <a:endParaRPr lang="en-US" dirty="0"/>
          </a:p>
        </p:txBody>
      </p:sp>
      <p:pic>
        <p:nvPicPr>
          <p:cNvPr id="4" name="Picture 3" descr="C:\Users\Vishal\Desktop\sunil major\New folder\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" y="1520190"/>
            <a:ext cx="8333740" cy="3817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When Transformer connection is </a:t>
            </a:r>
            <a:r>
              <a:rPr lang="en-US" sz="3200" dirty="0" smtClean="0"/>
              <a:t>DELTA-DELTA.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the CTs connections are </a:t>
            </a:r>
            <a:r>
              <a:rPr lang="en-US" dirty="0" smtClean="0"/>
              <a:t>STAR-STAR.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Vishal\Desktop\sunil major\New folder\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" y="1566862"/>
            <a:ext cx="8129905" cy="372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1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/>
              <a:t>IMAGES FOR SIMULATION OF </a:t>
            </a:r>
            <a:r>
              <a:rPr lang="en-US" sz="3200" b="1" u="sng" dirty="0" smtClean="0"/>
              <a:t>NUMERICAL </a:t>
            </a:r>
            <a:r>
              <a:rPr lang="en-US" sz="3200" b="1" u="sng" dirty="0"/>
              <a:t>RELAY PROTECTION OF </a:t>
            </a:r>
            <a:r>
              <a:rPr lang="en-US" sz="3200" b="1" u="sng" dirty="0" smtClean="0"/>
              <a:t>INDUCTION MOTAR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 fault occurs i.e. normal operating condition.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Vishal\Desktop\sunil major\New folder\numeric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3914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8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u="sng" dirty="0" smtClean="0"/>
              <a:t>When fault F1 (Line to Line) occurs</a:t>
            </a:r>
            <a:endParaRPr lang="en-US" sz="3200" u="sng" dirty="0"/>
          </a:p>
        </p:txBody>
      </p:sp>
      <p:pic>
        <p:nvPicPr>
          <p:cNvPr id="4" name="Content Placeholder 3" descr="C:\Users\Vishal\Desktop\sunil major\New folder\Fault\L-L Faul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12" y="1600200"/>
            <a:ext cx="7705176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7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9624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irtual lab and its goal.</a:t>
            </a:r>
          </a:p>
          <a:p>
            <a:r>
              <a:rPr lang="en-US" dirty="0" smtClean="0"/>
              <a:t>Relay protection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Differential </a:t>
            </a:r>
            <a:r>
              <a:rPr lang="en-US" dirty="0"/>
              <a:t>R</a:t>
            </a:r>
            <a:r>
              <a:rPr lang="en-US" dirty="0" smtClean="0"/>
              <a:t>elay Protection.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Numerical </a:t>
            </a:r>
            <a:r>
              <a:rPr lang="en-US" dirty="0"/>
              <a:t>Relay </a:t>
            </a:r>
            <a:r>
              <a:rPr lang="en-US" dirty="0" smtClean="0"/>
              <a:t>Protection.</a:t>
            </a:r>
          </a:p>
          <a:p>
            <a:r>
              <a:rPr lang="en-US" dirty="0" smtClean="0"/>
              <a:t>Simulation of protection system.</a:t>
            </a:r>
          </a:p>
          <a:p>
            <a:r>
              <a:rPr lang="en-US" dirty="0" smtClean="0"/>
              <a:t>References.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u="sng" dirty="0"/>
              <a:t>When fault </a:t>
            </a:r>
            <a:r>
              <a:rPr lang="en-US" sz="3200" u="sng" dirty="0" smtClean="0"/>
              <a:t>F2 </a:t>
            </a:r>
            <a:r>
              <a:rPr lang="en-US" sz="3200" u="sng" dirty="0"/>
              <a:t>(Line to </a:t>
            </a:r>
            <a:r>
              <a:rPr lang="en-US" sz="3200" u="sng" dirty="0" smtClean="0"/>
              <a:t>Ground) </a:t>
            </a:r>
            <a:r>
              <a:rPr lang="en-US" sz="3200" u="sng" dirty="0"/>
              <a:t>occurs</a:t>
            </a:r>
            <a:endParaRPr lang="en-US" sz="3200" dirty="0"/>
          </a:p>
        </p:txBody>
      </p:sp>
      <p:pic>
        <p:nvPicPr>
          <p:cNvPr id="4" name="Content Placeholder 3" descr="C:\Users\Vishal\Desktop\sunil major\New folder\Fault\L-G Faul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26" y="1600200"/>
            <a:ext cx="7196348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3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D.E.I. Virtual website : </a:t>
            </a:r>
            <a:r>
              <a:rPr lang="en-US" dirty="0" smtClean="0">
                <a:hlinkClick r:id="rId2"/>
              </a:rPr>
              <a:t>www.vlab.dei</a:t>
            </a:r>
            <a:r>
              <a:rPr lang="en-US" dirty="0" smtClean="0"/>
              <a:t>. co.in</a:t>
            </a:r>
            <a:endParaRPr lang="en-US" dirty="0" smtClean="0"/>
          </a:p>
          <a:p>
            <a:r>
              <a:rPr lang="en-US" dirty="0" smtClean="0"/>
              <a:t>Wikipedia.</a:t>
            </a:r>
          </a:p>
          <a:p>
            <a:r>
              <a:rPr lang="en-US" dirty="0" smtClean="0"/>
              <a:t>Power systems by </a:t>
            </a:r>
            <a:r>
              <a:rPr lang="en-US" dirty="0" err="1" smtClean="0"/>
              <a:t>C.L.Wadhwa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97563"/>
          </a:xfrm>
        </p:spPr>
        <p:txBody>
          <a:bodyPr/>
          <a:lstStyle/>
          <a:p>
            <a:pPr marL="0" indent="0" algn="ctr">
              <a:buNone/>
            </a:pPr>
            <a:endParaRPr lang="en-US" sz="8800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8800" dirty="0" smtClean="0">
                <a:solidFill>
                  <a:srgbClr val="7030A0"/>
                </a:solidFill>
              </a:rPr>
              <a:t>THANK YOU</a:t>
            </a:r>
            <a:endParaRPr lang="en-US" sz="8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virtual lab and its 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Virtual Labs is a project initiated by the 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Ministry of Human </a:t>
            </a:r>
            <a:r>
              <a:rPr lang="en-US" dirty="0" smtClean="0"/>
              <a:t>Resource and </a:t>
            </a:r>
            <a:r>
              <a:rPr lang="en-US" dirty="0"/>
              <a:t>D</a:t>
            </a:r>
            <a:r>
              <a:rPr lang="en-US" dirty="0" smtClean="0"/>
              <a:t>evelopment, Government of India, </a:t>
            </a:r>
            <a:r>
              <a:rPr lang="en-US" dirty="0"/>
              <a:t>under the National Mission on Education through Information and </a:t>
            </a:r>
            <a:r>
              <a:rPr lang="en-US" dirty="0" smtClean="0"/>
              <a:t>Communication </a:t>
            </a:r>
            <a:r>
              <a:rPr lang="en-US" dirty="0"/>
              <a:t>Technology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It also intends to develop a complete Learning Management System where the students can avail the various tools for learning, including additional web-resources, video-lectures, animated demonstrations and self-evaluation.</a:t>
            </a:r>
          </a:p>
        </p:txBody>
      </p:sp>
    </p:spTree>
    <p:extLst>
      <p:ext uri="{BB962C8B-B14F-4D97-AF65-F5344CB8AC3E}">
        <p14:creationId xmlns:p14="http://schemas.microsoft.com/office/powerpoint/2010/main" val="37180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GOALS OF VIRTUAL LAB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provide remote-access to Laboratories in various </a:t>
            </a:r>
            <a:r>
              <a:rPr lang="en-US" dirty="0" smtClean="0"/>
              <a:t>disciplines like Engineering and Science.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develop a complete Learning Management </a:t>
            </a:r>
            <a:r>
              <a:rPr lang="en-US" dirty="0" smtClean="0"/>
              <a:t>System.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work for their own convenience and easily </a:t>
            </a:r>
            <a:r>
              <a:rPr lang="en-US" dirty="0" smtClean="0"/>
              <a:t>understand </a:t>
            </a:r>
            <a:r>
              <a:rPr lang="en-US" dirty="0"/>
              <a:t>the practical </a:t>
            </a:r>
            <a:r>
              <a:rPr lang="en-US" dirty="0" smtClean="0"/>
              <a:t>concepts to students.</a:t>
            </a:r>
          </a:p>
          <a:p>
            <a:r>
              <a:rPr lang="en-US" dirty="0" smtClean="0"/>
              <a:t>To provide safety against serious shocks.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RELAY PROTECTION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is two types of Protection Relays, Which have been simulated on virtual lab: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Differential Relay Protection of Transformer.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Numerical Relay Protection of Induction Motor.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u="sng" dirty="0"/>
              <a:t>Differential Relay Protection of Transformer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As the CTs are placed on terminals of primary and secondary windings of Transformer, according to their corresponding turn ratio.</a:t>
            </a:r>
          </a:p>
          <a:p>
            <a:pPr marL="0" indent="0">
              <a:buNone/>
            </a:pPr>
            <a:r>
              <a:rPr lang="en-US" dirty="0" smtClean="0"/>
              <a:t>In this protection system only protected zone (part in between the primary CT and secondary CT) should be protected.</a:t>
            </a:r>
          </a:p>
          <a:p>
            <a:pPr marL="0" indent="0">
              <a:buNone/>
            </a:pPr>
            <a:r>
              <a:rPr lang="en-US" dirty="0" smtClean="0"/>
              <a:t>CTs turn ratio are selected such that the same amount of current flows through the primary and secondary CTs under normal operating condition.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19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Differential relays work is that to calculate the difference between the primary and secondary CTs current.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55" y="3276600"/>
            <a:ext cx="5410200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9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normal operating condition i.e. no faults in protected zone, Thus the differential current is :</a:t>
            </a:r>
          </a:p>
          <a:p>
            <a:pPr marL="0" indent="0">
              <a:buNone/>
            </a:pPr>
            <a:r>
              <a:rPr lang="en-US" dirty="0" smtClean="0"/>
              <a:t>             I</a:t>
            </a:r>
            <a:r>
              <a:rPr lang="en-US" baseline="-25000" dirty="0" smtClean="0"/>
              <a:t>d</a:t>
            </a:r>
            <a:r>
              <a:rPr lang="en-US" dirty="0" smtClean="0"/>
              <a:t> = I</a:t>
            </a:r>
            <a:r>
              <a:rPr lang="en-US" baseline="-25000" dirty="0" smtClean="0"/>
              <a:t>1</a:t>
            </a:r>
            <a:r>
              <a:rPr lang="en-US" dirty="0" smtClean="0"/>
              <a:t>-I</a:t>
            </a:r>
            <a:r>
              <a:rPr lang="en-US" baseline="-25000" dirty="0" smtClean="0"/>
              <a:t>2</a:t>
            </a:r>
            <a:r>
              <a:rPr lang="en-US" dirty="0" smtClean="0"/>
              <a:t> = 0 (Zero)</a:t>
            </a:r>
          </a:p>
          <a:p>
            <a:r>
              <a:rPr lang="en-US" dirty="0" smtClean="0"/>
              <a:t>When fault is occurs in protected zone, then differential current is: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I</a:t>
            </a:r>
            <a:r>
              <a:rPr lang="en-US" baseline="-25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I</a:t>
            </a:r>
            <a:r>
              <a:rPr lang="en-US" baseline="-25000" dirty="0"/>
              <a:t>1</a:t>
            </a:r>
            <a:r>
              <a:rPr lang="en-US" dirty="0"/>
              <a:t>-I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≠ </a:t>
            </a:r>
            <a:r>
              <a:rPr lang="en-US" dirty="0"/>
              <a:t>0 (Zero)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u="sng" dirty="0"/>
              <a:t>Numerical Relay Protection of Induction Motor</a:t>
            </a:r>
            <a:r>
              <a:rPr lang="en-US" sz="3600" b="1" u="sng" dirty="0" smtClean="0"/>
              <a:t>.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numerical relay is a solid state relay also called static relay. It contains electronic circuitry which may include transistors, ICs, diode and other electronic components.  There is a comparator circuit in it, which comparing 2 or more voltages or currents gives output applied to either a slave relay or a </a:t>
            </a:r>
            <a:r>
              <a:rPr lang="en-US" dirty="0" err="1"/>
              <a:t>thyristor</a:t>
            </a:r>
            <a:r>
              <a:rPr lang="en-US" dirty="0"/>
              <a:t> circuit.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619</Words>
  <Application>Microsoft Office PowerPoint</Application>
  <PresentationFormat>On-screen Show (4:3)</PresentationFormat>
  <Paragraphs>104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Project on Simulation Of Differential Relay Protection And Numerical Relay Protection On Virtual Power Lab</vt:lpstr>
      <vt:lpstr>INTRODUCTION </vt:lpstr>
      <vt:lpstr>What is virtual lab and its goal</vt:lpstr>
      <vt:lpstr>GOALS OF VIRTUAL LAB</vt:lpstr>
      <vt:lpstr>RELAY PROTECTION SYSTEM</vt:lpstr>
      <vt:lpstr>Differential Relay Protection of Transformer</vt:lpstr>
      <vt:lpstr> </vt:lpstr>
      <vt:lpstr> </vt:lpstr>
      <vt:lpstr>Numerical Relay Protection of Induction Motor.</vt:lpstr>
      <vt:lpstr> </vt:lpstr>
      <vt:lpstr>ADVANTAGES OF NUMERICAL REALAYS</vt:lpstr>
      <vt:lpstr>Simulation of protection system.</vt:lpstr>
      <vt:lpstr>IMAGES FOR SIMULATION OF DIFFERENTIAL RELAY PROTECTION OF TRANSFORMER</vt:lpstr>
      <vt:lpstr>When Transformer connection is STAR-STAR </vt:lpstr>
      <vt:lpstr>When Transformer connection is STAR-DELTA</vt:lpstr>
      <vt:lpstr>When Transformer connection is DELTA-STAR. </vt:lpstr>
      <vt:lpstr>When Transformer connection is DELTA-DELTA.</vt:lpstr>
      <vt:lpstr>IMAGES FOR SIMULATION OF NUMERICAL RELAY PROTECTION OF INDUCTION MOTAR</vt:lpstr>
      <vt:lpstr>When fault F1 (Line to Line) occurs</vt:lpstr>
      <vt:lpstr>When fault F2 (Line to Ground) occurs</vt:lpstr>
      <vt:lpstr>REFERENCES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Simulation Of Differential Relay Protection And Numerical Relay Protection On Virtual Power Lab</dc:title>
  <dc:creator>Vishal</dc:creator>
  <cp:lastModifiedBy>Vishal</cp:lastModifiedBy>
  <cp:revision>14</cp:revision>
  <dcterms:created xsi:type="dcterms:W3CDTF">2006-08-16T00:00:00Z</dcterms:created>
  <dcterms:modified xsi:type="dcterms:W3CDTF">2017-05-06T06:55:33Z</dcterms:modified>
</cp:coreProperties>
</file>