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6"/>
  </p:notesMasterIdLst>
  <p:handoutMasterIdLst>
    <p:handoutMasterId r:id="rId7"/>
  </p:handoutMasterIdLst>
  <p:sldIdLst>
    <p:sldId id="458" r:id="rId2"/>
    <p:sldId id="493" r:id="rId3"/>
    <p:sldId id="494" r:id="rId4"/>
    <p:sldId id="495" r:id="rId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480">
          <p15:clr>
            <a:srgbClr val="A4A3A4"/>
          </p15:clr>
        </p15:guide>
        <p15:guide id="4" pos="528">
          <p15:clr>
            <a:srgbClr val="A4A3A4"/>
          </p15:clr>
        </p15:guide>
        <p15:guide id="5" pos="5136">
          <p15:clr>
            <a:srgbClr val="A4A3A4"/>
          </p15:clr>
        </p15:guide>
        <p15:guide id="6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pos="336">
          <p15:clr>
            <a:srgbClr val="A4A3A4"/>
          </p15:clr>
        </p15:guide>
        <p15:guide id="5" pos="384">
          <p15:clr>
            <a:srgbClr val="A4A3A4"/>
          </p15:clr>
        </p15:guide>
        <p15:guide id="6" pos="480">
          <p15:clr>
            <a:srgbClr val="A4A3A4"/>
          </p15:clr>
        </p15:guide>
        <p15:guide id="7" pos="5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66CCFF"/>
    <a:srgbClr val="CC6600"/>
    <a:srgbClr val="FFCC66"/>
    <a:srgbClr val="CC9900"/>
    <a:srgbClr val="00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1" autoAdjust="0"/>
    <p:restoredTop sz="84391" autoAdjust="0"/>
  </p:normalViewPr>
  <p:slideViewPr>
    <p:cSldViewPr>
      <p:cViewPr varScale="1">
        <p:scale>
          <a:sx n="74" d="100"/>
          <a:sy n="74" d="100"/>
        </p:scale>
        <p:origin x="1482" y="54"/>
      </p:cViewPr>
      <p:guideLst>
        <p:guide orient="horz" pos="1104"/>
        <p:guide orient="horz" pos="960"/>
        <p:guide orient="horz" pos="480"/>
        <p:guide pos="528"/>
        <p:guide pos="5136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36" y="2790"/>
      </p:cViewPr>
      <p:guideLst>
        <p:guide orient="horz" pos="3408"/>
        <p:guide orient="horz" pos="3600"/>
        <p:guide orient="horz" pos="288"/>
        <p:guide pos="336"/>
        <p:guide pos="384"/>
        <p:guide pos="480"/>
        <p:guide pos="5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5B6446B6-42A0-4F9A-9C2B-0F1F5F6DD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36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6575" y="479425"/>
            <a:ext cx="6242050" cy="4681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7838" y="5400675"/>
            <a:ext cx="63595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7838" y="9310688"/>
            <a:ext cx="6359525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1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Oracle Database 11</a:t>
            </a:r>
            <a:r>
              <a:rPr lang="en-US" altLang="en-US" i="1"/>
              <a:t>g</a:t>
            </a:r>
            <a:r>
              <a:rPr lang="en-US" altLang="en-US"/>
              <a:t>: SQL Fundamentals I</a:t>
            </a:r>
            <a:r>
              <a:rPr lang="en-US" altLang="en-US">
                <a:solidFill>
                  <a:schemeClr val="tx1"/>
                </a:solidFill>
                <a:cs typeface="+mn-cs"/>
              </a:rPr>
              <a:t>   1 - </a:t>
            </a:r>
            <a:fld id="{D749FB2C-2552-466A-9BC2-EF968B11E5EE}" type="slidenum">
              <a:rPr lang="en-US" altLang="en-US">
                <a:solidFill>
                  <a:schemeClr val="tx1"/>
                </a:solidFill>
                <a:cs typeface="+mn-cs"/>
              </a:rPr>
              <a:pPr>
                <a:defRPr/>
              </a:pPr>
              <a:t>‹#›</a:t>
            </a:fld>
            <a:endParaRPr lang="en-US" altLang="en-US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9933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panose="020B0604020202020204" pitchFamily="34" charset="0"/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400050" indent="-1714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buChar char="•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685800" indent="-1714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buChar char="-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8572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defRPr sz="1100" kern="1200">
        <a:solidFill>
          <a:srgbClr val="000000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Oracle Database 11</a:t>
            </a:r>
            <a:r>
              <a:rPr lang="en-US" altLang="en-US" i="1" smtClean="0">
                <a:solidFill>
                  <a:srgbClr val="000000"/>
                </a:solidFill>
              </a:rPr>
              <a:t>g</a:t>
            </a:r>
            <a:r>
              <a:rPr lang="en-US" altLang="en-US" smtClean="0">
                <a:solidFill>
                  <a:srgbClr val="000000"/>
                </a:solidFill>
              </a:rPr>
              <a:t>: SQL Fundamentals I</a:t>
            </a:r>
            <a:r>
              <a:rPr lang="en-US" altLang="en-US" smtClean="0"/>
              <a:t>   1 - </a:t>
            </a:r>
            <a:fld id="{3FE6BAE2-7343-41B1-989A-277F066BF578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819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7838" y="5400675"/>
            <a:ext cx="6359525" cy="366395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</a:rPr>
              <a:t>To extract data from the database, you need to use the SQL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mtClean="0">
                <a:solidFill>
                  <a:schemeClr val="tx1"/>
                </a:solidFill>
              </a:rPr>
              <a:t> statement. However, you may need to restrict the columns that are displayed. This lesson describes all the SQL statements that are needed to perform these actions. Further, you may want to create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mtClean="0">
                <a:solidFill>
                  <a:schemeClr val="tx1"/>
                </a:solidFill>
              </a:rPr>
              <a:t> statements that can be used more than once.</a:t>
            </a:r>
          </a:p>
        </p:txBody>
      </p:sp>
    </p:spTree>
    <p:extLst>
      <p:ext uri="{BB962C8B-B14F-4D97-AF65-F5344CB8AC3E}">
        <p14:creationId xmlns:p14="http://schemas.microsoft.com/office/powerpoint/2010/main" val="163961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Copyright"/>
          <p:cNvSpPr>
            <a:spLocks noChangeArrowheads="1"/>
          </p:cNvSpPr>
          <p:nvPr/>
        </p:nvSpPr>
        <p:spPr bwMode="auto">
          <a:xfrm>
            <a:off x="2517775" y="6654800"/>
            <a:ext cx="41021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200" b="0" smtClean="0"/>
              <a:t>Copyright © 2016, Virtual Ubiquitous Academy(www.vuacademy.com).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-3175" y="6324600"/>
            <a:ext cx="9144000" cy="307975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https://www.facebook.com/vuacademyofficial/                    Skype : </a:t>
            </a:r>
            <a:r>
              <a:rPr lang="en-US" altLang="en-US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vuacademy</a:t>
            </a: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                     Virtual Ubiquitous Academy</a:t>
            </a: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en-US" noProof="0" smtClean="0"/>
              <a:t>&lt;Insert Lesson, Module, Course Title&gt;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dirty="0" smtClean="0"/>
              <a:t>&lt;Insert Subtitle&gt;</a:t>
            </a:r>
          </a:p>
        </p:txBody>
      </p:sp>
    </p:spTree>
    <p:extLst>
      <p:ext uri="{BB962C8B-B14F-4D97-AF65-F5344CB8AC3E}">
        <p14:creationId xmlns:p14="http://schemas.microsoft.com/office/powerpoint/2010/main" val="235364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6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6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0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56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9388"/>
            <a:ext cx="3883025" cy="1751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49388"/>
            <a:ext cx="3883025" cy="1751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5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4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90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813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899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9388"/>
            <a:ext cx="7918450" cy="175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 </a:t>
            </a:r>
          </a:p>
        </p:txBody>
      </p:sp>
      <p:sp>
        <p:nvSpPr>
          <p:cNvPr id="1028" name="Slide_Page_Number"/>
          <p:cNvSpPr>
            <a:spLocks noChangeArrowheads="1"/>
          </p:cNvSpPr>
          <p:nvPr/>
        </p:nvSpPr>
        <p:spPr bwMode="auto">
          <a:xfrm>
            <a:off x="457200" y="6654800"/>
            <a:ext cx="9652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200" b="0" smtClean="0"/>
              <a:t>1 - </a:t>
            </a:r>
            <a:fld id="{00D7B026-EC97-49C9-BB03-C697AAF072C8}" type="slidenum">
              <a:rPr lang="en-US" altLang="en-US" sz="1200" b="0" smtClean="0"/>
              <a:pPr algn="just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altLang="en-US" sz="1200" b="0" smtClean="0"/>
          </a:p>
        </p:txBody>
      </p:sp>
      <p:sp>
        <p:nvSpPr>
          <p:cNvPr id="1029" name="Slide_Copyright"/>
          <p:cNvSpPr>
            <a:spLocks noChangeArrowheads="1"/>
          </p:cNvSpPr>
          <p:nvPr userDrawn="1"/>
        </p:nvSpPr>
        <p:spPr bwMode="auto">
          <a:xfrm>
            <a:off x="2517775" y="6654800"/>
            <a:ext cx="41021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200" b="0" smtClean="0"/>
              <a:t>Copyright © 2016, Virtual Ubiquitous Academy(www.vuacademy.com). All rights reserved.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3175" y="6324600"/>
            <a:ext cx="9144000" cy="307975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Virtual Ubiquitous Academy</a:t>
            </a: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-3175" y="6324600"/>
            <a:ext cx="9144000" cy="307975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https://www.facebook.com/vuacademyofficial/                    Skype : </a:t>
            </a:r>
            <a:r>
              <a:rPr lang="en-US" altLang="en-US" sz="1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vuacademy</a:t>
            </a:r>
            <a:r>
              <a:rPr lang="en-US" alt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                     Virtual Ubiquitous Academy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29216" cy="696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22542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9638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panose="020B0604020202020204" pitchFamily="34" charset="0"/>
        <a:buChar char="—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01788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295400"/>
            <a:ext cx="8229600" cy="201930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rgbClr val="00B050"/>
                </a:solidFill>
              </a:rPr>
              <a:t>Object Oriented Programming </a:t>
            </a:r>
            <a:br>
              <a:rPr lang="en-US" altLang="en-US" sz="4800" dirty="0" smtClean="0">
                <a:solidFill>
                  <a:srgbClr val="00B050"/>
                </a:solidFill>
              </a:rPr>
            </a:br>
            <a:r>
              <a:rPr lang="en-US" altLang="en-US" sz="4800" dirty="0" smtClean="0">
                <a:solidFill>
                  <a:srgbClr val="00B050"/>
                </a:solidFill>
              </a:rPr>
              <a:t>(C++, Java and C#)</a:t>
            </a:r>
            <a:br>
              <a:rPr lang="en-US" altLang="en-US" sz="4800" dirty="0" smtClean="0">
                <a:solidFill>
                  <a:srgbClr val="00B050"/>
                </a:solidFill>
              </a:rPr>
            </a:br>
            <a:endParaRPr lang="en-US" altLang="en-US" sz="4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895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378"/>
            <a:ext cx="8305800" cy="193386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Java 8 introduces a new concept of </a:t>
            </a:r>
            <a:r>
              <a:rPr lang="en-US" sz="2000" b="1" dirty="0"/>
              <a:t>default</a:t>
            </a:r>
            <a:r>
              <a:rPr lang="en-US" sz="2000" dirty="0"/>
              <a:t> method implementation in interfaces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This capability is added for backward compatibility so that old interfaces can be </a:t>
            </a:r>
            <a:r>
              <a:rPr lang="en-US" sz="2000" dirty="0" smtClean="0"/>
              <a:t>used.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873999"/>
            <a:ext cx="64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interface Clickable{</a:t>
            </a:r>
          </a:p>
          <a:p>
            <a:r>
              <a:rPr lang="en-US" dirty="0">
                <a:solidFill>
                  <a:srgbClr val="0066FF"/>
                </a:solidFill>
              </a:rPr>
              <a:t> 	</a:t>
            </a:r>
            <a:r>
              <a:rPr lang="en-US" dirty="0" smtClean="0">
                <a:solidFill>
                  <a:srgbClr val="0066FF"/>
                </a:solidFill>
              </a:rPr>
              <a:t>void </a:t>
            </a:r>
            <a:r>
              <a:rPr lang="en-US" dirty="0">
                <a:solidFill>
                  <a:srgbClr val="0066FF"/>
                </a:solidFill>
              </a:rPr>
              <a:t>click</a:t>
            </a:r>
            <a:r>
              <a:rPr lang="en-US" dirty="0" smtClean="0">
                <a:solidFill>
                  <a:srgbClr val="0066FF"/>
                </a:solidFill>
              </a:rPr>
              <a:t>();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	default void </a:t>
            </a:r>
            <a:r>
              <a:rPr lang="en-US" dirty="0" err="1" smtClean="0">
                <a:solidFill>
                  <a:srgbClr val="0066FF"/>
                </a:solidFill>
              </a:rPr>
              <a:t>middleClick</a:t>
            </a:r>
            <a:r>
              <a:rPr lang="en-US" dirty="0" smtClean="0">
                <a:solidFill>
                  <a:srgbClr val="0066FF"/>
                </a:solidFill>
              </a:rPr>
              <a:t>(){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		</a:t>
            </a:r>
            <a:r>
              <a:rPr lang="en-US" dirty="0" err="1">
                <a:solidFill>
                  <a:srgbClr val="0066FF"/>
                </a:solidFill>
              </a:rPr>
              <a:t>System.out.println</a:t>
            </a:r>
            <a:r>
              <a:rPr lang="en-US" dirty="0" smtClean="0">
                <a:solidFill>
                  <a:srgbClr val="0066FF"/>
                </a:solidFill>
              </a:rPr>
              <a:t>(“Middle </a:t>
            </a:r>
            <a:r>
              <a:rPr lang="en-US" dirty="0" err="1" smtClean="0">
                <a:solidFill>
                  <a:srgbClr val="0066FF"/>
                </a:solidFill>
              </a:rPr>
              <a:t>CLick</a:t>
            </a:r>
            <a:r>
              <a:rPr lang="en-US" dirty="0" smtClean="0">
                <a:solidFill>
                  <a:srgbClr val="0066FF"/>
                </a:solidFill>
              </a:rPr>
              <a:t>");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	}</a:t>
            </a:r>
          </a:p>
          <a:p>
            <a:r>
              <a:rPr lang="en-US" dirty="0">
                <a:solidFill>
                  <a:srgbClr val="0066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156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378"/>
            <a:ext cx="8305800" cy="43031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smtClean="0"/>
              <a:t>Interface can be extend from more than one interface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873999"/>
            <a:ext cx="74612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interface </a:t>
            </a:r>
            <a:r>
              <a:rPr lang="en-US" dirty="0" smtClean="0">
                <a:solidFill>
                  <a:srgbClr val="0066FF"/>
                </a:solidFill>
              </a:rPr>
              <a:t>Clickable extends </a:t>
            </a:r>
            <a:r>
              <a:rPr lang="en-US" dirty="0" err="1" smtClean="0">
                <a:solidFill>
                  <a:srgbClr val="0066FF"/>
                </a:solidFill>
              </a:rPr>
              <a:t>MouseInterface</a:t>
            </a:r>
            <a:r>
              <a:rPr lang="en-US" dirty="0" smtClean="0">
                <a:solidFill>
                  <a:srgbClr val="0066FF"/>
                </a:solidFill>
              </a:rPr>
              <a:t>, </a:t>
            </a:r>
            <a:r>
              <a:rPr lang="en-US" dirty="0" err="1" smtClean="0">
                <a:solidFill>
                  <a:srgbClr val="0066FF"/>
                </a:solidFill>
              </a:rPr>
              <a:t>PointingDevice</a:t>
            </a:r>
            <a:r>
              <a:rPr lang="en-US" dirty="0" smtClean="0">
                <a:solidFill>
                  <a:srgbClr val="0066FF"/>
                </a:solidFill>
              </a:rPr>
              <a:t>{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 	</a:t>
            </a:r>
            <a:r>
              <a:rPr lang="en-US" dirty="0" smtClean="0">
                <a:solidFill>
                  <a:srgbClr val="0066FF"/>
                </a:solidFill>
              </a:rPr>
              <a:t>void </a:t>
            </a:r>
            <a:r>
              <a:rPr lang="en-US" dirty="0">
                <a:solidFill>
                  <a:srgbClr val="0066FF"/>
                </a:solidFill>
              </a:rPr>
              <a:t>click</a:t>
            </a:r>
            <a:r>
              <a:rPr lang="en-US" dirty="0" smtClean="0">
                <a:solidFill>
                  <a:srgbClr val="0066FF"/>
                </a:solidFill>
              </a:rPr>
              <a:t>();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	default void </a:t>
            </a:r>
            <a:r>
              <a:rPr lang="en-US" dirty="0" err="1" smtClean="0">
                <a:solidFill>
                  <a:srgbClr val="0066FF"/>
                </a:solidFill>
              </a:rPr>
              <a:t>middleClick</a:t>
            </a:r>
            <a:r>
              <a:rPr lang="en-US" dirty="0" smtClean="0">
                <a:solidFill>
                  <a:srgbClr val="0066FF"/>
                </a:solidFill>
              </a:rPr>
              <a:t>(){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		</a:t>
            </a:r>
            <a:r>
              <a:rPr lang="en-US" dirty="0" err="1">
                <a:solidFill>
                  <a:srgbClr val="0066FF"/>
                </a:solidFill>
              </a:rPr>
              <a:t>System.out.println</a:t>
            </a:r>
            <a:r>
              <a:rPr lang="en-US" dirty="0" smtClean="0">
                <a:solidFill>
                  <a:srgbClr val="0066FF"/>
                </a:solidFill>
              </a:rPr>
              <a:t>(“Middle </a:t>
            </a:r>
            <a:r>
              <a:rPr lang="en-US" dirty="0" err="1" smtClean="0">
                <a:solidFill>
                  <a:srgbClr val="0066FF"/>
                </a:solidFill>
              </a:rPr>
              <a:t>CLick</a:t>
            </a:r>
            <a:r>
              <a:rPr lang="en-US" dirty="0" smtClean="0">
                <a:solidFill>
                  <a:srgbClr val="0066FF"/>
                </a:solidFill>
              </a:rPr>
              <a:t>");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	}</a:t>
            </a:r>
          </a:p>
          <a:p>
            <a:r>
              <a:rPr lang="en-US" dirty="0">
                <a:solidFill>
                  <a:srgbClr val="0066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328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Default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378"/>
            <a:ext cx="8305800" cy="298030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When you extend an interface that contains a default method, you can do the following</a:t>
            </a:r>
            <a:r>
              <a:rPr lang="en-US" sz="2000" dirty="0" smtClean="0"/>
              <a:t>: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Not mention the default method at all, which lets your extended interface inherit the default method.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 err="1"/>
              <a:t>Redeclare</a:t>
            </a:r>
            <a:r>
              <a:rPr lang="en-US" sz="2000" dirty="0"/>
              <a:t> the default method, which makes it abstract.</a:t>
            </a:r>
          </a:p>
          <a:p>
            <a:pPr marL="682625" lvl="1" indent="-342900">
              <a:lnSpc>
                <a:spcPct val="150000"/>
              </a:lnSpc>
              <a:buSzPct val="59000"/>
              <a:buFont typeface="Wingdings" panose="05000000000000000000" pitchFamily="2" charset="2"/>
              <a:buChar char="Ø"/>
            </a:pPr>
            <a:r>
              <a:rPr lang="en-US" sz="2000" dirty="0"/>
              <a:t>Redefine the default method, which overrides it.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31875" y="4038600"/>
            <a:ext cx="74612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interface </a:t>
            </a:r>
            <a:r>
              <a:rPr lang="en-US" dirty="0" smtClean="0">
                <a:solidFill>
                  <a:srgbClr val="0066FF"/>
                </a:solidFill>
              </a:rPr>
              <a:t>Clickable extends </a:t>
            </a:r>
            <a:r>
              <a:rPr lang="en-US" dirty="0" err="1" smtClean="0">
                <a:solidFill>
                  <a:srgbClr val="0066FF"/>
                </a:solidFill>
              </a:rPr>
              <a:t>MouseInterface</a:t>
            </a:r>
            <a:r>
              <a:rPr lang="en-US" dirty="0" smtClean="0">
                <a:solidFill>
                  <a:srgbClr val="0066FF"/>
                </a:solidFill>
              </a:rPr>
              <a:t>, </a:t>
            </a:r>
            <a:r>
              <a:rPr lang="en-US" dirty="0" err="1" smtClean="0">
                <a:solidFill>
                  <a:srgbClr val="0066FF"/>
                </a:solidFill>
              </a:rPr>
              <a:t>PointingDevice</a:t>
            </a:r>
            <a:r>
              <a:rPr lang="en-US" dirty="0" smtClean="0">
                <a:solidFill>
                  <a:srgbClr val="0066FF"/>
                </a:solidFill>
              </a:rPr>
              <a:t>{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 	</a:t>
            </a:r>
            <a:r>
              <a:rPr lang="en-US" dirty="0" smtClean="0">
                <a:solidFill>
                  <a:srgbClr val="0066FF"/>
                </a:solidFill>
              </a:rPr>
              <a:t>void </a:t>
            </a:r>
            <a:r>
              <a:rPr lang="en-US" dirty="0">
                <a:solidFill>
                  <a:srgbClr val="0066FF"/>
                </a:solidFill>
              </a:rPr>
              <a:t>click</a:t>
            </a:r>
            <a:r>
              <a:rPr lang="en-US" dirty="0" smtClean="0">
                <a:solidFill>
                  <a:srgbClr val="0066FF"/>
                </a:solidFill>
              </a:rPr>
              <a:t>();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	default void </a:t>
            </a:r>
            <a:r>
              <a:rPr lang="en-US" dirty="0" err="1" smtClean="0">
                <a:solidFill>
                  <a:srgbClr val="0066FF"/>
                </a:solidFill>
              </a:rPr>
              <a:t>middleClick</a:t>
            </a:r>
            <a:r>
              <a:rPr lang="en-US" dirty="0" smtClean="0">
                <a:solidFill>
                  <a:srgbClr val="0066FF"/>
                </a:solidFill>
              </a:rPr>
              <a:t>(){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		</a:t>
            </a:r>
            <a:r>
              <a:rPr lang="en-US" dirty="0" err="1">
                <a:solidFill>
                  <a:srgbClr val="0066FF"/>
                </a:solidFill>
              </a:rPr>
              <a:t>System.out.println</a:t>
            </a:r>
            <a:r>
              <a:rPr lang="en-US" dirty="0" smtClean="0">
                <a:solidFill>
                  <a:srgbClr val="0066FF"/>
                </a:solidFill>
              </a:rPr>
              <a:t>(“Middle </a:t>
            </a:r>
            <a:r>
              <a:rPr lang="en-US" dirty="0" err="1" smtClean="0">
                <a:solidFill>
                  <a:srgbClr val="0066FF"/>
                </a:solidFill>
              </a:rPr>
              <a:t>CLick</a:t>
            </a:r>
            <a:r>
              <a:rPr lang="en-US" dirty="0" smtClean="0">
                <a:solidFill>
                  <a:srgbClr val="0066FF"/>
                </a:solidFill>
              </a:rPr>
              <a:t>");</a:t>
            </a:r>
            <a:endParaRPr lang="en-US" dirty="0">
              <a:solidFill>
                <a:srgbClr val="0066FF"/>
              </a:solidFill>
            </a:endParaRPr>
          </a:p>
          <a:p>
            <a:r>
              <a:rPr lang="en-US" dirty="0">
                <a:solidFill>
                  <a:srgbClr val="0066FF"/>
                </a:solidFill>
              </a:rPr>
              <a:t>	}</a:t>
            </a:r>
          </a:p>
          <a:p>
            <a:r>
              <a:rPr lang="en-US" dirty="0">
                <a:solidFill>
                  <a:srgbClr val="0066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5014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</TotalTime>
  <Words>194</Words>
  <Application>Microsoft Office PowerPoint</Application>
  <PresentationFormat>On-screen Show (4:3)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Times New Roman</vt:lpstr>
      <vt:lpstr>Wingdings</vt:lpstr>
      <vt:lpstr>Default Design</vt:lpstr>
      <vt:lpstr>Object Oriented Programming  (C++, Java and C#) </vt:lpstr>
      <vt:lpstr>Default Interface</vt:lpstr>
      <vt:lpstr>Extending Interface</vt:lpstr>
      <vt:lpstr>Extending Default Interface</vt:lpstr>
    </vt:vector>
  </TitlesOfParts>
  <Manager/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Lesson, Module, or Course Title&gt;</dc:title>
  <dc:subject>OU6</dc:subject>
  <dc:creator>Amitabh James Hans</dc:creator>
  <dc:description>Oracle University Production Services: Graphics Team</dc:description>
  <cp:lastModifiedBy>Sohail Khalid</cp:lastModifiedBy>
  <cp:revision>604</cp:revision>
  <cp:lastPrinted>2002-03-28T23:57:22Z</cp:lastPrinted>
  <dcterms:created xsi:type="dcterms:W3CDTF">2007-04-19T11:35:17Z</dcterms:created>
  <dcterms:modified xsi:type="dcterms:W3CDTF">2016-07-29T02:25:52Z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</Properties>
</file>