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7"/>
  </p:notesMasterIdLst>
  <p:handoutMasterIdLst>
    <p:handoutMasterId r:id="rId18"/>
  </p:handoutMasterIdLst>
  <p:sldIdLst>
    <p:sldId id="458" r:id="rId2"/>
    <p:sldId id="488" r:id="rId3"/>
    <p:sldId id="489" r:id="rId4"/>
    <p:sldId id="490" r:id="rId5"/>
    <p:sldId id="491" r:id="rId6"/>
    <p:sldId id="492" r:id="rId7"/>
    <p:sldId id="495" r:id="rId8"/>
    <p:sldId id="501" r:id="rId9"/>
    <p:sldId id="498" r:id="rId10"/>
    <p:sldId id="499" r:id="rId11"/>
    <p:sldId id="500" r:id="rId12"/>
    <p:sldId id="493" r:id="rId13"/>
    <p:sldId id="494" r:id="rId14"/>
    <p:sldId id="496" r:id="rId15"/>
    <p:sldId id="502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480">
          <p15:clr>
            <a:srgbClr val="A4A3A4"/>
          </p15:clr>
        </p15:guide>
        <p15:guide id="4" pos="528">
          <p15:clr>
            <a:srgbClr val="A4A3A4"/>
          </p15:clr>
        </p15:guide>
        <p15:guide id="5" pos="5136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pos="336">
          <p15:clr>
            <a:srgbClr val="A4A3A4"/>
          </p15:clr>
        </p15:guide>
        <p15:guide id="5" pos="384">
          <p15:clr>
            <a:srgbClr val="A4A3A4"/>
          </p15:clr>
        </p15:guide>
        <p15:guide id="6" pos="480">
          <p15:clr>
            <a:srgbClr val="A4A3A4"/>
          </p15:clr>
        </p15:guide>
        <p15:guide id="7" pos="5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0066FF"/>
    <a:srgbClr val="CC6600"/>
    <a:srgbClr val="FFCC66"/>
    <a:srgbClr val="CC9900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1" autoAdjust="0"/>
    <p:restoredTop sz="84391" autoAdjust="0"/>
  </p:normalViewPr>
  <p:slideViewPr>
    <p:cSldViewPr>
      <p:cViewPr varScale="1">
        <p:scale>
          <a:sx n="74" d="100"/>
          <a:sy n="74" d="100"/>
        </p:scale>
        <p:origin x="1482" y="48"/>
      </p:cViewPr>
      <p:guideLst>
        <p:guide orient="horz" pos="1104"/>
        <p:guide orient="horz" pos="960"/>
        <p:guide orient="horz" pos="480"/>
        <p:guide pos="528"/>
        <p:guide pos="5136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2790"/>
      </p:cViewPr>
      <p:guideLst>
        <p:guide orient="horz" pos="3408"/>
        <p:guide orient="horz" pos="3600"/>
        <p:guide orient="horz" pos="288"/>
        <p:guide pos="336"/>
        <p:guide pos="384"/>
        <p:guide pos="480"/>
        <p:guide pos="5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5B6446B6-42A0-4F9A-9C2B-0F1F5F6DD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36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479425"/>
            <a:ext cx="6242050" cy="4681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7838" y="5400675"/>
            <a:ext cx="63595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7838" y="9310688"/>
            <a:ext cx="6359525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1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Oracle Database 11</a:t>
            </a:r>
            <a:r>
              <a:rPr lang="en-US" altLang="en-US" i="1"/>
              <a:t>g</a:t>
            </a:r>
            <a:r>
              <a:rPr lang="en-US" altLang="en-US"/>
              <a:t>: SQL Fundamentals I</a:t>
            </a:r>
            <a:r>
              <a:rPr lang="en-US" altLang="en-US">
                <a:solidFill>
                  <a:schemeClr val="tx1"/>
                </a:solidFill>
                <a:cs typeface="+mn-cs"/>
              </a:rPr>
              <a:t>   1 - </a:t>
            </a:r>
            <a:fld id="{D749FB2C-2552-466A-9BC2-EF968B11E5EE}" type="slidenum">
              <a:rPr lang="en-US" altLang="en-US">
                <a:solidFill>
                  <a:schemeClr val="tx1"/>
                </a:solidFill>
                <a:cs typeface="+mn-cs"/>
              </a:rPr>
              <a:pPr>
                <a:defRPr/>
              </a:pPr>
              <a:t>‹#›</a:t>
            </a:fld>
            <a:endParaRPr lang="en-US" altLang="en-US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9933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panose="020B0604020202020204" pitchFamily="34" charset="0"/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40005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•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68580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-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8572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sz="1100" kern="1200">
        <a:solidFill>
          <a:srgbClr val="000000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Oracle Database 11</a:t>
            </a:r>
            <a:r>
              <a:rPr lang="en-US" altLang="en-US" i="1" smtClean="0">
                <a:solidFill>
                  <a:srgbClr val="000000"/>
                </a:solidFill>
              </a:rPr>
              <a:t>g</a:t>
            </a:r>
            <a:r>
              <a:rPr lang="en-US" altLang="en-US" smtClean="0">
                <a:solidFill>
                  <a:srgbClr val="000000"/>
                </a:solidFill>
              </a:rPr>
              <a:t>: SQL Fundamentals I</a:t>
            </a:r>
            <a:r>
              <a:rPr lang="en-US" altLang="en-US" smtClean="0"/>
              <a:t>   1 - </a:t>
            </a:r>
            <a:fld id="{3FE6BAE2-7343-41B1-989A-277F066BF578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819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7838" y="5400675"/>
            <a:ext cx="6359525" cy="366395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To extract data from the database, you need to use the SQL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mtClean="0">
                <a:solidFill>
                  <a:schemeClr val="tx1"/>
                </a:solidFill>
              </a:rPr>
              <a:t> statement. However, you may need to restrict the columns that are displayed. This lesson describes all the SQL statements that are needed to perform these actions. Further, you may want to create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mtClean="0">
                <a:solidFill>
                  <a:schemeClr val="tx1"/>
                </a:solidFill>
              </a:rPr>
              <a:t> statements that can be used more than once.</a:t>
            </a:r>
          </a:p>
        </p:txBody>
      </p:sp>
    </p:spTree>
    <p:extLst>
      <p:ext uri="{BB962C8B-B14F-4D97-AF65-F5344CB8AC3E}">
        <p14:creationId xmlns:p14="http://schemas.microsoft.com/office/powerpoint/2010/main" val="163961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Copyright"/>
          <p:cNvSpPr>
            <a:spLocks noChangeArrowheads="1"/>
          </p:cNvSpPr>
          <p:nvPr/>
        </p:nvSpPr>
        <p:spPr bwMode="auto">
          <a:xfrm>
            <a:off x="2517775" y="6654800"/>
            <a:ext cx="41021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200" b="0" smtClean="0"/>
              <a:t>Copyright © 2016, Virtual Ubiquitous Academy(www.vuacademy.com).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-3175" y="6324600"/>
            <a:ext cx="9144000" cy="307975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https://www.facebook.com/vuacademyofficial/                    Skype : </a:t>
            </a:r>
            <a:r>
              <a:rPr lang="en-US" altLang="en-US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vuacademy</a:t>
            </a: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                   Virtual Ubiquitous Academy</a:t>
            </a: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en-US" noProof="0" smtClean="0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dirty="0" smtClean="0"/>
              <a:t>&lt;Insert Subtitle&gt;</a:t>
            </a:r>
          </a:p>
        </p:txBody>
      </p:sp>
    </p:spTree>
    <p:extLst>
      <p:ext uri="{BB962C8B-B14F-4D97-AF65-F5344CB8AC3E}">
        <p14:creationId xmlns:p14="http://schemas.microsoft.com/office/powerpoint/2010/main" val="235364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6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6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56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9388"/>
            <a:ext cx="3883025" cy="1751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9388"/>
            <a:ext cx="3883025" cy="1751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5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90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813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99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9388"/>
            <a:ext cx="7918450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 </a:t>
            </a:r>
          </a:p>
        </p:txBody>
      </p:sp>
      <p:sp>
        <p:nvSpPr>
          <p:cNvPr id="1028" name="Slide_Page_Number"/>
          <p:cNvSpPr>
            <a:spLocks noChangeArrowheads="1"/>
          </p:cNvSpPr>
          <p:nvPr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200" b="0" smtClean="0"/>
              <a:t>1 - </a:t>
            </a:r>
            <a:fld id="{00D7B026-EC97-49C9-BB03-C697AAF072C8}" type="slidenum">
              <a:rPr lang="en-US" altLang="en-US" sz="1200" b="0" smtClean="0"/>
              <a:pPr algn="just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altLang="en-US" sz="1200" b="0" smtClean="0"/>
          </a:p>
        </p:txBody>
      </p:sp>
      <p:sp>
        <p:nvSpPr>
          <p:cNvPr id="1029" name="Slide_Copyright"/>
          <p:cNvSpPr>
            <a:spLocks noChangeArrowheads="1"/>
          </p:cNvSpPr>
          <p:nvPr userDrawn="1"/>
        </p:nvSpPr>
        <p:spPr bwMode="auto">
          <a:xfrm>
            <a:off x="2517775" y="6654800"/>
            <a:ext cx="41021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200" b="0" smtClean="0"/>
              <a:t>Copyright © 2016, Virtual Ubiquitous Academy(www.vuacademy.com). All rights reserved.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3175" y="6324600"/>
            <a:ext cx="9144000" cy="307975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Virtual Ubiquitous Academy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3175" y="6324600"/>
            <a:ext cx="9144000" cy="307975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https://www.facebook.com/vuacademyofficial/                    Skype : </a:t>
            </a:r>
            <a:r>
              <a:rPr lang="en-US" altLang="en-US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vuacademy</a:t>
            </a: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                   Virtual Ubiquitous Academy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29216" cy="696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22542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9638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01788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295400"/>
            <a:ext cx="8229600" cy="20193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rgbClr val="00B050"/>
                </a:solidFill>
              </a:rPr>
              <a:t>Object Oriented Programming </a:t>
            </a:r>
            <a:br>
              <a:rPr lang="en-US" altLang="en-US" sz="4800" dirty="0" smtClean="0">
                <a:solidFill>
                  <a:srgbClr val="00B050"/>
                </a:solidFill>
              </a:rPr>
            </a:br>
            <a:r>
              <a:rPr lang="en-US" altLang="en-US" sz="4800" dirty="0" smtClean="0">
                <a:solidFill>
                  <a:srgbClr val="00B050"/>
                </a:solidFill>
              </a:rPr>
              <a:t>(C++, Java and C#)</a:t>
            </a:r>
            <a:br>
              <a:rPr lang="en-US" altLang="en-US" sz="4800" dirty="0" smtClean="0">
                <a:solidFill>
                  <a:srgbClr val="00B050"/>
                </a:solidFill>
              </a:rPr>
            </a:br>
            <a:endParaRPr lang="en-US" altLang="en-US" sz="4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895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 of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78"/>
            <a:ext cx="8305800" cy="554100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rgbClr val="FF0000"/>
                </a:solidFill>
              </a:rPr>
              <a:t>Multiple inheritance of implementation</a:t>
            </a:r>
            <a:r>
              <a:rPr lang="en-US" sz="2000" dirty="0"/>
              <a:t> is the ability to inherit method definitions from multiple </a:t>
            </a:r>
            <a:r>
              <a:rPr lang="en-US" sz="2000" dirty="0" smtClean="0"/>
              <a:t>classes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Problems arise with this type of multiple inheritance, such as name conflicts and </a:t>
            </a:r>
            <a:r>
              <a:rPr lang="en-US" sz="2000" dirty="0" smtClean="0"/>
              <a:t>ambiguity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 </a:t>
            </a:r>
            <a:r>
              <a:rPr lang="en-US" sz="2000" i="1" dirty="0">
                <a:solidFill>
                  <a:srgbClr val="FF0000"/>
                </a:solidFill>
              </a:rPr>
              <a:t>Default Method</a:t>
            </a:r>
            <a:r>
              <a:rPr lang="en-US" sz="2000" dirty="0"/>
              <a:t> introduce one form of multiple inheritance of </a:t>
            </a:r>
            <a:r>
              <a:rPr lang="en-US" sz="2000" dirty="0" smtClean="0"/>
              <a:t>implementation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 A class can implement more than one interface, which can contain default methods that have the same name.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Java compiler provides some rules to determine which default method a particular class uses.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5702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 of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78"/>
            <a:ext cx="8305800" cy="553484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Ability </a:t>
            </a:r>
            <a:r>
              <a:rPr lang="en-US" sz="2000" dirty="0"/>
              <a:t>of a class to implement more than one </a:t>
            </a:r>
            <a:r>
              <a:rPr lang="en-US" sz="2000" dirty="0" smtClean="0"/>
              <a:t>interface.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Java programming language supports </a:t>
            </a:r>
            <a:r>
              <a:rPr lang="en-US" sz="2000" i="1" dirty="0">
                <a:solidFill>
                  <a:srgbClr val="FF0000"/>
                </a:solidFill>
              </a:rPr>
              <a:t>multiple inheritance of </a:t>
            </a:r>
            <a:r>
              <a:rPr lang="en-US" sz="2000" i="1" dirty="0" smtClean="0">
                <a:solidFill>
                  <a:srgbClr val="FF0000"/>
                </a:solidFill>
              </a:rPr>
              <a:t>type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 An object can have multiple </a:t>
            </a:r>
            <a:r>
              <a:rPr lang="en-US" sz="2000" dirty="0" smtClean="0"/>
              <a:t>types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type of its own </a:t>
            </a:r>
            <a:r>
              <a:rPr lang="en-US" sz="2000" dirty="0" smtClean="0"/>
              <a:t>class. 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types of all the interfaces that the class </a:t>
            </a:r>
            <a:r>
              <a:rPr lang="en-US" sz="2000" dirty="0" smtClean="0"/>
              <a:t>implements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This means that if a variable is declared to be the type of an interface, then its value can reference any object that is instantiated from any class that implements the </a:t>
            </a:r>
            <a:r>
              <a:rPr lang="en-US" sz="2000" dirty="0" smtClean="0"/>
              <a:t>interface.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compiler or the user must decide which one to use.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765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18450" cy="876300"/>
          </a:xfrm>
        </p:spPr>
        <p:txBody>
          <a:bodyPr/>
          <a:lstStyle/>
          <a:p>
            <a:r>
              <a:rPr lang="en-US" dirty="0" smtClean="0"/>
              <a:t>Evolving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918450" cy="539019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Consider the Interface </a:t>
            </a:r>
            <a:r>
              <a:rPr lang="en-US" altLang="en-US" sz="2000" b="1" dirty="0" smtClean="0"/>
              <a:t>Clickable</a:t>
            </a:r>
            <a:r>
              <a:rPr lang="en-US" altLang="en-US" sz="2000" dirty="0" smtClean="0"/>
              <a:t> that you have developed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1800" dirty="0"/>
              <a:t>Suppose that, at a later time, you want to add a third method to </a:t>
            </a:r>
            <a:r>
              <a:rPr lang="en-US" altLang="en-US" sz="1800" b="1" dirty="0" err="1" smtClean="0"/>
              <a:t>middleClick</a:t>
            </a:r>
            <a:r>
              <a:rPr lang="en-US" altLang="en-US" sz="1800" b="1" dirty="0" smtClean="0"/>
              <a:t>()</a:t>
            </a:r>
            <a:r>
              <a:rPr lang="en-US" altLang="en-US" sz="1800" dirty="0" smtClean="0"/>
              <a:t>, </a:t>
            </a:r>
            <a:r>
              <a:rPr lang="en-US" altLang="en-US" sz="1800" dirty="0"/>
              <a:t>so that the interface now becomes</a:t>
            </a:r>
            <a:r>
              <a:rPr lang="en-US" altLang="en-US" sz="1800" dirty="0" smtClean="0"/>
              <a:t>: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endParaRPr lang="en-US" altLang="en-US" sz="1800" dirty="0"/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endParaRPr lang="en-US" altLang="en-US" sz="1800" dirty="0" smtClean="0"/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If </a:t>
            </a:r>
            <a:r>
              <a:rPr lang="en-US" altLang="en-US" sz="1800" dirty="0"/>
              <a:t>you make this change, then all classes that implement the old </a:t>
            </a:r>
            <a:r>
              <a:rPr lang="en-US" altLang="en-US" sz="1800" b="1" dirty="0" smtClean="0"/>
              <a:t>Clickable</a:t>
            </a:r>
            <a:r>
              <a:rPr lang="en-US" altLang="en-US" sz="1800" dirty="0" smtClean="0"/>
              <a:t> interface </a:t>
            </a:r>
            <a:r>
              <a:rPr lang="en-US" altLang="en-US" sz="1800" dirty="0"/>
              <a:t>will break because they no longer implement the old interface. Programmers relying on this interface will protest </a:t>
            </a:r>
            <a:r>
              <a:rPr lang="en-US" altLang="en-US" sz="1800" dirty="0" smtClean="0"/>
              <a:t>loudly </a:t>
            </a:r>
            <a:r>
              <a:rPr lang="en-US" altLang="en-US" sz="1800" dirty="0" smtClean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1800" dirty="0"/>
              <a:t>Try to anticipate all uses for your interface and specify it completely from the beginning. 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Java Version 8 has resolved this problem we shall discuss in </a:t>
            </a:r>
            <a:r>
              <a:rPr lang="en-US" altLang="en-US" sz="1800" dirty="0" smtClean="0"/>
              <a:t>coming sessions.</a:t>
            </a:r>
            <a:endParaRPr lang="en-GB" alt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219200" y="1981200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p</a:t>
            </a:r>
            <a:r>
              <a:rPr lang="en-US" sz="1400" dirty="0" smtClean="0">
                <a:solidFill>
                  <a:srgbClr val="00B0F0"/>
                </a:solidFill>
              </a:rPr>
              <a:t>ublic interface </a:t>
            </a:r>
            <a:r>
              <a:rPr lang="en-US" sz="1400" dirty="0">
                <a:solidFill>
                  <a:srgbClr val="00B0F0"/>
                </a:solidFill>
              </a:rPr>
              <a:t>Clickable{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   void </a:t>
            </a:r>
            <a:r>
              <a:rPr lang="en-US" sz="1400" dirty="0">
                <a:solidFill>
                  <a:srgbClr val="00B0F0"/>
                </a:solidFill>
              </a:rPr>
              <a:t>click</a:t>
            </a:r>
            <a:r>
              <a:rPr lang="en-US" sz="1400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   void </a:t>
            </a:r>
            <a:r>
              <a:rPr lang="en-US" sz="1400" dirty="0" err="1" smtClean="0">
                <a:solidFill>
                  <a:srgbClr val="00B0F0"/>
                </a:solidFill>
              </a:rPr>
              <a:t>doubleClik</a:t>
            </a:r>
            <a:r>
              <a:rPr lang="en-US" sz="1400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sz="1400" dirty="0" smtClean="0">
                <a:solidFill>
                  <a:srgbClr val="00B0F0"/>
                </a:solidFill>
              </a:rPr>
              <a:t>   </a:t>
            </a:r>
            <a:r>
              <a:rPr lang="en-US" sz="1400" dirty="0" err="1" smtClean="0">
                <a:solidFill>
                  <a:srgbClr val="00B0F0"/>
                </a:solidFill>
              </a:rPr>
              <a:t>middleClick</a:t>
            </a:r>
            <a:r>
              <a:rPr lang="en-US" sz="1400" dirty="0" smtClean="0">
                <a:solidFill>
                  <a:srgbClr val="00B0F0"/>
                </a:solidFill>
              </a:rPr>
              <a:t>();</a:t>
            </a:r>
            <a:endParaRPr lang="en-US" sz="1400" dirty="0">
              <a:solidFill>
                <a:srgbClr val="00B0F0"/>
              </a:solidFill>
            </a:endParaRPr>
          </a:p>
          <a:p>
            <a:r>
              <a:rPr lang="en-US" sz="1400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56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78"/>
            <a:ext cx="8305800" cy="193386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Java 8 introduces a new concept of </a:t>
            </a:r>
            <a:r>
              <a:rPr lang="en-US" sz="2000" b="1" dirty="0"/>
              <a:t>default</a:t>
            </a:r>
            <a:r>
              <a:rPr lang="en-US" sz="2000" dirty="0"/>
              <a:t> method implementation in interfaces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This capability is added for backward compatibility so that old interfaces can be </a:t>
            </a:r>
            <a:r>
              <a:rPr lang="en-US" sz="2000" dirty="0" smtClean="0"/>
              <a:t>used.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873999"/>
            <a:ext cx="64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interface Clickable{</a:t>
            </a:r>
          </a:p>
          <a:p>
            <a:r>
              <a:rPr lang="en-US" dirty="0">
                <a:solidFill>
                  <a:srgbClr val="0066FF"/>
                </a:solidFill>
              </a:rPr>
              <a:t> 	</a:t>
            </a:r>
            <a:r>
              <a:rPr lang="en-US" dirty="0" smtClean="0">
                <a:solidFill>
                  <a:srgbClr val="0066FF"/>
                </a:solidFill>
              </a:rPr>
              <a:t>void </a:t>
            </a:r>
            <a:r>
              <a:rPr lang="en-US" dirty="0">
                <a:solidFill>
                  <a:srgbClr val="0066FF"/>
                </a:solidFill>
              </a:rPr>
              <a:t>click</a:t>
            </a:r>
            <a:r>
              <a:rPr lang="en-US" dirty="0" smtClean="0">
                <a:solidFill>
                  <a:srgbClr val="0066FF"/>
                </a:solidFill>
              </a:rPr>
              <a:t>();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default void </a:t>
            </a:r>
            <a:r>
              <a:rPr lang="en-US" dirty="0" err="1" smtClean="0">
                <a:solidFill>
                  <a:srgbClr val="0066FF"/>
                </a:solidFill>
              </a:rPr>
              <a:t>middleClick</a:t>
            </a:r>
            <a:r>
              <a:rPr lang="en-US" dirty="0" smtClean="0">
                <a:solidFill>
                  <a:srgbClr val="0066FF"/>
                </a:solidFill>
              </a:rPr>
              <a:t>(){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	</a:t>
            </a:r>
            <a:r>
              <a:rPr lang="en-US" dirty="0" err="1">
                <a:solidFill>
                  <a:srgbClr val="0066FF"/>
                </a:solidFill>
              </a:rPr>
              <a:t>System.out.println</a:t>
            </a:r>
            <a:r>
              <a:rPr lang="en-US" dirty="0" smtClean="0">
                <a:solidFill>
                  <a:srgbClr val="0066FF"/>
                </a:solidFill>
              </a:rPr>
              <a:t>(“Middle </a:t>
            </a:r>
            <a:r>
              <a:rPr lang="en-US" dirty="0" err="1" smtClean="0">
                <a:solidFill>
                  <a:srgbClr val="0066FF"/>
                </a:solidFill>
              </a:rPr>
              <a:t>CLick</a:t>
            </a:r>
            <a:r>
              <a:rPr lang="en-US" dirty="0" smtClean="0">
                <a:solidFill>
                  <a:srgbClr val="0066FF"/>
                </a:solidFill>
              </a:rPr>
              <a:t>");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}</a:t>
            </a:r>
          </a:p>
          <a:p>
            <a:r>
              <a:rPr lang="en-US" dirty="0">
                <a:solidFill>
                  <a:srgbClr val="0066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15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</a:t>
            </a:r>
            <a:r>
              <a:rPr lang="en-US" dirty="0" smtClean="0"/>
              <a:t>Default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78"/>
            <a:ext cx="8305800" cy="298030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When you extend an interface that contains a default method, you can do the following</a:t>
            </a:r>
            <a:r>
              <a:rPr lang="en-US" sz="2000" dirty="0" smtClean="0"/>
              <a:t>: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Not mention the default method at all, which lets your extended interface inherit the default method.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err="1"/>
              <a:t>Redeclare</a:t>
            </a:r>
            <a:r>
              <a:rPr lang="en-US" sz="2000" dirty="0"/>
              <a:t> the default method, which makes it abstract.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Redefine the default method, which overrides it.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31875" y="4038600"/>
            <a:ext cx="7461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interface </a:t>
            </a:r>
            <a:r>
              <a:rPr lang="en-US" dirty="0" smtClean="0">
                <a:solidFill>
                  <a:srgbClr val="0066FF"/>
                </a:solidFill>
              </a:rPr>
              <a:t>Clickable extends </a:t>
            </a:r>
            <a:r>
              <a:rPr lang="en-US" dirty="0" err="1" smtClean="0">
                <a:solidFill>
                  <a:srgbClr val="0066FF"/>
                </a:solidFill>
              </a:rPr>
              <a:t>MouseInterface</a:t>
            </a:r>
            <a:r>
              <a:rPr lang="en-US" dirty="0" smtClean="0">
                <a:solidFill>
                  <a:srgbClr val="0066FF"/>
                </a:solidFill>
              </a:rPr>
              <a:t>, </a:t>
            </a:r>
            <a:r>
              <a:rPr lang="en-US" dirty="0" err="1" smtClean="0">
                <a:solidFill>
                  <a:srgbClr val="0066FF"/>
                </a:solidFill>
              </a:rPr>
              <a:t>PointingDevice</a:t>
            </a:r>
            <a:r>
              <a:rPr lang="en-US" dirty="0" smtClean="0">
                <a:solidFill>
                  <a:srgbClr val="0066FF"/>
                </a:solidFill>
              </a:rPr>
              <a:t>{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 	</a:t>
            </a:r>
            <a:r>
              <a:rPr lang="en-US" dirty="0" smtClean="0">
                <a:solidFill>
                  <a:srgbClr val="0066FF"/>
                </a:solidFill>
              </a:rPr>
              <a:t>void </a:t>
            </a:r>
            <a:r>
              <a:rPr lang="en-US" dirty="0">
                <a:solidFill>
                  <a:srgbClr val="0066FF"/>
                </a:solidFill>
              </a:rPr>
              <a:t>click</a:t>
            </a:r>
            <a:r>
              <a:rPr lang="en-US" dirty="0" smtClean="0">
                <a:solidFill>
                  <a:srgbClr val="0066FF"/>
                </a:solidFill>
              </a:rPr>
              <a:t>();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default void </a:t>
            </a:r>
            <a:r>
              <a:rPr lang="en-US" dirty="0" err="1" smtClean="0">
                <a:solidFill>
                  <a:srgbClr val="0066FF"/>
                </a:solidFill>
              </a:rPr>
              <a:t>middleClick</a:t>
            </a:r>
            <a:r>
              <a:rPr lang="en-US" dirty="0" smtClean="0">
                <a:solidFill>
                  <a:srgbClr val="0066FF"/>
                </a:solidFill>
              </a:rPr>
              <a:t>(){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	</a:t>
            </a:r>
            <a:r>
              <a:rPr lang="en-US" dirty="0" err="1">
                <a:solidFill>
                  <a:srgbClr val="0066FF"/>
                </a:solidFill>
              </a:rPr>
              <a:t>System.out.println</a:t>
            </a:r>
            <a:r>
              <a:rPr lang="en-US" dirty="0" smtClean="0">
                <a:solidFill>
                  <a:srgbClr val="0066FF"/>
                </a:solidFill>
              </a:rPr>
              <a:t>(“Middle </a:t>
            </a:r>
            <a:r>
              <a:rPr lang="en-US" dirty="0" err="1" smtClean="0">
                <a:solidFill>
                  <a:srgbClr val="0066FF"/>
                </a:solidFill>
              </a:rPr>
              <a:t>CLick</a:t>
            </a:r>
            <a:r>
              <a:rPr lang="en-US" dirty="0" smtClean="0">
                <a:solidFill>
                  <a:srgbClr val="0066FF"/>
                </a:solidFill>
              </a:rPr>
              <a:t>");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}</a:t>
            </a:r>
          </a:p>
          <a:p>
            <a:r>
              <a:rPr lang="en-US" dirty="0">
                <a:solidFill>
                  <a:srgbClr val="0066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931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78"/>
            <a:ext cx="8305800" cy="612578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This makes it easier for you to organize helper methods in your </a:t>
            </a:r>
            <a:r>
              <a:rPr lang="en-US" sz="2000" dirty="0" smtClean="0"/>
              <a:t>libraries 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You </a:t>
            </a:r>
            <a:r>
              <a:rPr lang="en-US" sz="2000" dirty="0"/>
              <a:t>can keep static methods specific to an interface in the same interface rather than in a separate class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Addition of static methods in interface in Java 8 came with 1 restriction </a:t>
            </a:r>
            <a:endParaRPr lang="en-US" sz="2000" dirty="0" smtClean="0"/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1800" dirty="0"/>
              <a:t>those methods cannot be inherited by the class implementing </a:t>
            </a:r>
            <a:r>
              <a:rPr lang="en-US" sz="1800" dirty="0" smtClean="0"/>
              <a:t>it.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1800" dirty="0"/>
              <a:t>And that makes sense, </a:t>
            </a:r>
            <a:endParaRPr lang="en-US" sz="1800" dirty="0" smtClean="0"/>
          </a:p>
          <a:p>
            <a:pPr marL="1252538" lvl="2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1600" dirty="0" smtClean="0"/>
              <a:t>As </a:t>
            </a:r>
            <a:r>
              <a:rPr lang="en-US" sz="1600" dirty="0"/>
              <a:t>a class can implement multiple interface. And if 2 interfaces have same static method, they both would be inherited, and compiler wouldn't know which one to invoke</a:t>
            </a:r>
            <a:r>
              <a:rPr lang="en-US" sz="1600" dirty="0" smtClean="0"/>
              <a:t>.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dirty="0"/>
              <a:t>Java interface static method is visible to interface methods only,</a:t>
            </a:r>
            <a:endParaRPr lang="en-US" dirty="0" smtClean="0"/>
          </a:p>
          <a:p>
            <a:pPr marL="1252538" lvl="2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0868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“Interface”?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1364"/>
            <a:ext cx="7918450" cy="448840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In the Java programming language, an </a:t>
            </a:r>
            <a:r>
              <a:rPr lang="en-US" sz="2000" b="1" i="1" u="sng" dirty="0"/>
              <a:t>interface</a:t>
            </a:r>
            <a:r>
              <a:rPr lang="en-US" sz="2000" dirty="0"/>
              <a:t> is a reference type, similar to a </a:t>
            </a:r>
            <a:r>
              <a:rPr lang="en-US" sz="2000" i="1" dirty="0"/>
              <a:t>class</a:t>
            </a:r>
            <a:r>
              <a:rPr lang="en-US" sz="2000" dirty="0"/>
              <a:t>, that can contain </a:t>
            </a:r>
            <a:r>
              <a:rPr lang="en-US" sz="2000" i="1" dirty="0"/>
              <a:t>only</a:t>
            </a:r>
            <a:r>
              <a:rPr lang="en-US" sz="2000" dirty="0"/>
              <a:t> </a:t>
            </a:r>
            <a:r>
              <a:rPr lang="en-US" sz="2000" b="1" i="1" dirty="0">
                <a:solidFill>
                  <a:srgbClr val="00B050"/>
                </a:solidFill>
              </a:rPr>
              <a:t>constants</a:t>
            </a:r>
            <a:r>
              <a:rPr lang="en-US" sz="2000" dirty="0"/>
              <a:t>, </a:t>
            </a:r>
            <a:r>
              <a:rPr lang="en-US" sz="2000" b="1" i="1" dirty="0">
                <a:solidFill>
                  <a:srgbClr val="00B050"/>
                </a:solidFill>
              </a:rPr>
              <a:t>method signatures</a:t>
            </a:r>
            <a:r>
              <a:rPr lang="en-US" sz="2000" dirty="0"/>
              <a:t>, </a:t>
            </a:r>
            <a:r>
              <a:rPr lang="en-US" sz="2000" b="1" i="1" dirty="0">
                <a:solidFill>
                  <a:srgbClr val="00B050"/>
                </a:solidFill>
              </a:rPr>
              <a:t>default methods</a:t>
            </a:r>
            <a:r>
              <a:rPr lang="en-US" sz="2000" dirty="0"/>
              <a:t>, </a:t>
            </a:r>
            <a:r>
              <a:rPr lang="en-US" sz="2000" b="1" i="1" dirty="0">
                <a:solidFill>
                  <a:srgbClr val="00B050"/>
                </a:solidFill>
              </a:rPr>
              <a:t>static methods</a:t>
            </a:r>
            <a:r>
              <a:rPr lang="en-US" sz="2000" dirty="0"/>
              <a:t>, and </a:t>
            </a:r>
            <a:r>
              <a:rPr lang="en-US" sz="2000" b="1" i="1" dirty="0">
                <a:solidFill>
                  <a:srgbClr val="00B050"/>
                </a:solidFill>
              </a:rPr>
              <a:t>nested </a:t>
            </a:r>
            <a:r>
              <a:rPr lang="en-US" sz="2000" b="1" i="1" dirty="0" smtClean="0">
                <a:solidFill>
                  <a:srgbClr val="00B050"/>
                </a:solidFill>
              </a:rPr>
              <a:t>types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 Interfaces cannot be </a:t>
            </a:r>
            <a:r>
              <a:rPr lang="en-US" sz="2000" dirty="0" smtClean="0"/>
              <a:t>instantiated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Interfaces can </a:t>
            </a:r>
            <a:r>
              <a:rPr lang="en-US" sz="2000" dirty="0"/>
              <a:t>only be </a:t>
            </a:r>
            <a:r>
              <a:rPr lang="en-US" sz="2000" i="1" dirty="0"/>
              <a:t>implemented</a:t>
            </a:r>
            <a:r>
              <a:rPr lang="en-US" sz="2000" dirty="0"/>
              <a:t> by classes </a:t>
            </a:r>
            <a:endParaRPr lang="en-US" sz="2000" dirty="0" smtClean="0"/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Interfaces can be </a:t>
            </a:r>
            <a:r>
              <a:rPr lang="en-US" sz="2000" i="1" dirty="0" smtClean="0"/>
              <a:t>extended</a:t>
            </a:r>
            <a:r>
              <a:rPr lang="en-US" sz="2000" dirty="0"/>
              <a:t> by other interfaces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Interfaces add some extra ability/functionality to existing class which the implemented class must implement its definition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All Methods in interface are by default public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386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“Interface” as “API”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18450" cy="39036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b="1" i="1" dirty="0" smtClean="0"/>
              <a:t>API (Application </a:t>
            </a:r>
            <a:r>
              <a:rPr lang="en-US" sz="2000" b="1" i="1" dirty="0"/>
              <a:t>Programming </a:t>
            </a:r>
            <a:r>
              <a:rPr lang="en-US" sz="2000" b="1" i="1" dirty="0" smtClean="0"/>
              <a:t>Interface</a:t>
            </a:r>
            <a:r>
              <a:rPr lang="en-US" sz="2000" i="1" dirty="0" smtClean="0"/>
              <a:t>) </a:t>
            </a:r>
            <a:r>
              <a:rPr lang="en-US" sz="2000" dirty="0"/>
              <a:t>is a set of routines, protocols, and tools for building software applications.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API</a:t>
            </a:r>
            <a:r>
              <a:rPr lang="en-US" sz="2000" dirty="0"/>
              <a:t> specifies how software components should interact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b="1" dirty="0" smtClean="0"/>
              <a:t>APIs</a:t>
            </a:r>
            <a:r>
              <a:rPr lang="en-US" sz="2000" dirty="0"/>
              <a:t> are used when programming graphical user interface (GUI) </a:t>
            </a:r>
            <a:r>
              <a:rPr lang="en-US" sz="2000" dirty="0" smtClean="0"/>
              <a:t>components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API is common </a:t>
            </a:r>
            <a:r>
              <a:rPr lang="en-US" sz="2000" dirty="0"/>
              <a:t>in commercial software products. Typically, a company sells a software package that contains complex methods that another company wants to use in its own software </a:t>
            </a:r>
            <a:r>
              <a:rPr lang="en-US" sz="2000" dirty="0" smtClean="0"/>
              <a:t>product.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762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18450" cy="193386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2000" dirty="0"/>
              <a:t>An interface declaration consists of modifiers, the keyword </a:t>
            </a:r>
            <a:r>
              <a:rPr lang="en-US" altLang="en-US" sz="2000" dirty="0" smtClean="0"/>
              <a:t>“</a:t>
            </a:r>
            <a:r>
              <a:rPr lang="en-US" altLang="en-US" sz="2000" b="1" i="1" dirty="0" smtClean="0"/>
              <a:t>interface”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An interface can extend other interfaces, just as a class </a:t>
            </a:r>
            <a:r>
              <a:rPr lang="en-US" sz="2000" dirty="0" smtClean="0"/>
              <a:t>extend </a:t>
            </a:r>
            <a:r>
              <a:rPr lang="en-US" sz="2000" dirty="0"/>
              <a:t>another class.</a:t>
            </a:r>
            <a:r>
              <a:rPr lang="en-US" altLang="en-US" sz="2000" dirty="0" smtClean="0"/>
              <a:t> </a:t>
            </a:r>
            <a:endParaRPr lang="en-GB" alt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66800" y="3200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</a:t>
            </a:r>
            <a:r>
              <a:rPr lang="en-US" dirty="0" smtClean="0">
                <a:solidFill>
                  <a:srgbClr val="00B0F0"/>
                </a:solidFill>
              </a:rPr>
              <a:t>ublic interface </a:t>
            </a:r>
            <a:r>
              <a:rPr lang="en-US" dirty="0">
                <a:solidFill>
                  <a:srgbClr val="00B0F0"/>
                </a:solidFill>
              </a:rPr>
              <a:t>Clickable{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  void </a:t>
            </a:r>
            <a:r>
              <a:rPr lang="en-US" dirty="0">
                <a:solidFill>
                  <a:srgbClr val="00B0F0"/>
                </a:solidFill>
              </a:rPr>
              <a:t>click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  void </a:t>
            </a:r>
            <a:r>
              <a:rPr lang="en-US" dirty="0" err="1" smtClean="0">
                <a:solidFill>
                  <a:srgbClr val="00B0F0"/>
                </a:solidFill>
              </a:rPr>
              <a:t>doubleClik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4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78"/>
            <a:ext cx="7918450" cy="393748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2000" dirty="0"/>
              <a:t>An interface </a:t>
            </a:r>
            <a:r>
              <a:rPr lang="en-US" altLang="en-US" sz="2000" dirty="0" smtClean="0"/>
              <a:t>body can contain</a:t>
            </a:r>
            <a:endParaRPr lang="en-US" altLang="en-US" sz="2000" b="1" i="1" dirty="0" smtClean="0"/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Abstract Method</a:t>
            </a:r>
          </a:p>
          <a:p>
            <a:pPr marL="1252538" lvl="2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1800" dirty="0"/>
              <a:t> An abstract method within an interface is followed by a </a:t>
            </a:r>
            <a:r>
              <a:rPr lang="en-US" sz="1800" dirty="0" smtClean="0"/>
              <a:t>semicolon; no need to mention </a:t>
            </a:r>
            <a:r>
              <a:rPr lang="en-US" sz="1800" b="1" dirty="0" smtClean="0"/>
              <a:t>abstract </a:t>
            </a:r>
            <a:r>
              <a:rPr lang="en-US" sz="1800" dirty="0" smtClean="0"/>
              <a:t>key word in interfaces.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Default Method</a:t>
            </a:r>
          </a:p>
          <a:p>
            <a:pPr marL="1252538" lvl="2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1800" dirty="0"/>
              <a:t>Default methods are defined with the default modifier,</a:t>
            </a:r>
            <a:endParaRPr lang="en-US" altLang="en-US" sz="1800" dirty="0" smtClean="0"/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Static Methods</a:t>
            </a:r>
          </a:p>
          <a:p>
            <a:pPr marL="1252538" lvl="2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Static methods </a:t>
            </a:r>
            <a:r>
              <a:rPr lang="en-US" altLang="en-US" sz="1800" dirty="0"/>
              <a:t>are defined with the </a:t>
            </a:r>
            <a:r>
              <a:rPr lang="en-US" altLang="en-US" sz="1800" b="1" dirty="0" smtClean="0"/>
              <a:t>static 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modifier,</a:t>
            </a:r>
            <a:endParaRPr lang="en-GB" alt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143000" y="485186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</a:t>
            </a:r>
            <a:r>
              <a:rPr lang="en-US" dirty="0" smtClean="0">
                <a:solidFill>
                  <a:srgbClr val="00B0F0"/>
                </a:solidFill>
              </a:rPr>
              <a:t>ublic interface </a:t>
            </a:r>
            <a:r>
              <a:rPr lang="en-US" dirty="0">
                <a:solidFill>
                  <a:srgbClr val="00B0F0"/>
                </a:solidFill>
              </a:rPr>
              <a:t>Clickable{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  void </a:t>
            </a:r>
            <a:r>
              <a:rPr lang="en-US" dirty="0">
                <a:solidFill>
                  <a:srgbClr val="00B0F0"/>
                </a:solidFill>
              </a:rPr>
              <a:t>click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  void </a:t>
            </a:r>
            <a:r>
              <a:rPr lang="en-US" dirty="0" err="1" smtClean="0">
                <a:solidFill>
                  <a:srgbClr val="00B0F0"/>
                </a:solidFill>
              </a:rPr>
              <a:t>doubleClik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38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78"/>
            <a:ext cx="7918450" cy="230627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To </a:t>
            </a:r>
            <a:r>
              <a:rPr lang="en-US" altLang="en-US" sz="2000" dirty="0"/>
              <a:t>declare a class that implements an interface, you include an </a:t>
            </a:r>
            <a:r>
              <a:rPr lang="en-US" altLang="en-US" sz="2000" b="1" dirty="0">
                <a:solidFill>
                  <a:srgbClr val="00B050"/>
                </a:solidFill>
              </a:rPr>
              <a:t>implements </a:t>
            </a:r>
            <a:r>
              <a:rPr lang="en-US" altLang="en-US" sz="2000" dirty="0"/>
              <a:t>clause in the class declaration</a:t>
            </a:r>
            <a:r>
              <a:rPr lang="en-US" alt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1800" dirty="0"/>
              <a:t>Your class can implement more than one interface, </a:t>
            </a:r>
            <a:endParaRPr lang="en-US" altLang="en-US" sz="1800" dirty="0" smtClean="0"/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B050"/>
                </a:solidFill>
              </a:rPr>
              <a:t>implements </a:t>
            </a:r>
            <a:r>
              <a:rPr lang="en-US" altLang="en-US" sz="1800" dirty="0"/>
              <a:t>keyword is followed by a comma-separated list of the interfaces implemented by the class</a:t>
            </a:r>
            <a:endParaRPr lang="en-GB" alt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914400" y="3581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</a:t>
            </a:r>
            <a:r>
              <a:rPr lang="en-US" dirty="0" smtClean="0">
                <a:solidFill>
                  <a:srgbClr val="00B0F0"/>
                </a:solidFill>
              </a:rPr>
              <a:t>ublic class Button implements Clickable, Editable{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public void </a:t>
            </a:r>
            <a:r>
              <a:rPr lang="en-US" dirty="0">
                <a:solidFill>
                  <a:srgbClr val="00B0F0"/>
                </a:solidFill>
              </a:rPr>
              <a:t>click</a:t>
            </a:r>
            <a:r>
              <a:rPr lang="en-US" dirty="0" smtClean="0">
                <a:solidFill>
                  <a:srgbClr val="00B0F0"/>
                </a:solidFill>
              </a:rPr>
              <a:t>(){ }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  public void </a:t>
            </a:r>
            <a:r>
              <a:rPr lang="en-US" dirty="0" err="1" smtClean="0">
                <a:solidFill>
                  <a:srgbClr val="00B0F0"/>
                </a:solidFill>
              </a:rPr>
              <a:t>doubleClik</a:t>
            </a:r>
            <a:r>
              <a:rPr lang="en-US" dirty="0" smtClean="0">
                <a:solidFill>
                  <a:srgbClr val="00B0F0"/>
                </a:solidFill>
              </a:rPr>
              <a:t>(){ }</a:t>
            </a: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public void </a:t>
            </a:r>
            <a:r>
              <a:rPr lang="en-US" dirty="0" err="1" smtClean="0">
                <a:solidFill>
                  <a:srgbClr val="00B0F0"/>
                </a:solidFill>
              </a:rPr>
              <a:t>startDrag</a:t>
            </a:r>
            <a:r>
              <a:rPr lang="en-US" dirty="0" smtClean="0">
                <a:solidFill>
                  <a:srgbClr val="00B0F0"/>
                </a:solidFill>
              </a:rPr>
              <a:t>(){ }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234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78"/>
            <a:ext cx="8305800" cy="43031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Interface can be </a:t>
            </a:r>
            <a:r>
              <a:rPr lang="en-US" sz="2000" dirty="0" smtClean="0"/>
              <a:t>inherited from </a:t>
            </a:r>
            <a:r>
              <a:rPr lang="en-US" sz="2000" dirty="0" smtClean="0"/>
              <a:t>more than one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873999"/>
            <a:ext cx="7461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interface </a:t>
            </a:r>
            <a:r>
              <a:rPr lang="en-US" dirty="0" smtClean="0">
                <a:solidFill>
                  <a:srgbClr val="0066FF"/>
                </a:solidFill>
              </a:rPr>
              <a:t>Clickable extends </a:t>
            </a:r>
            <a:r>
              <a:rPr lang="en-US" dirty="0" err="1" smtClean="0">
                <a:solidFill>
                  <a:srgbClr val="0066FF"/>
                </a:solidFill>
              </a:rPr>
              <a:t>MouseInterface</a:t>
            </a:r>
            <a:r>
              <a:rPr lang="en-US" dirty="0" smtClean="0">
                <a:solidFill>
                  <a:srgbClr val="0066FF"/>
                </a:solidFill>
              </a:rPr>
              <a:t>, </a:t>
            </a:r>
            <a:r>
              <a:rPr lang="en-US" dirty="0" err="1" smtClean="0">
                <a:solidFill>
                  <a:srgbClr val="0066FF"/>
                </a:solidFill>
              </a:rPr>
              <a:t>PointingDevice</a:t>
            </a:r>
            <a:r>
              <a:rPr lang="en-US" dirty="0" smtClean="0">
                <a:solidFill>
                  <a:srgbClr val="0066FF"/>
                </a:solidFill>
              </a:rPr>
              <a:t>{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 	</a:t>
            </a:r>
            <a:r>
              <a:rPr lang="en-US" dirty="0" smtClean="0">
                <a:solidFill>
                  <a:srgbClr val="0066FF"/>
                </a:solidFill>
              </a:rPr>
              <a:t>void </a:t>
            </a:r>
            <a:r>
              <a:rPr lang="en-US" dirty="0">
                <a:solidFill>
                  <a:srgbClr val="0066FF"/>
                </a:solidFill>
              </a:rPr>
              <a:t>click</a:t>
            </a:r>
            <a:r>
              <a:rPr lang="en-US" dirty="0" smtClean="0">
                <a:solidFill>
                  <a:srgbClr val="0066FF"/>
                </a:solidFill>
              </a:rPr>
              <a:t>();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default void </a:t>
            </a:r>
            <a:r>
              <a:rPr lang="en-US" dirty="0" err="1" smtClean="0">
                <a:solidFill>
                  <a:srgbClr val="0066FF"/>
                </a:solidFill>
              </a:rPr>
              <a:t>middleClick</a:t>
            </a:r>
            <a:r>
              <a:rPr lang="en-US" dirty="0" smtClean="0">
                <a:solidFill>
                  <a:srgbClr val="0066FF"/>
                </a:solidFill>
              </a:rPr>
              <a:t>(){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	</a:t>
            </a:r>
            <a:r>
              <a:rPr lang="en-US" dirty="0" err="1">
                <a:solidFill>
                  <a:srgbClr val="0066FF"/>
                </a:solidFill>
              </a:rPr>
              <a:t>System.out.println</a:t>
            </a:r>
            <a:r>
              <a:rPr lang="en-US" dirty="0" smtClean="0">
                <a:solidFill>
                  <a:srgbClr val="0066FF"/>
                </a:solidFill>
              </a:rPr>
              <a:t>(“Middle </a:t>
            </a:r>
            <a:r>
              <a:rPr lang="en-US" dirty="0" err="1" smtClean="0">
                <a:solidFill>
                  <a:srgbClr val="0066FF"/>
                </a:solidFill>
              </a:rPr>
              <a:t>CLick</a:t>
            </a:r>
            <a:r>
              <a:rPr lang="en-US" dirty="0" smtClean="0">
                <a:solidFill>
                  <a:srgbClr val="0066FF"/>
                </a:solidFill>
              </a:rPr>
              <a:t>");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}</a:t>
            </a:r>
          </a:p>
          <a:p>
            <a:r>
              <a:rPr lang="en-US" dirty="0">
                <a:solidFill>
                  <a:srgbClr val="0066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50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as 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78"/>
            <a:ext cx="7918450" cy="590725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When you define a new interface, you are defining a new reference data </a:t>
            </a:r>
            <a:r>
              <a:rPr lang="en-US" sz="2000" dirty="0" smtClean="0"/>
              <a:t>type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1800" dirty="0" smtClean="0"/>
              <a:t>If you </a:t>
            </a:r>
            <a:r>
              <a:rPr lang="en-US" sz="1800" dirty="0"/>
              <a:t>define a reference variable whose type is an interface, any object you assign to it </a:t>
            </a:r>
            <a:r>
              <a:rPr lang="en-US" sz="1800" i="1" dirty="0"/>
              <a:t>must</a:t>
            </a:r>
            <a:r>
              <a:rPr lang="en-US" sz="1800" dirty="0"/>
              <a:t> be an instance of a class that implements the interface</a:t>
            </a:r>
            <a:r>
              <a:rPr lang="en-US" sz="1800" dirty="0" smtClean="0"/>
              <a:t>.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endParaRPr lang="en-US" altLang="en-US" sz="1800" dirty="0"/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endParaRPr lang="en-US" altLang="en-US" sz="1800" dirty="0" smtClean="0"/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If </a:t>
            </a:r>
            <a:r>
              <a:rPr lang="en-US" altLang="en-US" sz="1800" dirty="0"/>
              <a:t>you make a point of implementing </a:t>
            </a:r>
            <a:r>
              <a:rPr lang="en-US" altLang="en-US" sz="1800" b="1" u="sng" dirty="0" smtClean="0"/>
              <a:t>Clickable</a:t>
            </a:r>
            <a:r>
              <a:rPr lang="en-US" altLang="en-US" sz="1800" dirty="0" smtClean="0"/>
              <a:t> in </a:t>
            </a:r>
            <a:r>
              <a:rPr lang="en-US" altLang="en-US" sz="1800" dirty="0"/>
              <a:t>a wide variety of </a:t>
            </a:r>
            <a:r>
              <a:rPr lang="en-US" altLang="en-US" sz="1800" dirty="0" smtClean="0"/>
              <a:t>classes 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1800" dirty="0"/>
              <a:t>T</a:t>
            </a:r>
            <a:r>
              <a:rPr lang="en-US" altLang="en-US" sz="1800" dirty="0" smtClean="0"/>
              <a:t>he </a:t>
            </a:r>
            <a:r>
              <a:rPr lang="en-US" altLang="en-US" sz="1800" dirty="0"/>
              <a:t>objects instantiated from any of those classes can </a:t>
            </a:r>
            <a:r>
              <a:rPr lang="en-US" altLang="en-US" sz="1800" dirty="0" smtClean="0"/>
              <a:t>handle click </a:t>
            </a:r>
            <a:r>
              <a:rPr lang="en-US" altLang="en-US" sz="1800" dirty="0"/>
              <a:t>with the </a:t>
            </a:r>
            <a:r>
              <a:rPr lang="en-US" altLang="en-US" sz="1800" dirty="0" smtClean="0"/>
              <a:t>click() method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altLang="en-US" sz="1800" dirty="0" smtClean="0"/>
              <a:t>Provided </a:t>
            </a:r>
            <a:r>
              <a:rPr lang="en-US" altLang="en-US" sz="1800" dirty="0"/>
              <a:t>that both objects are of the same class. Similarly, they can all be </a:t>
            </a:r>
            <a:r>
              <a:rPr lang="en-US" altLang="en-US" sz="1800" dirty="0" smtClean="0"/>
              <a:t>compared.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endParaRPr lang="en-GB" alt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219200" y="32119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</a:t>
            </a:r>
            <a:r>
              <a:rPr lang="en-US" dirty="0" smtClean="0">
                <a:solidFill>
                  <a:srgbClr val="00B0F0"/>
                </a:solidFill>
              </a:rPr>
              <a:t>ublic interface </a:t>
            </a:r>
            <a:r>
              <a:rPr lang="en-US" dirty="0">
                <a:solidFill>
                  <a:srgbClr val="00B0F0"/>
                </a:solidFill>
              </a:rPr>
              <a:t>Clickable{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  void </a:t>
            </a:r>
            <a:r>
              <a:rPr lang="en-US" dirty="0">
                <a:solidFill>
                  <a:srgbClr val="00B0F0"/>
                </a:solidFill>
              </a:rPr>
              <a:t>click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smtClean="0">
                <a:solidFill>
                  <a:srgbClr val="00B0F0"/>
                </a:solidFill>
              </a:rPr>
              <a:t>}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5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78"/>
            <a:ext cx="8305800" cy="495007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One significant difference between classes and interfaces is that classes can have fields whereas interfaces </a:t>
            </a:r>
            <a:r>
              <a:rPr lang="en-US" sz="2000" dirty="0" smtClean="0"/>
              <a:t>cannot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 you can instantiate a class to create an object, which you cannot do with </a:t>
            </a:r>
            <a:r>
              <a:rPr lang="en-US" sz="2000" dirty="0" smtClean="0"/>
              <a:t>interfaces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An </a:t>
            </a:r>
            <a:r>
              <a:rPr lang="en-US" sz="2000" dirty="0"/>
              <a:t>object stores its state in fields, which are defined in </a:t>
            </a:r>
            <a:r>
              <a:rPr lang="en-US" sz="2000" dirty="0" smtClean="0"/>
              <a:t>classes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Java </a:t>
            </a:r>
            <a:r>
              <a:rPr lang="en-US" sz="2000" dirty="0"/>
              <a:t>programming language does not permit you to extend more than one class </a:t>
            </a:r>
            <a:endParaRPr lang="en-US" sz="2000" dirty="0" smtClean="0"/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Reason is </a:t>
            </a:r>
            <a:r>
              <a:rPr lang="en-US" sz="2000" dirty="0"/>
              <a:t>to avoid the issues of </a:t>
            </a:r>
            <a:r>
              <a:rPr lang="en-US" sz="2000" i="1" dirty="0">
                <a:solidFill>
                  <a:srgbClr val="FF0000"/>
                </a:solidFill>
              </a:rPr>
              <a:t>multiple inheritance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of state</a:t>
            </a:r>
            <a:r>
              <a:rPr lang="en-US" sz="2000" dirty="0"/>
              <a:t>, which is the ability to inherit fields from multiple </a:t>
            </a:r>
            <a:r>
              <a:rPr lang="en-US" sz="2000" dirty="0" smtClean="0"/>
              <a:t>classes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451066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677</Words>
  <Application>Microsoft Office PowerPoint</Application>
  <PresentationFormat>On-screen Show (4:3)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Wingdings</vt:lpstr>
      <vt:lpstr>Default Design</vt:lpstr>
      <vt:lpstr>Object Oriented Programming  (C++, Java and C#) </vt:lpstr>
      <vt:lpstr>What is an “Interface”?</vt:lpstr>
      <vt:lpstr>“Interface” as “API”</vt:lpstr>
      <vt:lpstr>Defining an Interface</vt:lpstr>
      <vt:lpstr>Interface body</vt:lpstr>
      <vt:lpstr>Implementing Interface</vt:lpstr>
      <vt:lpstr>Inheriting Interface</vt:lpstr>
      <vt:lpstr>Interface as a Type</vt:lpstr>
      <vt:lpstr>Multiple Inheritance of State</vt:lpstr>
      <vt:lpstr>Multiple Inheritance of Implementation</vt:lpstr>
      <vt:lpstr>Multiple Inheritance of Type</vt:lpstr>
      <vt:lpstr>Evolving Interface</vt:lpstr>
      <vt:lpstr>Default Interface</vt:lpstr>
      <vt:lpstr>Inheriting Default Interface</vt:lpstr>
      <vt:lpstr>Static Methods</vt:lpstr>
    </vt:vector>
  </TitlesOfParts>
  <Manager/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Lesson, Module, or Course Title&gt;</dc:title>
  <dc:subject>OU6</dc:subject>
  <dc:creator>Amitabh James Hans</dc:creator>
  <dc:description>Oracle University Production Services: Graphics Team</dc:description>
  <cp:lastModifiedBy>Sohail Khalid</cp:lastModifiedBy>
  <cp:revision>625</cp:revision>
  <cp:lastPrinted>2002-03-28T23:57:22Z</cp:lastPrinted>
  <dcterms:created xsi:type="dcterms:W3CDTF">2007-04-19T11:35:17Z</dcterms:created>
  <dcterms:modified xsi:type="dcterms:W3CDTF">2016-07-30T03:39:21Z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