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66" r:id="rId12"/>
    <p:sldId id="293" r:id="rId13"/>
    <p:sldId id="295" r:id="rId14"/>
    <p:sldId id="278" r:id="rId15"/>
    <p:sldId id="279" r:id="rId16"/>
    <p:sldId id="280" r:id="rId17"/>
    <p:sldId id="281" r:id="rId18"/>
    <p:sldId id="290" r:id="rId19"/>
    <p:sldId id="282" r:id="rId20"/>
    <p:sldId id="283" r:id="rId21"/>
    <p:sldId id="291" r:id="rId22"/>
    <p:sldId id="292" r:id="rId23"/>
    <p:sldId id="296" r:id="rId24"/>
    <p:sldId id="297" r:id="rId25"/>
    <p:sldId id="284" r:id="rId26"/>
    <p:sldId id="285" r:id="rId27"/>
    <p:sldId id="286" r:id="rId28"/>
    <p:sldId id="287" r:id="rId29"/>
    <p:sldId id="288" r:id="rId30"/>
    <p:sldId id="289" r:id="rId31"/>
    <p:sldId id="299" r:id="rId32"/>
    <p:sldId id="300" r:id="rId33"/>
    <p:sldId id="298" r:id="rId34"/>
    <p:sldId id="276" r:id="rId35"/>
    <p:sldId id="275" r:id="rId36"/>
    <p:sldId id="263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  <a:srgbClr val="00FF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roadside.com/FRC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tracks/python" TargetMode="External"/><Relationship Id="rId2" Type="http://schemas.openxmlformats.org/officeDocument/2006/relationships/hyperlink" Target="http://www.python.org/download/releases/2.7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fd.uci.edu/~gohlke/pythonlibs/#numpy" TargetMode="External"/><Relationship Id="rId5" Type="http://schemas.openxmlformats.org/officeDocument/2006/relationships/hyperlink" Target="http://www.numpy.org/" TargetMode="External"/><Relationship Id="rId4" Type="http://schemas.openxmlformats.org/officeDocument/2006/relationships/hyperlink" Target="http://opencv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forge.wpi.edu/sf/projects/robotpy" TargetMode="External"/><Relationship Id="rId2" Type="http://schemas.openxmlformats.org/officeDocument/2006/relationships/hyperlink" Target="https://github.com/robotpy/pynetwork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ev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 on the </a:t>
            </a:r>
            <a:br>
              <a:rPr lang="en-US" dirty="0" smtClean="0"/>
            </a:br>
            <a:r>
              <a:rPr lang="en-US" dirty="0" smtClean="0"/>
              <a:t>Driver Station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Dustin Spicuzza (Team 2423/1418)</a:t>
            </a:r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  <a:p>
            <a:r>
              <a:rPr lang="en-US" dirty="0" smtClean="0"/>
              <a:t>Team 1418 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image, show it using the GUI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286000"/>
            <a:ext cx="7561200" cy="4035347"/>
            <a:chOff x="720436" y="3539067"/>
            <a:chExt cx="7561200" cy="237489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8"/>
              <a:ext cx="7543800" cy="217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cv2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numpy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 create a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numpy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array to hold the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 -&gt; w=200, h=100, channels=3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(shape=(100,200,3),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=np.uint8)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 write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red text to image (note BGR, not RGB!)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cv2.putText(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"Hello World!", (50,50),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cv2.FONT_HERSHEY_PLAIN, 1, (0,0,255))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cv2.imshow('Image',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cv2.waitKey(0)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Webcam!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a webcam, show it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286000"/>
            <a:ext cx="7561200" cy="4267200"/>
            <a:chOff x="720436" y="3539067"/>
            <a:chExt cx="7561200" cy="242631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8"/>
              <a:ext cx="7543800" cy="2336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cv2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vc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cv2.VideoCapture()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not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vc.open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 "Could not connect to webcam"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exit(1)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while cv2.waitKey(30) &lt;= 0: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success,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vc.read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not success: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break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cv2.imshow("Webcam",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3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Image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are stored as multidimensional arrays</a:t>
            </a:r>
          </a:p>
          <a:p>
            <a:pPr lvl="1"/>
            <a:r>
              <a:rPr lang="en-US" dirty="0" smtClean="0"/>
              <a:t>Color images have 3 dimensions: height, width, channel</a:t>
            </a:r>
          </a:p>
          <a:p>
            <a:r>
              <a:rPr lang="en-US" dirty="0" smtClean="0"/>
              <a:t>Each pixel is a number stored in the array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 notation allows you to do operations on individual pixels or ranges of pixels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5449550"/>
            <a:ext cx="7561200" cy="956254"/>
            <a:chOff x="720436" y="3539067"/>
            <a:chExt cx="7561200" cy="2604975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7"/>
              <a:ext cx="7543800" cy="251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[24, 42, 0]        # access a single pixel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[24:42, 42:100, :] # access a range of pixels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48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Image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Color is represented by storing combinations of Red, Blue, and Green pixels in separate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uses BGR representation, not RGB</a:t>
            </a:r>
          </a:p>
          <a:p>
            <a:r>
              <a:rPr lang="en-US" dirty="0" smtClean="0"/>
              <a:t>The amount of each individual color is represented in the individual channel</a:t>
            </a:r>
          </a:p>
          <a:p>
            <a:pPr lvl="1"/>
            <a:r>
              <a:rPr lang="en-US" dirty="0" smtClean="0"/>
              <a:t>‘dark’ is zero, ‘bright’ is 255</a:t>
            </a:r>
          </a:p>
          <a:p>
            <a:r>
              <a:rPr lang="en-US" dirty="0" smtClean="0"/>
              <a:t>Combine the channels to represent a color</a:t>
            </a:r>
            <a:endParaRPr lang="en-US" dirty="0"/>
          </a:p>
          <a:p>
            <a:pPr lvl="1"/>
            <a:r>
              <a:rPr lang="en-US" dirty="0">
                <a:solidFill>
                  <a:srgbClr val="00FF00"/>
                </a:solidFill>
              </a:rPr>
              <a:t>Green</a:t>
            </a:r>
            <a:r>
              <a:rPr lang="en-US" dirty="0"/>
              <a:t> = RGB( 0, 255, 0 )</a:t>
            </a:r>
          </a:p>
          <a:p>
            <a:pPr lvl="1"/>
            <a:r>
              <a:rPr lang="en-US" dirty="0" smtClean="0">
                <a:solidFill>
                  <a:srgbClr val="FF1493"/>
                </a:solidFill>
              </a:rPr>
              <a:t>Deep Pink </a:t>
            </a:r>
            <a:r>
              <a:rPr lang="en-US" dirty="0" smtClean="0"/>
              <a:t>= </a:t>
            </a:r>
            <a:r>
              <a:rPr lang="en-US" dirty="0"/>
              <a:t>RGB( </a:t>
            </a:r>
            <a:r>
              <a:rPr lang="en-US" dirty="0" smtClean="0"/>
              <a:t>255, 20, 147 )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1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2013 challenge: find targets that are surrounded by </a:t>
            </a:r>
            <a:r>
              <a:rPr lang="en-US" dirty="0" err="1" smtClean="0"/>
              <a:t>retroreflective</a:t>
            </a:r>
            <a:r>
              <a:rPr lang="en-US" dirty="0" smtClean="0"/>
              <a:t> tape, and shoot </a:t>
            </a:r>
            <a:r>
              <a:rPr lang="en-US" dirty="0" err="1" smtClean="0"/>
              <a:t>frisbees</a:t>
            </a:r>
            <a:r>
              <a:rPr lang="en-US" dirty="0" smtClean="0"/>
              <a:t> into them</a:t>
            </a:r>
          </a:p>
          <a:p>
            <a:pPr lvl="1"/>
            <a:r>
              <a:rPr lang="en-US" dirty="0" smtClean="0"/>
              <a:t>The tape reflects light directly back at source</a:t>
            </a:r>
          </a:p>
        </p:txBody>
      </p:sp>
      <p:pic>
        <p:nvPicPr>
          <p:cNvPr id="1026" name="Picture 2" descr="http://frc-manual.usfirst.org/upload/images/2013/1/FIgure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0" y="3657600"/>
            <a:ext cx="80486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0399" y="4038600"/>
            <a:ext cx="18838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: http</a:t>
            </a:r>
            <a:r>
              <a:rPr lang="en-US" sz="1000" dirty="0"/>
              <a:t>://frc-manual.usfirst.org</a:t>
            </a:r>
          </a:p>
        </p:txBody>
      </p:sp>
    </p:spTree>
    <p:extLst>
      <p:ext uri="{BB962C8B-B14F-4D97-AF65-F5344CB8AC3E}">
        <p14:creationId xmlns:p14="http://schemas.microsoft.com/office/powerpoint/2010/main" val="16857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gray tape at a distance isn’t particularly easy</a:t>
            </a:r>
          </a:p>
          <a:p>
            <a:pPr lvl="1"/>
            <a:r>
              <a:rPr lang="en-US" dirty="0" smtClean="0"/>
              <a:t>Key part of image processing is removing as much non-essential information from image </a:t>
            </a:r>
          </a:p>
          <a:p>
            <a:r>
              <a:rPr lang="en-US" dirty="0" smtClean="0"/>
              <a:t>We can do better!</a:t>
            </a:r>
          </a:p>
          <a:p>
            <a:pPr lvl="1"/>
            <a:r>
              <a:rPr lang="en-US" dirty="0" smtClean="0"/>
              <a:t>Shine bright LEDs at the target and the tape reflects that color back to the camera</a:t>
            </a:r>
          </a:p>
          <a:p>
            <a:pPr lvl="2"/>
            <a:r>
              <a:rPr lang="en-US" dirty="0" smtClean="0"/>
              <a:t>Many teams have found that green light works best</a:t>
            </a:r>
          </a:p>
          <a:p>
            <a:pPr lvl="1"/>
            <a:r>
              <a:rPr lang="en-US" dirty="0" smtClean="0"/>
              <a:t>Reduce exposure of camera so only bright light sources are seen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2050" name="Picture 2" descr="C:\kwarqs-workspace\logs-2013-03-23\2013-03-23 1208-49\2013-03-23 1210-07-644000@640x4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steps to find targets</a:t>
            </a:r>
          </a:p>
          <a:p>
            <a:pPr lvl="1"/>
            <a:r>
              <a:rPr lang="en-US" dirty="0" smtClean="0"/>
              <a:t>Isolate the green portions of the image</a:t>
            </a:r>
          </a:p>
          <a:p>
            <a:pPr lvl="1"/>
            <a:r>
              <a:rPr lang="en-US" dirty="0" smtClean="0"/>
              <a:t>Analyze the green portions to determine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“green” anyways?</a:t>
            </a:r>
          </a:p>
          <a:p>
            <a:pPr marL="742950" lvl="2" indent="-342900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This is green. </a:t>
            </a:r>
            <a:r>
              <a:rPr lang="en-US" b="1" dirty="0">
                <a:solidFill>
                  <a:srgbClr val="92D050"/>
                </a:solidFill>
              </a:rPr>
              <a:t>This is also green</a:t>
            </a:r>
            <a:r>
              <a:rPr lang="en-US" b="1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 smtClean="0">
                <a:solidFill>
                  <a:srgbClr val="080808"/>
                </a:solidFill>
              </a:rPr>
              <a:t>To a computer, green is really a range of colors</a:t>
            </a:r>
          </a:p>
          <a:p>
            <a:pPr lvl="1"/>
            <a:r>
              <a:rPr lang="en-US" dirty="0" smtClean="0">
                <a:solidFill>
                  <a:srgbClr val="080808"/>
                </a:solidFill>
              </a:rPr>
              <a:t>An object’s color changes depending on lighting conditions</a:t>
            </a:r>
          </a:p>
          <a:p>
            <a:r>
              <a:rPr lang="en-US" dirty="0" smtClean="0">
                <a:solidFill>
                  <a:srgbClr val="080808"/>
                </a:solidFill>
              </a:rPr>
              <a:t>We can transform the image to identify colors independent of lighting conditions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37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the image from RGB to HSV</a:t>
            </a:r>
          </a:p>
          <a:p>
            <a:pPr lvl="1"/>
            <a:r>
              <a:rPr lang="en-US" dirty="0" smtClean="0"/>
              <a:t>Hue: the color</a:t>
            </a:r>
          </a:p>
          <a:p>
            <a:pPr lvl="1"/>
            <a:r>
              <a:rPr lang="en-US" dirty="0" smtClean="0"/>
              <a:t>Saturation: Colorfulness</a:t>
            </a:r>
          </a:p>
          <a:p>
            <a:pPr lvl="1"/>
            <a:r>
              <a:rPr lang="en-US" dirty="0" smtClean="0"/>
              <a:t>Value: Brightness</a:t>
            </a:r>
          </a:p>
        </p:txBody>
      </p:sp>
      <p:pic>
        <p:nvPicPr>
          <p:cNvPr id="3074" name="Picture 2" descr="File:Hsl-hsv models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905500" y="1600200"/>
            <a:ext cx="23241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6324600"/>
            <a:ext cx="2971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http://en.wikipedia.org/wiki/File:Hsl-hsv_models.svg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4483825"/>
            <a:ext cx="5257800" cy="622185"/>
            <a:chOff x="720436" y="3539067"/>
            <a:chExt cx="7561200" cy="1491649"/>
          </a:xfrm>
        </p:grpSpPr>
        <p:sp>
          <p:nvSpPr>
            <p:cNvPr id="7" name="Rectangle 6"/>
            <p:cNvSpPr/>
            <p:nvPr/>
          </p:nvSpPr>
          <p:spPr>
            <a:xfrm>
              <a:off x="720436" y="3539067"/>
              <a:ext cx="7543800" cy="1187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7836" y="3628755"/>
              <a:ext cx="7543800" cy="140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hsv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cv2.cvtColor(img,cv2.cv.CV_BGR2HSV)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4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Driver Station + </a:t>
            </a:r>
            <a:r>
              <a:rPr lang="en-US" dirty="0" err="1" smtClean="0"/>
              <a:t>OpenCV</a:t>
            </a:r>
            <a:r>
              <a:rPr lang="en-US" dirty="0" smtClean="0"/>
              <a:t> + Python?</a:t>
            </a:r>
          </a:p>
          <a:p>
            <a:r>
              <a:rPr lang="en-US" dirty="0" smtClean="0"/>
              <a:t>Simple demos</a:t>
            </a:r>
          </a:p>
          <a:p>
            <a:pPr lvl="1"/>
            <a:r>
              <a:rPr lang="en-US" dirty="0" smtClean="0"/>
              <a:t>hello_world.py</a:t>
            </a:r>
          </a:p>
          <a:p>
            <a:pPr lvl="1"/>
            <a:r>
              <a:rPr lang="en-US" dirty="0" smtClean="0"/>
              <a:t>hello_webcam.py</a:t>
            </a:r>
          </a:p>
          <a:p>
            <a:r>
              <a:rPr lang="en-US" dirty="0" smtClean="0"/>
              <a:t>Practical Example: 2013 FRC Game</a:t>
            </a:r>
          </a:p>
          <a:p>
            <a:r>
              <a:rPr lang="en-US" dirty="0" smtClean="0"/>
              <a:t>Driver Station software demo</a:t>
            </a:r>
          </a:p>
          <a:p>
            <a:r>
              <a:rPr lang="en-US" dirty="0" err="1" smtClean="0"/>
              <a:t>pynetworktables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0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724400" cy="2133600"/>
          </a:xfrm>
        </p:spPr>
        <p:txBody>
          <a:bodyPr/>
          <a:lstStyle/>
          <a:p>
            <a:r>
              <a:rPr lang="en-US" dirty="0" smtClean="0"/>
              <a:t>Split view of converted image (H, S, V)</a:t>
            </a:r>
          </a:p>
          <a:p>
            <a:r>
              <a:rPr lang="en-US" dirty="0" smtClean="0"/>
              <a:t>Compression artifacts are clearly present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3663" y="137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936" y="40775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3663" y="40887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027" name="Picture 3" descr="C:\FRC\Workshops\2013-12-07\code\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05466"/>
            <a:ext cx="3104444" cy="232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RC\Workshops\2013-12-07\code\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4077523"/>
            <a:ext cx="3135313" cy="23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FRC\Workshops\2013-12-07\code\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77524"/>
            <a:ext cx="3135313" cy="23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Green is a range of values present in the image</a:t>
            </a:r>
          </a:p>
          <a:p>
            <a:r>
              <a:rPr lang="en-US" dirty="0" smtClean="0"/>
              <a:t>‘Threshold’ the image to get rid of the colors that we don’t care about</a:t>
            </a:r>
          </a:p>
          <a:p>
            <a:r>
              <a:rPr lang="en-US" dirty="0" smtClean="0"/>
              <a:t>Lots of ways to do this</a:t>
            </a:r>
          </a:p>
          <a:p>
            <a:pPr lvl="1"/>
            <a:r>
              <a:rPr lang="en-US" dirty="0" smtClean="0"/>
              <a:t>Manually specify values</a:t>
            </a:r>
          </a:p>
          <a:p>
            <a:pPr lvl="1"/>
            <a:r>
              <a:rPr lang="en-US" dirty="0" smtClean="0"/>
              <a:t>Automated methods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09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‘Threshold’ function to find values between a low and high value</a:t>
            </a:r>
          </a:p>
          <a:p>
            <a:pPr lvl="1"/>
            <a:r>
              <a:rPr lang="en-US" dirty="0" smtClean="0"/>
              <a:t>Wanted values are converted to 255</a:t>
            </a:r>
          </a:p>
          <a:p>
            <a:pPr lvl="1"/>
            <a:r>
              <a:rPr lang="en-US" dirty="0" smtClean="0"/>
              <a:t>Unwanted values are now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012" y="4299356"/>
            <a:ext cx="7816788" cy="1524000"/>
            <a:chOff x="720436" y="3539067"/>
            <a:chExt cx="7561200" cy="237489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8"/>
              <a:ext cx="7543800" cy="71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threshold_range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im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lo, hi):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unused, t1 = cv2.threshold(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im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lo, 255, type=cv2.THRESH_BINARY)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unused, t2 = cv2.threshold(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im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hi, 255, type=cv2.THRESH_BINARY_INV)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cv2.bitwise_and(t1, t2)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2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each channel, combine the results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there are</a:t>
            </a:r>
            <a:br>
              <a:rPr lang="en-US" dirty="0" smtClean="0"/>
            </a:br>
            <a:r>
              <a:rPr lang="en-US" dirty="0" smtClean="0"/>
              <a:t>little holes in the</a:t>
            </a:r>
            <a:br>
              <a:rPr lang="en-US" dirty="0" smtClean="0"/>
            </a:br>
            <a:r>
              <a:rPr lang="en-US" dirty="0" smtClean="0"/>
              <a:t>image where the</a:t>
            </a:r>
            <a:br>
              <a:rPr lang="en-US" dirty="0" smtClean="0"/>
            </a:br>
            <a:r>
              <a:rPr lang="en-US" dirty="0" smtClean="0"/>
              <a:t>color doesn’t quite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 up… </a:t>
            </a:r>
          </a:p>
        </p:txBody>
      </p:sp>
      <p:pic>
        <p:nvPicPr>
          <p:cNvPr id="2050" name="Picture 2" descr="C:\FRC\Workshops\2013-12-07\code\combi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514600"/>
            <a:ext cx="43688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morphological operation to fill in the </a:t>
            </a:r>
            <a:r>
              <a:rPr lang="en-US" dirty="0" smtClean="0"/>
              <a:t>holes</a:t>
            </a:r>
          </a:p>
          <a:p>
            <a:pPr lvl="1"/>
            <a:r>
              <a:rPr lang="en-US" dirty="0" smtClean="0"/>
              <a:t>Various types of morphology operations available</a:t>
            </a:r>
          </a:p>
          <a:p>
            <a:r>
              <a:rPr lang="en-US" dirty="0" smtClean="0"/>
              <a:t>They modify a pixel based on the values of its neighboring pixels</a:t>
            </a:r>
          </a:p>
          <a:p>
            <a:pPr lvl="1"/>
            <a:r>
              <a:rPr lang="en-US" dirty="0" smtClean="0"/>
              <a:t>The one we use to fill in holes is a “closing” operation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0606" y="5172367"/>
            <a:ext cx="7816787" cy="836705"/>
            <a:chOff x="720436" y="3539067"/>
            <a:chExt cx="7561199" cy="237489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5" y="3628758"/>
              <a:ext cx="7543800" cy="115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kernel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cv2.getStructuringElement(cv2.MORPH_RECT, (2,2), anchor=(1,1))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cv2.morphologyEx(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cv2.MORPH_CLOSE, kernel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iterations=9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57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output looks a lot better now!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6362" r="1749" b="2251"/>
          <a:stretch/>
        </p:blipFill>
        <p:spPr bwMode="auto">
          <a:xfrm>
            <a:off x="1752600" y="2292525"/>
            <a:ext cx="5548185" cy="414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findContours</a:t>
            </a:r>
            <a:r>
              <a:rPr lang="en-US" dirty="0" smtClean="0"/>
              <a:t>() to find regions of interest</a:t>
            </a:r>
          </a:p>
          <a:p>
            <a:pPr lvl="1"/>
            <a:r>
              <a:rPr lang="en-US" dirty="0" smtClean="0"/>
              <a:t>Returns a list of points bounding each separate blob in the image (called a contour)</a:t>
            </a:r>
          </a:p>
          <a:p>
            <a:pPr lvl="1"/>
            <a:r>
              <a:rPr lang="en-US" dirty="0" smtClean="0"/>
              <a:t>There’s a </a:t>
            </a:r>
            <a:r>
              <a:rPr lang="en-US" dirty="0" err="1" smtClean="0"/>
              <a:t>drawContours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Also returns a hierarchy </a:t>
            </a:r>
            <a:br>
              <a:rPr lang="en-US" dirty="0" smtClean="0"/>
            </a:br>
            <a:r>
              <a:rPr lang="en-US" dirty="0" smtClean="0"/>
              <a:t>so you can determine </a:t>
            </a:r>
            <a:br>
              <a:rPr lang="en-US" dirty="0" smtClean="0"/>
            </a:br>
            <a:r>
              <a:rPr lang="en-US" dirty="0" smtClean="0"/>
              <a:t>whether a contour is </a:t>
            </a:r>
            <a:br>
              <a:rPr lang="en-US" dirty="0" smtClean="0"/>
            </a:br>
            <a:r>
              <a:rPr lang="en-US" dirty="0" smtClean="0"/>
              <a:t>entirely inside another </a:t>
            </a:r>
            <a:br>
              <a:rPr lang="en-US" dirty="0" smtClean="0"/>
            </a:br>
            <a:r>
              <a:rPr lang="en-US" dirty="0" smtClean="0"/>
              <a:t>contour</a:t>
            </a:r>
            <a:endParaRPr lang="en-US" dirty="0"/>
          </a:p>
        </p:txBody>
      </p:sp>
      <p:pic>
        <p:nvPicPr>
          <p:cNvPr id="3074" name="Picture 2" descr="C:\FRC\Workshops\2013-12-07\code\contou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Contour analysis</a:t>
            </a:r>
          </a:p>
          <a:p>
            <a:pPr lvl="1"/>
            <a:r>
              <a:rPr lang="en-US" dirty="0" smtClean="0"/>
              <a:t>Discard non-convex contours</a:t>
            </a:r>
          </a:p>
          <a:p>
            <a:pPr lvl="1"/>
            <a:r>
              <a:rPr lang="en-US" dirty="0" smtClean="0"/>
              <a:t>Convert to polygon approximation (</a:t>
            </a:r>
            <a:r>
              <a:rPr lang="en-US" dirty="0" err="1" smtClean="0"/>
              <a:t>approxPolyDP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Discard polygons that aren’t rectangles</a:t>
            </a:r>
          </a:p>
          <a:p>
            <a:pPr lvl="1"/>
            <a:r>
              <a:rPr lang="en-US" dirty="0" smtClean="0"/>
              <a:t>Find a minimal rotated bounding rectangle to perform analysis on (</a:t>
            </a:r>
            <a:r>
              <a:rPr lang="en-US" dirty="0" err="1" smtClean="0"/>
              <a:t>minAreaRect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analysis</a:t>
            </a:r>
          </a:p>
          <a:p>
            <a:pPr lvl="1"/>
            <a:r>
              <a:rPr lang="en-US" dirty="0" smtClean="0"/>
              <a:t>Determine ratio of rectangle sides to see if they match target sizes</a:t>
            </a:r>
          </a:p>
          <a:p>
            <a:pPr lvl="1"/>
            <a:r>
              <a:rPr lang="en-US" dirty="0" smtClean="0"/>
              <a:t>Ensure rectangles have at least one horizontal line and two nearly vertical lines</a:t>
            </a:r>
          </a:p>
          <a:p>
            <a:pPr lvl="1"/>
            <a:r>
              <a:rPr lang="en-US" dirty="0" smtClean="0"/>
              <a:t>Remove duplicates (inner part of rectangle)</a:t>
            </a:r>
          </a:p>
        </p:txBody>
      </p:sp>
    </p:spTree>
    <p:extLst>
      <p:ext uri="{BB962C8B-B14F-4D97-AF65-F5344CB8AC3E}">
        <p14:creationId xmlns:p14="http://schemas.microsoft.com/office/powerpoint/2010/main" val="4063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analysis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from </a:t>
            </a:r>
            <a:r>
              <a:rPr lang="en-US" dirty="0" smtClean="0"/>
              <a:t>ratio (w/h) </a:t>
            </a:r>
            <a:r>
              <a:rPr lang="en-US" dirty="0"/>
              <a:t>whether it’s a top/middle/low </a:t>
            </a:r>
            <a:r>
              <a:rPr lang="en-US" dirty="0" smtClean="0"/>
              <a:t>target</a:t>
            </a:r>
          </a:p>
          <a:p>
            <a:pPr lvl="2"/>
            <a:r>
              <a:rPr lang="en-US" dirty="0" smtClean="0"/>
              <a:t>Targets at each level are different sizes</a:t>
            </a:r>
            <a:endParaRPr lang="en-US" dirty="0"/>
          </a:p>
          <a:p>
            <a:pPr lvl="1"/>
            <a:r>
              <a:rPr lang="en-US" dirty="0"/>
              <a:t>Determine from relative position whether it’s the left or right target we’re looking </a:t>
            </a:r>
            <a:r>
              <a:rPr lang="en-US" dirty="0" smtClean="0"/>
              <a:t>at</a:t>
            </a:r>
          </a:p>
          <a:p>
            <a:pPr lvl="2"/>
            <a:r>
              <a:rPr lang="en-US" dirty="0" smtClean="0"/>
              <a:t>The left middle target will always be the target left of a top target, etc..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Driver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any laptop for the driver station</a:t>
            </a:r>
          </a:p>
          <a:p>
            <a:pPr lvl="1"/>
            <a:r>
              <a:rPr lang="en-US" dirty="0" smtClean="0"/>
              <a:t>As much power as your team can afford</a:t>
            </a:r>
          </a:p>
          <a:p>
            <a:pPr lvl="1"/>
            <a:r>
              <a:rPr lang="en-US" dirty="0" smtClean="0"/>
              <a:t>Even really cheap laptops are more powerful than the </a:t>
            </a:r>
            <a:r>
              <a:rPr lang="en-US" dirty="0" err="1" smtClean="0"/>
              <a:t>cRio</a:t>
            </a:r>
            <a:endParaRPr lang="en-US" dirty="0" smtClean="0"/>
          </a:p>
          <a:p>
            <a:r>
              <a:rPr lang="en-US" dirty="0" smtClean="0"/>
              <a:t>Easier to develop/debug code on the driver station</a:t>
            </a:r>
          </a:p>
          <a:p>
            <a:pPr lvl="1"/>
            <a:r>
              <a:rPr lang="en-US" dirty="0" smtClean="0"/>
              <a:t>You can run the code on your development computer, no robot required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10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pretty pictures and labels, and we’re done!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6094" r="1779" b="1993"/>
          <a:stretch/>
        </p:blipFill>
        <p:spPr bwMode="auto">
          <a:xfrm>
            <a:off x="2848232" y="2438400"/>
            <a:ext cx="5356655" cy="402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to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targets… now what?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NetworkTables</a:t>
            </a:r>
            <a:r>
              <a:rPr lang="en-US" dirty="0" smtClean="0"/>
              <a:t> to get the data there</a:t>
            </a:r>
          </a:p>
          <a:p>
            <a:pPr lvl="1"/>
            <a:r>
              <a:rPr lang="en-US" dirty="0" smtClean="0"/>
              <a:t>On the robot, it’s in </a:t>
            </a:r>
            <a:r>
              <a:rPr lang="en-US" dirty="0" err="1" smtClean="0"/>
              <a:t>WPILib</a:t>
            </a:r>
            <a:r>
              <a:rPr lang="en-US" dirty="0" smtClean="0"/>
              <a:t> (C++, Java, </a:t>
            </a:r>
            <a:r>
              <a:rPr lang="en-US" dirty="0" err="1" smtClean="0"/>
              <a:t>LabVIEW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 the robot, </a:t>
            </a:r>
            <a:r>
              <a:rPr lang="en-US" dirty="0" err="1" smtClean="0"/>
              <a:t>SmartDashboard</a:t>
            </a:r>
            <a:r>
              <a:rPr lang="en-US" dirty="0" smtClean="0"/>
              <a:t> talks to the robot via </a:t>
            </a:r>
            <a:r>
              <a:rPr lang="en-US" dirty="0" err="1" smtClean="0"/>
              <a:t>NetworkTables</a:t>
            </a:r>
            <a:endParaRPr lang="en-US" dirty="0"/>
          </a:p>
          <a:p>
            <a:pPr lvl="1"/>
            <a:r>
              <a:rPr lang="en-US" dirty="0" smtClean="0"/>
              <a:t>In python, we use </a:t>
            </a:r>
            <a:r>
              <a:rPr lang="en-US" dirty="0" err="1" smtClean="0"/>
              <a:t>pynetworktables</a:t>
            </a:r>
            <a:r>
              <a:rPr lang="en-US" dirty="0" smtClean="0"/>
              <a:t> to communicate via </a:t>
            </a:r>
            <a:r>
              <a:rPr lang="en-US" dirty="0" err="1" smtClean="0"/>
              <a:t>NetworkTables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07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to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Sample code to transmit a number via </a:t>
            </a:r>
            <a:r>
              <a:rPr lang="en-US" dirty="0" err="1" smtClean="0"/>
              <a:t>NetworkTables</a:t>
            </a:r>
            <a:r>
              <a:rPr lang="en-US" dirty="0" smtClean="0"/>
              <a:t> in python: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819400"/>
            <a:ext cx="7561200" cy="3352800"/>
            <a:chOff x="720436" y="3539067"/>
            <a:chExt cx="7561200" cy="274518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745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8"/>
              <a:ext cx="7543800" cy="234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pynetworktables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NetworkTable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 Set the robot’s IP address here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NetworkTable.SetIPAddress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(‘10.24.23.2’)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NetworkTable.SetClientMode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NetworkTable.Initialize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table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NetworkTable.GetTable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SmartDashboard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table.PutNumber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(‘name’, 1)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fully-functioning code for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2423 implemented all of this in their driver station in 2013</a:t>
            </a:r>
          </a:p>
          <a:p>
            <a:pPr lvl="1"/>
            <a:r>
              <a:rPr lang="en-US" dirty="0" smtClean="0"/>
              <a:t>We even won an award!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You can download the code at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www.virtualroadside.com/FRC/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0031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Python 2.7.x</a:t>
            </a:r>
          </a:p>
          <a:p>
            <a:pPr lvl="1"/>
            <a:r>
              <a:rPr lang="en-US" dirty="0">
                <a:hlinkClick r:id="rId2"/>
              </a:rPr>
              <a:t>http://www.python.org/download/releases/2.7.6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Learn python</a:t>
            </a:r>
          </a:p>
          <a:p>
            <a:pPr lvl="1"/>
            <a:r>
              <a:rPr lang="en-US" dirty="0">
                <a:hlinkClick r:id="rId3"/>
              </a:rPr>
              <a:t>http://www.codecademy.com/tracks/python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2.4.x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://opencv.org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1.7.x</a:t>
            </a:r>
          </a:p>
          <a:p>
            <a:pPr lvl="1"/>
            <a:r>
              <a:rPr lang="en-US" dirty="0" smtClean="0"/>
              <a:t>Official site: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www.numpy.org/</a:t>
            </a:r>
            <a:endParaRPr lang="en-US" dirty="0" smtClean="0"/>
          </a:p>
          <a:p>
            <a:pPr lvl="1"/>
            <a:r>
              <a:rPr lang="en-US" dirty="0" smtClean="0"/>
              <a:t>Optimized builds: </a:t>
            </a:r>
            <a:r>
              <a:rPr lang="en-US" dirty="0" smtClean="0">
                <a:hlinkClick r:id="rId6"/>
              </a:rPr>
              <a:t>http://www.lfd.uci.edu/~gohlke/pythonlibs/#numpy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71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pynetworktables</a:t>
            </a:r>
            <a:endParaRPr lang="en-US" dirty="0" smtClean="0"/>
          </a:p>
          <a:p>
            <a:pPr lvl="1"/>
            <a:r>
              <a:rPr lang="en-US" dirty="0" smtClean="0"/>
              <a:t>source code + examples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github.com/robotpy/pynetworktables</a:t>
            </a:r>
            <a:endParaRPr lang="en-US" dirty="0" smtClean="0"/>
          </a:p>
          <a:p>
            <a:pPr lvl="1"/>
            <a:r>
              <a:rPr lang="en-US" dirty="0" smtClean="0"/>
              <a:t>windows downloads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firstforge.wpi.edu/sf/projects/robotpy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Edit &amp; debug python code using Eclipse</a:t>
            </a:r>
          </a:p>
          <a:p>
            <a:pPr lvl="1"/>
            <a:r>
              <a:rPr lang="en-US" dirty="0" err="1" smtClean="0"/>
              <a:t>Pydev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http://pydev.org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1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FRC Team 341, whose image processing code was the base for our code in 2013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Rosenblum</a:t>
            </a:r>
            <a:r>
              <a:rPr lang="en-US" dirty="0" smtClean="0"/>
              <a:t> and Stephen Rawls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developed by Intel</a:t>
            </a:r>
          </a:p>
          <a:p>
            <a:r>
              <a:rPr lang="en-US" dirty="0" smtClean="0"/>
              <a:t>It has thousands of image processing related algorithms and functions available</a:t>
            </a:r>
          </a:p>
          <a:p>
            <a:pPr lvl="1"/>
            <a:r>
              <a:rPr lang="en-US" dirty="0" smtClean="0"/>
              <a:t>Highly optimized and reliable</a:t>
            </a:r>
          </a:p>
          <a:p>
            <a:pPr lvl="1"/>
            <a:r>
              <a:rPr lang="en-US" dirty="0" smtClean="0"/>
              <a:t>Has building blocks that fit together</a:t>
            </a:r>
          </a:p>
          <a:p>
            <a:r>
              <a:rPr lang="en-US" dirty="0" smtClean="0"/>
              <a:t>Lets you do complex image processing without needing to understand the math</a:t>
            </a:r>
          </a:p>
          <a:p>
            <a:pPr lvl="1"/>
            <a:r>
              <a:rPr lang="en-US" dirty="0" smtClean="0"/>
              <a:t>If you understand the math, it helps!</a:t>
            </a:r>
          </a:p>
        </p:txBody>
      </p:sp>
    </p:spTree>
    <p:extLst>
      <p:ext uri="{BB962C8B-B14F-4D97-AF65-F5344CB8AC3E}">
        <p14:creationId xmlns:p14="http://schemas.microsoft.com/office/powerpoint/2010/main" val="21864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Bindings for multiple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Multiple platforms supported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OSX</a:t>
            </a:r>
          </a:p>
          <a:p>
            <a:pPr lvl="1"/>
            <a:r>
              <a:rPr lang="en-US" dirty="0" smtClean="0"/>
              <a:t>Android</a:t>
            </a:r>
          </a:p>
          <a:p>
            <a:r>
              <a:rPr lang="en-US" dirty="0" smtClean="0"/>
              <a:t>Oh, and it’s </a:t>
            </a:r>
            <a:r>
              <a:rPr lang="en-US" b="1" dirty="0" smtClean="0"/>
              <a:t>FREE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1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OpenCV</a:t>
            </a:r>
            <a:r>
              <a:rPr lang="en-US" dirty="0" smtClean="0"/>
              <a:t>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I/O:</a:t>
            </a:r>
          </a:p>
          <a:p>
            <a:pPr lvl="1"/>
            <a:r>
              <a:rPr lang="en-US" dirty="0" smtClean="0"/>
              <a:t>Read/Write images from disk</a:t>
            </a:r>
          </a:p>
          <a:p>
            <a:pPr lvl="1"/>
            <a:r>
              <a:rPr lang="en-US" dirty="0" smtClean="0"/>
              <a:t>Use native OS functionality to interface with cameras</a:t>
            </a:r>
          </a:p>
          <a:p>
            <a:r>
              <a:rPr lang="en-US" dirty="0" smtClean="0"/>
              <a:t>Image Segmentation</a:t>
            </a:r>
          </a:p>
          <a:p>
            <a:pPr lvl="1"/>
            <a:r>
              <a:rPr lang="en-US" dirty="0" smtClean="0"/>
              <a:t>Edge finding</a:t>
            </a:r>
          </a:p>
          <a:p>
            <a:pPr lvl="1"/>
            <a:r>
              <a:rPr lang="en-US" dirty="0" smtClean="0"/>
              <a:t>Contour detection</a:t>
            </a:r>
          </a:p>
          <a:p>
            <a:pPr lvl="1"/>
            <a:r>
              <a:rPr lang="en-US" dirty="0" err="1" smtClean="0"/>
              <a:t>Thresholding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6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OpenCV</a:t>
            </a:r>
            <a:r>
              <a:rPr lang="en-US" dirty="0"/>
              <a:t>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Motion tracking</a:t>
            </a:r>
          </a:p>
          <a:p>
            <a:r>
              <a:rPr lang="en-US" dirty="0" smtClean="0"/>
              <a:t>Stereo vision support</a:t>
            </a:r>
          </a:p>
          <a:p>
            <a:r>
              <a:rPr lang="en-US" dirty="0" smtClean="0"/>
              <a:t>Support for GPU acceleration</a:t>
            </a:r>
          </a:p>
          <a:p>
            <a:r>
              <a:rPr lang="en-US" dirty="0" smtClean="0"/>
              <a:t>Machine learning operations</a:t>
            </a:r>
          </a:p>
          <a:p>
            <a:pPr lvl="1"/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OpenCV</a:t>
            </a:r>
            <a:r>
              <a:rPr lang="en-US" dirty="0"/>
              <a:t>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with lots of useful samples that you can use to figure out how </a:t>
            </a:r>
            <a:r>
              <a:rPr lang="en-US" dirty="0" err="1" smtClean="0"/>
              <a:t>OpenCV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Face detection</a:t>
            </a:r>
          </a:p>
          <a:p>
            <a:pPr lvl="1"/>
            <a:r>
              <a:rPr lang="en-US" dirty="0" smtClean="0"/>
              <a:t>Edge finding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Square finder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and lots and lots of stuff…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Python+OpenCV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really easy to learn and use</a:t>
            </a:r>
          </a:p>
          <a:p>
            <a:pPr lvl="1"/>
            <a:r>
              <a:rPr lang="en-US" dirty="0" smtClean="0"/>
              <a:t>Simple syntax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apid prototyping</a:t>
            </a:r>
          </a:p>
          <a:p>
            <a:r>
              <a:rPr lang="en-US" dirty="0" smtClean="0"/>
              <a:t>Most of the compute intensive work is implemented in C/C++</a:t>
            </a:r>
          </a:p>
          <a:p>
            <a:pPr lvl="1"/>
            <a:r>
              <a:rPr lang="en-US" dirty="0" smtClean="0"/>
              <a:t>Python is just glue, </a:t>
            </a:r>
            <a:r>
              <a:rPr lang="en-US" dirty="0" err="1" smtClean="0"/>
              <a:t>realtime</a:t>
            </a:r>
            <a:r>
              <a:rPr lang="en-US" dirty="0" smtClean="0"/>
              <a:t> operation </a:t>
            </a:r>
            <a:r>
              <a:rPr lang="en-US" b="1" dirty="0" smtClean="0"/>
              <a:t>is</a:t>
            </a:r>
            <a:r>
              <a:rPr lang="en-US" dirty="0" smtClean="0"/>
              <a:t> possible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is awesome</a:t>
            </a:r>
          </a:p>
          <a:p>
            <a:pPr lvl="1"/>
            <a:r>
              <a:rPr lang="en-US" dirty="0"/>
              <a:t>Manipulating image data is trivial </a:t>
            </a:r>
            <a:r>
              <a:rPr lang="en-US" dirty="0" smtClean="0"/>
              <a:t>compared to other </a:t>
            </a:r>
            <a:r>
              <a:rPr lang="en-US" dirty="0" err="1" smtClean="0"/>
              <a:t>OpenCV</a:t>
            </a:r>
            <a:r>
              <a:rPr lang="en-US" dirty="0" smtClean="0"/>
              <a:t> bindings (Java, C++)</a:t>
            </a:r>
          </a:p>
        </p:txBody>
      </p:sp>
    </p:spTree>
    <p:extLst>
      <p:ext uri="{BB962C8B-B14F-4D97-AF65-F5344CB8AC3E}">
        <p14:creationId xmlns:p14="http://schemas.microsoft.com/office/powerpoint/2010/main" val="2084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1379</Words>
  <Application>Microsoft Office PowerPoint</Application>
  <PresentationFormat>On-screen Show (4:3)</PresentationFormat>
  <Paragraphs>254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Image Processing on the  Driver Station using Python</vt:lpstr>
      <vt:lpstr>Agenda</vt:lpstr>
      <vt:lpstr>Why the Driver Station</vt:lpstr>
      <vt:lpstr>Why OpenCV?</vt:lpstr>
      <vt:lpstr>Why OpenCV?</vt:lpstr>
      <vt:lpstr>What OpenCV provides</vt:lpstr>
      <vt:lpstr>What OpenCV provides</vt:lpstr>
      <vt:lpstr>What OpenCV provides</vt:lpstr>
      <vt:lpstr>Why Python+OpenCV?</vt:lpstr>
      <vt:lpstr>Hello World!</vt:lpstr>
      <vt:lpstr>Hello Webcam!</vt:lpstr>
      <vt:lpstr>OpenCV Image Basics</vt:lpstr>
      <vt:lpstr>OpenCV Image Basics</vt:lpstr>
      <vt:lpstr>Practical Example</vt:lpstr>
      <vt:lpstr>Practical Example</vt:lpstr>
      <vt:lpstr>Practical Example</vt:lpstr>
      <vt:lpstr>Practical Example</vt:lpstr>
      <vt:lpstr>Identify the green</vt:lpstr>
      <vt:lpstr>Identify the green</vt:lpstr>
      <vt:lpstr>Identify the green</vt:lpstr>
      <vt:lpstr>Identify the green</vt:lpstr>
      <vt:lpstr>Identify the green</vt:lpstr>
      <vt:lpstr>Identify the green</vt:lpstr>
      <vt:lpstr>Identify the green</vt:lpstr>
      <vt:lpstr>Identify the green</vt:lpstr>
      <vt:lpstr>Identifying Targets</vt:lpstr>
      <vt:lpstr>Identifying Targets</vt:lpstr>
      <vt:lpstr>Identifying Targets</vt:lpstr>
      <vt:lpstr>Identifying Targets</vt:lpstr>
      <vt:lpstr>Identifying Targets</vt:lpstr>
      <vt:lpstr>Getting the data to the robot</vt:lpstr>
      <vt:lpstr>Getting the data to the robot</vt:lpstr>
      <vt:lpstr>Want fully-functioning code for this?</vt:lpstr>
      <vt:lpstr>Resources</vt:lpstr>
      <vt:lpstr>Resources</vt:lpstr>
      <vt:lpstr>Questions?</vt:lpstr>
      <vt:lpstr>Thanks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on the  Driver Station using Python</dc:title>
  <dc:creator>dspicuzz</dc:creator>
  <cp:lastModifiedBy>Dustin Spicuzza</cp:lastModifiedBy>
  <cp:revision>92</cp:revision>
  <dcterms:created xsi:type="dcterms:W3CDTF">2006-08-16T00:00:00Z</dcterms:created>
  <dcterms:modified xsi:type="dcterms:W3CDTF">2013-12-07T07:00:00Z</dcterms:modified>
</cp:coreProperties>
</file>