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71" r:id="rId5"/>
    <p:sldId id="299" r:id="rId6"/>
    <p:sldId id="264" r:id="rId7"/>
    <p:sldId id="270" r:id="rId8"/>
    <p:sldId id="300" r:id="rId9"/>
    <p:sldId id="265" r:id="rId10"/>
    <p:sldId id="275" r:id="rId11"/>
    <p:sldId id="262" r:id="rId12"/>
    <p:sldId id="263" r:id="rId13"/>
    <p:sldId id="276" r:id="rId14"/>
    <p:sldId id="277" r:id="rId15"/>
    <p:sldId id="279" r:id="rId16"/>
    <p:sldId id="278" r:id="rId17"/>
    <p:sldId id="283" r:id="rId18"/>
    <p:sldId id="285" r:id="rId19"/>
    <p:sldId id="284" r:id="rId20"/>
    <p:sldId id="286" r:id="rId21"/>
    <p:sldId id="287" r:id="rId22"/>
    <p:sldId id="281" r:id="rId23"/>
    <p:sldId id="289" r:id="rId24"/>
    <p:sldId id="292" r:id="rId25"/>
    <p:sldId id="293" r:id="rId26"/>
    <p:sldId id="294" r:id="rId27"/>
    <p:sldId id="295" r:id="rId28"/>
    <p:sldId id="296" r:id="rId29"/>
    <p:sldId id="290" r:id="rId30"/>
    <p:sldId id="297" r:id="rId31"/>
    <p:sldId id="303" r:id="rId32"/>
    <p:sldId id="307" r:id="rId33"/>
    <p:sldId id="302" r:id="rId34"/>
    <p:sldId id="305" r:id="rId35"/>
    <p:sldId id="301" r:id="rId36"/>
    <p:sldId id="291" r:id="rId37"/>
    <p:sldId id="306" r:id="rId38"/>
    <p:sldId id="304" r:id="rId39"/>
    <p:sldId id="268" r:id="rId40"/>
    <p:sldId id="266" r:id="rId41"/>
    <p:sldId id="267" r:id="rId42"/>
    <p:sldId id="260" r:id="rId43"/>
    <p:sldId id="25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30" autoAdjust="0"/>
  </p:normalViewPr>
  <p:slideViewPr>
    <p:cSldViewPr snapToGrid="0" snapToObjects="1">
      <p:cViewPr varScale="1">
        <p:scale>
          <a:sx n="116" d="100"/>
          <a:sy n="116" d="100"/>
        </p:scale>
        <p:origin x="-4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F1345-7B83-3F40-BB81-46EE4F819762}" type="datetimeFigureOut">
              <a:rPr lang="en-US" smtClean="0"/>
              <a:t>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0219-0E41-F742-95AC-09FF9046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6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E0219-0E41-F742-95AC-09FF9046A0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4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8317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robotpy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5233" r="10473"/>
          <a:stretch/>
        </p:blipFill>
        <p:spPr>
          <a:xfrm>
            <a:off x="6840377" y="274638"/>
            <a:ext cx="2303623" cy="101440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1417638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rgbClr val="1DA4FE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40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6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robotpy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5233" r="10473"/>
          <a:stretch/>
        </p:blipFill>
        <p:spPr>
          <a:xfrm>
            <a:off x="6840377" y="274638"/>
            <a:ext cx="2303623" cy="101440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rgbClr val="1DA4FE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3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robotpy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5233" r="10473"/>
          <a:stretch/>
        </p:blipFill>
        <p:spPr>
          <a:xfrm>
            <a:off x="6840377" y="274638"/>
            <a:ext cx="2303623" cy="101440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1417638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rgbClr val="1DA4FE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1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robotpy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5233" r="10473"/>
          <a:stretch/>
        </p:blipFill>
        <p:spPr>
          <a:xfrm>
            <a:off x="6840377" y="274638"/>
            <a:ext cx="2303623" cy="1014408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1417638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rgbClr val="1DA4FE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56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9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EA7C-FD01-9142-BA29-0F93DE6D4157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8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Roboto Condensed Regular"/>
          <a:ea typeface="+mj-ea"/>
          <a:cs typeface="Roboto Condensed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botpy/pyfrc/tree/master/sample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rtuald/frc-robotpy-workshop" TargetMode="External"/><Relationship Id="rId3" Type="http://schemas.openxmlformats.org/officeDocument/2006/relationships/hyperlink" Target="https://github.com/frc2423/encoder-demo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Non-Programmer's_Tutorial_for_Python_3" TargetMode="External"/><Relationship Id="rId4" Type="http://schemas.openxmlformats.org/officeDocument/2006/relationships/hyperlink" Target="https://docs.python.org/3.4/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cademy.com/tracks/pyth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roups.google.com/forum/%23!forum/robotpy" TargetMode="External"/><Relationship Id="rId3" Type="http://schemas.openxmlformats.org/officeDocument/2006/relationships/hyperlink" Target="http://www.chiefdelphi.com/forums/forumdisplay.php?f=187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pyfrc.readthedocs.org/" TargetMode="External"/><Relationship Id="rId4" Type="http://schemas.openxmlformats.org/officeDocument/2006/relationships/hyperlink" Target="https://github.com/frc1418/201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botpy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03622"/>
            <a:ext cx="7772400" cy="1470025"/>
          </a:xfrm>
        </p:spPr>
        <p:txBody>
          <a:bodyPr/>
          <a:lstStyle/>
          <a:p>
            <a:r>
              <a:rPr lang="en-US" dirty="0" smtClean="0"/>
              <a:t>Robot programming &amp; simulation using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Dustin Spicuzza (Team 2423)</a:t>
            </a:r>
          </a:p>
          <a:p>
            <a:r>
              <a:rPr lang="en-US" dirty="0" smtClean="0"/>
              <a:t>January 9, 2015</a:t>
            </a:r>
          </a:p>
          <a:p>
            <a:endParaRPr lang="en-US" dirty="0"/>
          </a:p>
          <a:p>
            <a:r>
              <a:rPr lang="en-US" dirty="0" smtClean="0"/>
              <a:t>NEU Kickoff </a:t>
            </a:r>
            <a:r>
              <a:rPr lang="en-US" dirty="0" smtClean="0"/>
              <a:t>Seminar</a:t>
            </a:r>
            <a:endParaRPr lang="en-US" dirty="0"/>
          </a:p>
        </p:txBody>
      </p:sp>
      <p:pic>
        <p:nvPicPr>
          <p:cNvPr id="4" name="Picture 3" descr="robot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7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5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Spacing matters</a:t>
            </a:r>
          </a:p>
          <a:p>
            <a:pPr lvl="1"/>
            <a:r>
              <a:rPr lang="en-US" dirty="0" smtClean="0"/>
              <a:t>Indentation is syntax</a:t>
            </a:r>
          </a:p>
          <a:p>
            <a:r>
              <a:rPr lang="en-US" dirty="0" smtClean="0"/>
              <a:t>Requires that you actually test your code</a:t>
            </a:r>
          </a:p>
          <a:p>
            <a:pPr lvl="1"/>
            <a:r>
              <a:rPr lang="en-US" dirty="0" smtClean="0"/>
              <a:t>Syntax error or mistyping something could crash your code</a:t>
            </a:r>
          </a:p>
          <a:p>
            <a:pPr lvl="1"/>
            <a:r>
              <a:rPr lang="en-US" dirty="0" smtClean="0"/>
              <a:t>You DO test your code,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1418’s robot code for 2015</a:t>
            </a:r>
          </a:p>
          <a:p>
            <a:pPr lvl="1"/>
            <a:r>
              <a:rPr lang="en-US" dirty="0" smtClean="0"/>
              <a:t>Same code runs on the Robot &amp; on your PC</a:t>
            </a:r>
          </a:p>
          <a:p>
            <a:pPr lvl="1"/>
            <a:r>
              <a:rPr lang="en-US" dirty="0" smtClean="0"/>
              <a:t>Running as simulation with pyfrc</a:t>
            </a:r>
          </a:p>
          <a:p>
            <a:pPr lvl="1"/>
            <a:r>
              <a:rPr lang="en-US" dirty="0" smtClean="0"/>
              <a:t>Supports connection to UI on driver station laptop</a:t>
            </a:r>
          </a:p>
          <a:p>
            <a:pPr lvl="1"/>
            <a:r>
              <a:rPr lang="en-US" dirty="0" smtClean="0"/>
              <a:t>Innovation in Control award @ DC Regional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 is HTML/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Robot </a:t>
            </a:r>
            <a:r>
              <a:rPr lang="en-US" dirty="0" smtClean="0"/>
              <a:t>code is written in python</a:t>
            </a:r>
          </a:p>
          <a:p>
            <a:r>
              <a:rPr lang="en-US" dirty="0" smtClean="0"/>
              <a:t>Pure python implementation of </a:t>
            </a:r>
            <a:r>
              <a:rPr lang="en-US" dirty="0" err="1" smtClean="0"/>
              <a:t>WPILib</a:t>
            </a:r>
            <a:endParaRPr lang="en-US" dirty="0"/>
          </a:p>
          <a:p>
            <a:r>
              <a:rPr lang="en-US" dirty="0" smtClean="0"/>
              <a:t>Communications via </a:t>
            </a:r>
            <a:r>
              <a:rPr lang="en-US" dirty="0" err="1" smtClean="0"/>
              <a:t>pynetworktables</a:t>
            </a:r>
            <a:endParaRPr lang="en-US" dirty="0" smtClean="0"/>
          </a:p>
          <a:p>
            <a:pPr lvl="1"/>
            <a:r>
              <a:rPr lang="en-US" dirty="0" smtClean="0"/>
              <a:t>Compatible with </a:t>
            </a:r>
            <a:r>
              <a:rPr lang="en-US" dirty="0" err="1" smtClean="0"/>
              <a:t>SmartDashboard</a:t>
            </a:r>
            <a:r>
              <a:rPr lang="en-US" dirty="0" smtClean="0"/>
              <a:t>/SFX</a:t>
            </a:r>
          </a:p>
          <a:p>
            <a:r>
              <a:rPr lang="en-US" dirty="0" smtClean="0"/>
              <a:t>Simulation engine is pyfrc</a:t>
            </a:r>
          </a:p>
        </p:txBody>
      </p:sp>
    </p:spTree>
    <p:extLst>
      <p:ext uri="{BB962C8B-B14F-4D97-AF65-F5344CB8AC3E}">
        <p14:creationId xmlns:p14="http://schemas.microsoft.com/office/powerpoint/2010/main" val="232098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pyfrc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python library designed to make developing robot code easier</a:t>
            </a:r>
          </a:p>
        </p:txBody>
      </p:sp>
    </p:spTree>
    <p:extLst>
      <p:ext uri="{BB962C8B-B14F-4D97-AF65-F5344CB8AC3E}">
        <p14:creationId xmlns:p14="http://schemas.microsoft.com/office/powerpoint/2010/main" val="174325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pyfrc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 testing framework you can use to test your robot code at home</a:t>
            </a:r>
          </a:p>
          <a:p>
            <a:r>
              <a:rPr lang="en-US" dirty="0" smtClean="0"/>
              <a:t>Tool to upload code to the robot</a:t>
            </a:r>
          </a:p>
          <a:p>
            <a:pPr lvl="1"/>
            <a:r>
              <a:rPr lang="en-US" dirty="0" smtClean="0"/>
              <a:t>Integrated with testing framework to prevent uploading bad code</a:t>
            </a:r>
          </a:p>
          <a:p>
            <a:r>
              <a:rPr lang="en-US" dirty="0" smtClean="0"/>
              <a:t>Low fidelity robot simulator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1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Roboto Black"/>
                <a:cs typeface="Roboto Black"/>
              </a:rPr>
              <a:t>Python Primer</a:t>
            </a:r>
            <a:endParaRPr lang="en-US" b="0" dirty="0">
              <a:latin typeface="Roboto Black"/>
              <a:cs typeface="Roboto Black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syntax compared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4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primer: comments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16238"/>
              </p:ext>
            </p:extLst>
          </p:nvPr>
        </p:nvGraphicFramePr>
        <p:xfrm>
          <a:off x="457200" y="2107703"/>
          <a:ext cx="8229600" cy="4253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53677"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# This is a comment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‘’’This is sometimes</a:t>
                      </a: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  used as a multiline</a:t>
                      </a: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  comment’’’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//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This is a comment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/* This is a multiline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comment */</a:t>
                      </a: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5020" y="1483332"/>
            <a:ext cx="124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Python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69874" y="1507111"/>
            <a:ext cx="82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285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primer: variables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20" y="1483332"/>
            <a:ext cx="124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Python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9874" y="1507111"/>
            <a:ext cx="82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91847"/>
              </p:ext>
            </p:extLst>
          </p:nvPr>
        </p:nvGraphicFramePr>
        <p:xfrm>
          <a:off x="457200" y="2107703"/>
          <a:ext cx="8229600" cy="4253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53677"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a = 13</a:t>
                      </a: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b = False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c = ‘foo’</a:t>
                      </a:r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c = “foo”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d = None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e = Bar(c)</a:t>
                      </a:r>
                      <a:endParaRPr lang="en-US" sz="240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a = 13;</a:t>
                      </a:r>
                    </a:p>
                    <a:p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boolean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b = false;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String c = “foo”;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Object d = null;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Bar e = new Bar(c);</a:t>
                      </a: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45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primer: operands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20" y="1483332"/>
            <a:ext cx="124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Python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9874" y="1507111"/>
            <a:ext cx="82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89359"/>
              </p:ext>
            </p:extLst>
          </p:nvPr>
        </p:nvGraphicFramePr>
        <p:xfrm>
          <a:off x="457200" y="2107703"/>
          <a:ext cx="8229600" cy="4253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53677"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a and b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x == 3 and y == 7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a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== x or b == y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x == “string”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o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is None</a:t>
                      </a:r>
                      <a:endParaRPr lang="en-US" sz="240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a &amp;&amp; b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x == 3 &amp;&amp; y == 7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a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== x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|| b == y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x.equals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(“string”)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o == null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78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primer: 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20" y="1483332"/>
            <a:ext cx="124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Python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9874" y="1507111"/>
            <a:ext cx="82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36992"/>
              </p:ext>
            </p:extLst>
          </p:nvPr>
        </p:nvGraphicFramePr>
        <p:xfrm>
          <a:off x="457200" y="2107703"/>
          <a:ext cx="8229600" cy="4253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53677"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hello():</a:t>
                      </a: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   print(“Hi”)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add2(a):</a:t>
                      </a: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   return a + 2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#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Call the function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hello()</a:t>
                      </a:r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r = add2(2)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private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void hello(){</a:t>
                      </a:r>
                    </a:p>
                    <a:p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  </a:t>
                      </a:r>
                      <a:r>
                        <a:rPr lang="en-US" sz="2000" baseline="0" dirty="0" err="1" smtClean="0">
                          <a:latin typeface="Consolas"/>
                          <a:cs typeface="Consolas"/>
                        </a:rPr>
                        <a:t>System.out.println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(“Hi”);</a:t>
                      </a:r>
                    </a:p>
                    <a:p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}</a:t>
                      </a:r>
                      <a:endParaRPr lang="en-US" sz="2000" dirty="0" smtClean="0">
                        <a:latin typeface="Consolas"/>
                        <a:cs typeface="Consolas"/>
                      </a:endParaRPr>
                    </a:p>
                    <a:p>
                      <a:endParaRPr lang="en-US" sz="20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public </a:t>
                      </a:r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add2(</a:t>
                      </a:r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 a){</a:t>
                      </a:r>
                    </a:p>
                    <a:p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  return a + 2;</a:t>
                      </a:r>
                    </a:p>
                    <a:p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}</a:t>
                      </a:r>
                    </a:p>
                    <a:p>
                      <a:endParaRPr lang="en-US" sz="1800" baseline="0" dirty="0" smtClean="0">
                        <a:latin typeface="Consolas"/>
                        <a:cs typeface="Consolas"/>
                      </a:endParaRPr>
                    </a:p>
                    <a:p>
                      <a:endParaRPr lang="en-US" sz="18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// Call the function</a:t>
                      </a:r>
                    </a:p>
                    <a:p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hello();</a:t>
                      </a:r>
                    </a:p>
                    <a:p>
                      <a:r>
                        <a:rPr lang="en-US" sz="2000" baseline="0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r = add2(2);</a:t>
                      </a:r>
                      <a:endParaRPr lang="en-US" sz="200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9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</a:p>
          <a:p>
            <a:r>
              <a:rPr lang="en-US" dirty="0" smtClean="0"/>
              <a:t>Quick Simulation Demo</a:t>
            </a:r>
            <a:endParaRPr lang="en-US" dirty="0" smtClean="0"/>
          </a:p>
          <a:p>
            <a:r>
              <a:rPr lang="en-US" dirty="0" smtClean="0"/>
              <a:t>Quick Python Primer</a:t>
            </a:r>
          </a:p>
          <a:p>
            <a:r>
              <a:rPr lang="en-US" dirty="0" smtClean="0"/>
              <a:t>Putting it all </a:t>
            </a:r>
            <a:r>
              <a:rPr lang="en-US" dirty="0" smtClean="0"/>
              <a:t>together</a:t>
            </a:r>
          </a:p>
          <a:p>
            <a:pPr lvl="1"/>
            <a:r>
              <a:rPr lang="en-US" dirty="0" smtClean="0"/>
              <a:t>Robot code</a:t>
            </a:r>
          </a:p>
          <a:p>
            <a:pPr lvl="1"/>
            <a:r>
              <a:rPr lang="en-US" dirty="0" smtClean="0"/>
              <a:t>Encoder demo</a:t>
            </a:r>
            <a:endParaRPr lang="en-US" dirty="0" smtClean="0"/>
          </a:p>
          <a:p>
            <a:r>
              <a:rPr lang="en-US" dirty="0" err="1" smtClean="0"/>
              <a:t>RoboRIO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1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primer: if/else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20" y="1483332"/>
            <a:ext cx="124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Python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9874" y="1507111"/>
            <a:ext cx="82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77930"/>
              </p:ext>
            </p:extLst>
          </p:nvPr>
        </p:nvGraphicFramePr>
        <p:xfrm>
          <a:off x="457200" y="2107703"/>
          <a:ext cx="8229600" cy="4253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53677"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if a:</a:t>
                      </a: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do_something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()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elif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b == 4: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doit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(b)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else: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done = False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if (a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== true) {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do_something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} else if (b == 4) {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doit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(b);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} else {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done = false;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41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primer: 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20" y="1483332"/>
            <a:ext cx="124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Python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9874" y="1507111"/>
            <a:ext cx="82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80788"/>
              </p:ext>
            </p:extLst>
          </p:nvPr>
        </p:nvGraphicFramePr>
        <p:xfrm>
          <a:off x="457200" y="2107703"/>
          <a:ext cx="8229600" cy="44805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53677">
                <a:tc>
                  <a:txBody>
                    <a:bodyPr/>
                    <a:lstStyle/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class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Obj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: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__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init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__(self):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super().__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init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__()    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self.x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 2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getX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(self):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return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self.x</a:t>
                      </a:r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public class </a:t>
                      </a:r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Obj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{</a:t>
                      </a:r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x = 1;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public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Obj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(){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super();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x = 2;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}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public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getX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(){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 return x;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}</a:t>
                      </a:r>
                      <a:br>
                        <a:rPr lang="en-US" sz="2400" baseline="0" dirty="0" smtClean="0">
                          <a:latin typeface="Consolas"/>
                          <a:cs typeface="Consolas"/>
                        </a:rPr>
                      </a:b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094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Roboto Black"/>
                <a:cs typeface="Roboto Black"/>
              </a:rPr>
              <a:t>REAL ROBOT CODE</a:t>
            </a:r>
            <a:endParaRPr lang="en-US" b="0" dirty="0">
              <a:latin typeface="Roboto Black"/>
              <a:cs typeface="Roboto Black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0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robot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uses </a:t>
            </a:r>
            <a:r>
              <a:rPr lang="en-US" dirty="0" err="1" smtClean="0"/>
              <a:t>WPILib</a:t>
            </a:r>
            <a:endParaRPr lang="en-US" dirty="0" smtClean="0"/>
          </a:p>
          <a:p>
            <a:pPr lvl="1"/>
            <a:r>
              <a:rPr lang="en-US" dirty="0" smtClean="0"/>
              <a:t>Robot code isn’t that different from C++/Java, same principles still apply</a:t>
            </a:r>
          </a:p>
          <a:p>
            <a:r>
              <a:rPr lang="en-US" dirty="0" smtClean="0"/>
              <a:t>Let’s create a robot that changes a solenoid based on a joystick 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4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robot code: </a:t>
            </a:r>
            <a:r>
              <a:rPr lang="en-US" dirty="0" err="1" smtClean="0"/>
              <a:t>robot.py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51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a file called </a:t>
            </a:r>
            <a:r>
              <a:rPr lang="en-US" dirty="0" err="1" smtClean="0"/>
              <a:t>robot.py</a:t>
            </a:r>
            <a:endParaRPr lang="en-US" dirty="0" smtClean="0"/>
          </a:p>
          <a:p>
            <a:r>
              <a:rPr lang="en-US" dirty="0" smtClean="0"/>
              <a:t>First, import </a:t>
            </a:r>
            <a:r>
              <a:rPr lang="en-US" dirty="0" err="1" smtClean="0"/>
              <a:t>WPILib</a:t>
            </a:r>
            <a:r>
              <a:rPr lang="en-US" dirty="0" smtClean="0"/>
              <a:t> so you can use 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30966"/>
              </p:ext>
            </p:extLst>
          </p:nvPr>
        </p:nvGraphicFramePr>
        <p:xfrm>
          <a:off x="457200" y="2835055"/>
          <a:ext cx="8229600" cy="35263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526324">
                <a:tc>
                  <a:txBody>
                    <a:bodyPr/>
                    <a:lstStyle/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import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</a:t>
                      </a:r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36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robot code: </a:t>
            </a:r>
            <a:r>
              <a:rPr lang="en-US" dirty="0" err="1" smtClean="0"/>
              <a:t>MyRobot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4854"/>
          </a:xfrm>
        </p:spPr>
        <p:txBody>
          <a:bodyPr>
            <a:normAutofit/>
          </a:bodyPr>
          <a:lstStyle/>
          <a:p>
            <a:r>
              <a:rPr lang="en-US" dirty="0" smtClean="0"/>
              <a:t>Next, need to define a robot object</a:t>
            </a:r>
          </a:p>
          <a:p>
            <a:pPr lvl="1"/>
            <a:r>
              <a:rPr lang="en-US" dirty="0" smtClean="0"/>
              <a:t>We’ll use </a:t>
            </a:r>
            <a:r>
              <a:rPr lang="en-US" dirty="0" err="1" smtClean="0"/>
              <a:t>IterativeRobot</a:t>
            </a:r>
            <a:r>
              <a:rPr lang="en-US" dirty="0" smtClean="0"/>
              <a:t> for simplicity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89841"/>
              </p:ext>
            </p:extLst>
          </p:nvPr>
        </p:nvGraphicFramePr>
        <p:xfrm>
          <a:off x="457200" y="2835055"/>
          <a:ext cx="8229600" cy="35263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526324">
                <a:tc>
                  <a:txBody>
                    <a:bodyPr/>
                    <a:lstStyle/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class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MyRobot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wpilib.IterativeRobot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):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robotInit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(self):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    ‘’’Called at startup’’’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107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robot code: </a:t>
            </a:r>
            <a:r>
              <a:rPr lang="en-US" dirty="0" err="1" smtClean="0"/>
              <a:t>MyRobot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32793"/>
          </a:xfrm>
        </p:spPr>
        <p:txBody>
          <a:bodyPr>
            <a:normAutofit/>
          </a:bodyPr>
          <a:lstStyle/>
          <a:p>
            <a:r>
              <a:rPr lang="en-US" dirty="0" smtClean="0"/>
              <a:t>Create a joystick and some devices in the </a:t>
            </a:r>
            <a:r>
              <a:rPr lang="en-US" dirty="0" err="1" smtClean="0"/>
              <a:t>robotInit</a:t>
            </a:r>
            <a:r>
              <a:rPr lang="en-US" dirty="0" smtClean="0"/>
              <a:t> function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92141"/>
              </p:ext>
            </p:extLst>
          </p:nvPr>
        </p:nvGraphicFramePr>
        <p:xfrm>
          <a:off x="457200" y="2789695"/>
          <a:ext cx="8229600" cy="362838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628385">
                <a:tc>
                  <a:txBody>
                    <a:bodyPr/>
                    <a:lstStyle/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# Note this is still indented.. 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self.joystick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wpilib.Joystick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(1)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self.dio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wpilib.DigitalInput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(1)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self.solenoid1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wpilib.Solenoid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self.solenoid4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wpilib.Solenoid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(1)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917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robot code: </a:t>
            </a:r>
            <a:r>
              <a:rPr lang="en-US" dirty="0" err="1" smtClean="0"/>
              <a:t>MyRobot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4854"/>
          </a:xfrm>
        </p:spPr>
        <p:txBody>
          <a:bodyPr>
            <a:normAutofit/>
          </a:bodyPr>
          <a:lstStyle/>
          <a:p>
            <a:r>
              <a:rPr lang="en-US" dirty="0" smtClean="0"/>
              <a:t>Next, define your </a:t>
            </a:r>
            <a:r>
              <a:rPr lang="en-US" dirty="0" err="1" smtClean="0"/>
              <a:t>teleoperated</a:t>
            </a:r>
            <a:r>
              <a:rPr lang="en-US" dirty="0" smtClean="0"/>
              <a:t> code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931173"/>
              </p:ext>
            </p:extLst>
          </p:nvPr>
        </p:nvGraphicFramePr>
        <p:xfrm>
          <a:off x="457200" y="2835055"/>
          <a:ext cx="8229600" cy="35263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526324">
                <a:tc>
                  <a:txBody>
                    <a:bodyPr/>
                    <a:lstStyle/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teleopPeriodic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(self):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# control solenoid 1 via joystick trigger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self.solenoid1.set(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self.joystick.getTrigger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())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# control solenoid 4 via digital input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self.solenoid4.set(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self.dio.get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()) 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836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robot code: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4854"/>
          </a:xfrm>
        </p:spPr>
        <p:txBody>
          <a:bodyPr>
            <a:normAutofit/>
          </a:bodyPr>
          <a:lstStyle/>
          <a:p>
            <a:r>
              <a:rPr lang="en-US" dirty="0" smtClean="0"/>
              <a:t>Finally, </a:t>
            </a:r>
            <a:r>
              <a:rPr lang="en-US" dirty="0" err="1" smtClean="0"/>
              <a:t>robotpy</a:t>
            </a:r>
            <a:r>
              <a:rPr lang="en-US" dirty="0" smtClean="0"/>
              <a:t> needs some stuff to run your code correctly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22702"/>
              </p:ext>
            </p:extLst>
          </p:nvPr>
        </p:nvGraphicFramePr>
        <p:xfrm>
          <a:off x="457200" y="2835055"/>
          <a:ext cx="8229600" cy="35263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526324">
                <a:tc>
                  <a:txBody>
                    <a:bodyPr/>
                    <a:lstStyle/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if __name__ == '__main__':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wpilib.run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MyRobot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)</a:t>
                      </a:r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426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Robot </a:t>
            </a:r>
            <a:r>
              <a:rPr lang="en-US" dirty="0" smtClean="0"/>
              <a:t>Code: Running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python3 to execute </a:t>
            </a:r>
            <a:r>
              <a:rPr lang="en-US" dirty="0" err="1" smtClean="0"/>
              <a:t>robot.py</a:t>
            </a:r>
            <a:r>
              <a:rPr lang="en-US" dirty="0" smtClean="0"/>
              <a:t>, and pass it the ‘</a:t>
            </a:r>
            <a:r>
              <a:rPr lang="en-US" dirty="0" err="1" smtClean="0"/>
              <a:t>sim</a:t>
            </a:r>
            <a:r>
              <a:rPr lang="en-US" dirty="0" smtClean="0"/>
              <a:t>’ argument</a:t>
            </a:r>
          </a:p>
          <a:p>
            <a:r>
              <a:rPr lang="en-US" dirty="0" smtClean="0"/>
              <a:t>Windows: Open </a:t>
            </a:r>
            <a:r>
              <a:rPr lang="en-US" dirty="0" err="1" smtClean="0"/>
              <a:t>cmd</a:t>
            </a:r>
            <a:r>
              <a:rPr lang="en-US" dirty="0" smtClean="0"/>
              <a:t>, and…</a:t>
            </a:r>
          </a:p>
          <a:p>
            <a:pPr lvl="1"/>
            <a:r>
              <a:rPr lang="en-US" dirty="0" smtClean="0"/>
              <a:t>cd path</a:t>
            </a:r>
            <a:r>
              <a:rPr lang="en-US" dirty="0"/>
              <a:t>\</a:t>
            </a:r>
            <a:r>
              <a:rPr lang="en-US" dirty="0" smtClean="0"/>
              <a:t>to</a:t>
            </a:r>
            <a:r>
              <a:rPr lang="en-US" dirty="0"/>
              <a:t>\</a:t>
            </a:r>
            <a:r>
              <a:rPr lang="en-US" dirty="0" smtClean="0"/>
              <a:t>robot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y</a:t>
            </a:r>
            <a:r>
              <a:rPr lang="en-US" dirty="0" smtClean="0"/>
              <a:t> -3 </a:t>
            </a:r>
            <a:r>
              <a:rPr lang="en-US" dirty="0" err="1" smtClean="0"/>
              <a:t>robot.py</a:t>
            </a:r>
            <a:r>
              <a:rPr lang="en-US" dirty="0" smtClean="0"/>
              <a:t> </a:t>
            </a:r>
            <a:r>
              <a:rPr lang="en-US" dirty="0" err="1" smtClean="0"/>
              <a:t>sim</a:t>
            </a:r>
            <a:endParaRPr lang="en-US" dirty="0" smtClean="0"/>
          </a:p>
          <a:p>
            <a:r>
              <a:rPr lang="en-US" dirty="0" smtClean="0"/>
              <a:t>OSX: Open Terminal, and…</a:t>
            </a:r>
          </a:p>
          <a:p>
            <a:pPr lvl="1"/>
            <a:r>
              <a:rPr lang="en-US" dirty="0" smtClean="0"/>
              <a:t>cd path/to/robot</a:t>
            </a:r>
          </a:p>
          <a:p>
            <a:pPr lvl="1"/>
            <a:r>
              <a:rPr lang="en-US" dirty="0" smtClean="0"/>
              <a:t>python3 </a:t>
            </a:r>
            <a:r>
              <a:rPr lang="en-US" dirty="0" err="1" smtClean="0"/>
              <a:t>robot.py</a:t>
            </a:r>
            <a:r>
              <a:rPr lang="en-US" dirty="0" smtClean="0"/>
              <a:t> </a:t>
            </a:r>
            <a:r>
              <a:rPr lang="en-US" dirty="0" err="1" smtClean="0"/>
              <a:t>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familiarity with </a:t>
            </a:r>
            <a:r>
              <a:rPr lang="en-US" dirty="0" err="1" smtClean="0"/>
              <a:t>WPILib</a:t>
            </a:r>
            <a:r>
              <a:rPr lang="en-US" dirty="0" smtClean="0"/>
              <a:t> in C++/Java</a:t>
            </a:r>
          </a:p>
          <a:p>
            <a:r>
              <a:rPr lang="en-US" dirty="0" smtClean="0"/>
              <a:t>For maximum benefit, you should have some programming experience</a:t>
            </a:r>
          </a:p>
          <a:p>
            <a:pPr lvl="1"/>
            <a:r>
              <a:rPr lang="en-US" dirty="0" smtClean="0"/>
              <a:t>If you don’t, that’s ok too</a:t>
            </a:r>
          </a:p>
        </p:txBody>
      </p:sp>
    </p:spTree>
    <p:extLst>
      <p:ext uri="{BB962C8B-B14F-4D97-AF65-F5344CB8AC3E}">
        <p14:creationId xmlns:p14="http://schemas.microsoft.com/office/powerpoint/2010/main" val="40117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p:pic>
        <p:nvPicPr>
          <p:cNvPr id="3" name="Picture 2" descr="Screen Shot 2016-01-08 at 11.48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28" y="1849159"/>
            <a:ext cx="6786827" cy="50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9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Roboto Black"/>
                <a:cs typeface="Roboto Black"/>
              </a:rPr>
              <a:t>ENCODER DEMO</a:t>
            </a:r>
            <a:endParaRPr lang="en-US" b="0" dirty="0">
              <a:latin typeface="Roboto Black"/>
              <a:cs typeface="Roboto Black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3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 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snippet of code that:</a:t>
            </a:r>
          </a:p>
          <a:p>
            <a:pPr lvl="1"/>
            <a:r>
              <a:rPr lang="en-US" dirty="0" smtClean="0"/>
              <a:t>Runs on a </a:t>
            </a:r>
            <a:r>
              <a:rPr lang="en-US" dirty="0" err="1" smtClean="0"/>
              <a:t>RoboRIO</a:t>
            </a:r>
            <a:endParaRPr lang="en-US" dirty="0" smtClean="0"/>
          </a:p>
          <a:p>
            <a:pPr lvl="1"/>
            <a:r>
              <a:rPr lang="en-US" dirty="0" smtClean="0"/>
              <a:t>Runs in simulation</a:t>
            </a:r>
          </a:p>
          <a:p>
            <a:pPr lvl="1"/>
            <a:r>
              <a:rPr lang="en-US" dirty="0" smtClean="0"/>
              <a:t>Connects to a webpage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 Demo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4854"/>
          </a:xfrm>
        </p:spPr>
        <p:txBody>
          <a:bodyPr>
            <a:normAutofit/>
          </a:bodyPr>
          <a:lstStyle/>
          <a:p>
            <a:r>
              <a:rPr lang="en-US" dirty="0" smtClean="0"/>
              <a:t>This is the robot code that does the work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27815"/>
              </p:ext>
            </p:extLst>
          </p:nvPr>
        </p:nvGraphicFramePr>
        <p:xfrm>
          <a:off x="457200" y="2835055"/>
          <a:ext cx="8229600" cy="35263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526324">
                <a:tc>
                  <a:txBody>
                    <a:bodyPr/>
                    <a:lstStyle/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sd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wpilib.SmartDashboard</a:t>
                      </a:r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sensor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wpilib.AnalogInput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(0)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...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sd.putDouble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('sensor',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sensor.getVoltage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())</a:t>
                      </a:r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823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 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485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Let’s make a webpage!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to interact with pynetworktables2js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40883"/>
              </p:ext>
            </p:extLst>
          </p:nvPr>
        </p:nvGraphicFramePr>
        <p:xfrm>
          <a:off x="457200" y="2835055"/>
          <a:ext cx="8229600" cy="35263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526324">
                <a:tc>
                  <a:txBody>
                    <a:bodyPr/>
                    <a:lstStyle/>
                    <a:p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var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nt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NetworkTables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;</a:t>
                      </a:r>
                    </a:p>
                    <a:p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var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key= '/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SmartDashboard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/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sensorDegrees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’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nt.addKeyListener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(key,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onValueChanged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, true);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function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onValueChanged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(key, value,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isNew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) {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// do something with it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}</a:t>
                      </a:r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159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this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77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pyfrc has ‘physics’ support</a:t>
            </a:r>
          </a:p>
          <a:p>
            <a:pPr lvl="1"/>
            <a:r>
              <a:rPr lang="en-US" dirty="0" smtClean="0"/>
              <a:t>Allows you to adjust various robot objects on the fly to make the simulation more </a:t>
            </a:r>
            <a:r>
              <a:rPr lang="en-US" dirty="0" smtClean="0"/>
              <a:t>useful</a:t>
            </a:r>
            <a:endParaRPr lang="en-US" dirty="0" smtClean="0"/>
          </a:p>
          <a:p>
            <a:pPr lvl="1"/>
            <a:r>
              <a:rPr lang="en-US" dirty="0" smtClean="0"/>
              <a:t>There might be a web-based simulator in 2016</a:t>
            </a:r>
          </a:p>
          <a:p>
            <a:r>
              <a:rPr lang="en-US" dirty="0" smtClean="0"/>
              <a:t>There </a:t>
            </a:r>
            <a:r>
              <a:rPr lang="en-US" dirty="0" smtClean="0"/>
              <a:t>are more pyfrc samples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https://github.com/robotpy/pyfrc/tree/master/samples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18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+ code available online</a:t>
            </a:r>
          </a:p>
          <a:p>
            <a:pPr lvl="1"/>
            <a:r>
              <a:rPr lang="en-US" sz="2400" dirty="0">
                <a:hlinkClick r:id="rId2"/>
              </a:rPr>
              <a:t>https://github.com/virtuald/frc-robotpy-</a:t>
            </a:r>
            <a:r>
              <a:rPr lang="en-US" sz="2400" dirty="0" smtClean="0">
                <a:hlinkClick r:id="rId2"/>
              </a:rPr>
              <a:t>workshop</a:t>
            </a:r>
            <a:endParaRPr lang="en-US" sz="2400" dirty="0" smtClean="0"/>
          </a:p>
          <a:p>
            <a:pPr lvl="1"/>
            <a:r>
              <a:rPr lang="en-US" sz="2400" dirty="0">
                <a:hlinkClick r:id="rId3"/>
              </a:rPr>
              <a:t>https://github.com/frc2423/encoder-</a:t>
            </a:r>
            <a:r>
              <a:rPr lang="en-US" sz="2400" dirty="0" smtClean="0">
                <a:hlinkClick r:id="rId3"/>
              </a:rPr>
              <a:t>demo</a:t>
            </a:r>
            <a:endParaRPr lang="en-US" sz="2400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62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RobotPy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Anatomy of a robot</a:t>
            </a:r>
          </a:p>
          <a:p>
            <a:pPr lvl="1"/>
            <a:r>
              <a:rPr lang="en-US" u="sng" dirty="0">
                <a:solidFill>
                  <a:srgbClr val="0000FF"/>
                </a:solidFill>
              </a:rPr>
              <a:t>http://robotpy.readthedocs.org/en/latest/guide/</a:t>
            </a:r>
            <a:r>
              <a:rPr lang="en-US" u="sng" dirty="0" smtClean="0">
                <a:solidFill>
                  <a:srgbClr val="0000FF"/>
                </a:solidFill>
              </a:rPr>
              <a:t>anatomy.html</a:t>
            </a:r>
          </a:p>
          <a:p>
            <a:r>
              <a:rPr lang="en-US" dirty="0" err="1" smtClean="0"/>
              <a:t>pyrobottraining</a:t>
            </a:r>
            <a:endParaRPr lang="en-US" dirty="0" smtClean="0"/>
          </a:p>
          <a:p>
            <a:pPr lvl="1"/>
            <a:r>
              <a:rPr lang="en-US" u="sng" dirty="0">
                <a:solidFill>
                  <a:srgbClr val="0000FF"/>
                </a:solidFill>
              </a:rPr>
              <a:t>https://</a:t>
            </a:r>
            <a:r>
              <a:rPr lang="en-US" u="sng" dirty="0" err="1">
                <a:solidFill>
                  <a:srgbClr val="0000FF"/>
                </a:solidFill>
              </a:rPr>
              <a:t>github.com</a:t>
            </a:r>
            <a:r>
              <a:rPr lang="en-US" u="sng" dirty="0" smtClean="0">
                <a:solidFill>
                  <a:srgbClr val="0000FF"/>
                </a:solidFill>
              </a:rPr>
              <a:t>/</a:t>
            </a:r>
            <a:r>
              <a:rPr lang="en-US" u="sng" dirty="0" err="1" smtClean="0">
                <a:solidFill>
                  <a:srgbClr val="0000FF"/>
                </a:solidFill>
              </a:rPr>
              <a:t>robotpy</a:t>
            </a:r>
            <a:r>
              <a:rPr lang="en-US" u="sng" dirty="0" smtClean="0">
                <a:solidFill>
                  <a:srgbClr val="0000FF"/>
                </a:solidFill>
              </a:rPr>
              <a:t>/</a:t>
            </a:r>
            <a:r>
              <a:rPr lang="en-US" u="sng" dirty="0" err="1">
                <a:solidFill>
                  <a:srgbClr val="0000FF"/>
                </a:solidFill>
              </a:rPr>
              <a:t>pyrobottraining</a:t>
            </a:r>
            <a:endParaRPr lang="en-US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09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Academy</a:t>
            </a:r>
          </a:p>
          <a:p>
            <a:pPr lvl="1"/>
            <a:r>
              <a:rPr lang="en-US" dirty="0" smtClean="0">
                <a:hlinkClick r:id="rId2"/>
              </a:rPr>
              <a:t>http://www.codecademy.com/tracks/python</a:t>
            </a:r>
            <a:endParaRPr lang="en-US" dirty="0" smtClean="0"/>
          </a:p>
          <a:p>
            <a:r>
              <a:rPr lang="en-US" dirty="0" err="1" smtClean="0"/>
              <a:t>Wikibooks</a:t>
            </a:r>
            <a:r>
              <a:rPr lang="en-US" dirty="0" smtClean="0"/>
              <a:t> Python Tutorial</a:t>
            </a:r>
          </a:p>
          <a:p>
            <a:pPr lvl="1"/>
            <a:r>
              <a:rPr lang="en-US" dirty="0" smtClean="0">
                <a:hlinkClick r:id="rId3"/>
              </a:rPr>
              <a:t>https://en.wikibooks.org/wiki/Non-Programmer’s_Tutorial_for_Python_3</a:t>
            </a:r>
            <a:endParaRPr lang="en-US" dirty="0" smtClean="0"/>
          </a:p>
          <a:p>
            <a:r>
              <a:rPr lang="en-US" dirty="0" smtClean="0"/>
              <a:t>Official Python Tutorial</a:t>
            </a:r>
          </a:p>
          <a:p>
            <a:pPr lvl="1"/>
            <a:r>
              <a:rPr lang="en-US" dirty="0" smtClean="0">
                <a:hlinkClick r:id="rId4"/>
              </a:rPr>
              <a:t>https://docs.python.org/3.4/tutorial/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38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 engineer at BBN Technologies </a:t>
            </a:r>
          </a:p>
          <a:p>
            <a:r>
              <a:rPr lang="en-US" dirty="0" smtClean="0"/>
              <a:t>Mentoring FRC since 2009</a:t>
            </a:r>
          </a:p>
          <a:p>
            <a:r>
              <a:rPr lang="en-US" dirty="0" smtClean="0"/>
              <a:t>Co</a:t>
            </a:r>
            <a:r>
              <a:rPr lang="en-US" dirty="0"/>
              <a:t>-</a:t>
            </a:r>
            <a:r>
              <a:rPr lang="en-US" dirty="0" smtClean="0"/>
              <a:t>maintainer of </a:t>
            </a:r>
            <a:r>
              <a:rPr lang="en-US" dirty="0" err="1" smtClean="0"/>
              <a:t>RobotPy</a:t>
            </a:r>
            <a:r>
              <a:rPr lang="en-US" dirty="0" smtClean="0"/>
              <a:t> since 2010</a:t>
            </a:r>
          </a:p>
          <a:p>
            <a:r>
              <a:rPr lang="en-US" dirty="0" smtClean="0"/>
              <a:t>My contributions have helped win awards for my teams:</a:t>
            </a:r>
          </a:p>
          <a:p>
            <a:pPr lvl="1"/>
            <a:r>
              <a:rPr lang="en-US" dirty="0" smtClean="0"/>
              <a:t>2012 Boston Regional; Innovation in Control</a:t>
            </a:r>
          </a:p>
          <a:p>
            <a:pPr lvl="1"/>
            <a:r>
              <a:rPr lang="en-US" dirty="0" smtClean="0"/>
              <a:t>2013 Boston Regional</a:t>
            </a:r>
            <a:r>
              <a:rPr lang="en-US" dirty="0"/>
              <a:t>; Innovation in Control</a:t>
            </a:r>
            <a:endParaRPr lang="en-US" dirty="0" smtClean="0"/>
          </a:p>
          <a:p>
            <a:pPr lvl="1"/>
            <a:r>
              <a:rPr lang="en-US" dirty="0" smtClean="0"/>
              <a:t>2014 </a:t>
            </a:r>
            <a:r>
              <a:rPr lang="en-US" dirty="0"/>
              <a:t>Virginia Regional; Innovation in Control</a:t>
            </a:r>
            <a:endParaRPr lang="en-US" dirty="0" smtClean="0"/>
          </a:p>
          <a:p>
            <a:pPr lvl="1"/>
            <a:r>
              <a:rPr lang="en-US" dirty="0" smtClean="0"/>
              <a:t>2015 Greater DC Regional</a:t>
            </a:r>
            <a:r>
              <a:rPr lang="en-US" dirty="0"/>
              <a:t>; Innovation in Control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445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RobotPy</a:t>
            </a:r>
            <a:r>
              <a:rPr lang="en-US" dirty="0" smtClean="0"/>
              <a:t> mailing list</a:t>
            </a:r>
          </a:p>
          <a:p>
            <a:pPr lvl="1"/>
            <a:r>
              <a:rPr lang="en-US" dirty="0" smtClean="0">
                <a:hlinkClick r:id="rId2"/>
              </a:rPr>
              <a:t>https://groups.google.com/forum/#!forum/robotpy</a:t>
            </a:r>
            <a:endParaRPr lang="en-US" dirty="0"/>
          </a:p>
          <a:p>
            <a:r>
              <a:rPr lang="en-US" dirty="0" err="1" smtClean="0"/>
              <a:t>ChiefDelphi</a:t>
            </a:r>
            <a:r>
              <a:rPr lang="en-US" dirty="0" smtClean="0"/>
              <a:t> Forums</a:t>
            </a:r>
          </a:p>
          <a:p>
            <a:pPr lvl="1"/>
            <a:r>
              <a:rPr lang="en-US" dirty="0" smtClean="0">
                <a:hlinkClick r:id="rId3"/>
              </a:rPr>
              <a:t>http://www.chiefdelphi.com/forums/forumdisplay.php?f=187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81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RobotPy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site</a:t>
            </a:r>
          </a:p>
          <a:p>
            <a:pPr lvl="1"/>
            <a:r>
              <a:rPr lang="en-US" dirty="0" smtClean="0">
                <a:hlinkClick r:id="rId2"/>
              </a:rPr>
              <a:t>https://github.com/robotpy</a:t>
            </a:r>
            <a:endParaRPr lang="en-US" dirty="0" smtClean="0"/>
          </a:p>
          <a:p>
            <a:r>
              <a:rPr lang="en-US" dirty="0" smtClean="0"/>
              <a:t>pyfrc documentation</a:t>
            </a:r>
          </a:p>
          <a:p>
            <a:pPr lvl="1"/>
            <a:r>
              <a:rPr lang="en-US" dirty="0" smtClean="0">
                <a:hlinkClick r:id="rId3"/>
              </a:rPr>
              <a:t>http://pyfrc.readthedocs.org/</a:t>
            </a:r>
            <a:endParaRPr lang="en-US" dirty="0" smtClean="0"/>
          </a:p>
          <a:p>
            <a:r>
              <a:rPr lang="en-US" dirty="0" smtClean="0"/>
              <a:t>Team 1418’s </a:t>
            </a:r>
            <a:r>
              <a:rPr lang="en-US" dirty="0" smtClean="0"/>
              <a:t>2015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>
                <a:hlinkClick r:id="rId4"/>
              </a:rPr>
              <a:t>https://github.com/frc1418/</a:t>
            </a:r>
            <a:r>
              <a:rPr lang="en-US" dirty="0" smtClean="0">
                <a:hlinkClick r:id="rId4"/>
              </a:rPr>
              <a:t>2015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680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0418" y="2528242"/>
            <a:ext cx="18960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???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17132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1418 Programming Team</a:t>
            </a:r>
          </a:p>
          <a:p>
            <a:r>
              <a:rPr lang="en-US" dirty="0" smtClean="0"/>
              <a:t>Tim Winters for python tutorial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9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Python/</a:t>
            </a:r>
            <a:r>
              <a:rPr lang="en-US" dirty="0" err="1" smtClean="0"/>
              <a:t>RobotPy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is a widely used general purpose, high-level programming language</a:t>
            </a:r>
          </a:p>
          <a:p>
            <a:pPr lvl="1"/>
            <a:r>
              <a:rPr lang="en-US" dirty="0" smtClean="0"/>
              <a:t>It’s pretty sweet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RobotPy</a:t>
            </a:r>
            <a:r>
              <a:rPr lang="en-US" dirty="0" smtClean="0"/>
              <a:t> is the project that packages python for the </a:t>
            </a:r>
            <a:r>
              <a:rPr lang="en-US" dirty="0" err="1" smtClean="0"/>
              <a:t>cRio</a:t>
            </a:r>
            <a:r>
              <a:rPr lang="en-US" dirty="0" smtClean="0"/>
              <a:t> and </a:t>
            </a:r>
            <a:r>
              <a:rPr lang="en-US" dirty="0" err="1" smtClean="0"/>
              <a:t>RoboRIO</a:t>
            </a:r>
            <a:endParaRPr lang="en-US" dirty="0" smtClean="0"/>
          </a:p>
          <a:p>
            <a:pPr lvl="1"/>
            <a:r>
              <a:rPr lang="en-US" dirty="0" smtClean="0"/>
              <a:t>And maintains various other FRC related python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language syntax</a:t>
            </a:r>
          </a:p>
          <a:p>
            <a:pPr lvl="1"/>
            <a:r>
              <a:rPr lang="en-US" dirty="0" smtClean="0"/>
              <a:t>Fewer brackets and semicolons</a:t>
            </a:r>
          </a:p>
          <a:p>
            <a:pPr lvl="1"/>
            <a:r>
              <a:rPr lang="en-US" dirty="0" smtClean="0"/>
              <a:t>Indentation is mandatory</a:t>
            </a:r>
          </a:p>
          <a:p>
            <a:pPr lvl="1"/>
            <a:r>
              <a:rPr lang="en-US" dirty="0" smtClean="0"/>
              <a:t>Very understandable and readable</a:t>
            </a:r>
          </a:p>
          <a:p>
            <a:r>
              <a:rPr lang="en-US" dirty="0" smtClean="0"/>
              <a:t>Designed for Rapid Development</a:t>
            </a:r>
          </a:p>
          <a:p>
            <a:pPr lvl="1"/>
            <a:r>
              <a:rPr lang="en-US" dirty="0" smtClean="0"/>
              <a:t>Quick iteration, no compilation</a:t>
            </a:r>
          </a:p>
          <a:p>
            <a:pPr lvl="1"/>
            <a:r>
              <a:rPr lang="en-US" dirty="0" smtClean="0"/>
              <a:t>Dynamic typing</a:t>
            </a:r>
          </a:p>
          <a:p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Windows, OSX, and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5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RobotPy</a:t>
            </a:r>
            <a:r>
              <a:rPr lang="en-US" dirty="0" smtClean="0"/>
              <a:t> +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Mature, proven codebase on high performance robots</a:t>
            </a:r>
          </a:p>
          <a:p>
            <a:pPr lvl="1"/>
            <a:r>
              <a:rPr lang="en-US" dirty="0" err="1" smtClean="0"/>
              <a:t>RobotPy</a:t>
            </a:r>
            <a:r>
              <a:rPr lang="en-US" dirty="0" smtClean="0"/>
              <a:t> project started in 2010</a:t>
            </a:r>
          </a:p>
          <a:p>
            <a:r>
              <a:rPr lang="en-US" dirty="0" smtClean="0"/>
              <a:t>Supported for FRC teams by FRC teams</a:t>
            </a:r>
          </a:p>
          <a:p>
            <a:pPr lvl="1"/>
            <a:r>
              <a:rPr lang="en-US" dirty="0" smtClean="0"/>
              <a:t>Quick </a:t>
            </a:r>
            <a:r>
              <a:rPr lang="en-US" dirty="0" err="1" smtClean="0"/>
              <a:t>bugfixing</a:t>
            </a:r>
            <a:r>
              <a:rPr lang="en-US" dirty="0" smtClean="0"/>
              <a:t>, because we’re using this code too</a:t>
            </a:r>
          </a:p>
          <a:p>
            <a:pPr lvl="1"/>
            <a:r>
              <a:rPr lang="en-US" dirty="0" smtClean="0"/>
              <a:t>Have you ever submitted a bug report to </a:t>
            </a:r>
            <a:r>
              <a:rPr lang="en-US" dirty="0" err="1" smtClean="0"/>
              <a:t>WPILib</a:t>
            </a:r>
            <a:r>
              <a:rPr lang="en-US" dirty="0" smtClean="0"/>
              <a:t>? They don’t respond quickly.</a:t>
            </a:r>
          </a:p>
          <a:p>
            <a:r>
              <a:rPr lang="en-US" dirty="0" smtClean="0"/>
              <a:t>Good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3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RobotPy</a:t>
            </a:r>
            <a:r>
              <a:rPr lang="en-US" dirty="0" smtClean="0"/>
              <a:t> +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Superior support for running your code without a robot</a:t>
            </a:r>
          </a:p>
          <a:p>
            <a:pPr lvl="1"/>
            <a:r>
              <a:rPr lang="en-US" dirty="0" smtClean="0"/>
              <a:t>Integrated unit testing (with </a:t>
            </a:r>
            <a:r>
              <a:rPr lang="en-US" dirty="0" err="1" smtClean="0"/>
              <a:t>builtin</a:t>
            </a:r>
            <a:r>
              <a:rPr lang="en-US" dirty="0" smtClean="0"/>
              <a:t> tests)</a:t>
            </a:r>
          </a:p>
          <a:p>
            <a:pPr lvl="1"/>
            <a:r>
              <a:rPr lang="en-US" dirty="0" smtClean="0"/>
              <a:t>Zero-configuration low fidelity simulator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8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Not officially supported by FIRST</a:t>
            </a:r>
          </a:p>
          <a:p>
            <a:r>
              <a:rPr lang="en-US" dirty="0" smtClean="0"/>
              <a:t>Community isn’t as big as official languages</a:t>
            </a:r>
          </a:p>
          <a:p>
            <a:r>
              <a:rPr lang="en-US" dirty="0" smtClean="0"/>
              <a:t>Support at competitions is low</a:t>
            </a:r>
          </a:p>
          <a:p>
            <a:pPr lvl="1"/>
            <a:r>
              <a:rPr lang="en-US" dirty="0" smtClean="0"/>
              <a:t>However, because </a:t>
            </a:r>
            <a:r>
              <a:rPr lang="en-US" dirty="0" err="1" smtClean="0"/>
              <a:t>WPILib</a:t>
            </a:r>
            <a:r>
              <a:rPr lang="en-US" dirty="0" smtClean="0"/>
              <a:t> is the same, other teams can help you with problems that aren’t specific to python</a:t>
            </a:r>
          </a:p>
          <a:p>
            <a:pPr lvl="1"/>
            <a:r>
              <a:rPr lang="en-US" dirty="0" smtClean="0"/>
              <a:t>Most problems are </a:t>
            </a:r>
            <a:r>
              <a:rPr lang="en-US" dirty="0" err="1" smtClean="0"/>
              <a:t>WPILib</a:t>
            </a:r>
            <a:r>
              <a:rPr lang="en-US" dirty="0" smtClean="0"/>
              <a:t> problems, not python problems</a:t>
            </a:r>
          </a:p>
          <a:p>
            <a:pPr lvl="1"/>
            <a:r>
              <a:rPr lang="en-US" dirty="0"/>
              <a:t>I’ll be CSA at Reading and Boston district </a:t>
            </a:r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3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s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1573</Words>
  <Application>Microsoft Macintosh PowerPoint</Application>
  <PresentationFormat>On-screen Show (4:3)</PresentationFormat>
  <Paragraphs>343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Robot programming &amp; simulation using Python</vt:lpstr>
      <vt:lpstr>Agenda</vt:lpstr>
      <vt:lpstr>Intended Audience</vt:lpstr>
      <vt:lpstr>Who Am I?</vt:lpstr>
      <vt:lpstr>What is Python/RobotPy?</vt:lpstr>
      <vt:lpstr>Why Python?</vt:lpstr>
      <vt:lpstr>Why RobotPy + Python?</vt:lpstr>
      <vt:lpstr>Why RobotPy + Python?</vt:lpstr>
      <vt:lpstr>Why Not Python?</vt:lpstr>
      <vt:lpstr>Why Not Python?</vt:lpstr>
      <vt:lpstr>Quick Demo</vt:lpstr>
      <vt:lpstr>How does this work?</vt:lpstr>
      <vt:lpstr>pyfrc</vt:lpstr>
      <vt:lpstr>pyfrc</vt:lpstr>
      <vt:lpstr>Python Primer</vt:lpstr>
      <vt:lpstr>Python primer: comments</vt:lpstr>
      <vt:lpstr>Python primer: variables</vt:lpstr>
      <vt:lpstr>Python primer: operands</vt:lpstr>
      <vt:lpstr>Python primer: functions</vt:lpstr>
      <vt:lpstr>Python primer: if/else</vt:lpstr>
      <vt:lpstr>Python primer: objects</vt:lpstr>
      <vt:lpstr>REAL ROBOT CODE</vt:lpstr>
      <vt:lpstr>Real robot code</vt:lpstr>
      <vt:lpstr>Real robot code: robot.py</vt:lpstr>
      <vt:lpstr>Real robot code: MyRobot</vt:lpstr>
      <vt:lpstr>Real robot code: MyRobot</vt:lpstr>
      <vt:lpstr>Real robot code: MyRobot</vt:lpstr>
      <vt:lpstr>Real robot code: the end</vt:lpstr>
      <vt:lpstr>Real Robot Code: Running it</vt:lpstr>
      <vt:lpstr>The result</vt:lpstr>
      <vt:lpstr>ENCODER DEMO</vt:lpstr>
      <vt:lpstr>Encoder Demo</vt:lpstr>
      <vt:lpstr>Encoder Demo</vt:lpstr>
      <vt:lpstr>Encoder demo</vt:lpstr>
      <vt:lpstr>Encoder demo</vt:lpstr>
      <vt:lpstr>Want More?</vt:lpstr>
      <vt:lpstr>Want More?</vt:lpstr>
      <vt:lpstr>Learn RobotPy</vt:lpstr>
      <vt:lpstr>Learn Python</vt:lpstr>
      <vt:lpstr>Resources</vt:lpstr>
      <vt:lpstr>Code Links</vt:lpstr>
      <vt:lpstr>Questions</vt:lpstr>
      <vt:lpstr>Special Thanks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RobotPy &amp; PyFRC simulator</dc:title>
  <dc:subject/>
  <dc:creator>Dustin Spicuzza</dc:creator>
  <cp:keywords/>
  <dc:description/>
  <cp:lastModifiedBy>Dustin Spicuzza</cp:lastModifiedBy>
  <cp:revision>44</cp:revision>
  <dcterms:created xsi:type="dcterms:W3CDTF">2014-12-13T03:28:18Z</dcterms:created>
  <dcterms:modified xsi:type="dcterms:W3CDTF">2016-01-09T06:03:20Z</dcterms:modified>
  <cp:category/>
</cp:coreProperties>
</file>