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7087F362-8034-417C-9A75-4A8534A53EF7}" type="datetimeFigureOut">
              <a:rPr kumimoji="1" lang="ja-JP" altLang="en-US" smtClean="0"/>
              <a:t>2023/8/25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7D6F0D-23AD-456A-9B8D-EE962B76E218}" type="slidenum">
              <a:rPr kumimoji="1" lang="ja-JP" altLang="en-US" smtClean="0"/>
              <a:t>‹#›</a:t>
            </a:fld>
            <a:endParaRPr kumimoji="1" lang="ja-JP" altLang="en-US"/>
          </a:p>
        </p:txBody>
      </p:sp>
    </p:spTree>
    <p:extLst>
      <p:ext uri="{BB962C8B-B14F-4D97-AF65-F5344CB8AC3E}">
        <p14:creationId xmlns:p14="http://schemas.microsoft.com/office/powerpoint/2010/main" val="1006161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087F362-8034-417C-9A75-4A8534A53EF7}" type="datetimeFigureOut">
              <a:rPr kumimoji="1" lang="ja-JP" altLang="en-US" smtClean="0"/>
              <a:t>2023/8/25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7D6F0D-23AD-456A-9B8D-EE962B76E218}" type="slidenum">
              <a:rPr kumimoji="1" lang="ja-JP" altLang="en-US" smtClean="0"/>
              <a:t>‹#›</a:t>
            </a:fld>
            <a:endParaRPr kumimoji="1" lang="ja-JP" altLang="en-US"/>
          </a:p>
        </p:txBody>
      </p:sp>
    </p:spTree>
    <p:extLst>
      <p:ext uri="{BB962C8B-B14F-4D97-AF65-F5344CB8AC3E}">
        <p14:creationId xmlns:p14="http://schemas.microsoft.com/office/powerpoint/2010/main" val="2021662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087F362-8034-417C-9A75-4A8534A53EF7}" type="datetimeFigureOut">
              <a:rPr kumimoji="1" lang="ja-JP" altLang="en-US" smtClean="0"/>
              <a:t>2023/8/25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7D6F0D-23AD-456A-9B8D-EE962B76E218}" type="slidenum">
              <a:rPr kumimoji="1" lang="ja-JP" altLang="en-US" smtClean="0"/>
              <a:t>‹#›</a:t>
            </a:fld>
            <a:endParaRPr kumimoji="1" lang="ja-JP" altLang="en-US"/>
          </a:p>
        </p:txBody>
      </p:sp>
    </p:spTree>
    <p:extLst>
      <p:ext uri="{BB962C8B-B14F-4D97-AF65-F5344CB8AC3E}">
        <p14:creationId xmlns:p14="http://schemas.microsoft.com/office/powerpoint/2010/main" val="670624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087F362-8034-417C-9A75-4A8534A53EF7}" type="datetimeFigureOut">
              <a:rPr kumimoji="1" lang="ja-JP" altLang="en-US" smtClean="0"/>
              <a:t>2023/8/25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7D6F0D-23AD-456A-9B8D-EE962B76E218}" type="slidenum">
              <a:rPr kumimoji="1" lang="ja-JP" altLang="en-US" smtClean="0"/>
              <a:t>‹#›</a:t>
            </a:fld>
            <a:endParaRPr kumimoji="1" lang="ja-JP" altLang="en-US"/>
          </a:p>
        </p:txBody>
      </p:sp>
    </p:spTree>
    <p:extLst>
      <p:ext uri="{BB962C8B-B14F-4D97-AF65-F5344CB8AC3E}">
        <p14:creationId xmlns:p14="http://schemas.microsoft.com/office/powerpoint/2010/main" val="3712792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087F362-8034-417C-9A75-4A8534A53EF7}" type="datetimeFigureOut">
              <a:rPr kumimoji="1" lang="ja-JP" altLang="en-US" smtClean="0"/>
              <a:t>2023/8/25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7D6F0D-23AD-456A-9B8D-EE962B76E218}" type="slidenum">
              <a:rPr kumimoji="1" lang="ja-JP" altLang="en-US" smtClean="0"/>
              <a:t>‹#›</a:t>
            </a:fld>
            <a:endParaRPr kumimoji="1" lang="ja-JP" altLang="en-US"/>
          </a:p>
        </p:txBody>
      </p:sp>
    </p:spTree>
    <p:extLst>
      <p:ext uri="{BB962C8B-B14F-4D97-AF65-F5344CB8AC3E}">
        <p14:creationId xmlns:p14="http://schemas.microsoft.com/office/powerpoint/2010/main" val="1931568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7087F362-8034-417C-9A75-4A8534A53EF7}" type="datetimeFigureOut">
              <a:rPr kumimoji="1" lang="ja-JP" altLang="en-US" smtClean="0"/>
              <a:t>2023/8/25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7D6F0D-23AD-456A-9B8D-EE962B76E218}" type="slidenum">
              <a:rPr kumimoji="1" lang="ja-JP" altLang="en-US" smtClean="0"/>
              <a:t>‹#›</a:t>
            </a:fld>
            <a:endParaRPr kumimoji="1" lang="ja-JP" altLang="en-US"/>
          </a:p>
        </p:txBody>
      </p:sp>
    </p:spTree>
    <p:extLst>
      <p:ext uri="{BB962C8B-B14F-4D97-AF65-F5344CB8AC3E}">
        <p14:creationId xmlns:p14="http://schemas.microsoft.com/office/powerpoint/2010/main" val="2519441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7087F362-8034-417C-9A75-4A8534A53EF7}" type="datetimeFigureOut">
              <a:rPr kumimoji="1" lang="ja-JP" altLang="en-US" smtClean="0"/>
              <a:t>2023/8/25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77D6F0D-23AD-456A-9B8D-EE962B76E218}" type="slidenum">
              <a:rPr kumimoji="1" lang="ja-JP" altLang="en-US" smtClean="0"/>
              <a:t>‹#›</a:t>
            </a:fld>
            <a:endParaRPr kumimoji="1" lang="ja-JP" altLang="en-US"/>
          </a:p>
        </p:txBody>
      </p:sp>
    </p:spTree>
    <p:extLst>
      <p:ext uri="{BB962C8B-B14F-4D97-AF65-F5344CB8AC3E}">
        <p14:creationId xmlns:p14="http://schemas.microsoft.com/office/powerpoint/2010/main" val="1594251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7087F362-8034-417C-9A75-4A8534A53EF7}" type="datetimeFigureOut">
              <a:rPr kumimoji="1" lang="ja-JP" altLang="en-US" smtClean="0"/>
              <a:t>2023/8/25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77D6F0D-23AD-456A-9B8D-EE962B76E218}" type="slidenum">
              <a:rPr kumimoji="1" lang="ja-JP" altLang="en-US" smtClean="0"/>
              <a:t>‹#›</a:t>
            </a:fld>
            <a:endParaRPr kumimoji="1" lang="ja-JP" altLang="en-US"/>
          </a:p>
        </p:txBody>
      </p:sp>
    </p:spTree>
    <p:extLst>
      <p:ext uri="{BB962C8B-B14F-4D97-AF65-F5344CB8AC3E}">
        <p14:creationId xmlns:p14="http://schemas.microsoft.com/office/powerpoint/2010/main" val="3804622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87F362-8034-417C-9A75-4A8534A53EF7}" type="datetimeFigureOut">
              <a:rPr kumimoji="1" lang="ja-JP" altLang="en-US" smtClean="0"/>
              <a:t>2023/8/25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77D6F0D-23AD-456A-9B8D-EE962B76E218}" type="slidenum">
              <a:rPr kumimoji="1" lang="ja-JP" altLang="en-US" smtClean="0"/>
              <a:t>‹#›</a:t>
            </a:fld>
            <a:endParaRPr kumimoji="1" lang="ja-JP" altLang="en-US"/>
          </a:p>
        </p:txBody>
      </p:sp>
    </p:spTree>
    <p:extLst>
      <p:ext uri="{BB962C8B-B14F-4D97-AF65-F5344CB8AC3E}">
        <p14:creationId xmlns:p14="http://schemas.microsoft.com/office/powerpoint/2010/main" val="766297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087F362-8034-417C-9A75-4A8534A53EF7}" type="datetimeFigureOut">
              <a:rPr kumimoji="1" lang="ja-JP" altLang="en-US" smtClean="0"/>
              <a:t>2023/8/25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7D6F0D-23AD-456A-9B8D-EE962B76E218}" type="slidenum">
              <a:rPr kumimoji="1" lang="ja-JP" altLang="en-US" smtClean="0"/>
              <a:t>‹#›</a:t>
            </a:fld>
            <a:endParaRPr kumimoji="1" lang="ja-JP" altLang="en-US"/>
          </a:p>
        </p:txBody>
      </p:sp>
    </p:spTree>
    <p:extLst>
      <p:ext uri="{BB962C8B-B14F-4D97-AF65-F5344CB8AC3E}">
        <p14:creationId xmlns:p14="http://schemas.microsoft.com/office/powerpoint/2010/main" val="2305754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087F362-8034-417C-9A75-4A8534A53EF7}" type="datetimeFigureOut">
              <a:rPr kumimoji="1" lang="ja-JP" altLang="en-US" smtClean="0"/>
              <a:t>2023/8/25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7D6F0D-23AD-456A-9B8D-EE962B76E218}" type="slidenum">
              <a:rPr kumimoji="1" lang="ja-JP" altLang="en-US" smtClean="0"/>
              <a:t>‹#›</a:t>
            </a:fld>
            <a:endParaRPr kumimoji="1" lang="ja-JP" altLang="en-US"/>
          </a:p>
        </p:txBody>
      </p:sp>
    </p:spTree>
    <p:extLst>
      <p:ext uri="{BB962C8B-B14F-4D97-AF65-F5344CB8AC3E}">
        <p14:creationId xmlns:p14="http://schemas.microsoft.com/office/powerpoint/2010/main" val="3875930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87F362-8034-417C-9A75-4A8534A53EF7}" type="datetimeFigureOut">
              <a:rPr kumimoji="1" lang="ja-JP" altLang="en-US" smtClean="0"/>
              <a:t>2023/8/25</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7D6F0D-23AD-456A-9B8D-EE962B76E218}" type="slidenum">
              <a:rPr kumimoji="1" lang="ja-JP" altLang="en-US" smtClean="0"/>
              <a:t>‹#›</a:t>
            </a:fld>
            <a:endParaRPr kumimoji="1" lang="ja-JP" altLang="en-US"/>
          </a:p>
        </p:txBody>
      </p:sp>
    </p:spTree>
    <p:extLst>
      <p:ext uri="{BB962C8B-B14F-4D97-AF65-F5344CB8AC3E}">
        <p14:creationId xmlns:p14="http://schemas.microsoft.com/office/powerpoint/2010/main" val="2332923595"/>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0DC895CC-713C-17BB-F101-E53AAA7E01D3}"/>
              </a:ext>
            </a:extLst>
          </p:cNvPr>
          <p:cNvSpPr txBox="1"/>
          <p:nvPr/>
        </p:nvSpPr>
        <p:spPr>
          <a:xfrm>
            <a:off x="1102360" y="1486654"/>
            <a:ext cx="10490200" cy="4093428"/>
          </a:xfrm>
          <a:prstGeom prst="rect">
            <a:avLst/>
          </a:prstGeom>
          <a:noFill/>
        </p:spPr>
        <p:txBody>
          <a:bodyPr wrap="square">
            <a:spAutoFit/>
          </a:bodyPr>
          <a:lstStyle/>
          <a:p>
            <a:r>
              <a:rPr lang="ja-JP" altLang="en-US" sz="3600" b="1" dirty="0">
                <a:solidFill>
                  <a:schemeClr val="accent2">
                    <a:lumMod val="20000"/>
                    <a:lumOff val="80000"/>
                  </a:schemeClr>
                </a:solidFill>
              </a:rPr>
              <a:t>江戸の「奇鳥生写図」と令和日本の珍鳥</a:t>
            </a:r>
            <a:endParaRPr lang="en-US" altLang="ja-JP" sz="3600" b="1" dirty="0">
              <a:solidFill>
                <a:schemeClr val="accent2">
                  <a:lumMod val="20000"/>
                  <a:lumOff val="80000"/>
                </a:schemeClr>
              </a:solidFill>
            </a:endParaRPr>
          </a:p>
          <a:p>
            <a:endParaRPr lang="en-US" altLang="ja-JP" sz="2800" b="1" dirty="0">
              <a:solidFill>
                <a:schemeClr val="accent2">
                  <a:lumMod val="20000"/>
                  <a:lumOff val="80000"/>
                </a:schemeClr>
              </a:solidFill>
            </a:endParaRPr>
          </a:p>
          <a:p>
            <a:r>
              <a:rPr lang="ja-JP" altLang="en-US" sz="2800" b="1" dirty="0">
                <a:solidFill>
                  <a:schemeClr val="accent2">
                    <a:lumMod val="20000"/>
                    <a:lumOff val="80000"/>
                  </a:schemeClr>
                </a:solidFill>
              </a:rPr>
              <a:t>奇鳥生写図は、河野通明他数名の江戸の絵師が珍しい鳥を模写した資料です。</a:t>
            </a:r>
            <a:endParaRPr lang="en-US" altLang="ja-JP" sz="2800" b="1" dirty="0">
              <a:solidFill>
                <a:schemeClr val="accent2">
                  <a:lumMod val="20000"/>
                  <a:lumOff val="80000"/>
                </a:schemeClr>
              </a:solidFill>
            </a:endParaRPr>
          </a:p>
          <a:p>
            <a:endParaRPr lang="en-US" altLang="ja-JP" sz="2800" b="1" dirty="0">
              <a:solidFill>
                <a:schemeClr val="accent2">
                  <a:lumMod val="20000"/>
                  <a:lumOff val="80000"/>
                </a:schemeClr>
              </a:solidFill>
            </a:endParaRPr>
          </a:p>
          <a:p>
            <a:r>
              <a:rPr lang="ja-JP" altLang="en-US" sz="2800" b="1" dirty="0">
                <a:solidFill>
                  <a:schemeClr val="accent2">
                    <a:lumMod val="20000"/>
                    <a:lumOff val="80000"/>
                  </a:schemeClr>
                </a:solidFill>
              </a:rPr>
              <a:t>多くは日本に生息しない種ですが、一部は日本でも観察することができます。そのような種を取り上げた写真展を企画してみました。</a:t>
            </a:r>
            <a:endParaRPr lang="en-US" altLang="ja-JP" sz="2800" b="1" dirty="0">
              <a:solidFill>
                <a:schemeClr val="accent2">
                  <a:lumMod val="20000"/>
                  <a:lumOff val="80000"/>
                </a:schemeClr>
              </a:solidFill>
            </a:endParaRPr>
          </a:p>
          <a:p>
            <a:pPr algn="r"/>
            <a:r>
              <a:rPr lang="en-US" altLang="ja-JP" sz="2000" b="1" dirty="0">
                <a:solidFill>
                  <a:schemeClr val="accent2">
                    <a:lumMod val="20000"/>
                    <a:lumOff val="80000"/>
                  </a:schemeClr>
                </a:solidFill>
              </a:rPr>
              <a:t>				       </a:t>
            </a:r>
            <a:r>
              <a:rPr lang="ja-JP" altLang="en-US" sz="2000" b="1" dirty="0">
                <a:solidFill>
                  <a:schemeClr val="accent2">
                    <a:lumMod val="20000"/>
                    <a:lumOff val="80000"/>
                  </a:schemeClr>
                </a:solidFill>
              </a:rPr>
              <a:t>写真：五十里（</a:t>
            </a:r>
            <a:r>
              <a:rPr lang="en-US" altLang="ja-JP" sz="2000" b="1" dirty="0" err="1">
                <a:solidFill>
                  <a:schemeClr val="accent2">
                    <a:lumMod val="20000"/>
                    <a:lumOff val="80000"/>
                  </a:schemeClr>
                </a:solidFill>
              </a:rPr>
              <a:t>Virtualion</a:t>
            </a:r>
            <a:r>
              <a:rPr lang="ja-JP" altLang="en-US" sz="2000" b="1" dirty="0">
                <a:solidFill>
                  <a:schemeClr val="accent2">
                    <a:lumMod val="20000"/>
                    <a:lumOff val="80000"/>
                  </a:schemeClr>
                </a:solidFill>
              </a:rPr>
              <a:t>株式会社</a:t>
            </a:r>
            <a:r>
              <a:rPr lang="en-US" altLang="ja-JP" sz="2000" b="1" dirty="0">
                <a:solidFill>
                  <a:schemeClr val="accent2">
                    <a:lumMod val="20000"/>
                    <a:lumOff val="80000"/>
                  </a:schemeClr>
                </a:solidFill>
              </a:rPr>
              <a:t>)</a:t>
            </a:r>
            <a:endParaRPr lang="ja-JP" altLang="en-US" sz="2000" b="1" dirty="0">
              <a:solidFill>
                <a:schemeClr val="accent2">
                  <a:lumMod val="20000"/>
                  <a:lumOff val="80000"/>
                </a:schemeClr>
              </a:solidFill>
            </a:endParaRPr>
          </a:p>
        </p:txBody>
      </p:sp>
    </p:spTree>
    <p:extLst>
      <p:ext uri="{BB962C8B-B14F-4D97-AF65-F5344CB8AC3E}">
        <p14:creationId xmlns:p14="http://schemas.microsoft.com/office/powerpoint/2010/main" val="25490191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0DC895CC-713C-17BB-F101-E53AAA7E01D3}"/>
              </a:ext>
            </a:extLst>
          </p:cNvPr>
          <p:cNvSpPr txBox="1"/>
          <p:nvPr/>
        </p:nvSpPr>
        <p:spPr>
          <a:xfrm>
            <a:off x="1259840" y="1456174"/>
            <a:ext cx="8686800" cy="3231654"/>
          </a:xfrm>
          <a:prstGeom prst="rect">
            <a:avLst/>
          </a:prstGeom>
          <a:noFill/>
        </p:spPr>
        <p:txBody>
          <a:bodyPr wrap="square">
            <a:spAutoFit/>
          </a:bodyPr>
          <a:lstStyle/>
          <a:p>
            <a:r>
              <a:rPr lang="ja-JP" altLang="en-US" sz="3600" b="1" dirty="0">
                <a:solidFill>
                  <a:schemeClr val="tx2"/>
                </a:solidFill>
              </a:rPr>
              <a:t>コアジサシ</a:t>
            </a:r>
            <a:endParaRPr lang="en-US" altLang="ja-JP" sz="2800" b="1" dirty="0">
              <a:solidFill>
                <a:schemeClr val="tx2"/>
              </a:solidFill>
            </a:endParaRPr>
          </a:p>
          <a:p>
            <a:r>
              <a:rPr lang="ja-JP" altLang="en-US" sz="2800" b="1" dirty="0">
                <a:solidFill>
                  <a:schemeClr val="tx2"/>
                </a:solidFill>
              </a:rPr>
              <a:t>日本で繁殖するアジサシです。営巣に適した環境が急速に失われており、絶滅の危機にあります。埋め立て中の砂浜などでたびたびコロニーが見つかり、人と自然の関係を考えさせられます。</a:t>
            </a:r>
            <a:endParaRPr lang="en-US" altLang="ja-JP" sz="2800" b="1" dirty="0">
              <a:solidFill>
                <a:schemeClr val="tx2"/>
              </a:solidFill>
            </a:endParaRPr>
          </a:p>
          <a:p>
            <a:endParaRPr lang="en-US" altLang="ja-JP" sz="2800" b="1" dirty="0">
              <a:solidFill>
                <a:schemeClr val="tx2"/>
              </a:solidFill>
            </a:endParaRPr>
          </a:p>
          <a:p>
            <a:r>
              <a:rPr lang="ja-JP" altLang="en-US" sz="2800" b="1" dirty="0">
                <a:solidFill>
                  <a:schemeClr val="tx2"/>
                </a:solidFill>
              </a:rPr>
              <a:t>撮影地：沖縄県</a:t>
            </a:r>
          </a:p>
        </p:txBody>
      </p:sp>
    </p:spTree>
    <p:extLst>
      <p:ext uri="{BB962C8B-B14F-4D97-AF65-F5344CB8AC3E}">
        <p14:creationId xmlns:p14="http://schemas.microsoft.com/office/powerpoint/2010/main" val="3481389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0DC895CC-713C-17BB-F101-E53AAA7E01D3}"/>
              </a:ext>
            </a:extLst>
          </p:cNvPr>
          <p:cNvSpPr txBox="1"/>
          <p:nvPr/>
        </p:nvSpPr>
        <p:spPr>
          <a:xfrm>
            <a:off x="1259840" y="1456174"/>
            <a:ext cx="8686800" cy="2369880"/>
          </a:xfrm>
          <a:prstGeom prst="rect">
            <a:avLst/>
          </a:prstGeom>
          <a:noFill/>
        </p:spPr>
        <p:txBody>
          <a:bodyPr wrap="square">
            <a:spAutoFit/>
          </a:bodyPr>
          <a:lstStyle/>
          <a:p>
            <a:r>
              <a:rPr lang="ja-JP" altLang="en-US" sz="3600" b="1" dirty="0">
                <a:solidFill>
                  <a:schemeClr val="tx2"/>
                </a:solidFill>
              </a:rPr>
              <a:t>ライチョウ</a:t>
            </a:r>
            <a:endParaRPr lang="en-US" altLang="ja-JP" sz="2800" b="1" dirty="0">
              <a:solidFill>
                <a:schemeClr val="tx2"/>
              </a:solidFill>
            </a:endParaRPr>
          </a:p>
          <a:p>
            <a:r>
              <a:rPr lang="ja-JP" altLang="en-US" sz="2800" b="1" dirty="0">
                <a:solidFill>
                  <a:schemeClr val="tx2"/>
                </a:solidFill>
              </a:rPr>
              <a:t>北半球の亜寒帯以北に広く分布しますが、日本の個体群は、最終氷期の生き残りと考えられ、貴重です。</a:t>
            </a:r>
            <a:endParaRPr lang="en-US" altLang="ja-JP" sz="2800" b="1" dirty="0">
              <a:solidFill>
                <a:schemeClr val="tx2"/>
              </a:solidFill>
            </a:endParaRPr>
          </a:p>
          <a:p>
            <a:endParaRPr lang="en-US" altLang="ja-JP" sz="2800" b="1" dirty="0">
              <a:solidFill>
                <a:schemeClr val="tx2"/>
              </a:solidFill>
            </a:endParaRPr>
          </a:p>
          <a:p>
            <a:r>
              <a:rPr lang="ja-JP" altLang="en-US" sz="2800" b="1" dirty="0">
                <a:solidFill>
                  <a:schemeClr val="tx2"/>
                </a:solidFill>
              </a:rPr>
              <a:t>撮影地：立山（富山県）</a:t>
            </a:r>
          </a:p>
        </p:txBody>
      </p:sp>
    </p:spTree>
    <p:extLst>
      <p:ext uri="{BB962C8B-B14F-4D97-AF65-F5344CB8AC3E}">
        <p14:creationId xmlns:p14="http://schemas.microsoft.com/office/powerpoint/2010/main" val="2938489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0DC895CC-713C-17BB-F101-E53AAA7E01D3}"/>
              </a:ext>
            </a:extLst>
          </p:cNvPr>
          <p:cNvSpPr txBox="1"/>
          <p:nvPr/>
        </p:nvSpPr>
        <p:spPr>
          <a:xfrm>
            <a:off x="1259840" y="1456174"/>
            <a:ext cx="8686800" cy="2369880"/>
          </a:xfrm>
          <a:prstGeom prst="rect">
            <a:avLst/>
          </a:prstGeom>
          <a:noFill/>
        </p:spPr>
        <p:txBody>
          <a:bodyPr wrap="square">
            <a:spAutoFit/>
          </a:bodyPr>
          <a:lstStyle/>
          <a:p>
            <a:r>
              <a:rPr lang="ja-JP" altLang="en-US" sz="3600" b="1" dirty="0">
                <a:solidFill>
                  <a:schemeClr val="tx2"/>
                </a:solidFill>
              </a:rPr>
              <a:t>カワアイサ</a:t>
            </a:r>
            <a:endParaRPr lang="en-US" altLang="ja-JP" sz="2800" b="1" dirty="0">
              <a:solidFill>
                <a:schemeClr val="tx2"/>
              </a:solidFill>
            </a:endParaRPr>
          </a:p>
          <a:p>
            <a:r>
              <a:rPr lang="ja-JP" altLang="en-US" sz="2800" b="1" dirty="0">
                <a:solidFill>
                  <a:schemeClr val="tx2"/>
                </a:solidFill>
              </a:rPr>
              <a:t>北半球に広く分布します。旧世界、新世界を問わず見られる種です。</a:t>
            </a:r>
            <a:endParaRPr lang="en-US" altLang="ja-JP" sz="2800" b="1" dirty="0">
              <a:solidFill>
                <a:schemeClr val="tx2"/>
              </a:solidFill>
            </a:endParaRPr>
          </a:p>
          <a:p>
            <a:endParaRPr lang="en-US" altLang="ja-JP" sz="2800" b="1" dirty="0">
              <a:solidFill>
                <a:schemeClr val="tx2"/>
              </a:solidFill>
            </a:endParaRPr>
          </a:p>
          <a:p>
            <a:r>
              <a:rPr lang="ja-JP" altLang="en-US" sz="2800" b="1" dirty="0">
                <a:solidFill>
                  <a:schemeClr val="tx2"/>
                </a:solidFill>
              </a:rPr>
              <a:t>撮影地：</a:t>
            </a:r>
            <a:r>
              <a:rPr lang="ja-JP" altLang="en-US" sz="2800" b="1">
                <a:solidFill>
                  <a:schemeClr val="tx2"/>
                </a:solidFill>
              </a:rPr>
              <a:t>ノッティンガム（イギリス）</a:t>
            </a:r>
            <a:endParaRPr lang="ja-JP" altLang="en-US" sz="2800" b="1" dirty="0">
              <a:solidFill>
                <a:schemeClr val="tx2"/>
              </a:solidFill>
            </a:endParaRPr>
          </a:p>
        </p:txBody>
      </p:sp>
    </p:spTree>
    <p:extLst>
      <p:ext uri="{BB962C8B-B14F-4D97-AF65-F5344CB8AC3E}">
        <p14:creationId xmlns:p14="http://schemas.microsoft.com/office/powerpoint/2010/main" val="2887532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0DC895CC-713C-17BB-F101-E53AAA7E01D3}"/>
              </a:ext>
            </a:extLst>
          </p:cNvPr>
          <p:cNvSpPr txBox="1"/>
          <p:nvPr/>
        </p:nvSpPr>
        <p:spPr>
          <a:xfrm>
            <a:off x="1259840" y="1456174"/>
            <a:ext cx="8686800" cy="2369880"/>
          </a:xfrm>
          <a:prstGeom prst="rect">
            <a:avLst/>
          </a:prstGeom>
          <a:noFill/>
        </p:spPr>
        <p:txBody>
          <a:bodyPr wrap="square">
            <a:spAutoFit/>
          </a:bodyPr>
          <a:lstStyle/>
          <a:p>
            <a:r>
              <a:rPr lang="ja-JP" altLang="en-US" sz="3600" b="1" dirty="0">
                <a:solidFill>
                  <a:schemeClr val="tx2"/>
                </a:solidFill>
              </a:rPr>
              <a:t>ホオジロガモ</a:t>
            </a:r>
            <a:endParaRPr lang="en-US" altLang="ja-JP" sz="2800" b="1" dirty="0">
              <a:solidFill>
                <a:schemeClr val="tx2"/>
              </a:solidFill>
            </a:endParaRPr>
          </a:p>
          <a:p>
            <a:r>
              <a:rPr lang="ja-JP" altLang="en-US" sz="2800" b="1" dirty="0">
                <a:solidFill>
                  <a:schemeClr val="tx2"/>
                </a:solidFill>
              </a:rPr>
              <a:t>北半球に広く分布します。この種も旧世界、新世界を問わず見られる種です。</a:t>
            </a:r>
            <a:endParaRPr lang="en-US" altLang="ja-JP" sz="2800" b="1" dirty="0">
              <a:solidFill>
                <a:schemeClr val="tx2"/>
              </a:solidFill>
            </a:endParaRPr>
          </a:p>
          <a:p>
            <a:endParaRPr lang="en-US" altLang="ja-JP" sz="2800" b="1" dirty="0">
              <a:solidFill>
                <a:schemeClr val="tx2"/>
              </a:solidFill>
            </a:endParaRPr>
          </a:p>
          <a:p>
            <a:r>
              <a:rPr lang="ja-JP" altLang="en-US" sz="2800" b="1" dirty="0">
                <a:solidFill>
                  <a:schemeClr val="tx2"/>
                </a:solidFill>
              </a:rPr>
              <a:t>撮影地：モントリオール（カナダ）</a:t>
            </a:r>
          </a:p>
        </p:txBody>
      </p:sp>
    </p:spTree>
    <p:extLst>
      <p:ext uri="{BB962C8B-B14F-4D97-AF65-F5344CB8AC3E}">
        <p14:creationId xmlns:p14="http://schemas.microsoft.com/office/powerpoint/2010/main" val="435714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0DC895CC-713C-17BB-F101-E53AAA7E01D3}"/>
              </a:ext>
            </a:extLst>
          </p:cNvPr>
          <p:cNvSpPr txBox="1"/>
          <p:nvPr/>
        </p:nvSpPr>
        <p:spPr>
          <a:xfrm>
            <a:off x="1259840" y="1456174"/>
            <a:ext cx="8686800" cy="2369880"/>
          </a:xfrm>
          <a:prstGeom prst="rect">
            <a:avLst/>
          </a:prstGeom>
          <a:noFill/>
        </p:spPr>
        <p:txBody>
          <a:bodyPr wrap="square">
            <a:spAutoFit/>
          </a:bodyPr>
          <a:lstStyle/>
          <a:p>
            <a:r>
              <a:rPr lang="ja-JP" altLang="en-US" sz="3600" b="1" dirty="0">
                <a:solidFill>
                  <a:schemeClr val="tx2"/>
                </a:solidFill>
              </a:rPr>
              <a:t>ミコアイサ</a:t>
            </a:r>
            <a:endParaRPr lang="en-US" altLang="ja-JP" sz="2800" b="1" dirty="0">
              <a:solidFill>
                <a:schemeClr val="tx2"/>
              </a:solidFill>
            </a:endParaRPr>
          </a:p>
          <a:p>
            <a:r>
              <a:rPr lang="ja-JP" altLang="en-US" sz="2800" b="1" dirty="0">
                <a:solidFill>
                  <a:schemeClr val="tx2"/>
                </a:solidFill>
              </a:rPr>
              <a:t>日本では冬にわたってきます。絵にあるのは雌だと考えられます。</a:t>
            </a:r>
            <a:endParaRPr lang="en-US" altLang="ja-JP" sz="2800" b="1" dirty="0">
              <a:solidFill>
                <a:schemeClr val="tx2"/>
              </a:solidFill>
            </a:endParaRPr>
          </a:p>
          <a:p>
            <a:endParaRPr lang="en-US" altLang="ja-JP" sz="2800" b="1" dirty="0">
              <a:solidFill>
                <a:schemeClr val="tx2"/>
              </a:solidFill>
            </a:endParaRPr>
          </a:p>
          <a:p>
            <a:r>
              <a:rPr lang="ja-JP" altLang="en-US" sz="2800" b="1" dirty="0">
                <a:solidFill>
                  <a:schemeClr val="tx2"/>
                </a:solidFill>
              </a:rPr>
              <a:t>撮影地：大阪府</a:t>
            </a:r>
          </a:p>
        </p:txBody>
      </p:sp>
    </p:spTree>
    <p:extLst>
      <p:ext uri="{BB962C8B-B14F-4D97-AF65-F5344CB8AC3E}">
        <p14:creationId xmlns:p14="http://schemas.microsoft.com/office/powerpoint/2010/main" val="3412431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0DC895CC-713C-17BB-F101-E53AAA7E01D3}"/>
              </a:ext>
            </a:extLst>
          </p:cNvPr>
          <p:cNvSpPr txBox="1"/>
          <p:nvPr/>
        </p:nvSpPr>
        <p:spPr>
          <a:xfrm>
            <a:off x="1259840" y="1456174"/>
            <a:ext cx="8686800" cy="2800767"/>
          </a:xfrm>
          <a:prstGeom prst="rect">
            <a:avLst/>
          </a:prstGeom>
          <a:noFill/>
        </p:spPr>
        <p:txBody>
          <a:bodyPr wrap="square">
            <a:spAutoFit/>
          </a:bodyPr>
          <a:lstStyle/>
          <a:p>
            <a:r>
              <a:rPr lang="ja-JP" altLang="en-US" sz="3600" b="1" dirty="0">
                <a:solidFill>
                  <a:schemeClr val="tx2"/>
                </a:solidFill>
              </a:rPr>
              <a:t>ミサゴ</a:t>
            </a:r>
            <a:endParaRPr lang="en-US" altLang="ja-JP" sz="2800" b="1" dirty="0">
              <a:solidFill>
                <a:schemeClr val="tx2"/>
              </a:solidFill>
            </a:endParaRPr>
          </a:p>
          <a:p>
            <a:r>
              <a:rPr lang="ja-JP" altLang="en-US" sz="2800" b="1" dirty="0">
                <a:solidFill>
                  <a:schemeClr val="tx2"/>
                </a:solidFill>
              </a:rPr>
              <a:t>世界的には、都市に適応した猛禽です。日本では海岸やダムでよく見られます。水面にダイブする狩りは写真の主題として人気があります。</a:t>
            </a:r>
            <a:endParaRPr lang="en-US" altLang="ja-JP" sz="2800" b="1" dirty="0">
              <a:solidFill>
                <a:schemeClr val="tx2"/>
              </a:solidFill>
            </a:endParaRPr>
          </a:p>
          <a:p>
            <a:endParaRPr lang="en-US" altLang="ja-JP" sz="2800" b="1" dirty="0">
              <a:solidFill>
                <a:schemeClr val="tx2"/>
              </a:solidFill>
            </a:endParaRPr>
          </a:p>
          <a:p>
            <a:r>
              <a:rPr lang="ja-JP" altLang="en-US" sz="2800" b="1" dirty="0">
                <a:solidFill>
                  <a:schemeClr val="tx2"/>
                </a:solidFill>
              </a:rPr>
              <a:t>撮影地：沖縄県</a:t>
            </a:r>
          </a:p>
        </p:txBody>
      </p:sp>
    </p:spTree>
    <p:extLst>
      <p:ext uri="{BB962C8B-B14F-4D97-AF65-F5344CB8AC3E}">
        <p14:creationId xmlns:p14="http://schemas.microsoft.com/office/powerpoint/2010/main" val="3868685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0DC895CC-713C-17BB-F101-E53AAA7E01D3}"/>
              </a:ext>
            </a:extLst>
          </p:cNvPr>
          <p:cNvSpPr txBox="1"/>
          <p:nvPr/>
        </p:nvSpPr>
        <p:spPr>
          <a:xfrm>
            <a:off x="1259840" y="1456174"/>
            <a:ext cx="8686800" cy="3662541"/>
          </a:xfrm>
          <a:prstGeom prst="rect">
            <a:avLst/>
          </a:prstGeom>
          <a:noFill/>
        </p:spPr>
        <p:txBody>
          <a:bodyPr wrap="square">
            <a:spAutoFit/>
          </a:bodyPr>
          <a:lstStyle/>
          <a:p>
            <a:r>
              <a:rPr lang="ja-JP" altLang="en-US" sz="3600" b="1" dirty="0">
                <a:solidFill>
                  <a:schemeClr val="tx2"/>
                </a:solidFill>
              </a:rPr>
              <a:t>シロガシラ</a:t>
            </a:r>
            <a:endParaRPr lang="en-US" altLang="ja-JP" sz="2800" b="1" dirty="0">
              <a:solidFill>
                <a:schemeClr val="tx2"/>
              </a:solidFill>
            </a:endParaRPr>
          </a:p>
          <a:p>
            <a:r>
              <a:rPr lang="ja-JP" altLang="en-US" sz="2800" b="1" dirty="0">
                <a:solidFill>
                  <a:schemeClr val="tx2"/>
                </a:solidFill>
              </a:rPr>
              <a:t>日本では、</a:t>
            </a:r>
            <a:r>
              <a:rPr lang="en-US" altLang="ja-JP" sz="2800" b="1" dirty="0">
                <a:solidFill>
                  <a:schemeClr val="tx2"/>
                </a:solidFill>
              </a:rPr>
              <a:t>1970</a:t>
            </a:r>
            <a:r>
              <a:rPr lang="ja-JP" altLang="en-US" sz="2800" b="1" dirty="0">
                <a:solidFill>
                  <a:schemeClr val="tx2"/>
                </a:solidFill>
              </a:rPr>
              <a:t>年代以降に沖縄県に定着した外来種とされています（自然な移入との説も）。江戸時代には珍しかったと考えられます。右側は、日本には生息しないホオジロヒヨドリかその近縁種だと思われます。</a:t>
            </a:r>
            <a:endParaRPr lang="en-US" altLang="ja-JP" sz="2800" b="1" dirty="0">
              <a:solidFill>
                <a:schemeClr val="tx2"/>
              </a:solidFill>
            </a:endParaRPr>
          </a:p>
          <a:p>
            <a:endParaRPr lang="en-US" altLang="ja-JP" sz="2800" b="1" dirty="0">
              <a:solidFill>
                <a:schemeClr val="tx2"/>
              </a:solidFill>
            </a:endParaRPr>
          </a:p>
          <a:p>
            <a:r>
              <a:rPr lang="ja-JP" altLang="en-US" sz="2800" b="1" dirty="0">
                <a:solidFill>
                  <a:schemeClr val="tx2"/>
                </a:solidFill>
              </a:rPr>
              <a:t>撮影地：沖縄県</a:t>
            </a:r>
          </a:p>
        </p:txBody>
      </p:sp>
    </p:spTree>
    <p:extLst>
      <p:ext uri="{BB962C8B-B14F-4D97-AF65-F5344CB8AC3E}">
        <p14:creationId xmlns:p14="http://schemas.microsoft.com/office/powerpoint/2010/main" val="3165743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0DC895CC-713C-17BB-F101-E53AAA7E01D3}"/>
              </a:ext>
            </a:extLst>
          </p:cNvPr>
          <p:cNvSpPr txBox="1"/>
          <p:nvPr/>
        </p:nvSpPr>
        <p:spPr>
          <a:xfrm>
            <a:off x="1259840" y="1456174"/>
            <a:ext cx="8686800" cy="2800767"/>
          </a:xfrm>
          <a:prstGeom prst="rect">
            <a:avLst/>
          </a:prstGeom>
          <a:noFill/>
        </p:spPr>
        <p:txBody>
          <a:bodyPr wrap="square">
            <a:spAutoFit/>
          </a:bodyPr>
          <a:lstStyle/>
          <a:p>
            <a:r>
              <a:rPr lang="ja-JP" altLang="en-US" sz="3600" b="1" dirty="0">
                <a:solidFill>
                  <a:schemeClr val="tx2"/>
                </a:solidFill>
              </a:rPr>
              <a:t>ベニバト</a:t>
            </a:r>
            <a:endParaRPr lang="en-US" altLang="ja-JP" sz="2800" b="1" dirty="0">
              <a:solidFill>
                <a:schemeClr val="tx2"/>
              </a:solidFill>
            </a:endParaRPr>
          </a:p>
          <a:p>
            <a:r>
              <a:rPr lang="ja-JP" altLang="en-US" sz="2800" b="1" dirty="0">
                <a:solidFill>
                  <a:schemeClr val="tx2"/>
                </a:solidFill>
              </a:rPr>
              <a:t>南西諸島でたびたび記録されるハトです。土鳩やキジバトより二回り小さいこと、首元に襟があることが特徴です。</a:t>
            </a:r>
            <a:endParaRPr lang="en-US" altLang="ja-JP" sz="2800" b="1" dirty="0">
              <a:solidFill>
                <a:schemeClr val="tx2"/>
              </a:solidFill>
            </a:endParaRPr>
          </a:p>
          <a:p>
            <a:endParaRPr lang="en-US" altLang="ja-JP" sz="2800" b="1" dirty="0">
              <a:solidFill>
                <a:schemeClr val="tx2"/>
              </a:solidFill>
            </a:endParaRPr>
          </a:p>
          <a:p>
            <a:r>
              <a:rPr lang="ja-JP" altLang="en-US" sz="2800" b="1" dirty="0">
                <a:solidFill>
                  <a:schemeClr val="tx2"/>
                </a:solidFill>
              </a:rPr>
              <a:t>撮影地：沖縄県</a:t>
            </a:r>
          </a:p>
        </p:txBody>
      </p:sp>
    </p:spTree>
    <p:extLst>
      <p:ext uri="{BB962C8B-B14F-4D97-AF65-F5344CB8AC3E}">
        <p14:creationId xmlns:p14="http://schemas.microsoft.com/office/powerpoint/2010/main" val="2694945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0DC895CC-713C-17BB-F101-E53AAA7E01D3}"/>
              </a:ext>
            </a:extLst>
          </p:cNvPr>
          <p:cNvSpPr txBox="1"/>
          <p:nvPr/>
        </p:nvSpPr>
        <p:spPr>
          <a:xfrm>
            <a:off x="1259840" y="1456174"/>
            <a:ext cx="8686800" cy="3231654"/>
          </a:xfrm>
          <a:prstGeom prst="rect">
            <a:avLst/>
          </a:prstGeom>
          <a:noFill/>
        </p:spPr>
        <p:txBody>
          <a:bodyPr wrap="square">
            <a:spAutoFit/>
          </a:bodyPr>
          <a:lstStyle/>
          <a:p>
            <a:r>
              <a:rPr lang="ja-JP" altLang="en-US" sz="3600" b="1" dirty="0">
                <a:solidFill>
                  <a:schemeClr val="tx2"/>
                </a:solidFill>
              </a:rPr>
              <a:t>ヤツガシラ</a:t>
            </a:r>
            <a:endParaRPr lang="en-US" altLang="ja-JP" sz="2800" b="1" dirty="0">
              <a:solidFill>
                <a:schemeClr val="tx2"/>
              </a:solidFill>
            </a:endParaRPr>
          </a:p>
          <a:p>
            <a:r>
              <a:rPr lang="ja-JP" altLang="en-US" sz="2800" b="1" dirty="0">
                <a:solidFill>
                  <a:schemeClr val="tx2"/>
                </a:solidFill>
              </a:rPr>
              <a:t>日本では、渡りの時期にたびたび記録される鳥です。渡りの途中の個体は警戒心が弱いこともあり、鳥に興味のない人がふとした拍子に見つけることがあります。</a:t>
            </a:r>
            <a:endParaRPr lang="en-US" altLang="ja-JP" sz="2800" b="1" dirty="0">
              <a:solidFill>
                <a:schemeClr val="tx2"/>
              </a:solidFill>
            </a:endParaRPr>
          </a:p>
          <a:p>
            <a:endParaRPr lang="en-US" altLang="ja-JP" sz="2800" b="1" dirty="0">
              <a:solidFill>
                <a:schemeClr val="tx2"/>
              </a:solidFill>
            </a:endParaRPr>
          </a:p>
          <a:p>
            <a:r>
              <a:rPr lang="ja-JP" altLang="en-US" sz="2800" b="1" dirty="0">
                <a:solidFill>
                  <a:schemeClr val="tx2"/>
                </a:solidFill>
              </a:rPr>
              <a:t>撮影地：沖縄県</a:t>
            </a:r>
          </a:p>
        </p:txBody>
      </p:sp>
    </p:spTree>
    <p:extLst>
      <p:ext uri="{BB962C8B-B14F-4D97-AF65-F5344CB8AC3E}">
        <p14:creationId xmlns:p14="http://schemas.microsoft.com/office/powerpoint/2010/main" val="3633065440"/>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 2013 - 2022</Template>
  <TotalTime>25</TotalTime>
  <Words>401</Words>
  <Application>Microsoft Office PowerPoint</Application>
  <PresentationFormat>ワイド画面</PresentationFormat>
  <Paragraphs>42</Paragraphs>
  <Slides>10</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10</vt:i4>
      </vt:variant>
    </vt:vector>
  </HeadingPairs>
  <TitlesOfParts>
    <vt:vector size="14" baseType="lpstr">
      <vt:lpstr>Arial</vt:lpstr>
      <vt:lpstr>Calibri</vt:lpstr>
      <vt:lpstr>Calibri Light</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五十里　翔吾</dc:creator>
  <cp:lastModifiedBy>五十里　翔吾</cp:lastModifiedBy>
  <cp:revision>19</cp:revision>
  <dcterms:created xsi:type="dcterms:W3CDTF">2023-08-25T09:53:27Z</dcterms:created>
  <dcterms:modified xsi:type="dcterms:W3CDTF">2023-08-25T10:19:04Z</dcterms:modified>
</cp:coreProperties>
</file>