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24" y="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E1BB2-C4D0-1D14-0D2E-E67E87E2D2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866B6F-6899-5BF7-A702-04D041F94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7582B0-A8E2-2F86-ABBE-207C0EFB8436}"/>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B2C4F72B-30C5-5E9F-F94B-AE04645478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EEA5A5-654B-E7F5-891B-FC7F41F113BC}"/>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260635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B3625-17D6-7ED3-49E1-A1C8E6CF6F5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4259A4-BEAF-69FF-1E1C-88597D7B444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B7A70F-2E1F-5A44-9841-8A2D4322AFB2}"/>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C8AB1E80-B89C-A2AC-E920-9D7F79B205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7A32EC-16BD-40DC-01C4-F0E86C2E1B6E}"/>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390805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F2ECA3-7891-E4EF-A105-B90C3754B4D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ABBAC5-34F6-E06A-5F86-F0B1D70E18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68162-277E-DE6B-906C-EAC465E01EC9}"/>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ACB80B95-912C-5D92-9A92-EB5D8BEDB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C10A6D-F3C4-611C-8E9C-C1B1CDEDFCD3}"/>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295998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49154-69E3-9FF3-412C-BD8EC7F14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73E747-0AEE-9016-0CD1-A5C4220AD9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BE3098-FE00-248B-6937-1ADBDE2CFAD1}"/>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17BD8D25-806A-3F16-ED90-7D5B240D85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FD8190-6712-1726-69C5-17A9CC39A193}"/>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317720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D2D49-4945-E6BA-A442-BBDCEEC2585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4BFAF6-0BC8-CA53-CFA4-9EEEE96D6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DDB295-D6E8-BDA7-FFE4-E4293F71F849}"/>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5F6165DC-13DA-6A73-E75A-AD89FD9372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78B822-6E4E-D5CF-A59C-1B7608A9CE0F}"/>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331127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7F4BE-F4B5-978E-9980-7CA5C1D7E8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C77063-783F-8B54-9B0E-75F02C465D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A87770-735E-DEAD-F736-15131A10C9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A4B685-8572-0291-AAFC-A6848092C964}"/>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024AAC2D-B478-E92C-56D9-AF354FEF09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C4A5F2-9FB9-A77F-6406-8ABDD2EF3146}"/>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66633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9249C-2C61-D8CC-F11B-7361F74435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C11CF2-8D89-7878-59F7-7D42D890A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CE634E-D1F0-ACB8-BED8-EF8B086205C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97DC23-9DB2-FF9A-E701-03A5A9765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0A0E2B-264B-2B8A-A682-849BCE7CAF4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3133639-89C5-D57C-49C9-E8A8F472F0BA}"/>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8" name="フッター プレースホルダー 7">
            <a:extLst>
              <a:ext uri="{FF2B5EF4-FFF2-40B4-BE49-F238E27FC236}">
                <a16:creationId xmlns:a16="http://schemas.microsoft.com/office/drawing/2014/main" id="{1DF6BA4C-A652-4208-403C-533E2A9EEC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8E683ED-3968-9ED7-E3CD-E36416FC4A05}"/>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247118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4E90B-8C19-52D8-9C10-110D212626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863829-52DF-342F-6E18-288088135AF6}"/>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4" name="フッター プレースホルダー 3">
            <a:extLst>
              <a:ext uri="{FF2B5EF4-FFF2-40B4-BE49-F238E27FC236}">
                <a16:creationId xmlns:a16="http://schemas.microsoft.com/office/drawing/2014/main" id="{B91D0EFA-C255-726C-B923-BBF84F0683D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07D9846-5C45-6A92-E68E-877B3B6824EC}"/>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245376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D667DF-B99C-5E5E-33CF-45ABCDB9CA11}"/>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3" name="フッター プレースホルダー 2">
            <a:extLst>
              <a:ext uri="{FF2B5EF4-FFF2-40B4-BE49-F238E27FC236}">
                <a16:creationId xmlns:a16="http://schemas.microsoft.com/office/drawing/2014/main" id="{D61608EB-EF3F-3C00-BD0A-56588ED7E2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9ECBF1-E686-FCA1-9F19-354A0B5AC00E}"/>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131291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4DCB8-62D6-BAB6-D109-ED53CF0573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F379F5-C51A-CC32-9FF0-048F04961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7D90407-F79E-48BF-9E72-42B87D4EA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37ECEE-A0CC-A4B2-47C5-D2FAFEDE943E}"/>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407FBFD9-C052-0472-9E63-DC701289A8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AFBA22-DAE6-B703-CADC-BC11C3065D19}"/>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75932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C419A-EE8C-39BE-94BD-0A7903C63A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E67A6F-0719-C1C0-733E-A7154B083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8BA0E7-9087-44A4-565B-B80FFCA07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1B3143-90CD-CD8C-CC80-1FBFC843CF1F}"/>
              </a:ext>
            </a:extLst>
          </p:cNvPr>
          <p:cNvSpPr>
            <a:spLocks noGrp="1"/>
          </p:cNvSpPr>
          <p:nvPr>
            <p:ph type="dt" sz="half" idx="10"/>
          </p:nvPr>
        </p:nvSpPr>
        <p:spPr/>
        <p:txBody>
          <a:bodyPr/>
          <a:lstStyle/>
          <a:p>
            <a:fld id="{926B68AC-02A8-497C-83B0-54002152E12D}"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E9AC70E0-CF5A-4A33-FBC4-686A58E1A3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BC6729-A1B1-4082-87D8-CD5BBFDABF1E}"/>
              </a:ext>
            </a:extLst>
          </p:cNvPr>
          <p:cNvSpPr>
            <a:spLocks noGrp="1"/>
          </p:cNvSpPr>
          <p:nvPr>
            <p:ph type="sldNum" sz="quarter" idx="12"/>
          </p:nvPr>
        </p:nvSpPr>
        <p:spPr/>
        <p:txBody>
          <a:body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6304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838DD5-DBAC-E049-D915-4BEDD37AE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3BFB8A-7DF3-270E-FEC6-1842A8E7D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C9A78-2B8A-96B0-CD6C-64D114F90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68AC-02A8-497C-83B0-54002152E12D}"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841A0906-0843-1574-153E-1C1C14F48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8B70D6-1FC8-92E1-3A79-8C922158C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71A60-2871-4F8C-916C-931C167581DC}" type="slidenum">
              <a:rPr kumimoji="1" lang="ja-JP" altLang="en-US" smtClean="0"/>
              <a:t>‹#›</a:t>
            </a:fld>
            <a:endParaRPr kumimoji="1" lang="ja-JP" altLang="en-US"/>
          </a:p>
        </p:txBody>
      </p:sp>
    </p:spTree>
    <p:extLst>
      <p:ext uri="{BB962C8B-B14F-4D97-AF65-F5344CB8AC3E}">
        <p14:creationId xmlns:p14="http://schemas.microsoft.com/office/powerpoint/2010/main" val="1123136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486532E-329C-7759-28A8-0D4DA75D0261}"/>
              </a:ext>
            </a:extLst>
          </p:cNvPr>
          <p:cNvSpPr/>
          <p:nvPr/>
        </p:nvSpPr>
        <p:spPr>
          <a:xfrm>
            <a:off x="-5410200" y="-2971800"/>
            <a:ext cx="21590000" cy="1750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BB20EB8-9549-E468-D9F9-2F403B58A7A3}"/>
              </a:ext>
            </a:extLst>
          </p:cNvPr>
          <p:cNvSpPr/>
          <p:nvPr/>
        </p:nvSpPr>
        <p:spPr>
          <a:xfrm>
            <a:off x="936171" y="-4980562"/>
            <a:ext cx="7674429" cy="138451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bg1">
                    <a:lumMod val="95000"/>
                  </a:schemeClr>
                </a:solidFill>
                <a:effectLst/>
                <a:latin typeface="Times New Roman" panose="02020603050405020304" pitchFamily="18" charset="0"/>
                <a:cs typeface="Times New Roman" panose="02020603050405020304" pitchFamily="18" charset="0"/>
              </a:rPr>
              <a:t>フィンセント・ファン・ゴッホ（</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1853-1890</a:t>
            </a:r>
            <a:r>
              <a:rPr lang="ja-JP" altLang="en-US" sz="2400" b="1" dirty="0">
                <a:solidFill>
                  <a:schemeClr val="bg1">
                    <a:lumMod val="95000"/>
                  </a:schemeClr>
                </a:solidFill>
                <a:effectLst/>
                <a:latin typeface="Times New Roman" panose="02020603050405020304" pitchFamily="18" charset="0"/>
                <a:cs typeface="Times New Roman" panose="02020603050405020304" pitchFamily="18" charset="0"/>
              </a:rPr>
              <a:t>）はブラバントのズンデルトに生まれ、父親は牧師だった。叔父は画商で、フィンセントは叔父の下で働き始めた。数年間画商として働いた後、イギリスで信徒伝道師として働き、後にベルギーで布教活動に専念した。</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1880</a:t>
            </a:r>
            <a:r>
              <a:rPr lang="ja-JP" altLang="en-US" sz="2400" b="1" dirty="0">
                <a:solidFill>
                  <a:schemeClr val="bg1">
                    <a:lumMod val="95000"/>
                  </a:schemeClr>
                </a:solidFill>
                <a:effectLst/>
                <a:latin typeface="Times New Roman" panose="02020603050405020304" pitchFamily="18" charset="0"/>
                <a:cs typeface="Times New Roman" panose="02020603050405020304" pitchFamily="18" charset="0"/>
              </a:rPr>
              <a:t>年、画家になることを決意。ハーグとヌエネンで静物画、風景画、村の生活風景を落ち着いた色彩で描いた。アントワープで短期間学んだ後、ゴッホはパリに移る。印象派と点描主義の影響を受け、絵の具の線と鮮明な色彩を使い分ける特徴的なスタイルを確立した。</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1888</a:t>
            </a:r>
            <a:r>
              <a:rPr lang="ja-JP" altLang="en-US" sz="2400" b="1" dirty="0">
                <a:solidFill>
                  <a:schemeClr val="bg1">
                    <a:lumMod val="95000"/>
                  </a:schemeClr>
                </a:solidFill>
                <a:effectLst/>
                <a:latin typeface="Times New Roman" panose="02020603050405020304" pitchFamily="18" charset="0"/>
                <a:cs typeface="Times New Roman" panose="02020603050405020304" pitchFamily="18" charset="0"/>
              </a:rPr>
              <a:t>年、ゴッホは南仏アルルに移る。精神を病み、何度か入院した。</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1890</a:t>
            </a:r>
            <a:r>
              <a:rPr lang="ja-JP" altLang="en-US" sz="2400" b="1" dirty="0">
                <a:solidFill>
                  <a:schemeClr val="bg1">
                    <a:lumMod val="95000"/>
                  </a:schemeClr>
                </a:solidFill>
                <a:effectLst/>
                <a:latin typeface="Times New Roman" panose="02020603050405020304" pitchFamily="18" charset="0"/>
                <a:cs typeface="Times New Roman" panose="02020603050405020304" pitchFamily="18" charset="0"/>
              </a:rPr>
              <a:t>年に亡くなるまで、このような危機の合間を縫って、ゴッホは熱心に絵を描き続けた。</a:t>
            </a:r>
            <a:endPar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endParaRPr>
          </a:p>
          <a:p>
            <a:endPar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endParaRPr>
          </a:p>
          <a:p>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Vincent van Gogh (1853-1890) was born in Zundert in Brabant, where his father was a pastor. His uncles were art dealers and Vincent began his career working for them. After several years in the art trade, he worked as a lay preacher in England and later devoted time to missionary work in Belgium. In 1880, he resolved to become an artist. At The Hague and </a:t>
            </a:r>
            <a:r>
              <a:rPr lang="en-US" altLang="ja-JP" sz="2400" b="1" dirty="0" err="1">
                <a:solidFill>
                  <a:schemeClr val="bg1">
                    <a:lumMod val="95000"/>
                  </a:schemeClr>
                </a:solidFill>
                <a:effectLst/>
                <a:latin typeface="Times New Roman" panose="02020603050405020304" pitchFamily="18" charset="0"/>
                <a:cs typeface="Times New Roman" panose="02020603050405020304" pitchFamily="18" charset="0"/>
              </a:rPr>
              <a:t>Nuenen</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 he painted still </a:t>
            </a:r>
            <a:r>
              <a:rPr lang="en-US" altLang="ja-JP" sz="2400" b="1" dirty="0" err="1">
                <a:solidFill>
                  <a:schemeClr val="bg1">
                    <a:lumMod val="95000"/>
                  </a:schemeClr>
                </a:solidFill>
                <a:effectLst/>
                <a:latin typeface="Times New Roman" panose="02020603050405020304" pitchFamily="18" charset="0"/>
                <a:cs typeface="Times New Roman" panose="02020603050405020304" pitchFamily="18" charset="0"/>
              </a:rPr>
              <a:t>lifes</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 landscapes and scenes from village life in </a:t>
            </a:r>
            <a:r>
              <a:rPr lang="en-US" altLang="ja-JP" sz="2400" b="1" dirty="0" err="1">
                <a:solidFill>
                  <a:schemeClr val="bg1">
                    <a:lumMod val="95000"/>
                  </a:schemeClr>
                </a:solidFill>
                <a:effectLst/>
                <a:latin typeface="Times New Roman" panose="02020603050405020304" pitchFamily="18" charset="0"/>
                <a:cs typeface="Times New Roman" panose="02020603050405020304" pitchFamily="18" charset="0"/>
              </a:rPr>
              <a:t>sombre</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 </a:t>
            </a:r>
            <a:r>
              <a:rPr lang="en-US" altLang="ja-JP" sz="2400" b="1" dirty="0" err="1">
                <a:solidFill>
                  <a:schemeClr val="bg1">
                    <a:lumMod val="95000"/>
                  </a:schemeClr>
                </a:solidFill>
                <a:effectLst/>
                <a:latin typeface="Times New Roman" panose="02020603050405020304" pitchFamily="18" charset="0"/>
                <a:cs typeface="Times New Roman" panose="02020603050405020304" pitchFamily="18" charset="0"/>
              </a:rPr>
              <a:t>colours</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 </a:t>
            </a:r>
          </a:p>
          <a:p>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After a short period of study in Antwerp, Van Gogh moved to Paris. Influenced by Impressionism and Pointillism, he developed his characteristic style of separate streaks of paint and clear, vivid </a:t>
            </a:r>
            <a:r>
              <a:rPr lang="en-US" altLang="ja-JP" sz="2400" b="1" dirty="0" err="1">
                <a:solidFill>
                  <a:schemeClr val="bg1">
                    <a:lumMod val="95000"/>
                  </a:schemeClr>
                </a:solidFill>
                <a:effectLst/>
                <a:latin typeface="Times New Roman" panose="02020603050405020304" pitchFamily="18" charset="0"/>
                <a:cs typeface="Times New Roman" panose="02020603050405020304" pitchFamily="18" charset="0"/>
              </a:rPr>
              <a:t>colours</a:t>
            </a:r>
            <a:r>
              <a:rPr lang="en-US" altLang="ja-JP" sz="2400" b="1" dirty="0">
                <a:solidFill>
                  <a:schemeClr val="bg1">
                    <a:lumMod val="95000"/>
                  </a:schemeClr>
                </a:solidFill>
                <a:effectLst/>
                <a:latin typeface="Times New Roman" panose="02020603050405020304" pitchFamily="18" charset="0"/>
                <a:cs typeface="Times New Roman" panose="02020603050405020304" pitchFamily="18" charset="0"/>
              </a:rPr>
              <a:t>. In 1888, Van Gogh moved to Arles in the South of France. Mental illness led to several periods in hospital. Between these crises he continued to paint feverishly, until his death in 1890.</a:t>
            </a:r>
          </a:p>
        </p:txBody>
      </p:sp>
    </p:spTree>
    <p:extLst>
      <p:ext uri="{BB962C8B-B14F-4D97-AF65-F5344CB8AC3E}">
        <p14:creationId xmlns:p14="http://schemas.microsoft.com/office/powerpoint/2010/main" val="70653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53FD4AA-026D-A0D0-153F-22A8C8EF71C3}"/>
              </a:ext>
            </a:extLst>
          </p:cNvPr>
          <p:cNvSpPr/>
          <p:nvPr/>
        </p:nvSpPr>
        <p:spPr>
          <a:xfrm>
            <a:off x="-2873829" y="-1625601"/>
            <a:ext cx="7674429" cy="54356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altLang="ja-JP" sz="3200" b="1" dirty="0">
                <a:latin typeface="Times New Roman" panose="02020603050405020304" pitchFamily="18" charset="0"/>
                <a:cs typeface="Times New Roman" panose="02020603050405020304" pitchFamily="18" charset="0"/>
              </a:rPr>
              <a:t>Self-portrait, Vincent van Gogh, 1887</a:t>
            </a:r>
            <a:endParaRPr lang="nl-NL" altLang="ja-JP" sz="2400" b="1" dirty="0">
              <a:latin typeface="Times New Roman" panose="02020603050405020304" pitchFamily="18" charset="0"/>
              <a:cs typeface="Times New Roman" panose="02020603050405020304" pitchFamily="18" charset="0"/>
            </a:endParaRPr>
          </a:p>
          <a:p>
            <a:r>
              <a:rPr lang="en-US" altLang="ja-JP" sz="2400" b="1" dirty="0">
                <a:latin typeface="Times New Roman" panose="02020603050405020304" pitchFamily="18" charset="0"/>
                <a:cs typeface="Times New Roman" panose="02020603050405020304" pitchFamily="18" charset="0"/>
              </a:rPr>
              <a:t>cardboard, h 42cm × w 34cm × d 8cm </a:t>
            </a:r>
          </a:p>
          <a:p>
            <a:endParaRPr lang="en-US" altLang="ja-JP" sz="2400" b="1" dirty="0">
              <a:latin typeface="Times New Roman" panose="02020603050405020304" pitchFamily="18" charset="0"/>
              <a:cs typeface="Times New Roman" panose="02020603050405020304" pitchFamily="18" charset="0"/>
            </a:endParaRPr>
          </a:p>
          <a:p>
            <a:r>
              <a:rPr lang="en-US" altLang="ja-JP" sz="2400" b="1" dirty="0">
                <a:latin typeface="Times New Roman" panose="02020603050405020304" pitchFamily="18" charset="0"/>
                <a:cs typeface="Times New Roman" panose="02020603050405020304" pitchFamily="18" charset="0"/>
              </a:rPr>
              <a:t>Vincent moved to Paris in 1886, after hearing from his brother Theo about the new, </a:t>
            </a:r>
            <a:r>
              <a:rPr lang="en-US" altLang="ja-JP" sz="2400" b="1" dirty="0" err="1">
                <a:latin typeface="Times New Roman" panose="02020603050405020304" pitchFamily="18" charset="0"/>
                <a:cs typeface="Times New Roman" panose="02020603050405020304" pitchFamily="18" charset="0"/>
              </a:rPr>
              <a:t>colourful</a:t>
            </a:r>
            <a:r>
              <a:rPr lang="en-US" altLang="ja-JP" sz="2400" b="1" dirty="0">
                <a:latin typeface="Times New Roman" panose="02020603050405020304" pitchFamily="18" charset="0"/>
                <a:cs typeface="Times New Roman" panose="02020603050405020304" pitchFamily="18" charset="0"/>
              </a:rPr>
              <a:t> style of French painting. Wasting no time, he tried it out in several self-portraits. He did this mostly to avoid having to pay for a model. Using rhythmic brushstrokes in striking </a:t>
            </a:r>
            <a:r>
              <a:rPr lang="en-US" altLang="ja-JP" sz="2400" b="1" dirty="0" err="1">
                <a:latin typeface="Times New Roman" panose="02020603050405020304" pitchFamily="18" charset="0"/>
                <a:cs typeface="Times New Roman" panose="02020603050405020304" pitchFamily="18" charset="0"/>
              </a:rPr>
              <a:t>colours</a:t>
            </a:r>
            <a:r>
              <a:rPr lang="en-US" altLang="ja-JP" sz="2400" b="1" dirty="0">
                <a:latin typeface="Times New Roman" panose="02020603050405020304" pitchFamily="18" charset="0"/>
                <a:cs typeface="Times New Roman" panose="02020603050405020304" pitchFamily="18" charset="0"/>
              </a:rPr>
              <a:t>, he portrayed himself here as a fashionably dressed Parisian. </a:t>
            </a:r>
            <a:endParaRPr lang="nl-NL" altLang="ja-JP" sz="2400" b="1" dirty="0">
              <a:latin typeface="Times New Roman" panose="02020603050405020304" pitchFamily="18" charset="0"/>
              <a:cs typeface="Times New Roman" panose="02020603050405020304" pitchFamily="18" charset="0"/>
            </a:endParaRPr>
          </a:p>
        </p:txBody>
      </p:sp>
      <p:sp>
        <p:nvSpPr>
          <p:cNvPr id="6" name="正方形/長方形 5">
            <a:extLst>
              <a:ext uri="{FF2B5EF4-FFF2-40B4-BE49-F238E27FC236}">
                <a16:creationId xmlns:a16="http://schemas.microsoft.com/office/drawing/2014/main" id="{B36D9CD7-29C7-834C-FD43-6FEBA7521CDF}"/>
              </a:ext>
            </a:extLst>
          </p:cNvPr>
          <p:cNvSpPr/>
          <p:nvPr/>
        </p:nvSpPr>
        <p:spPr>
          <a:xfrm>
            <a:off x="6096000" y="903592"/>
            <a:ext cx="8320391" cy="18396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2800" b="1" dirty="0">
                <a:latin typeface="Times New Roman" panose="02020603050405020304" pitchFamily="18" charset="0"/>
                <a:cs typeface="Times New Roman" panose="02020603050405020304" pitchFamily="18" charset="0"/>
              </a:rPr>
              <a:t>Farming Village at Twilight, Vincent van Gogh, 1884</a:t>
            </a:r>
          </a:p>
          <a:p>
            <a:r>
              <a:rPr lang="en-US" altLang="ja-JP" sz="2400" b="1" dirty="0">
                <a:latin typeface="Times New Roman" panose="02020603050405020304" pitchFamily="18" charset="0"/>
                <a:cs typeface="Times New Roman" panose="02020603050405020304" pitchFamily="18" charset="0"/>
              </a:rPr>
              <a:t>oil on canvas, h 57cm × w 82cm</a:t>
            </a:r>
            <a:endParaRPr lang="nl-NL" altLang="ja-JP" b="1" dirty="0">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4FF53E7E-B910-9C08-837D-D062CC00D139}"/>
              </a:ext>
            </a:extLst>
          </p:cNvPr>
          <p:cNvSpPr/>
          <p:nvPr/>
        </p:nvSpPr>
        <p:spPr>
          <a:xfrm>
            <a:off x="6095999" y="2509195"/>
            <a:ext cx="8320391" cy="18396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altLang="ja-JP" sz="2800" b="1" dirty="0">
                <a:latin typeface="Times New Roman" panose="02020603050405020304" pitchFamily="18" charset="0"/>
                <a:cs typeface="Times New Roman" panose="02020603050405020304" pitchFamily="18" charset="0"/>
              </a:rPr>
              <a:t>Portrait of Dr Gachet, Vincent van Gogh, 1890</a:t>
            </a:r>
          </a:p>
          <a:p>
            <a:r>
              <a:rPr lang="nl-NL" altLang="ja-JP" sz="2400" b="1" dirty="0">
                <a:latin typeface="Times New Roman" panose="02020603050405020304" pitchFamily="18" charset="0"/>
                <a:cs typeface="Times New Roman" panose="02020603050405020304" pitchFamily="18" charset="0"/>
              </a:rPr>
              <a:t>etching, h 181mm × w 151mm</a:t>
            </a:r>
            <a:endParaRPr lang="nl-NL" altLang="ja-JP" sz="1600" b="1" dirty="0">
              <a:latin typeface="Times New Roman" panose="02020603050405020304" pitchFamily="18" charset="0"/>
              <a:cs typeface="Times New Roman" panose="02020603050405020304" pitchFamily="18" charset="0"/>
            </a:endParaRPr>
          </a:p>
        </p:txBody>
      </p:sp>
      <p:sp>
        <p:nvSpPr>
          <p:cNvPr id="10" name="正方形/長方形 9">
            <a:extLst>
              <a:ext uri="{FF2B5EF4-FFF2-40B4-BE49-F238E27FC236}">
                <a16:creationId xmlns:a16="http://schemas.microsoft.com/office/drawing/2014/main" id="{6D224060-835D-7DA7-0FFE-5F0A6611BD0F}"/>
              </a:ext>
            </a:extLst>
          </p:cNvPr>
          <p:cNvSpPr/>
          <p:nvPr/>
        </p:nvSpPr>
        <p:spPr>
          <a:xfrm>
            <a:off x="6095999" y="4184521"/>
            <a:ext cx="8320391" cy="18396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altLang="ja-JP" sz="2800" b="1" dirty="0">
                <a:latin typeface="Times New Roman" panose="02020603050405020304" pitchFamily="18" charset="0"/>
                <a:cs typeface="Times New Roman" panose="02020603050405020304" pitchFamily="18" charset="0"/>
              </a:rPr>
              <a:t>De aardappeleters, Vincent van Gogh, 1885 </a:t>
            </a:r>
          </a:p>
          <a:p>
            <a:r>
              <a:rPr lang="nl-NL" altLang="ja-JP" sz="2400" b="1" dirty="0">
                <a:latin typeface="Times New Roman" panose="02020603050405020304" pitchFamily="18" charset="0"/>
                <a:cs typeface="Times New Roman" panose="02020603050405020304" pitchFamily="18" charset="0"/>
              </a:rPr>
              <a:t>paper, h 267mm × w 320mm</a:t>
            </a:r>
            <a:endParaRPr lang="nl-NL" altLang="ja-JP" sz="2800" b="1" dirty="0">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1C04C846-A468-AD14-8C00-6AD8E67F7F09}"/>
              </a:ext>
            </a:extLst>
          </p:cNvPr>
          <p:cNvSpPr/>
          <p:nvPr/>
        </p:nvSpPr>
        <p:spPr>
          <a:xfrm>
            <a:off x="6095999" y="6075731"/>
            <a:ext cx="8320391" cy="18396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altLang="ja-JP" sz="2800" b="1" dirty="0">
                <a:latin typeface="Times New Roman" panose="02020603050405020304" pitchFamily="18" charset="0"/>
                <a:cs typeface="Times New Roman" panose="02020603050405020304" pitchFamily="18" charset="0"/>
              </a:rPr>
              <a:t>Landschap bij de abdij van Montmajour te Arles, Vincent van Gogh, 1888 </a:t>
            </a:r>
          </a:p>
          <a:p>
            <a:r>
              <a:rPr lang="nl-NL" altLang="ja-JP" sz="2400" b="1" dirty="0">
                <a:latin typeface="Times New Roman" panose="02020603050405020304" pitchFamily="18" charset="0"/>
                <a:cs typeface="Times New Roman" panose="02020603050405020304" pitchFamily="18" charset="0"/>
              </a:rPr>
              <a:t>pen, h 483mm × w 598mm</a:t>
            </a:r>
          </a:p>
        </p:txBody>
      </p:sp>
      <p:sp>
        <p:nvSpPr>
          <p:cNvPr id="14" name="正方形/長方形 13">
            <a:extLst>
              <a:ext uri="{FF2B5EF4-FFF2-40B4-BE49-F238E27FC236}">
                <a16:creationId xmlns:a16="http://schemas.microsoft.com/office/drawing/2014/main" id="{2591E602-2303-E8B7-650D-19DF0961B327}"/>
              </a:ext>
            </a:extLst>
          </p:cNvPr>
          <p:cNvSpPr/>
          <p:nvPr/>
        </p:nvSpPr>
        <p:spPr>
          <a:xfrm>
            <a:off x="6095999" y="8224197"/>
            <a:ext cx="8320391" cy="18396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2800" b="1" dirty="0">
                <a:latin typeface="Times New Roman" panose="02020603050405020304" pitchFamily="18" charset="0"/>
                <a:cs typeface="Times New Roman" panose="02020603050405020304" pitchFamily="18" charset="0"/>
              </a:rPr>
              <a:t>Farm in Provence, Vincent van Gogh, c. 1888</a:t>
            </a:r>
          </a:p>
          <a:p>
            <a:r>
              <a:rPr lang="en-US" altLang="ja-JP" sz="2400" b="1" dirty="0">
                <a:latin typeface="Times New Roman" panose="02020603050405020304" pitchFamily="18" charset="0"/>
                <a:cs typeface="Times New Roman" panose="02020603050405020304" pitchFamily="18" charset="0"/>
              </a:rPr>
              <a:t>pencil and pen in brown on paper, h 391mm × w 533mm</a:t>
            </a:r>
            <a:endParaRPr lang="nl-NL" altLang="ja-JP"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920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508</Words>
  <Application>Microsoft Office PowerPoint</Application>
  <PresentationFormat>ワイド画面</PresentationFormat>
  <Paragraphs>18</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Times New Roman</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11</cp:revision>
  <dcterms:created xsi:type="dcterms:W3CDTF">2023-08-31T03:27:07Z</dcterms:created>
  <dcterms:modified xsi:type="dcterms:W3CDTF">2023-08-31T03:37:01Z</dcterms:modified>
</cp:coreProperties>
</file>