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53075-9713-7A3F-34D9-A13BBBBC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80CE42-1F58-7F22-0646-61C0EDCD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8D1CE0-94E1-3F91-5563-3BE1BC1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0CB0E-EACC-3187-166B-A9F05AF2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76D630-E2C2-15A8-4301-ADB20951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8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E6150-A41E-8050-8BFF-F298D011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65997B-C746-7702-16CB-A556BA29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2D08D-A6A9-5467-81CF-19A63F66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9BB96F-6877-EAF3-375E-948B5E93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BA3B2-CA31-6ED3-74F9-D7CDEAEE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96B079-ED44-F2B9-FE0C-59A407FF9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4EA62F-7C07-F882-F124-90E3E6B42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E6356-51A8-7A1F-03AE-2296E9AA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577-7DB7-6F1A-5AF2-08B17B03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3F2E6-847C-C988-8AB0-4CDCEEE2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47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426EF-AEFD-468C-41D4-F9569620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9A129-5575-A80E-2743-16B1356A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D8D09-83D9-BCAB-AF0C-40464606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734A5D-9829-48AB-03FC-B2BBAE2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E2607-31A1-DA54-0EC4-39DCB430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6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498B1-596D-ADDC-6482-4A401B30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E52D92-37E9-13A1-462D-E9B3869A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BBE56-C50A-AC31-F603-E842486E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5A0C1-19CD-06B4-85F3-3122713F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B28BF-3A44-332A-2C6B-1B3A9EC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70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1DBC6-9F04-7A4A-C889-CDB7A100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10E6A-D5C1-D201-3990-9C7D0F56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B8A165-A37C-2771-83F3-2622342F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5AD28-CEB6-B12B-96D4-521C8A7A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D0273B-E630-8F7E-2B16-92D9400C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6D55E0-A413-DB99-4662-5C41CE83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06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F7528-BC40-3512-31C5-1E164AF2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125135-673F-6411-EF1D-BE2E9D20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DE58D8-CEBD-9C76-CBE1-C15B96F7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8F4248-7A8F-74F8-DEDD-AA70F11B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1B0E1C-A00E-86C0-7720-4D898BEE9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400CA5-C821-9738-C2B9-FC50E50B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5CAEA8-F5F6-DA3A-A4DC-815308C0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073696-7ABA-C6D2-7751-16962B9F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99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8A106-1678-870B-DBB5-ADF099F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87FB34-2C5E-FC17-AA73-A40498AC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FF1A5D-4168-3401-3D9E-8B01BF82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5AE113-317A-A870-AF22-4211A2E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94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8E8E05-D06A-19BA-8F4E-3B1156C2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6C67B-1321-F4E9-7587-07659BEF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332C00-90FC-3B71-FFC7-2AB35DD9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9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5F7B6-ACA5-1344-D2D7-0A5C4285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770CC-5562-5F34-7CC5-6420FA2B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40F007-7EC1-4A8A-7066-FA2EB16B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070E00-01EB-4CB0-12D6-991A53AA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AB44C-1646-D303-9F27-B06D2E2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5ACF1F-F71B-4F0D-6ABC-BF550EF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55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9E71C-C038-816B-79E2-BDCF01B0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A38C52-E70E-A725-FED0-F8696F94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754839-AFED-B9C4-8F5A-7B7A7B13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CE1753-FC6A-24F9-A634-FD19BB4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80FC9-D6F3-E998-C964-D3A103D8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8D7D6-5F6F-4A1A-4D03-CC686C2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3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16AEEE-8938-7C3E-521E-F4801A0D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F78235-71C3-66D4-ACC5-D2A604CD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63CB9-2A6D-F867-EBB5-0A343488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B8E13-DADB-F846-3DF5-271CD7FA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704125-E84F-60A9-4546-380CB301E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3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93B9C9-34D7-FBC5-A38A-13F2DB37AD57}"/>
              </a:ext>
            </a:extLst>
          </p:cNvPr>
          <p:cNvSpPr/>
          <p:nvPr/>
        </p:nvSpPr>
        <p:spPr>
          <a:xfrm>
            <a:off x="2009474" y="745449"/>
            <a:ext cx="15622034" cy="96646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53065D-CDA5-60CF-D45C-315945E680D8}"/>
              </a:ext>
            </a:extLst>
          </p:cNvPr>
          <p:cNvSpPr txBox="1"/>
          <p:nvPr/>
        </p:nvSpPr>
        <p:spPr>
          <a:xfrm>
            <a:off x="4196862" y="1435421"/>
            <a:ext cx="1202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+mn-ea"/>
              </a:rPr>
              <a:t>科学とフィギュアでよみがえる日本の人魚</a:t>
            </a:r>
            <a:endParaRPr kumimoji="1" lang="ja-JP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C70F25-759A-1D3E-1D4A-B584B840F8AC}"/>
              </a:ext>
            </a:extLst>
          </p:cNvPr>
          <p:cNvSpPr txBox="1"/>
          <p:nvPr/>
        </p:nvSpPr>
        <p:spPr>
          <a:xfrm>
            <a:off x="3397968" y="3295394"/>
            <a:ext cx="5396064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この</a:t>
            </a:r>
            <a:r>
              <a:rPr lang="ja-JP" altLang="en-US" sz="2800" b="1" dirty="0">
                <a:highlight>
                  <a:srgbClr val="00FFFF"/>
                </a:highlight>
                <a:latin typeface="+mn-ea"/>
              </a:rPr>
              <a:t>ミイラ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は生前どんな生態を持っていたのか</a:t>
            </a:r>
            <a:r>
              <a:rPr lang="en-US" altLang="ja-JP" sz="2800" b="1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真剣な問いが始まります。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四国水族館、大阪大学、琉球大学などからなる研究チームは、ミイラの細部を観察していきます。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「この</a:t>
            </a:r>
            <a:r>
              <a:rPr lang="ja-JP" altLang="en-US" sz="2800" b="1" dirty="0">
                <a:highlight>
                  <a:srgbClr val="00FFFF"/>
                </a:highlight>
                <a:latin typeface="+mn-ea"/>
              </a:rPr>
              <a:t> うろこ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は淡水性だ！」「歯は南方</a:t>
            </a:r>
            <a:r>
              <a:rPr lang="ja-JP" altLang="en-US" sz="2800" b="1">
                <a:solidFill>
                  <a:schemeClr val="bg1"/>
                </a:solidFill>
                <a:latin typeface="+mn-ea"/>
              </a:rPr>
              <a:t>の</a:t>
            </a:r>
            <a:r>
              <a:rPr lang="ja-JP" altLang="en-US" sz="2800" b="1">
                <a:highlight>
                  <a:srgbClr val="00FFFF"/>
                </a:highlight>
                <a:latin typeface="+mn-ea"/>
              </a:rPr>
              <a:t> 爬虫類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に近い！」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資料室は様々な発見で満ちていきます。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728449-C885-1199-41CB-ED786B07C4B6}"/>
              </a:ext>
            </a:extLst>
          </p:cNvPr>
          <p:cNvCxnSpPr/>
          <p:nvPr/>
        </p:nvCxnSpPr>
        <p:spPr>
          <a:xfrm>
            <a:off x="3397968" y="2368062"/>
            <a:ext cx="1315501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A5B1AE-0994-A87E-6EE6-EC54B02B2F54}"/>
              </a:ext>
            </a:extLst>
          </p:cNvPr>
          <p:cNvSpPr txBox="1"/>
          <p:nvPr/>
        </p:nvSpPr>
        <p:spPr>
          <a:xfrm>
            <a:off x="10561629" y="3277809"/>
            <a:ext cx="56631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科学的な知見を集約して、生きた人魚を再現するには「直感」の働きも不可欠です。</a:t>
            </a:r>
            <a:endParaRPr kumimoji="1"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造形師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・</a:t>
            </a:r>
            <a:r>
              <a:rPr lang="ja-JP" altLang="en-US" sz="2800" b="1" dirty="0">
                <a:highlight>
                  <a:srgbClr val="00FFFF"/>
                </a:highlight>
                <a:latin typeface="+mn-ea"/>
              </a:rPr>
              <a:t> 古田悟郎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の技巧は、生き物の分類や生態への深い知識に裏打ちされた、直感のなせる業です。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b="1" dirty="0">
                <a:highlight>
                  <a:srgbClr val="00FFFF"/>
                </a:highlight>
                <a:latin typeface="+mn-ea"/>
              </a:rPr>
              <a:t> 生態復元フィギュア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には、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「このミイラの姿勢は子を抱いているのではないか？」という研究者の直感も反映されています。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733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8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D02BC3-5C25-F4E1-27B0-1FA2FF550CBF}"/>
              </a:ext>
            </a:extLst>
          </p:cNvPr>
          <p:cNvSpPr txBox="1"/>
          <p:nvPr/>
        </p:nvSpPr>
        <p:spPr>
          <a:xfrm>
            <a:off x="3659114" y="3228945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>
                    <a:lumMod val="85000"/>
                  </a:schemeClr>
                </a:solidFill>
              </a:rPr>
              <a:t>by </a:t>
            </a:r>
            <a:r>
              <a:rPr kumimoji="1" lang="en-US" altLang="ja-JP" sz="2000" b="1" dirty="0">
                <a:solidFill>
                  <a:schemeClr val="bg1">
                    <a:lumMod val="85000"/>
                  </a:schemeClr>
                </a:solidFill>
              </a:rPr>
              <a:t>GORO FURUTA</a:t>
            </a:r>
            <a:endParaRPr kumimoji="1" lang="ja-JP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492341-17EA-FBF9-EB0B-FB3E1BA83CA5}"/>
              </a:ext>
            </a:extLst>
          </p:cNvPr>
          <p:cNvSpPr txBox="1"/>
          <p:nvPr/>
        </p:nvSpPr>
        <p:spPr>
          <a:xfrm>
            <a:off x="3750554" y="40290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>
                    <a:lumMod val="85000"/>
                  </a:schemeClr>
                </a:solidFill>
              </a:rPr>
              <a:t>試行錯誤の段階</a:t>
            </a:r>
            <a:endParaRPr kumimoji="1" lang="ja-JP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748FA9-D3F6-F0A2-72BF-C345BCF881CC}"/>
              </a:ext>
            </a:extLst>
          </p:cNvPr>
          <p:cNvSpPr txBox="1"/>
          <p:nvPr/>
        </p:nvSpPr>
        <p:spPr>
          <a:xfrm>
            <a:off x="3750554" y="46137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>
                    <a:lumMod val="85000"/>
                  </a:schemeClr>
                </a:solidFill>
              </a:rPr>
              <a:t>出たー！</a:t>
            </a:r>
            <a:endParaRPr kumimoji="1" lang="ja-JP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E2C721-5EB8-8FE1-0DF3-93B855C2CA0A}"/>
              </a:ext>
            </a:extLst>
          </p:cNvPr>
          <p:cNvSpPr txBox="1"/>
          <p:nvPr/>
        </p:nvSpPr>
        <p:spPr>
          <a:xfrm>
            <a:off x="6096000" y="40441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>
                    <a:lumMod val="85000"/>
                  </a:schemeClr>
                </a:solidFill>
              </a:rPr>
              <a:t>子供が色を知る前</a:t>
            </a:r>
            <a:endParaRPr kumimoji="1" lang="ja-JP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9C6486-7632-9F89-650F-6D8DCAA1BF70}"/>
              </a:ext>
            </a:extLst>
          </p:cNvPr>
          <p:cNvSpPr/>
          <p:nvPr/>
        </p:nvSpPr>
        <p:spPr>
          <a:xfrm>
            <a:off x="2009473" y="745449"/>
            <a:ext cx="14895203" cy="938328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6104F7-2B55-C4C4-22FA-CB804AB3D287}"/>
              </a:ext>
            </a:extLst>
          </p:cNvPr>
          <p:cNvSpPr txBox="1"/>
          <p:nvPr/>
        </p:nvSpPr>
        <p:spPr>
          <a:xfrm>
            <a:off x="2774920" y="1231466"/>
            <a:ext cx="6893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bg1"/>
                </a:solidFill>
              </a:rPr>
              <a:t>南部家に伝わる人魚のミイラ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3E8B2E2-A062-9589-420D-BF764AE335D0}"/>
              </a:ext>
            </a:extLst>
          </p:cNvPr>
          <p:cNvCxnSpPr>
            <a:cxnSpLocks/>
          </p:cNvCxnSpPr>
          <p:nvPr/>
        </p:nvCxnSpPr>
        <p:spPr>
          <a:xfrm>
            <a:off x="2574766" y="2297723"/>
            <a:ext cx="7293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928539-1AF6-2F94-2258-E1531FD09DEA}"/>
              </a:ext>
            </a:extLst>
          </p:cNvPr>
          <p:cNvSpPr txBox="1"/>
          <p:nvPr/>
        </p:nvSpPr>
        <p:spPr>
          <a:xfrm>
            <a:off x="3116614" y="3860429"/>
            <a:ext cx="6050832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「人魚の肉を食べると不老不死になる」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——</a:t>
            </a:r>
            <a:r>
              <a:rPr kumimoji="1" lang="ja-JP" altLang="en-US" sz="2800" b="1" dirty="0">
                <a:highlight>
                  <a:srgbClr val="00FFFF"/>
                </a:highlight>
              </a:rPr>
              <a:t> </a:t>
            </a:r>
            <a:r>
              <a:rPr lang="ja-JP" altLang="en-US" sz="2800" b="1" dirty="0">
                <a:highlight>
                  <a:srgbClr val="00FFFF"/>
                </a:highlight>
              </a:rPr>
              <a:t>八</a:t>
            </a:r>
            <a:r>
              <a:rPr kumimoji="1" lang="ja-JP" altLang="en-US" sz="2800" b="1" dirty="0">
                <a:highlight>
                  <a:srgbClr val="00FFFF"/>
                </a:highlight>
              </a:rPr>
              <a:t>百比丘尼 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の伝承は全国各地に伝わります。伝説を背景に、厄除けや見世物としての「人魚」も古くから人気を博してきました。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</a:rPr>
              <a:t>通常ミイラといえば、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『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本草綱目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にもあるよう人間を指す。希少価値の高いミイラ＝乾燥標本は、薬学的視点からも関心が注がれてきました。八戸南部家旧蔵「人魚のミイラ」は、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highlight>
                  <a:srgbClr val="00FFFF"/>
                </a:highlight>
              </a:rPr>
              <a:t> 伝説・見世物・薬学の交差点 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といえるかもしれません。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0D0498-5555-1E25-762C-9A87B2DFFB3E}"/>
              </a:ext>
            </a:extLst>
          </p:cNvPr>
          <p:cNvSpPr txBox="1"/>
          <p:nvPr/>
        </p:nvSpPr>
        <p:spPr>
          <a:xfrm>
            <a:off x="6795936" y="2656095"/>
            <a:ext cx="338659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八戸市博物館蔵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D28A04-40E4-F62A-4D24-472DDCEA9006}"/>
              </a:ext>
            </a:extLst>
          </p:cNvPr>
          <p:cNvSpPr txBox="1"/>
          <p:nvPr/>
        </p:nvSpPr>
        <p:spPr>
          <a:xfrm>
            <a:off x="10633691" y="6228870"/>
            <a:ext cx="53474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「人魚のミイラ」は関連資料も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　知られている。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A8B3D9B-7CB6-7166-BF6B-52281DAB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86"/>
          <a:stretch/>
        </p:blipFill>
        <p:spPr>
          <a:xfrm>
            <a:off x="13660893" y="1226216"/>
            <a:ext cx="2117779" cy="47947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ADFAB44-71F8-781F-93EC-D67926AA4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67"/>
          <a:stretch/>
        </p:blipFill>
        <p:spPr>
          <a:xfrm>
            <a:off x="10633691" y="2139433"/>
            <a:ext cx="2784356" cy="248256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CBF796-1C19-85EA-E9C4-DE6853B6EBEC}"/>
              </a:ext>
            </a:extLst>
          </p:cNvPr>
          <p:cNvSpPr txBox="1"/>
          <p:nvPr/>
        </p:nvSpPr>
        <p:spPr>
          <a:xfrm>
            <a:off x="9827966" y="6988709"/>
            <a:ext cx="64718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【</a:t>
            </a:r>
            <a:r>
              <a:rPr lang="ja-JP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参考文献</a:t>
            </a:r>
            <a:r>
              <a:rPr lang="en-US" altLang="ja-JP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】</a:t>
            </a:r>
          </a:p>
          <a:p>
            <a:r>
              <a:rPr lang="ja-JP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八戸市博物館 (2022) 八戸南部家旧蔵 博物館標本資料</a:t>
            </a:r>
            <a:endParaRPr lang="en-US" altLang="ja-JP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https://hachinohe-city-museum.jp/wp-content/themes/hcm/pdf/202210_shuzoshiryoumokuroku.pdf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7EC489-4A35-087B-E56B-9CAEBDC3ABD0}"/>
              </a:ext>
            </a:extLst>
          </p:cNvPr>
          <p:cNvSpPr txBox="1"/>
          <p:nvPr/>
        </p:nvSpPr>
        <p:spPr>
          <a:xfrm>
            <a:off x="9921640" y="8387670"/>
            <a:ext cx="61531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本企画展を開催するにあたり、八戸市博物館の皆様には、データ利用の許可をいただくなど、多大なご協力をいただきました。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360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22</cp:revision>
  <dcterms:created xsi:type="dcterms:W3CDTF">2023-07-10T02:02:01Z</dcterms:created>
  <dcterms:modified xsi:type="dcterms:W3CDTF">2023-07-11T14:38:26Z</dcterms:modified>
</cp:coreProperties>
</file>