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BCBCB-65C1-45AF-3209-A990EF8C7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A243F8-5431-7497-6FE7-FB46D07E1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E7B7C-E6D3-6898-7714-82C14947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E9E7E-5110-70FB-C92F-4021704F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025E6-B1A4-BE69-1AE9-D75C23C6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3BFAA-76E1-8769-9B89-54328B4B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427844-DA25-0E77-F946-B1B27967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F090D0-62F2-518A-07ED-F327F64C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FFB464-D444-F133-B9B9-C737E2BC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2B8A4-207A-35A2-60A5-6623E89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82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96D527-F392-0CFD-0B69-CFD12A4E6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2E2FE-4B44-F97B-EAC2-9F54E0102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3DE03-A2CE-FE34-D8B6-3484DAD6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49D1F-F46F-46A6-943B-12BEE2C9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1B2BC-D36E-CE4E-8D66-1C0891A0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6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BA7D3-BA92-DD41-AD85-FBA220A4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E0D115-4A1D-0161-1DDD-9D3870F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97241-4F2F-131E-6BE3-6D8336D5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FFA62-CA86-786C-2B79-8DF22C68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FF617-7F83-E633-0181-AC2C617F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91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692AC-6DEC-09F4-5C95-A012652E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22D6A-CE60-09AD-5C18-0BF07736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2503A-95A6-90B8-608D-71805342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FEABD-5B0A-179B-5921-C90FFFD4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E00F0-8EB4-8B8F-2C34-0111ECAC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62B2F-1A49-4198-209D-D9207435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B334F5-B0D5-245F-3557-F52952E5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5F347-87B9-02CE-CA86-C66DF45A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FFB572-D6F8-5B70-C4FE-5D36E27D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C69936-14D4-52AB-3FF4-5DFD5793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0AA36-2C3F-4835-1C2B-0AD221E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0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CB678-0370-3FF6-08A0-AB81B320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67885-5F62-69CC-05A5-421CA312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05E78-478B-01C6-1759-7D251FFE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1D1ACE-BEA9-6849-7C8D-587CC569B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0FEF8-3993-EF10-D05D-3EE1B655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91DDD-220C-38E9-D37A-952E066D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F152CA-D2EF-0EAE-D73C-E20D08A6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42CF6C-53F9-486B-E0F3-5DFD111A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6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6221E-ACF4-BE3A-A31A-23FE69DB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D0333A-B78C-9CDB-9062-C75A4C63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D3E11B-0A12-A4C4-6177-D086F42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7302C7-D46D-432D-ED1D-E5FC4B5E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2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C2ECCE-7D2E-BD48-CC71-D5641697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6DE717-23AA-123F-229D-D33C471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A1C86-6FCA-ADCC-D435-E62D69C6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6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CA8EA-EAD5-CE6C-A091-B722E50A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FE4C3D-948C-3F9B-0AF4-2B3721A4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927C-8CBB-A074-D69D-891C65EE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2E41FE-2D64-3813-523F-2849342D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5B9BC-5E96-55FB-B512-11A19E42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A84C5-E41A-17B5-66FF-0BA09FA5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33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7117-F2C4-4B37-CBE7-92B47C81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15562F-E6F7-12D1-1A51-702FFF23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9F06BB-F773-C478-1B60-F1095A46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269AE-0A17-7DA5-FAEA-51A36022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EA6424-AD37-CEF8-BCB7-9781541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38120C-FB22-04FA-CBF8-56DA325A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7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F8B43A-BBA4-A111-3335-F158BBAB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A023A-27B8-B9AB-E0AF-0B3DC2B1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11699-AA88-00C5-E94A-4DBF60463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794F-E7DA-48FB-88D3-024C2E90023E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C571E-4DCA-B7AB-2F80-C744C044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949B4-5972-7E62-B623-559293A34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A20D-0683-44EA-9E33-D93AFFB7B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3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1E3829-E04D-B4E7-FE04-D0FDE682B1EF}"/>
              </a:ext>
            </a:extLst>
          </p:cNvPr>
          <p:cNvSpPr/>
          <p:nvPr/>
        </p:nvSpPr>
        <p:spPr>
          <a:xfrm>
            <a:off x="-201881" y="25533"/>
            <a:ext cx="11958452" cy="70147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7F76DB-47CD-0041-147F-C66CCB99F5C2}"/>
              </a:ext>
            </a:extLst>
          </p:cNvPr>
          <p:cNvSpPr txBox="1"/>
          <p:nvPr/>
        </p:nvSpPr>
        <p:spPr>
          <a:xfrm>
            <a:off x="6450115" y="1228397"/>
            <a:ext cx="47821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「パリスの審判」は、フランス印象派の画家ピエール＝オーギュスト・ルノワールによって制作された絵画で、制作年は</a:t>
            </a:r>
            <a:r>
              <a:rPr lang="en-US" altLang="ja-JP" sz="2000" b="1" dirty="0">
                <a:solidFill>
                  <a:schemeClr val="bg1"/>
                </a:solidFill>
              </a:rPr>
              <a:t>1913</a:t>
            </a:r>
            <a:r>
              <a:rPr lang="ja-JP" altLang="en-US" sz="2000" b="1" dirty="0">
                <a:solidFill>
                  <a:schemeClr val="bg1"/>
                </a:solidFill>
              </a:rPr>
              <a:t>年から</a:t>
            </a:r>
            <a:r>
              <a:rPr lang="en-US" altLang="ja-JP" sz="2000" b="1" dirty="0">
                <a:solidFill>
                  <a:schemeClr val="bg1"/>
                </a:solidFill>
              </a:rPr>
              <a:t>1914</a:t>
            </a:r>
            <a:r>
              <a:rPr lang="ja-JP" altLang="en-US" sz="2000" b="1" dirty="0">
                <a:solidFill>
                  <a:schemeClr val="bg1"/>
                </a:solidFill>
              </a:rPr>
              <a:t>年ごろとされています。この作品は油彩画で、その主題はギリシア神話に由来し、トロイア戦争の原因となったパリスの審判を描いています。この絵は、ルノワールの晩年の作品の中でも特に優れたものと評価されており、彼がリウマチに苦しむ中で制作されました。この作品はかつてヘンリー・プラマー・マキルヘニー氏のコレクションに所属していましたが、現在は広島市中区にあるひろしま美術館で公開されています。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CCDF82-B2F8-71D6-3B2D-792191CEDA90}"/>
              </a:ext>
            </a:extLst>
          </p:cNvPr>
          <p:cNvSpPr txBox="1"/>
          <p:nvPr/>
        </p:nvSpPr>
        <p:spPr>
          <a:xfrm>
            <a:off x="405740" y="1105287"/>
            <a:ext cx="5690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パリスの審判</a:t>
            </a:r>
            <a:endParaRPr lang="en-US" altLang="ja-JP" sz="3200" b="1" dirty="0">
              <a:solidFill>
                <a:schemeClr val="bg1"/>
              </a:solidFill>
            </a:endParaRPr>
          </a:p>
          <a:p>
            <a:r>
              <a:rPr kumimoji="1" lang="en-US" altLang="ja-JP" sz="3200" b="1" dirty="0">
                <a:solidFill>
                  <a:schemeClr val="bg1"/>
                </a:solidFill>
              </a:rPr>
              <a:t>Le </a:t>
            </a:r>
            <a:r>
              <a:rPr kumimoji="1" lang="en-US" altLang="ja-JP" sz="3200" b="1" dirty="0" err="1">
                <a:solidFill>
                  <a:schemeClr val="bg1"/>
                </a:solidFill>
              </a:rPr>
              <a:t>Jugement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 de </a:t>
            </a:r>
            <a:r>
              <a:rPr kumimoji="1" lang="en-US" altLang="ja-JP" sz="3200" b="1" dirty="0" err="1">
                <a:solidFill>
                  <a:schemeClr val="bg1"/>
                </a:solidFill>
              </a:rPr>
              <a:t>Pâris</a:t>
            </a:r>
            <a:endParaRPr kumimoji="1" lang="en-US" altLang="ja-JP" sz="3200" b="1" dirty="0">
              <a:solidFill>
                <a:schemeClr val="bg1"/>
              </a:solidFill>
            </a:endParaRPr>
          </a:p>
          <a:p>
            <a:r>
              <a:rPr kumimoji="1" lang="en-US" altLang="ja-JP" sz="3200" b="1" dirty="0">
                <a:solidFill>
                  <a:schemeClr val="bg1"/>
                </a:solidFill>
              </a:rPr>
              <a:t>The Judgment of Paris</a:t>
            </a:r>
          </a:p>
          <a:p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lang="ja-JP" altLang="en-US" sz="2400" b="1" dirty="0">
                <a:solidFill>
                  <a:schemeClr val="bg1"/>
                </a:solidFill>
              </a:rPr>
              <a:t>ピエール＝オーギュスト・ルノワール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r>
              <a:rPr lang="fr-FR" altLang="ja-JP" sz="2400" b="1" dirty="0">
                <a:solidFill>
                  <a:schemeClr val="bg1"/>
                </a:solidFill>
              </a:rPr>
              <a:t>Pierre-Auguste Renoir</a:t>
            </a:r>
          </a:p>
          <a:p>
            <a:r>
              <a:rPr lang="fr-FR" altLang="ja-JP" sz="2400" b="1" dirty="0">
                <a:solidFill>
                  <a:schemeClr val="bg1"/>
                </a:solidFill>
              </a:rPr>
              <a:t>1841</a:t>
            </a:r>
            <a:r>
              <a:rPr lang="ja-JP" altLang="fr-FR" sz="2400" b="1" dirty="0">
                <a:solidFill>
                  <a:schemeClr val="bg1"/>
                </a:solidFill>
              </a:rPr>
              <a:t>年</a:t>
            </a:r>
            <a:r>
              <a:rPr lang="fr-FR" altLang="ja-JP" sz="2400" b="1" dirty="0">
                <a:solidFill>
                  <a:schemeClr val="bg1"/>
                </a:solidFill>
              </a:rPr>
              <a:t>2</a:t>
            </a:r>
            <a:r>
              <a:rPr lang="ja-JP" altLang="fr-FR" sz="2400" b="1" dirty="0">
                <a:solidFill>
                  <a:schemeClr val="bg1"/>
                </a:solidFill>
              </a:rPr>
              <a:t>月</a:t>
            </a:r>
            <a:r>
              <a:rPr lang="fr-FR" altLang="ja-JP" sz="2400" b="1" dirty="0">
                <a:solidFill>
                  <a:schemeClr val="bg1"/>
                </a:solidFill>
              </a:rPr>
              <a:t>25</a:t>
            </a:r>
            <a:r>
              <a:rPr lang="ja-JP" altLang="fr-FR" sz="2400" b="1" dirty="0">
                <a:solidFill>
                  <a:schemeClr val="bg1"/>
                </a:solidFill>
              </a:rPr>
              <a:t>日 </a:t>
            </a:r>
            <a:r>
              <a:rPr lang="fr-FR" altLang="ja-JP" sz="2400" b="1" dirty="0">
                <a:solidFill>
                  <a:schemeClr val="bg1"/>
                </a:solidFill>
              </a:rPr>
              <a:t>- 1919</a:t>
            </a:r>
            <a:r>
              <a:rPr lang="ja-JP" altLang="fr-FR" sz="2400" b="1" dirty="0">
                <a:solidFill>
                  <a:schemeClr val="bg1"/>
                </a:solidFill>
              </a:rPr>
              <a:t>年</a:t>
            </a:r>
            <a:r>
              <a:rPr lang="fr-FR" altLang="ja-JP" sz="2400" b="1" dirty="0">
                <a:solidFill>
                  <a:schemeClr val="bg1"/>
                </a:solidFill>
              </a:rPr>
              <a:t>12</a:t>
            </a:r>
            <a:r>
              <a:rPr lang="ja-JP" altLang="fr-FR" sz="2400" b="1" dirty="0">
                <a:solidFill>
                  <a:schemeClr val="bg1"/>
                </a:solidFill>
              </a:rPr>
              <a:t>月</a:t>
            </a:r>
            <a:r>
              <a:rPr lang="fr-FR" altLang="ja-JP" sz="2400" b="1" dirty="0">
                <a:solidFill>
                  <a:schemeClr val="bg1"/>
                </a:solidFill>
              </a:rPr>
              <a:t>3</a:t>
            </a:r>
            <a:r>
              <a:rPr lang="ja-JP" altLang="fr-FR" sz="2400" b="1" dirty="0">
                <a:solidFill>
                  <a:schemeClr val="bg1"/>
                </a:solidFill>
              </a:rPr>
              <a:t>日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endParaRPr kumimoji="1" lang="en-US" altLang="ja-JP" sz="2400" b="1" dirty="0">
              <a:solidFill>
                <a:schemeClr val="bg1"/>
              </a:solidFill>
            </a:endParaRPr>
          </a:p>
          <a:p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油彩、キャンバス</a:t>
            </a:r>
          </a:p>
          <a:p>
            <a:r>
              <a:rPr kumimoji="1" lang="en-US" altLang="ja-JP" sz="2400" b="1" dirty="0">
                <a:solidFill>
                  <a:schemeClr val="bg1"/>
                </a:solidFill>
              </a:rPr>
              <a:t>73 cm × 92.5 cm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5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17E481-25F6-FABA-B7B7-1732DBF048DE}"/>
              </a:ext>
            </a:extLst>
          </p:cNvPr>
          <p:cNvSpPr txBox="1"/>
          <p:nvPr/>
        </p:nvSpPr>
        <p:spPr>
          <a:xfrm>
            <a:off x="539884" y="525452"/>
            <a:ext cx="899322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『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ブルターニュの少年の水浴</a:t>
            </a:r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』1886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en-US" altLang="ja-JP" sz="3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ja-JP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ウジェーヌ・アンリ・ポール・ゴーギャン</a:t>
            </a:r>
            <a:endParaRPr lang="en-US" altLang="ja-JP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Eugène Henri Paul Gauguin </a:t>
            </a: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(1848-1903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0345D-C9ED-98AF-3372-084F36527770}"/>
              </a:ext>
            </a:extLst>
          </p:cNvPr>
          <p:cNvSpPr txBox="1"/>
          <p:nvPr/>
        </p:nvSpPr>
        <p:spPr>
          <a:xfrm>
            <a:off x="539884" y="3176081"/>
            <a:ext cx="899322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『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灰色の羽根帽子の婦人</a:t>
            </a:r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』1882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en-US" altLang="ja-JP" sz="3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ja-JP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エドゥアール・マネ</a:t>
            </a:r>
            <a:endParaRPr lang="en-US" altLang="ja-JP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Édouard Manet</a:t>
            </a: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(1832-1883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1CB8EF-4B72-EAA7-AC18-922C7CA794F7}"/>
              </a:ext>
            </a:extLst>
          </p:cNvPr>
          <p:cNvSpPr txBox="1"/>
          <p:nvPr/>
        </p:nvSpPr>
        <p:spPr>
          <a:xfrm>
            <a:off x="342089" y="5826710"/>
            <a:ext cx="899322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『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ドービニーの庭</a:t>
            </a:r>
            <a:r>
              <a:rPr lang="en-US" altLang="ja-JP" sz="3600" b="1" dirty="0">
                <a:solidFill>
                  <a:schemeClr val="bg1">
                    <a:lumMod val="95000"/>
                  </a:schemeClr>
                </a:solidFill>
              </a:rPr>
              <a:t>』1890</a:t>
            </a:r>
            <a:r>
              <a:rPr lang="ja-JP" altLang="en-US" sz="3600" b="1" dirty="0">
                <a:solidFill>
                  <a:schemeClr val="bg1">
                    <a:lumMod val="95000"/>
                  </a:schemeClr>
                </a:solidFill>
              </a:rPr>
              <a:t>年</a:t>
            </a:r>
            <a:endParaRPr lang="en-US" altLang="ja-JP" sz="3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ja-JP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フィンセント・ヴィレム・ファン・ゴッホ</a:t>
            </a: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Vincent Willem van Gogh</a:t>
            </a:r>
          </a:p>
          <a:p>
            <a:r>
              <a:rPr lang="en-US" altLang="ja-JP" sz="2800" b="1" dirty="0">
                <a:solidFill>
                  <a:schemeClr val="bg1">
                    <a:lumMod val="95000"/>
                  </a:schemeClr>
                </a:solidFill>
              </a:rPr>
              <a:t>(1853-1890</a:t>
            </a:r>
            <a:r>
              <a:rPr lang="ja-JP" altLang="en-US" sz="28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86BED71-A391-070A-A25C-E0AEEE527B18}"/>
              </a:ext>
            </a:extLst>
          </p:cNvPr>
          <p:cNvSpPr txBox="1"/>
          <p:nvPr/>
        </p:nvSpPr>
        <p:spPr>
          <a:xfrm>
            <a:off x="-2898844" y="-1712068"/>
            <a:ext cx="1180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bg1">
                    <a:lumMod val="95000"/>
                  </a:schemeClr>
                </a:solidFill>
              </a:rPr>
              <a:t>https://commons.wikimedia.org/wiki/File:Hiroshima_Museum_of_Art_2013-08B.JPG</a:t>
            </a:r>
            <a:endParaRPr kumimoji="1" lang="ja-JP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248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11</cp:revision>
  <dcterms:created xsi:type="dcterms:W3CDTF">2023-09-19T06:57:34Z</dcterms:created>
  <dcterms:modified xsi:type="dcterms:W3CDTF">2023-09-19T07:13:20Z</dcterms:modified>
</cp:coreProperties>
</file>