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67" r:id="rId2"/>
    <p:sldId id="268" r:id="rId3"/>
    <p:sldId id="269" r:id="rId4"/>
    <p:sldId id="298" r:id="rId5"/>
    <p:sldId id="271" r:id="rId6"/>
    <p:sldId id="277" r:id="rId7"/>
    <p:sldId id="278" r:id="rId8"/>
    <p:sldId id="279"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6" r:id="rId23"/>
    <p:sldId id="297"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V" initials="AV" lastIdx="2" clrIdx="0"/>
  <p:cmAuthor id="1" name="Liliana Vega Velásquez" initials="LVV" lastIdx="1" clrIdx="1">
    <p:extLst>
      <p:ext uri="{19B8F6BF-5375-455C-9EA6-DF929625EA0E}">
        <p15:presenceInfo xmlns:p15="http://schemas.microsoft.com/office/powerpoint/2012/main" xmlns="" userId="S-1-5-21-3781284697-2118715698-2385681778-95807" providerId="AD"/>
      </p:ext>
    </p:extLst>
  </p:cmAuthor>
  <p:cmAuthor id="2" name="Andrea Montoya Carvajal" initials="AMC" lastIdx="1" clrIdx="2">
    <p:extLst>
      <p:ext uri="{19B8F6BF-5375-455C-9EA6-DF929625EA0E}">
        <p15:presenceInfo xmlns:p15="http://schemas.microsoft.com/office/powerpoint/2012/main" xmlns="" userId="S-1-5-21-3781284697-2118715698-2385681778-563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B4"/>
    <a:srgbClr val="00698E"/>
    <a:srgbClr val="D41C42"/>
    <a:srgbClr val="FFE699"/>
    <a:srgbClr val="12919B"/>
    <a:srgbClr val="C5E0B4"/>
    <a:srgbClr val="F8CBAD"/>
    <a:srgbClr val="E7E6E6"/>
    <a:srgbClr val="709022"/>
    <a:srgbClr val="7DB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9428" autoAdjust="0"/>
  </p:normalViewPr>
  <p:slideViewPr>
    <p:cSldViewPr snapToGrid="0">
      <p:cViewPr>
        <p:scale>
          <a:sx n="90" d="100"/>
          <a:sy n="90" d="100"/>
        </p:scale>
        <p:origin x="-1374" y="-67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3D8EE-F895-48A0-9694-AF21A028CA92}"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s-CO"/>
        </a:p>
      </dgm:t>
    </dgm:pt>
    <dgm:pt modelId="{9E0DF18B-E0C8-4A25-9784-6100B6B09587}">
      <dgm:prSet phldrT="[Texto]" custT="1"/>
      <dgm:spPr/>
      <dgm:t>
        <a:bodyPr/>
        <a:lstStyle/>
        <a:p>
          <a:r>
            <a:rPr lang="es-CO" sz="1200" b="1" dirty="0" smtClean="0">
              <a:latin typeface="+mn-lt"/>
              <a:ea typeface="Verdana" pitchFamily="34" charset="0"/>
              <a:cs typeface="Verdana" pitchFamily="34" charset="0"/>
            </a:rPr>
            <a:t>La Trayectoria de lo público</a:t>
          </a:r>
          <a:endParaRPr lang="es-CO" sz="1200" b="1" dirty="0">
            <a:latin typeface="+mn-lt"/>
            <a:ea typeface="Verdana" pitchFamily="34" charset="0"/>
            <a:cs typeface="Verdana" pitchFamily="34" charset="0"/>
          </a:endParaRPr>
        </a:p>
      </dgm:t>
    </dgm:pt>
    <dgm:pt modelId="{10EEE238-053A-409B-BF53-0ECE8AC5E176}" type="parTrans" cxnId="{52AC2697-EADF-4C07-93C4-152C6231C3E4}">
      <dgm:prSet/>
      <dgm:spPr/>
      <dgm:t>
        <a:bodyPr/>
        <a:lstStyle/>
        <a:p>
          <a:endParaRPr lang="es-CO" sz="1200">
            <a:latin typeface="+mn-lt"/>
            <a:ea typeface="Verdana" pitchFamily="34" charset="0"/>
            <a:cs typeface="Verdana" pitchFamily="34" charset="0"/>
          </a:endParaRPr>
        </a:p>
      </dgm:t>
    </dgm:pt>
    <dgm:pt modelId="{F76AA009-57BA-426B-B9E6-49D612B74B34}" type="sibTrans" cxnId="{52AC2697-EADF-4C07-93C4-152C6231C3E4}">
      <dgm:prSet/>
      <dgm:spPr/>
      <dgm:t>
        <a:bodyPr/>
        <a:lstStyle/>
        <a:p>
          <a:endParaRPr lang="es-CO" sz="1200">
            <a:latin typeface="+mn-lt"/>
            <a:ea typeface="Verdana" pitchFamily="34" charset="0"/>
            <a:cs typeface="Verdana" pitchFamily="34" charset="0"/>
          </a:endParaRPr>
        </a:p>
      </dgm:t>
    </dgm:pt>
    <dgm:pt modelId="{AA2F66C8-6490-486F-94FD-5810074063F5}">
      <dgm:prSet phldrT="[Texto]" custT="1"/>
      <dgm:spPr/>
      <dgm:t>
        <a:bodyPr/>
        <a:lstStyle/>
        <a:p>
          <a:r>
            <a:rPr lang="es-CO" sz="1200" b="1" dirty="0" smtClean="0">
              <a:latin typeface="+mn-lt"/>
              <a:ea typeface="Verdana" pitchFamily="34" charset="0"/>
              <a:cs typeface="Verdana" pitchFamily="34" charset="0"/>
            </a:rPr>
            <a:t>Antecedentes del concepto de lo público. Los griegos</a:t>
          </a:r>
          <a:endParaRPr lang="es-CO" sz="1200" b="1" dirty="0">
            <a:latin typeface="+mn-lt"/>
            <a:ea typeface="Verdana" pitchFamily="34" charset="0"/>
            <a:cs typeface="Verdana" pitchFamily="34" charset="0"/>
          </a:endParaRPr>
        </a:p>
      </dgm:t>
    </dgm:pt>
    <dgm:pt modelId="{2D99EF9A-4617-42AD-9BAD-680565315709}" type="parTrans" cxnId="{3D810EF8-0AC8-471B-A093-D318CE98606A}">
      <dgm:prSet/>
      <dgm:spPr/>
      <dgm:t>
        <a:bodyPr/>
        <a:lstStyle/>
        <a:p>
          <a:endParaRPr lang="es-CO" sz="1200">
            <a:latin typeface="+mn-lt"/>
            <a:ea typeface="Verdana" pitchFamily="34" charset="0"/>
            <a:cs typeface="Verdana" pitchFamily="34" charset="0"/>
          </a:endParaRPr>
        </a:p>
      </dgm:t>
    </dgm:pt>
    <dgm:pt modelId="{C1AB4545-BA50-4584-A24A-50A3D3BF054C}" type="sibTrans" cxnId="{3D810EF8-0AC8-471B-A093-D318CE98606A}">
      <dgm:prSet/>
      <dgm:spPr/>
      <dgm:t>
        <a:bodyPr/>
        <a:lstStyle/>
        <a:p>
          <a:endParaRPr lang="es-CO" sz="1200">
            <a:latin typeface="+mn-lt"/>
            <a:ea typeface="Verdana" pitchFamily="34" charset="0"/>
            <a:cs typeface="Verdana" pitchFamily="34" charset="0"/>
          </a:endParaRPr>
        </a:p>
      </dgm:t>
    </dgm:pt>
    <dgm:pt modelId="{22A2FA86-B753-476C-AD0F-E843A8FB22C9}">
      <dgm:prSet phldrT="[Texto]" custT="1"/>
      <dgm:spPr/>
      <dgm:t>
        <a:bodyPr/>
        <a:lstStyle/>
        <a:p>
          <a:pPr algn="ctr"/>
          <a:r>
            <a:rPr lang="es-CO" sz="1200" b="1" dirty="0" smtClean="0">
              <a:latin typeface="+mn-lt"/>
              <a:ea typeface="Verdana" pitchFamily="34" charset="0"/>
              <a:cs typeface="Verdana" pitchFamily="34" charset="0"/>
            </a:rPr>
            <a:t>El nuevo paradigma de lo público</a:t>
          </a:r>
          <a:endParaRPr lang="es-CO" sz="1200" b="1" dirty="0">
            <a:latin typeface="+mn-lt"/>
            <a:ea typeface="Verdana" pitchFamily="34" charset="0"/>
            <a:cs typeface="Verdana" pitchFamily="34" charset="0"/>
          </a:endParaRPr>
        </a:p>
      </dgm:t>
    </dgm:pt>
    <dgm:pt modelId="{B1170041-58CF-4C68-AA04-B4DEFDDA3C9C}" type="parTrans" cxnId="{B72827EA-4484-48AD-8910-2F20CF10846F}">
      <dgm:prSet/>
      <dgm:spPr/>
      <dgm:t>
        <a:bodyPr/>
        <a:lstStyle/>
        <a:p>
          <a:endParaRPr lang="es-CO" sz="1200">
            <a:latin typeface="+mn-lt"/>
            <a:ea typeface="Verdana" pitchFamily="34" charset="0"/>
            <a:cs typeface="Verdana" pitchFamily="34" charset="0"/>
          </a:endParaRPr>
        </a:p>
      </dgm:t>
    </dgm:pt>
    <dgm:pt modelId="{F7E5D90E-0AC9-4978-A7B4-24CF08236F35}" type="sibTrans" cxnId="{B72827EA-4484-48AD-8910-2F20CF10846F}">
      <dgm:prSet/>
      <dgm:spPr/>
      <dgm:t>
        <a:bodyPr/>
        <a:lstStyle/>
        <a:p>
          <a:endParaRPr lang="es-CO" sz="1200">
            <a:latin typeface="+mn-lt"/>
            <a:ea typeface="Verdana" pitchFamily="34" charset="0"/>
            <a:cs typeface="Verdana" pitchFamily="34" charset="0"/>
          </a:endParaRPr>
        </a:p>
      </dgm:t>
    </dgm:pt>
    <dgm:pt modelId="{DC557DE4-A01E-4F04-8455-C84EF208353E}">
      <dgm:prSet phldrT="[Texto]" custT="1"/>
      <dgm:spPr/>
      <dgm:t>
        <a:bodyPr/>
        <a:lstStyle/>
        <a:p>
          <a:r>
            <a:rPr lang="es-CO" sz="1200" b="1" dirty="0" smtClean="0">
              <a:latin typeface="+mn-lt"/>
              <a:ea typeface="Verdana" pitchFamily="34" charset="0"/>
              <a:cs typeface="Verdana" pitchFamily="34" charset="0"/>
            </a:rPr>
            <a:t>Implicaciones organizacionales de la nueva mirada de lo público</a:t>
          </a:r>
          <a:endParaRPr lang="es-CO" sz="1200" b="1" dirty="0">
            <a:latin typeface="+mn-lt"/>
            <a:ea typeface="Verdana" pitchFamily="34" charset="0"/>
            <a:cs typeface="Verdana" pitchFamily="34" charset="0"/>
          </a:endParaRPr>
        </a:p>
      </dgm:t>
    </dgm:pt>
    <dgm:pt modelId="{AD76B5EB-6D4C-4102-BF74-77C9A59B8E97}" type="parTrans" cxnId="{0AC8E92A-279C-471B-845E-2644EC85E843}">
      <dgm:prSet/>
      <dgm:spPr/>
      <dgm:t>
        <a:bodyPr/>
        <a:lstStyle/>
        <a:p>
          <a:endParaRPr lang="es-CO" sz="1200">
            <a:latin typeface="+mn-lt"/>
            <a:ea typeface="Verdana" pitchFamily="34" charset="0"/>
            <a:cs typeface="Verdana" pitchFamily="34" charset="0"/>
          </a:endParaRPr>
        </a:p>
      </dgm:t>
    </dgm:pt>
    <dgm:pt modelId="{051ECC45-5E92-4960-9659-163C6C65850F}" type="sibTrans" cxnId="{0AC8E92A-279C-471B-845E-2644EC85E843}">
      <dgm:prSet/>
      <dgm:spPr/>
      <dgm:t>
        <a:bodyPr/>
        <a:lstStyle/>
        <a:p>
          <a:endParaRPr lang="es-CO" sz="1200">
            <a:latin typeface="+mn-lt"/>
            <a:ea typeface="Verdana" pitchFamily="34" charset="0"/>
            <a:cs typeface="Verdana" pitchFamily="34" charset="0"/>
          </a:endParaRPr>
        </a:p>
      </dgm:t>
    </dgm:pt>
    <dgm:pt modelId="{D52C92E4-A1A9-4304-9601-D908529D7672}">
      <dgm:prSet phldrT="[Texto]" custT="1"/>
      <dgm:spPr/>
      <dgm:t>
        <a:bodyPr/>
        <a:lstStyle/>
        <a:p>
          <a:r>
            <a:rPr lang="es-CO" sz="1200" dirty="0" smtClean="0">
              <a:latin typeface="+mn-lt"/>
              <a:ea typeface="Verdana" pitchFamily="34" charset="0"/>
              <a:cs typeface="Verdana" pitchFamily="34" charset="0"/>
            </a:rPr>
            <a:t>El término </a:t>
          </a:r>
          <a:r>
            <a:rPr lang="es-CO" sz="1200" dirty="0" err="1" smtClean="0">
              <a:latin typeface="+mn-lt"/>
              <a:ea typeface="Verdana" pitchFamily="34" charset="0"/>
              <a:cs typeface="Verdana" pitchFamily="34" charset="0"/>
            </a:rPr>
            <a:t>Koinon</a:t>
          </a:r>
          <a:endParaRPr lang="es-CO" sz="1200" dirty="0">
            <a:latin typeface="+mn-lt"/>
            <a:ea typeface="Verdana" pitchFamily="34" charset="0"/>
            <a:cs typeface="Verdana" pitchFamily="34" charset="0"/>
          </a:endParaRPr>
        </a:p>
      </dgm:t>
    </dgm:pt>
    <dgm:pt modelId="{4696E626-38B8-4FA4-9CEA-B5A6BF53A9ED}" type="parTrans" cxnId="{F94EC80C-82D2-4849-8912-70F934010150}">
      <dgm:prSet/>
      <dgm:spPr/>
      <dgm:t>
        <a:bodyPr/>
        <a:lstStyle/>
        <a:p>
          <a:endParaRPr lang="es-CO" sz="1200">
            <a:latin typeface="+mn-lt"/>
            <a:ea typeface="Verdana" pitchFamily="34" charset="0"/>
            <a:cs typeface="Verdana" pitchFamily="34" charset="0"/>
          </a:endParaRPr>
        </a:p>
      </dgm:t>
    </dgm:pt>
    <dgm:pt modelId="{581619F9-3A11-4A0C-B8AA-43405C3A5F9D}" type="sibTrans" cxnId="{F94EC80C-82D2-4849-8912-70F934010150}">
      <dgm:prSet/>
      <dgm:spPr/>
      <dgm:t>
        <a:bodyPr/>
        <a:lstStyle/>
        <a:p>
          <a:endParaRPr lang="es-CO" sz="1200">
            <a:latin typeface="+mn-lt"/>
            <a:ea typeface="Verdana" pitchFamily="34" charset="0"/>
            <a:cs typeface="Verdana" pitchFamily="34" charset="0"/>
          </a:endParaRPr>
        </a:p>
      </dgm:t>
    </dgm:pt>
    <dgm:pt modelId="{491F9E72-18F9-4A64-B4FE-589420626DE7}">
      <dgm:prSet custT="1"/>
      <dgm:spPr/>
      <dgm:t>
        <a:bodyPr/>
        <a:lstStyle/>
        <a:p>
          <a:r>
            <a:rPr lang="es-CO" sz="1200" dirty="0" smtClean="0">
              <a:latin typeface="+mn-lt"/>
              <a:ea typeface="Verdana" panose="020B0604030504040204" pitchFamily="34" charset="0"/>
              <a:cs typeface="Verdana" panose="020B0604030504040204" pitchFamily="34" charset="0"/>
            </a:rPr>
            <a:t>El término </a:t>
          </a:r>
          <a:r>
            <a:rPr lang="es-CO" sz="1200" dirty="0" err="1" smtClean="0">
              <a:latin typeface="+mn-lt"/>
              <a:ea typeface="Verdana" panose="020B0604030504040204" pitchFamily="34" charset="0"/>
              <a:cs typeface="Verdana" panose="020B0604030504040204" pitchFamily="34" charset="0"/>
            </a:rPr>
            <a:t>Idion</a:t>
          </a:r>
          <a:endParaRPr lang="es-CO" sz="1200" dirty="0">
            <a:latin typeface="+mn-lt"/>
            <a:ea typeface="Verdana" panose="020B0604030504040204" pitchFamily="34" charset="0"/>
            <a:cs typeface="Verdana" panose="020B0604030504040204" pitchFamily="34" charset="0"/>
          </a:endParaRPr>
        </a:p>
      </dgm:t>
    </dgm:pt>
    <dgm:pt modelId="{9750ACCD-3E7B-4D79-997A-F8AFA46A86DE}" type="parTrans" cxnId="{ACDC160F-5003-4E03-BE7C-602F9896AF50}">
      <dgm:prSet/>
      <dgm:spPr/>
      <dgm:t>
        <a:bodyPr/>
        <a:lstStyle/>
        <a:p>
          <a:endParaRPr lang="es-CO" sz="1200">
            <a:latin typeface="+mn-lt"/>
          </a:endParaRPr>
        </a:p>
      </dgm:t>
    </dgm:pt>
    <dgm:pt modelId="{2E2F328E-D224-4DAA-A54C-19A45EAAC6F5}" type="sibTrans" cxnId="{ACDC160F-5003-4E03-BE7C-602F9896AF50}">
      <dgm:prSet/>
      <dgm:spPr/>
      <dgm:t>
        <a:bodyPr/>
        <a:lstStyle/>
        <a:p>
          <a:endParaRPr lang="es-CO" sz="1200">
            <a:latin typeface="+mn-lt"/>
          </a:endParaRPr>
        </a:p>
      </dgm:t>
    </dgm:pt>
    <dgm:pt modelId="{6C081246-ADA9-40B6-B8FA-62C0CEEC5233}">
      <dgm:prSet custT="1"/>
      <dgm:spPr/>
      <dgm:t>
        <a:bodyPr/>
        <a:lstStyle/>
        <a:p>
          <a:r>
            <a:rPr lang="es-CO" sz="1200" dirty="0" smtClean="0">
              <a:latin typeface="+mn-lt"/>
              <a:ea typeface="Verdana" panose="020B0604030504040204" pitchFamily="34" charset="0"/>
              <a:cs typeface="Verdana" panose="020B0604030504040204" pitchFamily="34" charset="0"/>
            </a:rPr>
            <a:t>Organizaciones</a:t>
          </a:r>
          <a:endParaRPr lang="es-CO" sz="1200" dirty="0">
            <a:latin typeface="+mn-lt"/>
            <a:ea typeface="Verdana" panose="020B0604030504040204" pitchFamily="34" charset="0"/>
            <a:cs typeface="Verdana" panose="020B0604030504040204" pitchFamily="34" charset="0"/>
          </a:endParaRPr>
        </a:p>
      </dgm:t>
    </dgm:pt>
    <dgm:pt modelId="{277790D9-01DC-4AC4-A461-82FFA35AEFC4}" type="parTrans" cxnId="{DB14A36B-D961-458A-BE84-FE9FD5CEB30C}">
      <dgm:prSet/>
      <dgm:spPr/>
      <dgm:t>
        <a:bodyPr/>
        <a:lstStyle/>
        <a:p>
          <a:endParaRPr lang="es-CO" sz="1200">
            <a:latin typeface="+mn-lt"/>
          </a:endParaRPr>
        </a:p>
      </dgm:t>
    </dgm:pt>
    <dgm:pt modelId="{AD9F7354-D84A-4CE4-9957-B20750B275DA}" type="sibTrans" cxnId="{DB14A36B-D961-458A-BE84-FE9FD5CEB30C}">
      <dgm:prSet/>
      <dgm:spPr/>
      <dgm:t>
        <a:bodyPr/>
        <a:lstStyle/>
        <a:p>
          <a:endParaRPr lang="es-CO" sz="1200">
            <a:latin typeface="+mn-lt"/>
          </a:endParaRPr>
        </a:p>
      </dgm:t>
    </dgm:pt>
    <dgm:pt modelId="{0AF9D7B6-E788-498C-9464-138C7AE6EC10}">
      <dgm:prSet phldrT="[Texto]" custT="1"/>
      <dgm:spPr/>
      <dgm:t>
        <a:bodyPr/>
        <a:lstStyle/>
        <a:p>
          <a:pPr algn="ctr"/>
          <a:r>
            <a:rPr lang="es-CO" sz="1200" b="0" dirty="0" smtClean="0">
              <a:latin typeface="+mn-lt"/>
              <a:ea typeface="Verdana" pitchFamily="34" charset="0"/>
              <a:cs typeface="Verdana" pitchFamily="34" charset="0"/>
            </a:rPr>
            <a:t>Definición y estructura</a:t>
          </a:r>
          <a:endParaRPr lang="es-CO" sz="1200" b="0" dirty="0">
            <a:latin typeface="+mn-lt"/>
            <a:ea typeface="Verdana" pitchFamily="34" charset="0"/>
            <a:cs typeface="Verdana" pitchFamily="34" charset="0"/>
          </a:endParaRPr>
        </a:p>
      </dgm:t>
    </dgm:pt>
    <dgm:pt modelId="{BFA5CA36-D571-42B1-8E36-7F7D8A29968B}" type="parTrans" cxnId="{50B5EDC9-64F6-46F9-AA0E-9E5A2F339490}">
      <dgm:prSet/>
      <dgm:spPr/>
      <dgm:t>
        <a:bodyPr/>
        <a:lstStyle/>
        <a:p>
          <a:endParaRPr lang="es-CO"/>
        </a:p>
      </dgm:t>
    </dgm:pt>
    <dgm:pt modelId="{A557919A-8326-4392-9A2D-EBF0F31B1CB3}" type="sibTrans" cxnId="{50B5EDC9-64F6-46F9-AA0E-9E5A2F339490}">
      <dgm:prSet/>
      <dgm:spPr/>
      <dgm:t>
        <a:bodyPr/>
        <a:lstStyle/>
        <a:p>
          <a:endParaRPr lang="es-CO"/>
        </a:p>
      </dgm:t>
    </dgm:pt>
    <dgm:pt modelId="{B4C34AAC-CA00-46D4-97FE-299678F3B675}">
      <dgm:prSet phldrT="[Texto]" custT="1"/>
      <dgm:spPr/>
      <dgm:t>
        <a:bodyPr/>
        <a:lstStyle/>
        <a:p>
          <a:pPr algn="ctr"/>
          <a:r>
            <a:rPr lang="es-CO" sz="1200" b="0" dirty="0" smtClean="0">
              <a:latin typeface="+mn-lt"/>
              <a:ea typeface="Verdana" pitchFamily="34" charset="0"/>
              <a:cs typeface="Verdana" pitchFamily="34" charset="0"/>
            </a:rPr>
            <a:t>La sociedad moderna</a:t>
          </a:r>
          <a:endParaRPr lang="es-CO" sz="1200" b="0" dirty="0">
            <a:latin typeface="+mn-lt"/>
            <a:ea typeface="Verdana" pitchFamily="34" charset="0"/>
            <a:cs typeface="Verdana" pitchFamily="34" charset="0"/>
          </a:endParaRPr>
        </a:p>
      </dgm:t>
    </dgm:pt>
    <dgm:pt modelId="{26703950-ED10-4E08-8F3E-2CD38AB63764}" type="parTrans" cxnId="{C8EFCFBF-F4E0-4755-A03D-B8CC2C95D7C1}">
      <dgm:prSet/>
      <dgm:spPr/>
      <dgm:t>
        <a:bodyPr/>
        <a:lstStyle/>
        <a:p>
          <a:endParaRPr lang="es-CO"/>
        </a:p>
      </dgm:t>
    </dgm:pt>
    <dgm:pt modelId="{65C7D652-EA0E-48BD-B3E8-7CEEE24F6D30}" type="sibTrans" cxnId="{C8EFCFBF-F4E0-4755-A03D-B8CC2C95D7C1}">
      <dgm:prSet/>
      <dgm:spPr/>
      <dgm:t>
        <a:bodyPr/>
        <a:lstStyle/>
        <a:p>
          <a:endParaRPr lang="es-CO"/>
        </a:p>
      </dgm:t>
    </dgm:pt>
    <dgm:pt modelId="{A00E839E-FAF1-488C-9642-0809F273D931}">
      <dgm:prSet phldrT="[Texto]" custT="1"/>
      <dgm:spPr/>
      <dgm:t>
        <a:bodyPr/>
        <a:lstStyle/>
        <a:p>
          <a:pPr algn="ctr"/>
          <a:r>
            <a:rPr lang="es-CO" sz="1200" b="0" dirty="0" smtClean="0">
              <a:latin typeface="+mn-lt"/>
              <a:ea typeface="Verdana" pitchFamily="34" charset="0"/>
              <a:cs typeface="Verdana" pitchFamily="34" charset="0"/>
            </a:rPr>
            <a:t>La ilegalidad</a:t>
          </a:r>
          <a:endParaRPr lang="es-CO" sz="1200" b="0" dirty="0">
            <a:latin typeface="+mn-lt"/>
            <a:ea typeface="Verdana" pitchFamily="34" charset="0"/>
            <a:cs typeface="Verdana" pitchFamily="34" charset="0"/>
          </a:endParaRPr>
        </a:p>
      </dgm:t>
    </dgm:pt>
    <dgm:pt modelId="{F5DF7F22-FBBD-48F8-B42C-B09806ABE049}" type="parTrans" cxnId="{99AD0543-E32A-4393-9E62-C55DF2C4D2A1}">
      <dgm:prSet/>
      <dgm:spPr/>
      <dgm:t>
        <a:bodyPr/>
        <a:lstStyle/>
        <a:p>
          <a:endParaRPr lang="es-CO"/>
        </a:p>
      </dgm:t>
    </dgm:pt>
    <dgm:pt modelId="{F99AE251-8EE4-4247-B55C-79673B81F367}" type="sibTrans" cxnId="{99AD0543-E32A-4393-9E62-C55DF2C4D2A1}">
      <dgm:prSet/>
      <dgm:spPr/>
      <dgm:t>
        <a:bodyPr/>
        <a:lstStyle/>
        <a:p>
          <a:endParaRPr lang="es-CO"/>
        </a:p>
      </dgm:t>
    </dgm:pt>
    <dgm:pt modelId="{74019A32-18BD-4413-8DC1-BD09A5F281BF}">
      <dgm:prSet phldrT="[Texto]" custT="1"/>
      <dgm:spPr/>
      <dgm:t>
        <a:bodyPr/>
        <a:lstStyle/>
        <a:p>
          <a:pPr algn="ctr"/>
          <a:r>
            <a:rPr lang="es-CO" sz="1200" b="0" dirty="0" smtClean="0">
              <a:latin typeface="+mn-lt"/>
              <a:ea typeface="Verdana" pitchFamily="34" charset="0"/>
              <a:cs typeface="Verdana" pitchFamily="34" charset="0"/>
            </a:rPr>
            <a:t>Lo estatal</a:t>
          </a:r>
          <a:endParaRPr lang="es-CO" sz="1200" b="0" dirty="0">
            <a:latin typeface="+mn-lt"/>
            <a:ea typeface="Verdana" pitchFamily="34" charset="0"/>
            <a:cs typeface="Verdana" pitchFamily="34" charset="0"/>
          </a:endParaRPr>
        </a:p>
      </dgm:t>
    </dgm:pt>
    <dgm:pt modelId="{0BE2E7C5-489A-4183-B980-2AC9F8D69B2C}" type="parTrans" cxnId="{591FE69E-4AC3-4ED5-8FB0-3C27F231F90F}">
      <dgm:prSet/>
      <dgm:spPr/>
      <dgm:t>
        <a:bodyPr/>
        <a:lstStyle/>
        <a:p>
          <a:endParaRPr lang="es-CO"/>
        </a:p>
      </dgm:t>
    </dgm:pt>
    <dgm:pt modelId="{1F350197-041E-4392-B921-6018520BEFF3}" type="sibTrans" cxnId="{591FE69E-4AC3-4ED5-8FB0-3C27F231F90F}">
      <dgm:prSet/>
      <dgm:spPr/>
      <dgm:t>
        <a:bodyPr/>
        <a:lstStyle/>
        <a:p>
          <a:endParaRPr lang="es-CO"/>
        </a:p>
      </dgm:t>
    </dgm:pt>
    <dgm:pt modelId="{75B0B04D-1403-452C-8C63-81502B1ED1C9}" type="pres">
      <dgm:prSet presAssocID="{C843D8EE-F895-48A0-9694-AF21A028CA92}" presName="hierChild1" presStyleCnt="0">
        <dgm:presLayoutVars>
          <dgm:chPref val="1"/>
          <dgm:dir/>
          <dgm:animOne val="branch"/>
          <dgm:animLvl val="lvl"/>
          <dgm:resizeHandles/>
        </dgm:presLayoutVars>
      </dgm:prSet>
      <dgm:spPr/>
      <dgm:t>
        <a:bodyPr/>
        <a:lstStyle/>
        <a:p>
          <a:endParaRPr lang="es-CO"/>
        </a:p>
      </dgm:t>
    </dgm:pt>
    <dgm:pt modelId="{3CB016D4-E461-48AD-9ACA-6C2E9BCD12A2}" type="pres">
      <dgm:prSet presAssocID="{9E0DF18B-E0C8-4A25-9784-6100B6B09587}" presName="hierRoot1" presStyleCnt="0"/>
      <dgm:spPr/>
    </dgm:pt>
    <dgm:pt modelId="{18D403AC-CFFC-4008-900A-EB3943E20D65}" type="pres">
      <dgm:prSet presAssocID="{9E0DF18B-E0C8-4A25-9784-6100B6B09587}" presName="composite" presStyleCnt="0"/>
      <dgm:spPr/>
    </dgm:pt>
    <dgm:pt modelId="{99CE22DE-4EE5-4313-99AC-4631D976CB68}" type="pres">
      <dgm:prSet presAssocID="{9E0DF18B-E0C8-4A25-9784-6100B6B09587}" presName="background" presStyleLbl="node0" presStyleIdx="0" presStyleCnt="1"/>
      <dgm:spPr/>
    </dgm:pt>
    <dgm:pt modelId="{3E6765C6-F797-406F-8F29-4A5917041646}" type="pres">
      <dgm:prSet presAssocID="{9E0DF18B-E0C8-4A25-9784-6100B6B09587}" presName="text" presStyleLbl="fgAcc0" presStyleIdx="0" presStyleCnt="1">
        <dgm:presLayoutVars>
          <dgm:chPref val="3"/>
        </dgm:presLayoutVars>
      </dgm:prSet>
      <dgm:spPr/>
      <dgm:t>
        <a:bodyPr/>
        <a:lstStyle/>
        <a:p>
          <a:endParaRPr lang="es-CO"/>
        </a:p>
      </dgm:t>
    </dgm:pt>
    <dgm:pt modelId="{EA52ECA9-BDBF-4DE7-9E9C-D10B1B242840}" type="pres">
      <dgm:prSet presAssocID="{9E0DF18B-E0C8-4A25-9784-6100B6B09587}" presName="hierChild2" presStyleCnt="0"/>
      <dgm:spPr/>
    </dgm:pt>
    <dgm:pt modelId="{566987CA-732A-4489-9B5D-5BDB5D150F0A}" type="pres">
      <dgm:prSet presAssocID="{2D99EF9A-4617-42AD-9BAD-680565315709}" presName="Name10" presStyleLbl="parChTrans1D2" presStyleIdx="0" presStyleCnt="3"/>
      <dgm:spPr/>
      <dgm:t>
        <a:bodyPr/>
        <a:lstStyle/>
        <a:p>
          <a:endParaRPr lang="es-CO"/>
        </a:p>
      </dgm:t>
    </dgm:pt>
    <dgm:pt modelId="{DFDE9BD1-0EC4-41E8-A449-66B4DC3B2415}" type="pres">
      <dgm:prSet presAssocID="{AA2F66C8-6490-486F-94FD-5810074063F5}" presName="hierRoot2" presStyleCnt="0"/>
      <dgm:spPr/>
    </dgm:pt>
    <dgm:pt modelId="{053DF658-AAD5-467F-B7C4-A4CF280097B1}" type="pres">
      <dgm:prSet presAssocID="{AA2F66C8-6490-486F-94FD-5810074063F5}" presName="composite2" presStyleCnt="0"/>
      <dgm:spPr/>
    </dgm:pt>
    <dgm:pt modelId="{D88EF495-989A-45F6-B47E-99EF9B8588EF}" type="pres">
      <dgm:prSet presAssocID="{AA2F66C8-6490-486F-94FD-5810074063F5}" presName="background2" presStyleLbl="node2" presStyleIdx="0" presStyleCnt="3"/>
      <dgm:spPr/>
    </dgm:pt>
    <dgm:pt modelId="{8063FFB6-51A9-4166-B6E9-36ED20783195}" type="pres">
      <dgm:prSet presAssocID="{AA2F66C8-6490-486F-94FD-5810074063F5}" presName="text2" presStyleLbl="fgAcc2" presStyleIdx="0" presStyleCnt="3">
        <dgm:presLayoutVars>
          <dgm:chPref val="3"/>
        </dgm:presLayoutVars>
      </dgm:prSet>
      <dgm:spPr/>
      <dgm:t>
        <a:bodyPr/>
        <a:lstStyle/>
        <a:p>
          <a:endParaRPr lang="es-CO"/>
        </a:p>
      </dgm:t>
    </dgm:pt>
    <dgm:pt modelId="{49B59888-5C44-4F49-8B3E-8B7482C4AC6F}" type="pres">
      <dgm:prSet presAssocID="{AA2F66C8-6490-486F-94FD-5810074063F5}" presName="hierChild3" presStyleCnt="0"/>
      <dgm:spPr/>
    </dgm:pt>
    <dgm:pt modelId="{87E26F4E-C844-4EC4-B143-239BC42C29DC}" type="pres">
      <dgm:prSet presAssocID="{4696E626-38B8-4FA4-9CEA-B5A6BF53A9ED}" presName="Name17" presStyleLbl="parChTrans1D3" presStyleIdx="0" presStyleCnt="7"/>
      <dgm:spPr/>
      <dgm:t>
        <a:bodyPr/>
        <a:lstStyle/>
        <a:p>
          <a:endParaRPr lang="es-CO"/>
        </a:p>
      </dgm:t>
    </dgm:pt>
    <dgm:pt modelId="{EC55EAB5-AA26-4B5C-AF9C-A7A62FC71516}" type="pres">
      <dgm:prSet presAssocID="{D52C92E4-A1A9-4304-9601-D908529D7672}" presName="hierRoot3" presStyleCnt="0"/>
      <dgm:spPr/>
    </dgm:pt>
    <dgm:pt modelId="{35B0632C-B783-4BFB-82E9-ED7FB4C9A567}" type="pres">
      <dgm:prSet presAssocID="{D52C92E4-A1A9-4304-9601-D908529D7672}" presName="composite3" presStyleCnt="0"/>
      <dgm:spPr/>
    </dgm:pt>
    <dgm:pt modelId="{E6D2426C-CE25-4693-98AE-38634DA56CB7}" type="pres">
      <dgm:prSet presAssocID="{D52C92E4-A1A9-4304-9601-D908529D7672}" presName="background3" presStyleLbl="node3" presStyleIdx="0" presStyleCnt="7"/>
      <dgm:spPr/>
    </dgm:pt>
    <dgm:pt modelId="{6C54FF43-1DDA-4DD3-9CC0-E8DCED39853F}" type="pres">
      <dgm:prSet presAssocID="{D52C92E4-A1A9-4304-9601-D908529D7672}" presName="text3" presStyleLbl="fgAcc3" presStyleIdx="0" presStyleCnt="7">
        <dgm:presLayoutVars>
          <dgm:chPref val="3"/>
        </dgm:presLayoutVars>
      </dgm:prSet>
      <dgm:spPr/>
      <dgm:t>
        <a:bodyPr/>
        <a:lstStyle/>
        <a:p>
          <a:endParaRPr lang="es-CO"/>
        </a:p>
      </dgm:t>
    </dgm:pt>
    <dgm:pt modelId="{7DA57D31-8EE3-4F49-88BA-D5D39A15718C}" type="pres">
      <dgm:prSet presAssocID="{D52C92E4-A1A9-4304-9601-D908529D7672}" presName="hierChild4" presStyleCnt="0"/>
      <dgm:spPr/>
    </dgm:pt>
    <dgm:pt modelId="{0BA8FA2E-81A3-4F7A-9026-5A4730620B5C}" type="pres">
      <dgm:prSet presAssocID="{9750ACCD-3E7B-4D79-997A-F8AFA46A86DE}" presName="Name17" presStyleLbl="parChTrans1D3" presStyleIdx="1" presStyleCnt="7"/>
      <dgm:spPr/>
      <dgm:t>
        <a:bodyPr/>
        <a:lstStyle/>
        <a:p>
          <a:endParaRPr lang="es-CO"/>
        </a:p>
      </dgm:t>
    </dgm:pt>
    <dgm:pt modelId="{510670B6-D594-4102-8CEF-36AE94723117}" type="pres">
      <dgm:prSet presAssocID="{491F9E72-18F9-4A64-B4FE-589420626DE7}" presName="hierRoot3" presStyleCnt="0"/>
      <dgm:spPr/>
    </dgm:pt>
    <dgm:pt modelId="{6E38FEEC-AE50-42AC-9C1B-6401B6EC27C8}" type="pres">
      <dgm:prSet presAssocID="{491F9E72-18F9-4A64-B4FE-589420626DE7}" presName="composite3" presStyleCnt="0"/>
      <dgm:spPr/>
    </dgm:pt>
    <dgm:pt modelId="{15F815CE-F3B9-48C0-8620-BA5DB208AE57}" type="pres">
      <dgm:prSet presAssocID="{491F9E72-18F9-4A64-B4FE-589420626DE7}" presName="background3" presStyleLbl="node3" presStyleIdx="1" presStyleCnt="7"/>
      <dgm:spPr/>
    </dgm:pt>
    <dgm:pt modelId="{0666D4BD-89CD-472E-83AC-5F9E5D9DE79F}" type="pres">
      <dgm:prSet presAssocID="{491F9E72-18F9-4A64-B4FE-589420626DE7}" presName="text3" presStyleLbl="fgAcc3" presStyleIdx="1" presStyleCnt="7">
        <dgm:presLayoutVars>
          <dgm:chPref val="3"/>
        </dgm:presLayoutVars>
      </dgm:prSet>
      <dgm:spPr/>
      <dgm:t>
        <a:bodyPr/>
        <a:lstStyle/>
        <a:p>
          <a:endParaRPr lang="es-CO"/>
        </a:p>
      </dgm:t>
    </dgm:pt>
    <dgm:pt modelId="{5A8DAA10-30C6-4354-97F3-AD8594A19083}" type="pres">
      <dgm:prSet presAssocID="{491F9E72-18F9-4A64-B4FE-589420626DE7}" presName="hierChild4" presStyleCnt="0"/>
      <dgm:spPr/>
    </dgm:pt>
    <dgm:pt modelId="{32C689F0-2898-48F5-BD63-9540DC0FF403}" type="pres">
      <dgm:prSet presAssocID="{B1170041-58CF-4C68-AA04-B4DEFDDA3C9C}" presName="Name10" presStyleLbl="parChTrans1D2" presStyleIdx="1" presStyleCnt="3"/>
      <dgm:spPr/>
      <dgm:t>
        <a:bodyPr/>
        <a:lstStyle/>
        <a:p>
          <a:endParaRPr lang="es-CO"/>
        </a:p>
      </dgm:t>
    </dgm:pt>
    <dgm:pt modelId="{CE4A8A3C-2220-4737-9557-951B89C71E5C}" type="pres">
      <dgm:prSet presAssocID="{22A2FA86-B753-476C-AD0F-E843A8FB22C9}" presName="hierRoot2" presStyleCnt="0"/>
      <dgm:spPr/>
    </dgm:pt>
    <dgm:pt modelId="{47B2E320-39BF-4A78-AE30-3521E10E4CF1}" type="pres">
      <dgm:prSet presAssocID="{22A2FA86-B753-476C-AD0F-E843A8FB22C9}" presName="composite2" presStyleCnt="0"/>
      <dgm:spPr/>
    </dgm:pt>
    <dgm:pt modelId="{B458F3A3-471F-4854-9860-9025A6AA085E}" type="pres">
      <dgm:prSet presAssocID="{22A2FA86-B753-476C-AD0F-E843A8FB22C9}" presName="background2" presStyleLbl="node2" presStyleIdx="1" presStyleCnt="3"/>
      <dgm:spPr/>
    </dgm:pt>
    <dgm:pt modelId="{A5D450DB-AD97-4B1A-A3B9-A39F9277EEF7}" type="pres">
      <dgm:prSet presAssocID="{22A2FA86-B753-476C-AD0F-E843A8FB22C9}" presName="text2" presStyleLbl="fgAcc2" presStyleIdx="1" presStyleCnt="3">
        <dgm:presLayoutVars>
          <dgm:chPref val="3"/>
        </dgm:presLayoutVars>
      </dgm:prSet>
      <dgm:spPr/>
      <dgm:t>
        <a:bodyPr/>
        <a:lstStyle/>
        <a:p>
          <a:endParaRPr lang="es-CO"/>
        </a:p>
      </dgm:t>
    </dgm:pt>
    <dgm:pt modelId="{F864BA8B-622F-4739-9914-34422DEC36D7}" type="pres">
      <dgm:prSet presAssocID="{22A2FA86-B753-476C-AD0F-E843A8FB22C9}" presName="hierChild3" presStyleCnt="0"/>
      <dgm:spPr/>
    </dgm:pt>
    <dgm:pt modelId="{0554D60A-BB28-4AE0-89E7-DAD0C15DF621}" type="pres">
      <dgm:prSet presAssocID="{BFA5CA36-D571-42B1-8E36-7F7D8A29968B}" presName="Name17" presStyleLbl="parChTrans1D3" presStyleIdx="2" presStyleCnt="7"/>
      <dgm:spPr/>
      <dgm:t>
        <a:bodyPr/>
        <a:lstStyle/>
        <a:p>
          <a:endParaRPr lang="es-CO"/>
        </a:p>
      </dgm:t>
    </dgm:pt>
    <dgm:pt modelId="{F40C9FBB-9177-40BA-855F-318D44270D80}" type="pres">
      <dgm:prSet presAssocID="{0AF9D7B6-E788-498C-9464-138C7AE6EC10}" presName="hierRoot3" presStyleCnt="0"/>
      <dgm:spPr/>
    </dgm:pt>
    <dgm:pt modelId="{29EDB413-6156-4C6F-9974-511A634C717E}" type="pres">
      <dgm:prSet presAssocID="{0AF9D7B6-E788-498C-9464-138C7AE6EC10}" presName="composite3" presStyleCnt="0"/>
      <dgm:spPr/>
    </dgm:pt>
    <dgm:pt modelId="{1D58F3B3-0361-45F8-B6BB-CA6F9043C4D2}" type="pres">
      <dgm:prSet presAssocID="{0AF9D7B6-E788-498C-9464-138C7AE6EC10}" presName="background3" presStyleLbl="node3" presStyleIdx="2" presStyleCnt="7"/>
      <dgm:spPr/>
    </dgm:pt>
    <dgm:pt modelId="{F98CFB8A-78C3-4833-B9BA-CFACCA927AC5}" type="pres">
      <dgm:prSet presAssocID="{0AF9D7B6-E788-498C-9464-138C7AE6EC10}" presName="text3" presStyleLbl="fgAcc3" presStyleIdx="2" presStyleCnt="7">
        <dgm:presLayoutVars>
          <dgm:chPref val="3"/>
        </dgm:presLayoutVars>
      </dgm:prSet>
      <dgm:spPr/>
      <dgm:t>
        <a:bodyPr/>
        <a:lstStyle/>
        <a:p>
          <a:endParaRPr lang="es-CO"/>
        </a:p>
      </dgm:t>
    </dgm:pt>
    <dgm:pt modelId="{B9FD2843-63D5-4013-89DF-7D1EA89B0804}" type="pres">
      <dgm:prSet presAssocID="{0AF9D7B6-E788-498C-9464-138C7AE6EC10}" presName="hierChild4" presStyleCnt="0"/>
      <dgm:spPr/>
    </dgm:pt>
    <dgm:pt modelId="{198EF002-B0EE-4B3A-92AE-5F9AF51D6155}" type="pres">
      <dgm:prSet presAssocID="{26703950-ED10-4E08-8F3E-2CD38AB63764}" presName="Name17" presStyleLbl="parChTrans1D3" presStyleIdx="3" presStyleCnt="7"/>
      <dgm:spPr/>
      <dgm:t>
        <a:bodyPr/>
        <a:lstStyle/>
        <a:p>
          <a:endParaRPr lang="es-CO"/>
        </a:p>
      </dgm:t>
    </dgm:pt>
    <dgm:pt modelId="{F8E9BA7A-CA18-414A-8E28-78925B2A2CFF}" type="pres">
      <dgm:prSet presAssocID="{B4C34AAC-CA00-46D4-97FE-299678F3B675}" presName="hierRoot3" presStyleCnt="0"/>
      <dgm:spPr/>
    </dgm:pt>
    <dgm:pt modelId="{6A341CF4-C4A4-4A2B-A84D-1DB046B19ACB}" type="pres">
      <dgm:prSet presAssocID="{B4C34AAC-CA00-46D4-97FE-299678F3B675}" presName="composite3" presStyleCnt="0"/>
      <dgm:spPr/>
    </dgm:pt>
    <dgm:pt modelId="{3681A1DF-C6BE-4FA8-9485-D069300373B7}" type="pres">
      <dgm:prSet presAssocID="{B4C34AAC-CA00-46D4-97FE-299678F3B675}" presName="background3" presStyleLbl="node3" presStyleIdx="3" presStyleCnt="7"/>
      <dgm:spPr/>
    </dgm:pt>
    <dgm:pt modelId="{120034C4-1A18-4326-977C-3974F9A50ADF}" type="pres">
      <dgm:prSet presAssocID="{B4C34AAC-CA00-46D4-97FE-299678F3B675}" presName="text3" presStyleLbl="fgAcc3" presStyleIdx="3" presStyleCnt="7">
        <dgm:presLayoutVars>
          <dgm:chPref val="3"/>
        </dgm:presLayoutVars>
      </dgm:prSet>
      <dgm:spPr/>
      <dgm:t>
        <a:bodyPr/>
        <a:lstStyle/>
        <a:p>
          <a:endParaRPr lang="es-CO"/>
        </a:p>
      </dgm:t>
    </dgm:pt>
    <dgm:pt modelId="{15C7141C-AB88-47FD-9885-9849DA703BE9}" type="pres">
      <dgm:prSet presAssocID="{B4C34AAC-CA00-46D4-97FE-299678F3B675}" presName="hierChild4" presStyleCnt="0"/>
      <dgm:spPr/>
    </dgm:pt>
    <dgm:pt modelId="{6A39F47B-F862-457D-9222-189F84F43981}" type="pres">
      <dgm:prSet presAssocID="{F5DF7F22-FBBD-48F8-B42C-B09806ABE049}" presName="Name17" presStyleLbl="parChTrans1D3" presStyleIdx="4" presStyleCnt="7"/>
      <dgm:spPr/>
      <dgm:t>
        <a:bodyPr/>
        <a:lstStyle/>
        <a:p>
          <a:endParaRPr lang="es-CO"/>
        </a:p>
      </dgm:t>
    </dgm:pt>
    <dgm:pt modelId="{BA001069-97E9-42F5-9471-0BB120C6A5E2}" type="pres">
      <dgm:prSet presAssocID="{A00E839E-FAF1-488C-9642-0809F273D931}" presName="hierRoot3" presStyleCnt="0"/>
      <dgm:spPr/>
    </dgm:pt>
    <dgm:pt modelId="{116D9321-76B8-46F8-BB86-E09979FC5D3D}" type="pres">
      <dgm:prSet presAssocID="{A00E839E-FAF1-488C-9642-0809F273D931}" presName="composite3" presStyleCnt="0"/>
      <dgm:spPr/>
    </dgm:pt>
    <dgm:pt modelId="{86ECFF05-7D26-4092-B3E5-2D33113F4731}" type="pres">
      <dgm:prSet presAssocID="{A00E839E-FAF1-488C-9642-0809F273D931}" presName="background3" presStyleLbl="node3" presStyleIdx="4" presStyleCnt="7"/>
      <dgm:spPr/>
    </dgm:pt>
    <dgm:pt modelId="{7A74B382-5A9F-49FD-B142-EA17546710BF}" type="pres">
      <dgm:prSet presAssocID="{A00E839E-FAF1-488C-9642-0809F273D931}" presName="text3" presStyleLbl="fgAcc3" presStyleIdx="4" presStyleCnt="7">
        <dgm:presLayoutVars>
          <dgm:chPref val="3"/>
        </dgm:presLayoutVars>
      </dgm:prSet>
      <dgm:spPr/>
      <dgm:t>
        <a:bodyPr/>
        <a:lstStyle/>
        <a:p>
          <a:endParaRPr lang="es-CO"/>
        </a:p>
      </dgm:t>
    </dgm:pt>
    <dgm:pt modelId="{1088F200-2234-4B25-9EEC-DF712169E11F}" type="pres">
      <dgm:prSet presAssocID="{A00E839E-FAF1-488C-9642-0809F273D931}" presName="hierChild4" presStyleCnt="0"/>
      <dgm:spPr/>
    </dgm:pt>
    <dgm:pt modelId="{EDB86B63-2BF4-4BDB-8E00-EA81EF389A04}" type="pres">
      <dgm:prSet presAssocID="{0BE2E7C5-489A-4183-B980-2AC9F8D69B2C}" presName="Name17" presStyleLbl="parChTrans1D3" presStyleIdx="5" presStyleCnt="7"/>
      <dgm:spPr/>
      <dgm:t>
        <a:bodyPr/>
        <a:lstStyle/>
        <a:p>
          <a:endParaRPr lang="es-CO"/>
        </a:p>
      </dgm:t>
    </dgm:pt>
    <dgm:pt modelId="{2C8BDDE1-9F9A-45AB-B3EA-3454FC571AA9}" type="pres">
      <dgm:prSet presAssocID="{74019A32-18BD-4413-8DC1-BD09A5F281BF}" presName="hierRoot3" presStyleCnt="0"/>
      <dgm:spPr/>
    </dgm:pt>
    <dgm:pt modelId="{037A2DC4-7603-4F14-846F-1E11FCDCCF21}" type="pres">
      <dgm:prSet presAssocID="{74019A32-18BD-4413-8DC1-BD09A5F281BF}" presName="composite3" presStyleCnt="0"/>
      <dgm:spPr/>
    </dgm:pt>
    <dgm:pt modelId="{4208C502-5C74-4019-8C7F-498C1ABA6CB1}" type="pres">
      <dgm:prSet presAssocID="{74019A32-18BD-4413-8DC1-BD09A5F281BF}" presName="background3" presStyleLbl="node3" presStyleIdx="5" presStyleCnt="7"/>
      <dgm:spPr/>
    </dgm:pt>
    <dgm:pt modelId="{B0CF44DE-879A-431A-BF7D-B9A7698973FB}" type="pres">
      <dgm:prSet presAssocID="{74019A32-18BD-4413-8DC1-BD09A5F281BF}" presName="text3" presStyleLbl="fgAcc3" presStyleIdx="5" presStyleCnt="7">
        <dgm:presLayoutVars>
          <dgm:chPref val="3"/>
        </dgm:presLayoutVars>
      </dgm:prSet>
      <dgm:spPr/>
      <dgm:t>
        <a:bodyPr/>
        <a:lstStyle/>
        <a:p>
          <a:endParaRPr lang="es-CO"/>
        </a:p>
      </dgm:t>
    </dgm:pt>
    <dgm:pt modelId="{323A6F4C-1157-46F4-B436-331F165B2754}" type="pres">
      <dgm:prSet presAssocID="{74019A32-18BD-4413-8DC1-BD09A5F281BF}" presName="hierChild4" presStyleCnt="0"/>
      <dgm:spPr/>
    </dgm:pt>
    <dgm:pt modelId="{FCE10450-49CF-4A44-8E5A-4054ED01C1DE}" type="pres">
      <dgm:prSet presAssocID="{AD76B5EB-6D4C-4102-BF74-77C9A59B8E97}" presName="Name10" presStyleLbl="parChTrans1D2" presStyleIdx="2" presStyleCnt="3"/>
      <dgm:spPr/>
      <dgm:t>
        <a:bodyPr/>
        <a:lstStyle/>
        <a:p>
          <a:endParaRPr lang="es-CO"/>
        </a:p>
      </dgm:t>
    </dgm:pt>
    <dgm:pt modelId="{820BFAF0-1411-4B38-83EE-7A315B932284}" type="pres">
      <dgm:prSet presAssocID="{DC557DE4-A01E-4F04-8455-C84EF208353E}" presName="hierRoot2" presStyleCnt="0"/>
      <dgm:spPr/>
    </dgm:pt>
    <dgm:pt modelId="{68C48650-4BB8-46FE-B2FB-50DC005F2F70}" type="pres">
      <dgm:prSet presAssocID="{DC557DE4-A01E-4F04-8455-C84EF208353E}" presName="composite2" presStyleCnt="0"/>
      <dgm:spPr/>
    </dgm:pt>
    <dgm:pt modelId="{B10BD7AB-445E-4EDD-8838-0825E4EEB27A}" type="pres">
      <dgm:prSet presAssocID="{DC557DE4-A01E-4F04-8455-C84EF208353E}" presName="background2" presStyleLbl="node2" presStyleIdx="2" presStyleCnt="3"/>
      <dgm:spPr/>
    </dgm:pt>
    <dgm:pt modelId="{A6F0D4AF-C576-4850-838D-29F66882ED05}" type="pres">
      <dgm:prSet presAssocID="{DC557DE4-A01E-4F04-8455-C84EF208353E}" presName="text2" presStyleLbl="fgAcc2" presStyleIdx="2" presStyleCnt="3">
        <dgm:presLayoutVars>
          <dgm:chPref val="3"/>
        </dgm:presLayoutVars>
      </dgm:prSet>
      <dgm:spPr/>
      <dgm:t>
        <a:bodyPr/>
        <a:lstStyle/>
        <a:p>
          <a:endParaRPr lang="es-CO"/>
        </a:p>
      </dgm:t>
    </dgm:pt>
    <dgm:pt modelId="{FA64BA24-EBDF-4D7E-87FC-735AC6CAA2F4}" type="pres">
      <dgm:prSet presAssocID="{DC557DE4-A01E-4F04-8455-C84EF208353E}" presName="hierChild3" presStyleCnt="0"/>
      <dgm:spPr/>
    </dgm:pt>
    <dgm:pt modelId="{698ABFD9-41B1-4B0B-B05F-E90E5496914E}" type="pres">
      <dgm:prSet presAssocID="{277790D9-01DC-4AC4-A461-82FFA35AEFC4}" presName="Name17" presStyleLbl="parChTrans1D3" presStyleIdx="6" presStyleCnt="7"/>
      <dgm:spPr/>
      <dgm:t>
        <a:bodyPr/>
        <a:lstStyle/>
        <a:p>
          <a:endParaRPr lang="es-CO"/>
        </a:p>
      </dgm:t>
    </dgm:pt>
    <dgm:pt modelId="{3C70B5FF-B165-4F0E-8677-D463AE6CD103}" type="pres">
      <dgm:prSet presAssocID="{6C081246-ADA9-40B6-B8FA-62C0CEEC5233}" presName="hierRoot3" presStyleCnt="0"/>
      <dgm:spPr/>
    </dgm:pt>
    <dgm:pt modelId="{D78EB7FD-0F8A-4B23-B95A-08231D301357}" type="pres">
      <dgm:prSet presAssocID="{6C081246-ADA9-40B6-B8FA-62C0CEEC5233}" presName="composite3" presStyleCnt="0"/>
      <dgm:spPr/>
    </dgm:pt>
    <dgm:pt modelId="{41E7EA0B-5506-426F-B62A-3881774E711F}" type="pres">
      <dgm:prSet presAssocID="{6C081246-ADA9-40B6-B8FA-62C0CEEC5233}" presName="background3" presStyleLbl="node3" presStyleIdx="6" presStyleCnt="7"/>
      <dgm:spPr/>
    </dgm:pt>
    <dgm:pt modelId="{5C4E4BC7-7F6A-4E27-B94C-222C7EAFC1D7}" type="pres">
      <dgm:prSet presAssocID="{6C081246-ADA9-40B6-B8FA-62C0CEEC5233}" presName="text3" presStyleLbl="fgAcc3" presStyleIdx="6" presStyleCnt="7">
        <dgm:presLayoutVars>
          <dgm:chPref val="3"/>
        </dgm:presLayoutVars>
      </dgm:prSet>
      <dgm:spPr/>
      <dgm:t>
        <a:bodyPr/>
        <a:lstStyle/>
        <a:p>
          <a:endParaRPr lang="es-CO"/>
        </a:p>
      </dgm:t>
    </dgm:pt>
    <dgm:pt modelId="{EA629F90-FE4F-4740-A566-34456F4AA475}" type="pres">
      <dgm:prSet presAssocID="{6C081246-ADA9-40B6-B8FA-62C0CEEC5233}" presName="hierChild4" presStyleCnt="0"/>
      <dgm:spPr/>
    </dgm:pt>
  </dgm:ptLst>
  <dgm:cxnLst>
    <dgm:cxn modelId="{2C00EC1D-FDC6-44B5-B9FA-5DF074527E1E}" type="presOf" srcId="{277790D9-01DC-4AC4-A461-82FFA35AEFC4}" destId="{698ABFD9-41B1-4B0B-B05F-E90E5496914E}" srcOrd="0" destOrd="0" presId="urn:microsoft.com/office/officeart/2005/8/layout/hierarchy1"/>
    <dgm:cxn modelId="{AD3494A4-425A-455B-8D4F-6A7B6D6B06CA}" type="presOf" srcId="{AA2F66C8-6490-486F-94FD-5810074063F5}" destId="{8063FFB6-51A9-4166-B6E9-36ED20783195}" srcOrd="0" destOrd="0" presId="urn:microsoft.com/office/officeart/2005/8/layout/hierarchy1"/>
    <dgm:cxn modelId="{A600AF0A-122E-4328-98DF-56874F1EADA7}" type="presOf" srcId="{D52C92E4-A1A9-4304-9601-D908529D7672}" destId="{6C54FF43-1DDA-4DD3-9CC0-E8DCED39853F}" srcOrd="0" destOrd="0" presId="urn:microsoft.com/office/officeart/2005/8/layout/hierarchy1"/>
    <dgm:cxn modelId="{0AC8E92A-279C-471B-845E-2644EC85E843}" srcId="{9E0DF18B-E0C8-4A25-9784-6100B6B09587}" destId="{DC557DE4-A01E-4F04-8455-C84EF208353E}" srcOrd="2" destOrd="0" parTransId="{AD76B5EB-6D4C-4102-BF74-77C9A59B8E97}" sibTransId="{051ECC45-5E92-4960-9659-163C6C65850F}"/>
    <dgm:cxn modelId="{6E7C30C3-028E-4286-A335-046073C38EE7}" type="presOf" srcId="{DC557DE4-A01E-4F04-8455-C84EF208353E}" destId="{A6F0D4AF-C576-4850-838D-29F66882ED05}" srcOrd="0" destOrd="0" presId="urn:microsoft.com/office/officeart/2005/8/layout/hierarchy1"/>
    <dgm:cxn modelId="{B72827EA-4484-48AD-8910-2F20CF10846F}" srcId="{9E0DF18B-E0C8-4A25-9784-6100B6B09587}" destId="{22A2FA86-B753-476C-AD0F-E843A8FB22C9}" srcOrd="1" destOrd="0" parTransId="{B1170041-58CF-4C68-AA04-B4DEFDDA3C9C}" sibTransId="{F7E5D90E-0AC9-4978-A7B4-24CF08236F35}"/>
    <dgm:cxn modelId="{ADFC49D1-BECB-4138-9552-E12B40995338}" type="presOf" srcId="{9750ACCD-3E7B-4D79-997A-F8AFA46A86DE}" destId="{0BA8FA2E-81A3-4F7A-9026-5A4730620B5C}" srcOrd="0" destOrd="0" presId="urn:microsoft.com/office/officeart/2005/8/layout/hierarchy1"/>
    <dgm:cxn modelId="{E8EDB6EC-8466-4FB8-BBFC-4C11DEBAE827}" type="presOf" srcId="{22A2FA86-B753-476C-AD0F-E843A8FB22C9}" destId="{A5D450DB-AD97-4B1A-A3B9-A39F9277EEF7}" srcOrd="0" destOrd="0" presId="urn:microsoft.com/office/officeart/2005/8/layout/hierarchy1"/>
    <dgm:cxn modelId="{95543526-5459-4865-AD95-A46A43D8C0C4}" type="presOf" srcId="{B4C34AAC-CA00-46D4-97FE-299678F3B675}" destId="{120034C4-1A18-4326-977C-3974F9A50ADF}" srcOrd="0" destOrd="0" presId="urn:microsoft.com/office/officeart/2005/8/layout/hierarchy1"/>
    <dgm:cxn modelId="{1FBDDC90-0BD8-4384-9A0E-DDC9650F30F7}" type="presOf" srcId="{BFA5CA36-D571-42B1-8E36-7F7D8A29968B}" destId="{0554D60A-BB28-4AE0-89E7-DAD0C15DF621}" srcOrd="0" destOrd="0" presId="urn:microsoft.com/office/officeart/2005/8/layout/hierarchy1"/>
    <dgm:cxn modelId="{571C405F-F227-4D6E-B204-113196756131}" type="presOf" srcId="{2D99EF9A-4617-42AD-9BAD-680565315709}" destId="{566987CA-732A-4489-9B5D-5BDB5D150F0A}" srcOrd="0" destOrd="0" presId="urn:microsoft.com/office/officeart/2005/8/layout/hierarchy1"/>
    <dgm:cxn modelId="{7D11188E-1673-4E41-AACB-FDF36C384A00}" type="presOf" srcId="{C843D8EE-F895-48A0-9694-AF21A028CA92}" destId="{75B0B04D-1403-452C-8C63-81502B1ED1C9}" srcOrd="0" destOrd="0" presId="urn:microsoft.com/office/officeart/2005/8/layout/hierarchy1"/>
    <dgm:cxn modelId="{ACDC160F-5003-4E03-BE7C-602F9896AF50}" srcId="{AA2F66C8-6490-486F-94FD-5810074063F5}" destId="{491F9E72-18F9-4A64-B4FE-589420626DE7}" srcOrd="1" destOrd="0" parTransId="{9750ACCD-3E7B-4D79-997A-F8AFA46A86DE}" sibTransId="{2E2F328E-D224-4DAA-A54C-19A45EAAC6F5}"/>
    <dgm:cxn modelId="{591FE69E-4AC3-4ED5-8FB0-3C27F231F90F}" srcId="{22A2FA86-B753-476C-AD0F-E843A8FB22C9}" destId="{74019A32-18BD-4413-8DC1-BD09A5F281BF}" srcOrd="3" destOrd="0" parTransId="{0BE2E7C5-489A-4183-B980-2AC9F8D69B2C}" sibTransId="{1F350197-041E-4392-B921-6018520BEFF3}"/>
    <dgm:cxn modelId="{C8EFCFBF-F4E0-4755-A03D-B8CC2C95D7C1}" srcId="{22A2FA86-B753-476C-AD0F-E843A8FB22C9}" destId="{B4C34AAC-CA00-46D4-97FE-299678F3B675}" srcOrd="1" destOrd="0" parTransId="{26703950-ED10-4E08-8F3E-2CD38AB63764}" sibTransId="{65C7D652-EA0E-48BD-B3E8-7CEEE24F6D30}"/>
    <dgm:cxn modelId="{72705125-2739-4523-BF9A-CEF0374F8A84}" type="presOf" srcId="{0BE2E7C5-489A-4183-B980-2AC9F8D69B2C}" destId="{EDB86B63-2BF4-4BDB-8E00-EA81EF389A04}" srcOrd="0" destOrd="0" presId="urn:microsoft.com/office/officeart/2005/8/layout/hierarchy1"/>
    <dgm:cxn modelId="{631DB61B-F3C6-42FA-AB3E-CE253D4D3ACE}" type="presOf" srcId="{F5DF7F22-FBBD-48F8-B42C-B09806ABE049}" destId="{6A39F47B-F862-457D-9222-189F84F43981}" srcOrd="0" destOrd="0" presId="urn:microsoft.com/office/officeart/2005/8/layout/hierarchy1"/>
    <dgm:cxn modelId="{99AD0543-E32A-4393-9E62-C55DF2C4D2A1}" srcId="{22A2FA86-B753-476C-AD0F-E843A8FB22C9}" destId="{A00E839E-FAF1-488C-9642-0809F273D931}" srcOrd="2" destOrd="0" parTransId="{F5DF7F22-FBBD-48F8-B42C-B09806ABE049}" sibTransId="{F99AE251-8EE4-4247-B55C-79673B81F367}"/>
    <dgm:cxn modelId="{3D810EF8-0AC8-471B-A093-D318CE98606A}" srcId="{9E0DF18B-E0C8-4A25-9784-6100B6B09587}" destId="{AA2F66C8-6490-486F-94FD-5810074063F5}" srcOrd="0" destOrd="0" parTransId="{2D99EF9A-4617-42AD-9BAD-680565315709}" sibTransId="{C1AB4545-BA50-4584-A24A-50A3D3BF054C}"/>
    <dgm:cxn modelId="{50537746-4A53-4A1F-9E23-5D2A241BF32C}" type="presOf" srcId="{B1170041-58CF-4C68-AA04-B4DEFDDA3C9C}" destId="{32C689F0-2898-48F5-BD63-9540DC0FF403}" srcOrd="0" destOrd="0" presId="urn:microsoft.com/office/officeart/2005/8/layout/hierarchy1"/>
    <dgm:cxn modelId="{52AC2697-EADF-4C07-93C4-152C6231C3E4}" srcId="{C843D8EE-F895-48A0-9694-AF21A028CA92}" destId="{9E0DF18B-E0C8-4A25-9784-6100B6B09587}" srcOrd="0" destOrd="0" parTransId="{10EEE238-053A-409B-BF53-0ECE8AC5E176}" sibTransId="{F76AA009-57BA-426B-B9E6-49D612B74B34}"/>
    <dgm:cxn modelId="{B387CF7E-B14D-4D58-BCF1-7FE8CC914515}" type="presOf" srcId="{74019A32-18BD-4413-8DC1-BD09A5F281BF}" destId="{B0CF44DE-879A-431A-BF7D-B9A7698973FB}" srcOrd="0" destOrd="0" presId="urn:microsoft.com/office/officeart/2005/8/layout/hierarchy1"/>
    <dgm:cxn modelId="{F47B43F4-C4DD-4131-B887-2E7BE6DCA896}" type="presOf" srcId="{0AF9D7B6-E788-498C-9464-138C7AE6EC10}" destId="{F98CFB8A-78C3-4833-B9BA-CFACCA927AC5}" srcOrd="0" destOrd="0" presId="urn:microsoft.com/office/officeart/2005/8/layout/hierarchy1"/>
    <dgm:cxn modelId="{2EDE58FC-B483-430C-93A6-51A4D2C30F32}" type="presOf" srcId="{A00E839E-FAF1-488C-9642-0809F273D931}" destId="{7A74B382-5A9F-49FD-B142-EA17546710BF}" srcOrd="0" destOrd="0" presId="urn:microsoft.com/office/officeart/2005/8/layout/hierarchy1"/>
    <dgm:cxn modelId="{38F74612-BAC2-4EA4-8868-DBD9D5A2D2F5}" type="presOf" srcId="{AD76B5EB-6D4C-4102-BF74-77C9A59B8E97}" destId="{FCE10450-49CF-4A44-8E5A-4054ED01C1DE}" srcOrd="0" destOrd="0" presId="urn:microsoft.com/office/officeart/2005/8/layout/hierarchy1"/>
    <dgm:cxn modelId="{DB14A36B-D961-458A-BE84-FE9FD5CEB30C}" srcId="{DC557DE4-A01E-4F04-8455-C84EF208353E}" destId="{6C081246-ADA9-40B6-B8FA-62C0CEEC5233}" srcOrd="0" destOrd="0" parTransId="{277790D9-01DC-4AC4-A461-82FFA35AEFC4}" sibTransId="{AD9F7354-D84A-4CE4-9957-B20750B275DA}"/>
    <dgm:cxn modelId="{50B5EDC9-64F6-46F9-AA0E-9E5A2F339490}" srcId="{22A2FA86-B753-476C-AD0F-E843A8FB22C9}" destId="{0AF9D7B6-E788-498C-9464-138C7AE6EC10}" srcOrd="0" destOrd="0" parTransId="{BFA5CA36-D571-42B1-8E36-7F7D8A29968B}" sibTransId="{A557919A-8326-4392-9A2D-EBF0F31B1CB3}"/>
    <dgm:cxn modelId="{0DB115F3-3869-4217-A342-1FBFC5B77D85}" type="presOf" srcId="{9E0DF18B-E0C8-4A25-9784-6100B6B09587}" destId="{3E6765C6-F797-406F-8F29-4A5917041646}" srcOrd="0" destOrd="0" presId="urn:microsoft.com/office/officeart/2005/8/layout/hierarchy1"/>
    <dgm:cxn modelId="{EC20B948-DE33-4E72-BAC0-A3155115135E}" type="presOf" srcId="{26703950-ED10-4E08-8F3E-2CD38AB63764}" destId="{198EF002-B0EE-4B3A-92AE-5F9AF51D6155}" srcOrd="0" destOrd="0" presId="urn:microsoft.com/office/officeart/2005/8/layout/hierarchy1"/>
    <dgm:cxn modelId="{F94EC80C-82D2-4849-8912-70F934010150}" srcId="{AA2F66C8-6490-486F-94FD-5810074063F5}" destId="{D52C92E4-A1A9-4304-9601-D908529D7672}" srcOrd="0" destOrd="0" parTransId="{4696E626-38B8-4FA4-9CEA-B5A6BF53A9ED}" sibTransId="{581619F9-3A11-4A0C-B8AA-43405C3A5F9D}"/>
    <dgm:cxn modelId="{FCBB5934-192B-4667-A05A-CA1EDCAA477A}" type="presOf" srcId="{491F9E72-18F9-4A64-B4FE-589420626DE7}" destId="{0666D4BD-89CD-472E-83AC-5F9E5D9DE79F}" srcOrd="0" destOrd="0" presId="urn:microsoft.com/office/officeart/2005/8/layout/hierarchy1"/>
    <dgm:cxn modelId="{8347C304-8E78-4D8E-A15B-6E657F2F62DB}" type="presOf" srcId="{4696E626-38B8-4FA4-9CEA-B5A6BF53A9ED}" destId="{87E26F4E-C844-4EC4-B143-239BC42C29DC}" srcOrd="0" destOrd="0" presId="urn:microsoft.com/office/officeart/2005/8/layout/hierarchy1"/>
    <dgm:cxn modelId="{F69D0322-DBA4-4579-8351-6645BC7CD0D9}" type="presOf" srcId="{6C081246-ADA9-40B6-B8FA-62C0CEEC5233}" destId="{5C4E4BC7-7F6A-4E27-B94C-222C7EAFC1D7}" srcOrd="0" destOrd="0" presId="urn:microsoft.com/office/officeart/2005/8/layout/hierarchy1"/>
    <dgm:cxn modelId="{07A96839-23D6-4BE1-AB76-CB8F14AD1146}" type="presParOf" srcId="{75B0B04D-1403-452C-8C63-81502B1ED1C9}" destId="{3CB016D4-E461-48AD-9ACA-6C2E9BCD12A2}" srcOrd="0" destOrd="0" presId="urn:microsoft.com/office/officeart/2005/8/layout/hierarchy1"/>
    <dgm:cxn modelId="{81264FB9-AD10-44CF-91A2-5BD95DE27895}" type="presParOf" srcId="{3CB016D4-E461-48AD-9ACA-6C2E9BCD12A2}" destId="{18D403AC-CFFC-4008-900A-EB3943E20D65}" srcOrd="0" destOrd="0" presId="urn:microsoft.com/office/officeart/2005/8/layout/hierarchy1"/>
    <dgm:cxn modelId="{2B70037E-41BA-414D-BBC3-E16D8035F2C9}" type="presParOf" srcId="{18D403AC-CFFC-4008-900A-EB3943E20D65}" destId="{99CE22DE-4EE5-4313-99AC-4631D976CB68}" srcOrd="0" destOrd="0" presId="urn:microsoft.com/office/officeart/2005/8/layout/hierarchy1"/>
    <dgm:cxn modelId="{A3BEB8C5-C6D7-4528-AC52-009A83377DBA}" type="presParOf" srcId="{18D403AC-CFFC-4008-900A-EB3943E20D65}" destId="{3E6765C6-F797-406F-8F29-4A5917041646}" srcOrd="1" destOrd="0" presId="urn:microsoft.com/office/officeart/2005/8/layout/hierarchy1"/>
    <dgm:cxn modelId="{8E489915-D7F4-4208-8024-ECA23847F585}" type="presParOf" srcId="{3CB016D4-E461-48AD-9ACA-6C2E9BCD12A2}" destId="{EA52ECA9-BDBF-4DE7-9E9C-D10B1B242840}" srcOrd="1" destOrd="0" presId="urn:microsoft.com/office/officeart/2005/8/layout/hierarchy1"/>
    <dgm:cxn modelId="{99B04D13-04AF-4542-84A3-F825C29BFAB4}" type="presParOf" srcId="{EA52ECA9-BDBF-4DE7-9E9C-D10B1B242840}" destId="{566987CA-732A-4489-9B5D-5BDB5D150F0A}" srcOrd="0" destOrd="0" presId="urn:microsoft.com/office/officeart/2005/8/layout/hierarchy1"/>
    <dgm:cxn modelId="{90DC3EBE-B096-4427-B1CA-2F9875443573}" type="presParOf" srcId="{EA52ECA9-BDBF-4DE7-9E9C-D10B1B242840}" destId="{DFDE9BD1-0EC4-41E8-A449-66B4DC3B2415}" srcOrd="1" destOrd="0" presId="urn:microsoft.com/office/officeart/2005/8/layout/hierarchy1"/>
    <dgm:cxn modelId="{36EB4892-2CFD-4ABC-8799-F8E87C4BFF04}" type="presParOf" srcId="{DFDE9BD1-0EC4-41E8-A449-66B4DC3B2415}" destId="{053DF658-AAD5-467F-B7C4-A4CF280097B1}" srcOrd="0" destOrd="0" presId="urn:microsoft.com/office/officeart/2005/8/layout/hierarchy1"/>
    <dgm:cxn modelId="{7EF52434-1A7F-4C08-ACE3-6FA387286734}" type="presParOf" srcId="{053DF658-AAD5-467F-B7C4-A4CF280097B1}" destId="{D88EF495-989A-45F6-B47E-99EF9B8588EF}" srcOrd="0" destOrd="0" presId="urn:microsoft.com/office/officeart/2005/8/layout/hierarchy1"/>
    <dgm:cxn modelId="{CF72E1F2-73A7-41E7-B302-8CB9BF7CE63F}" type="presParOf" srcId="{053DF658-AAD5-467F-B7C4-A4CF280097B1}" destId="{8063FFB6-51A9-4166-B6E9-36ED20783195}" srcOrd="1" destOrd="0" presId="urn:microsoft.com/office/officeart/2005/8/layout/hierarchy1"/>
    <dgm:cxn modelId="{726BF7E3-F00B-42B0-8E7A-32B9F6D0EE44}" type="presParOf" srcId="{DFDE9BD1-0EC4-41E8-A449-66B4DC3B2415}" destId="{49B59888-5C44-4F49-8B3E-8B7482C4AC6F}" srcOrd="1" destOrd="0" presId="urn:microsoft.com/office/officeart/2005/8/layout/hierarchy1"/>
    <dgm:cxn modelId="{48C13D98-1CA0-44F0-AEDD-7648FE62CBD4}" type="presParOf" srcId="{49B59888-5C44-4F49-8B3E-8B7482C4AC6F}" destId="{87E26F4E-C844-4EC4-B143-239BC42C29DC}" srcOrd="0" destOrd="0" presId="urn:microsoft.com/office/officeart/2005/8/layout/hierarchy1"/>
    <dgm:cxn modelId="{465B15E5-B70A-49A5-86CF-E4F26E6122D9}" type="presParOf" srcId="{49B59888-5C44-4F49-8B3E-8B7482C4AC6F}" destId="{EC55EAB5-AA26-4B5C-AF9C-A7A62FC71516}" srcOrd="1" destOrd="0" presId="urn:microsoft.com/office/officeart/2005/8/layout/hierarchy1"/>
    <dgm:cxn modelId="{81CA9680-3AF7-4DE0-97F8-BB714C0A809B}" type="presParOf" srcId="{EC55EAB5-AA26-4B5C-AF9C-A7A62FC71516}" destId="{35B0632C-B783-4BFB-82E9-ED7FB4C9A567}" srcOrd="0" destOrd="0" presId="urn:microsoft.com/office/officeart/2005/8/layout/hierarchy1"/>
    <dgm:cxn modelId="{8243B0B6-027D-4FBC-BA04-BA7DEBC8E38C}" type="presParOf" srcId="{35B0632C-B783-4BFB-82E9-ED7FB4C9A567}" destId="{E6D2426C-CE25-4693-98AE-38634DA56CB7}" srcOrd="0" destOrd="0" presId="urn:microsoft.com/office/officeart/2005/8/layout/hierarchy1"/>
    <dgm:cxn modelId="{CBCFA7D3-350A-48B9-BA5D-A04E0ADA88DC}" type="presParOf" srcId="{35B0632C-B783-4BFB-82E9-ED7FB4C9A567}" destId="{6C54FF43-1DDA-4DD3-9CC0-E8DCED39853F}" srcOrd="1" destOrd="0" presId="urn:microsoft.com/office/officeart/2005/8/layout/hierarchy1"/>
    <dgm:cxn modelId="{E99D4E97-B2BF-413C-A278-B9D9C8C7CBB0}" type="presParOf" srcId="{EC55EAB5-AA26-4B5C-AF9C-A7A62FC71516}" destId="{7DA57D31-8EE3-4F49-88BA-D5D39A15718C}" srcOrd="1" destOrd="0" presId="urn:microsoft.com/office/officeart/2005/8/layout/hierarchy1"/>
    <dgm:cxn modelId="{7D9BF143-7784-4F4D-AB59-376214CC2E06}" type="presParOf" srcId="{49B59888-5C44-4F49-8B3E-8B7482C4AC6F}" destId="{0BA8FA2E-81A3-4F7A-9026-5A4730620B5C}" srcOrd="2" destOrd="0" presId="urn:microsoft.com/office/officeart/2005/8/layout/hierarchy1"/>
    <dgm:cxn modelId="{C6AC8D7D-C139-470A-8EE2-7D15C530C8FA}" type="presParOf" srcId="{49B59888-5C44-4F49-8B3E-8B7482C4AC6F}" destId="{510670B6-D594-4102-8CEF-36AE94723117}" srcOrd="3" destOrd="0" presId="urn:microsoft.com/office/officeart/2005/8/layout/hierarchy1"/>
    <dgm:cxn modelId="{A379D54B-1A1E-4B12-A3DD-9A655ECC8FF8}" type="presParOf" srcId="{510670B6-D594-4102-8CEF-36AE94723117}" destId="{6E38FEEC-AE50-42AC-9C1B-6401B6EC27C8}" srcOrd="0" destOrd="0" presId="urn:microsoft.com/office/officeart/2005/8/layout/hierarchy1"/>
    <dgm:cxn modelId="{C6F0E7A7-3D23-442F-B04B-3B7104FE1D9E}" type="presParOf" srcId="{6E38FEEC-AE50-42AC-9C1B-6401B6EC27C8}" destId="{15F815CE-F3B9-48C0-8620-BA5DB208AE57}" srcOrd="0" destOrd="0" presId="urn:microsoft.com/office/officeart/2005/8/layout/hierarchy1"/>
    <dgm:cxn modelId="{D2B80296-6A18-427C-977E-7E008F50021A}" type="presParOf" srcId="{6E38FEEC-AE50-42AC-9C1B-6401B6EC27C8}" destId="{0666D4BD-89CD-472E-83AC-5F9E5D9DE79F}" srcOrd="1" destOrd="0" presId="urn:microsoft.com/office/officeart/2005/8/layout/hierarchy1"/>
    <dgm:cxn modelId="{5212D4C6-2008-4247-8F09-CEF4AF8DB7C5}" type="presParOf" srcId="{510670B6-D594-4102-8CEF-36AE94723117}" destId="{5A8DAA10-30C6-4354-97F3-AD8594A19083}" srcOrd="1" destOrd="0" presId="urn:microsoft.com/office/officeart/2005/8/layout/hierarchy1"/>
    <dgm:cxn modelId="{6710AD3F-706E-4668-944E-48A0E07B349D}" type="presParOf" srcId="{EA52ECA9-BDBF-4DE7-9E9C-D10B1B242840}" destId="{32C689F0-2898-48F5-BD63-9540DC0FF403}" srcOrd="2" destOrd="0" presId="urn:microsoft.com/office/officeart/2005/8/layout/hierarchy1"/>
    <dgm:cxn modelId="{839EFA5E-F7B2-4B57-8C23-13F56D80DDFA}" type="presParOf" srcId="{EA52ECA9-BDBF-4DE7-9E9C-D10B1B242840}" destId="{CE4A8A3C-2220-4737-9557-951B89C71E5C}" srcOrd="3" destOrd="0" presId="urn:microsoft.com/office/officeart/2005/8/layout/hierarchy1"/>
    <dgm:cxn modelId="{820E3600-27E5-4B58-8C1B-64ED95318F99}" type="presParOf" srcId="{CE4A8A3C-2220-4737-9557-951B89C71E5C}" destId="{47B2E320-39BF-4A78-AE30-3521E10E4CF1}" srcOrd="0" destOrd="0" presId="urn:microsoft.com/office/officeart/2005/8/layout/hierarchy1"/>
    <dgm:cxn modelId="{65AEDEF3-2394-4F84-AF7F-3CE5C247D62A}" type="presParOf" srcId="{47B2E320-39BF-4A78-AE30-3521E10E4CF1}" destId="{B458F3A3-471F-4854-9860-9025A6AA085E}" srcOrd="0" destOrd="0" presId="urn:microsoft.com/office/officeart/2005/8/layout/hierarchy1"/>
    <dgm:cxn modelId="{BE795983-E31E-48F2-B063-D04F6F72BA15}" type="presParOf" srcId="{47B2E320-39BF-4A78-AE30-3521E10E4CF1}" destId="{A5D450DB-AD97-4B1A-A3B9-A39F9277EEF7}" srcOrd="1" destOrd="0" presId="urn:microsoft.com/office/officeart/2005/8/layout/hierarchy1"/>
    <dgm:cxn modelId="{05C6D4E2-21BA-49A7-ADF7-FCF18C793165}" type="presParOf" srcId="{CE4A8A3C-2220-4737-9557-951B89C71E5C}" destId="{F864BA8B-622F-4739-9914-34422DEC36D7}" srcOrd="1" destOrd="0" presId="urn:microsoft.com/office/officeart/2005/8/layout/hierarchy1"/>
    <dgm:cxn modelId="{EA95981D-23DC-4235-8C6C-706BF03518E3}" type="presParOf" srcId="{F864BA8B-622F-4739-9914-34422DEC36D7}" destId="{0554D60A-BB28-4AE0-89E7-DAD0C15DF621}" srcOrd="0" destOrd="0" presId="urn:microsoft.com/office/officeart/2005/8/layout/hierarchy1"/>
    <dgm:cxn modelId="{B7CB0830-5F8D-4659-8080-2582D66DFCCE}" type="presParOf" srcId="{F864BA8B-622F-4739-9914-34422DEC36D7}" destId="{F40C9FBB-9177-40BA-855F-318D44270D80}" srcOrd="1" destOrd="0" presId="urn:microsoft.com/office/officeart/2005/8/layout/hierarchy1"/>
    <dgm:cxn modelId="{C8937374-E75D-4305-ABEB-F206F8085FC4}" type="presParOf" srcId="{F40C9FBB-9177-40BA-855F-318D44270D80}" destId="{29EDB413-6156-4C6F-9974-511A634C717E}" srcOrd="0" destOrd="0" presId="urn:microsoft.com/office/officeart/2005/8/layout/hierarchy1"/>
    <dgm:cxn modelId="{F445B042-2715-45E0-88A1-266515EF429A}" type="presParOf" srcId="{29EDB413-6156-4C6F-9974-511A634C717E}" destId="{1D58F3B3-0361-45F8-B6BB-CA6F9043C4D2}" srcOrd="0" destOrd="0" presId="urn:microsoft.com/office/officeart/2005/8/layout/hierarchy1"/>
    <dgm:cxn modelId="{E22AF58F-04C2-4187-827B-F9B8CB30C3B7}" type="presParOf" srcId="{29EDB413-6156-4C6F-9974-511A634C717E}" destId="{F98CFB8A-78C3-4833-B9BA-CFACCA927AC5}" srcOrd="1" destOrd="0" presId="urn:microsoft.com/office/officeart/2005/8/layout/hierarchy1"/>
    <dgm:cxn modelId="{0E649831-0D0D-4CD8-AD1C-6ABC671ACD90}" type="presParOf" srcId="{F40C9FBB-9177-40BA-855F-318D44270D80}" destId="{B9FD2843-63D5-4013-89DF-7D1EA89B0804}" srcOrd="1" destOrd="0" presId="urn:microsoft.com/office/officeart/2005/8/layout/hierarchy1"/>
    <dgm:cxn modelId="{0C65EBA1-84E3-4470-A520-4CBEE939B505}" type="presParOf" srcId="{F864BA8B-622F-4739-9914-34422DEC36D7}" destId="{198EF002-B0EE-4B3A-92AE-5F9AF51D6155}" srcOrd="2" destOrd="0" presId="urn:microsoft.com/office/officeart/2005/8/layout/hierarchy1"/>
    <dgm:cxn modelId="{CBAB3890-05C7-4750-9BE9-3D5192406747}" type="presParOf" srcId="{F864BA8B-622F-4739-9914-34422DEC36D7}" destId="{F8E9BA7A-CA18-414A-8E28-78925B2A2CFF}" srcOrd="3" destOrd="0" presId="urn:microsoft.com/office/officeart/2005/8/layout/hierarchy1"/>
    <dgm:cxn modelId="{F3501EBD-2D83-4FD4-B512-FDF3F0FAA7F8}" type="presParOf" srcId="{F8E9BA7A-CA18-414A-8E28-78925B2A2CFF}" destId="{6A341CF4-C4A4-4A2B-A84D-1DB046B19ACB}" srcOrd="0" destOrd="0" presId="urn:microsoft.com/office/officeart/2005/8/layout/hierarchy1"/>
    <dgm:cxn modelId="{CFB31678-DF43-4BCC-B3FE-A7DA8B93B1C9}" type="presParOf" srcId="{6A341CF4-C4A4-4A2B-A84D-1DB046B19ACB}" destId="{3681A1DF-C6BE-4FA8-9485-D069300373B7}" srcOrd="0" destOrd="0" presId="urn:microsoft.com/office/officeart/2005/8/layout/hierarchy1"/>
    <dgm:cxn modelId="{2AF2890C-B325-44AB-870A-A8D3F5DED83A}" type="presParOf" srcId="{6A341CF4-C4A4-4A2B-A84D-1DB046B19ACB}" destId="{120034C4-1A18-4326-977C-3974F9A50ADF}" srcOrd="1" destOrd="0" presId="urn:microsoft.com/office/officeart/2005/8/layout/hierarchy1"/>
    <dgm:cxn modelId="{1F0743F9-E373-45DE-9945-5A292ABAB46C}" type="presParOf" srcId="{F8E9BA7A-CA18-414A-8E28-78925B2A2CFF}" destId="{15C7141C-AB88-47FD-9885-9849DA703BE9}" srcOrd="1" destOrd="0" presId="urn:microsoft.com/office/officeart/2005/8/layout/hierarchy1"/>
    <dgm:cxn modelId="{B6496CAF-9F9A-4BC5-A3C4-1CC36B12B6A4}" type="presParOf" srcId="{F864BA8B-622F-4739-9914-34422DEC36D7}" destId="{6A39F47B-F862-457D-9222-189F84F43981}" srcOrd="4" destOrd="0" presId="urn:microsoft.com/office/officeart/2005/8/layout/hierarchy1"/>
    <dgm:cxn modelId="{B41208FE-3C06-4E6C-BFD7-E49A68136854}" type="presParOf" srcId="{F864BA8B-622F-4739-9914-34422DEC36D7}" destId="{BA001069-97E9-42F5-9471-0BB120C6A5E2}" srcOrd="5" destOrd="0" presId="urn:microsoft.com/office/officeart/2005/8/layout/hierarchy1"/>
    <dgm:cxn modelId="{904CF98E-4DBA-40C9-9EA6-CE0EE2F0D94E}" type="presParOf" srcId="{BA001069-97E9-42F5-9471-0BB120C6A5E2}" destId="{116D9321-76B8-46F8-BB86-E09979FC5D3D}" srcOrd="0" destOrd="0" presId="urn:microsoft.com/office/officeart/2005/8/layout/hierarchy1"/>
    <dgm:cxn modelId="{FE393115-EACE-41B9-B3D5-BA95895C8282}" type="presParOf" srcId="{116D9321-76B8-46F8-BB86-E09979FC5D3D}" destId="{86ECFF05-7D26-4092-B3E5-2D33113F4731}" srcOrd="0" destOrd="0" presId="urn:microsoft.com/office/officeart/2005/8/layout/hierarchy1"/>
    <dgm:cxn modelId="{9F981919-251D-4C85-87D8-C877B43E5942}" type="presParOf" srcId="{116D9321-76B8-46F8-BB86-E09979FC5D3D}" destId="{7A74B382-5A9F-49FD-B142-EA17546710BF}" srcOrd="1" destOrd="0" presId="urn:microsoft.com/office/officeart/2005/8/layout/hierarchy1"/>
    <dgm:cxn modelId="{D69AA2B6-D32E-4566-82A3-DECE81D18728}" type="presParOf" srcId="{BA001069-97E9-42F5-9471-0BB120C6A5E2}" destId="{1088F200-2234-4B25-9EEC-DF712169E11F}" srcOrd="1" destOrd="0" presId="urn:microsoft.com/office/officeart/2005/8/layout/hierarchy1"/>
    <dgm:cxn modelId="{07D05462-2A01-46EE-A321-E1E678CFD90D}" type="presParOf" srcId="{F864BA8B-622F-4739-9914-34422DEC36D7}" destId="{EDB86B63-2BF4-4BDB-8E00-EA81EF389A04}" srcOrd="6" destOrd="0" presId="urn:microsoft.com/office/officeart/2005/8/layout/hierarchy1"/>
    <dgm:cxn modelId="{99FFD490-EA63-4885-8951-5E0BB8171B4B}" type="presParOf" srcId="{F864BA8B-622F-4739-9914-34422DEC36D7}" destId="{2C8BDDE1-9F9A-45AB-B3EA-3454FC571AA9}" srcOrd="7" destOrd="0" presId="urn:microsoft.com/office/officeart/2005/8/layout/hierarchy1"/>
    <dgm:cxn modelId="{F6DD82D1-0693-4BBB-A351-C7F6E75779E6}" type="presParOf" srcId="{2C8BDDE1-9F9A-45AB-B3EA-3454FC571AA9}" destId="{037A2DC4-7603-4F14-846F-1E11FCDCCF21}" srcOrd="0" destOrd="0" presId="urn:microsoft.com/office/officeart/2005/8/layout/hierarchy1"/>
    <dgm:cxn modelId="{4F1CB196-4FE5-424A-8144-552D64DBA2C0}" type="presParOf" srcId="{037A2DC4-7603-4F14-846F-1E11FCDCCF21}" destId="{4208C502-5C74-4019-8C7F-498C1ABA6CB1}" srcOrd="0" destOrd="0" presId="urn:microsoft.com/office/officeart/2005/8/layout/hierarchy1"/>
    <dgm:cxn modelId="{383D9A45-43B2-4D77-964C-2AC9ECF5532A}" type="presParOf" srcId="{037A2DC4-7603-4F14-846F-1E11FCDCCF21}" destId="{B0CF44DE-879A-431A-BF7D-B9A7698973FB}" srcOrd="1" destOrd="0" presId="urn:microsoft.com/office/officeart/2005/8/layout/hierarchy1"/>
    <dgm:cxn modelId="{8E5A0AE5-0DBE-4ABE-AB0D-9BDD4CDE0571}" type="presParOf" srcId="{2C8BDDE1-9F9A-45AB-B3EA-3454FC571AA9}" destId="{323A6F4C-1157-46F4-B436-331F165B2754}" srcOrd="1" destOrd="0" presId="urn:microsoft.com/office/officeart/2005/8/layout/hierarchy1"/>
    <dgm:cxn modelId="{B126B4CE-2184-4850-A648-100014C0163D}" type="presParOf" srcId="{EA52ECA9-BDBF-4DE7-9E9C-D10B1B242840}" destId="{FCE10450-49CF-4A44-8E5A-4054ED01C1DE}" srcOrd="4" destOrd="0" presId="urn:microsoft.com/office/officeart/2005/8/layout/hierarchy1"/>
    <dgm:cxn modelId="{B828D36B-B6A0-4BD8-BBC7-CA565CCAE75C}" type="presParOf" srcId="{EA52ECA9-BDBF-4DE7-9E9C-D10B1B242840}" destId="{820BFAF0-1411-4B38-83EE-7A315B932284}" srcOrd="5" destOrd="0" presId="urn:microsoft.com/office/officeart/2005/8/layout/hierarchy1"/>
    <dgm:cxn modelId="{B44C5802-99A9-4022-BA22-3B5673C18168}" type="presParOf" srcId="{820BFAF0-1411-4B38-83EE-7A315B932284}" destId="{68C48650-4BB8-46FE-B2FB-50DC005F2F70}" srcOrd="0" destOrd="0" presId="urn:microsoft.com/office/officeart/2005/8/layout/hierarchy1"/>
    <dgm:cxn modelId="{4740D034-27BF-4A3A-8174-68EAE15834F6}" type="presParOf" srcId="{68C48650-4BB8-46FE-B2FB-50DC005F2F70}" destId="{B10BD7AB-445E-4EDD-8838-0825E4EEB27A}" srcOrd="0" destOrd="0" presId="urn:microsoft.com/office/officeart/2005/8/layout/hierarchy1"/>
    <dgm:cxn modelId="{5742535A-8C4D-4453-AC56-D43E9DAFF491}" type="presParOf" srcId="{68C48650-4BB8-46FE-B2FB-50DC005F2F70}" destId="{A6F0D4AF-C576-4850-838D-29F66882ED05}" srcOrd="1" destOrd="0" presId="urn:microsoft.com/office/officeart/2005/8/layout/hierarchy1"/>
    <dgm:cxn modelId="{C9936027-10AB-4B02-AC70-3DA4119877AF}" type="presParOf" srcId="{820BFAF0-1411-4B38-83EE-7A315B932284}" destId="{FA64BA24-EBDF-4D7E-87FC-735AC6CAA2F4}" srcOrd="1" destOrd="0" presId="urn:microsoft.com/office/officeart/2005/8/layout/hierarchy1"/>
    <dgm:cxn modelId="{D19C65CD-2F16-4577-9C9C-69930867178E}" type="presParOf" srcId="{FA64BA24-EBDF-4D7E-87FC-735AC6CAA2F4}" destId="{698ABFD9-41B1-4B0B-B05F-E90E5496914E}" srcOrd="0" destOrd="0" presId="urn:microsoft.com/office/officeart/2005/8/layout/hierarchy1"/>
    <dgm:cxn modelId="{39559309-F547-4645-AD6F-191113D67C49}" type="presParOf" srcId="{FA64BA24-EBDF-4D7E-87FC-735AC6CAA2F4}" destId="{3C70B5FF-B165-4F0E-8677-D463AE6CD103}" srcOrd="1" destOrd="0" presId="urn:microsoft.com/office/officeart/2005/8/layout/hierarchy1"/>
    <dgm:cxn modelId="{0A501B2A-6238-4DB6-B10C-04CD1864AA7A}" type="presParOf" srcId="{3C70B5FF-B165-4F0E-8677-D463AE6CD103}" destId="{D78EB7FD-0F8A-4B23-B95A-08231D301357}" srcOrd="0" destOrd="0" presId="urn:microsoft.com/office/officeart/2005/8/layout/hierarchy1"/>
    <dgm:cxn modelId="{1BA81053-76E0-4D3B-A9DF-8104BFDD6937}" type="presParOf" srcId="{D78EB7FD-0F8A-4B23-B95A-08231D301357}" destId="{41E7EA0B-5506-426F-B62A-3881774E711F}" srcOrd="0" destOrd="0" presId="urn:microsoft.com/office/officeart/2005/8/layout/hierarchy1"/>
    <dgm:cxn modelId="{07C442F1-66AB-4964-996F-9F56723C695E}" type="presParOf" srcId="{D78EB7FD-0F8A-4B23-B95A-08231D301357}" destId="{5C4E4BC7-7F6A-4E27-B94C-222C7EAFC1D7}" srcOrd="1" destOrd="0" presId="urn:microsoft.com/office/officeart/2005/8/layout/hierarchy1"/>
    <dgm:cxn modelId="{6131A541-A246-4894-855E-9612B866EA38}" type="presParOf" srcId="{3C70B5FF-B165-4F0E-8677-D463AE6CD103}" destId="{EA629F90-FE4F-4740-A566-34456F4AA4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ABFD9-41B1-4B0B-B05F-E90E5496914E}">
      <dsp:nvSpPr>
        <dsp:cNvPr id="0" name=""/>
        <dsp:cNvSpPr/>
      </dsp:nvSpPr>
      <dsp:spPr>
        <a:xfrm>
          <a:off x="11147175" y="3409569"/>
          <a:ext cx="91440" cy="415171"/>
        </a:xfrm>
        <a:custGeom>
          <a:avLst/>
          <a:gdLst/>
          <a:ahLst/>
          <a:cxnLst/>
          <a:rect l="0" t="0" r="0" b="0"/>
          <a:pathLst>
            <a:path>
              <a:moveTo>
                <a:pt x="45720" y="0"/>
              </a:moveTo>
              <a:lnTo>
                <a:pt x="45720"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E10450-49CF-4A44-8E5A-4054ED01C1DE}">
      <dsp:nvSpPr>
        <dsp:cNvPr id="0" name=""/>
        <dsp:cNvSpPr/>
      </dsp:nvSpPr>
      <dsp:spPr>
        <a:xfrm>
          <a:off x="6394824" y="2087919"/>
          <a:ext cx="4798071" cy="415171"/>
        </a:xfrm>
        <a:custGeom>
          <a:avLst/>
          <a:gdLst/>
          <a:ahLst/>
          <a:cxnLst/>
          <a:rect l="0" t="0" r="0" b="0"/>
          <a:pathLst>
            <a:path>
              <a:moveTo>
                <a:pt x="0" y="0"/>
              </a:moveTo>
              <a:lnTo>
                <a:pt x="0" y="282927"/>
              </a:lnTo>
              <a:lnTo>
                <a:pt x="4798071" y="282927"/>
              </a:lnTo>
              <a:lnTo>
                <a:pt x="4798071" y="4151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B86B63-2BF4-4BDB-8E00-EA81EF389A04}">
      <dsp:nvSpPr>
        <dsp:cNvPr id="0" name=""/>
        <dsp:cNvSpPr/>
      </dsp:nvSpPr>
      <dsp:spPr>
        <a:xfrm>
          <a:off x="6831012" y="3409569"/>
          <a:ext cx="2617129" cy="415171"/>
        </a:xfrm>
        <a:custGeom>
          <a:avLst/>
          <a:gdLst/>
          <a:ahLst/>
          <a:cxnLst/>
          <a:rect l="0" t="0" r="0" b="0"/>
          <a:pathLst>
            <a:path>
              <a:moveTo>
                <a:pt x="0" y="0"/>
              </a:moveTo>
              <a:lnTo>
                <a:pt x="0" y="282927"/>
              </a:lnTo>
              <a:lnTo>
                <a:pt x="2617129" y="282927"/>
              </a:lnTo>
              <a:lnTo>
                <a:pt x="2617129"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39F47B-F862-457D-9222-189F84F43981}">
      <dsp:nvSpPr>
        <dsp:cNvPr id="0" name=""/>
        <dsp:cNvSpPr/>
      </dsp:nvSpPr>
      <dsp:spPr>
        <a:xfrm>
          <a:off x="6831012" y="3409569"/>
          <a:ext cx="872376" cy="415171"/>
        </a:xfrm>
        <a:custGeom>
          <a:avLst/>
          <a:gdLst/>
          <a:ahLst/>
          <a:cxnLst/>
          <a:rect l="0" t="0" r="0" b="0"/>
          <a:pathLst>
            <a:path>
              <a:moveTo>
                <a:pt x="0" y="0"/>
              </a:moveTo>
              <a:lnTo>
                <a:pt x="0" y="282927"/>
              </a:lnTo>
              <a:lnTo>
                <a:pt x="872376" y="282927"/>
              </a:lnTo>
              <a:lnTo>
                <a:pt x="872376"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8EF002-B0EE-4B3A-92AE-5F9AF51D6155}">
      <dsp:nvSpPr>
        <dsp:cNvPr id="0" name=""/>
        <dsp:cNvSpPr/>
      </dsp:nvSpPr>
      <dsp:spPr>
        <a:xfrm>
          <a:off x="5958636" y="3409569"/>
          <a:ext cx="872376" cy="415171"/>
        </a:xfrm>
        <a:custGeom>
          <a:avLst/>
          <a:gdLst/>
          <a:ahLst/>
          <a:cxnLst/>
          <a:rect l="0" t="0" r="0" b="0"/>
          <a:pathLst>
            <a:path>
              <a:moveTo>
                <a:pt x="872376" y="0"/>
              </a:moveTo>
              <a:lnTo>
                <a:pt x="872376" y="282927"/>
              </a:lnTo>
              <a:lnTo>
                <a:pt x="0" y="282927"/>
              </a:lnTo>
              <a:lnTo>
                <a:pt x="0"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4D60A-BB28-4AE0-89E7-DAD0C15DF621}">
      <dsp:nvSpPr>
        <dsp:cNvPr id="0" name=""/>
        <dsp:cNvSpPr/>
      </dsp:nvSpPr>
      <dsp:spPr>
        <a:xfrm>
          <a:off x="4213882" y="3409569"/>
          <a:ext cx="2617129" cy="415171"/>
        </a:xfrm>
        <a:custGeom>
          <a:avLst/>
          <a:gdLst/>
          <a:ahLst/>
          <a:cxnLst/>
          <a:rect l="0" t="0" r="0" b="0"/>
          <a:pathLst>
            <a:path>
              <a:moveTo>
                <a:pt x="2617129" y="0"/>
              </a:moveTo>
              <a:lnTo>
                <a:pt x="2617129" y="282927"/>
              </a:lnTo>
              <a:lnTo>
                <a:pt x="0" y="282927"/>
              </a:lnTo>
              <a:lnTo>
                <a:pt x="0"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C689F0-2898-48F5-BD63-9540DC0FF403}">
      <dsp:nvSpPr>
        <dsp:cNvPr id="0" name=""/>
        <dsp:cNvSpPr/>
      </dsp:nvSpPr>
      <dsp:spPr>
        <a:xfrm>
          <a:off x="6394824" y="2087919"/>
          <a:ext cx="436188" cy="415171"/>
        </a:xfrm>
        <a:custGeom>
          <a:avLst/>
          <a:gdLst/>
          <a:ahLst/>
          <a:cxnLst/>
          <a:rect l="0" t="0" r="0" b="0"/>
          <a:pathLst>
            <a:path>
              <a:moveTo>
                <a:pt x="0" y="0"/>
              </a:moveTo>
              <a:lnTo>
                <a:pt x="0" y="282927"/>
              </a:lnTo>
              <a:lnTo>
                <a:pt x="436188" y="282927"/>
              </a:lnTo>
              <a:lnTo>
                <a:pt x="436188" y="4151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A8FA2E-81A3-4F7A-9026-5A4730620B5C}">
      <dsp:nvSpPr>
        <dsp:cNvPr id="0" name=""/>
        <dsp:cNvSpPr/>
      </dsp:nvSpPr>
      <dsp:spPr>
        <a:xfrm>
          <a:off x="1596752" y="3409569"/>
          <a:ext cx="872376" cy="415171"/>
        </a:xfrm>
        <a:custGeom>
          <a:avLst/>
          <a:gdLst/>
          <a:ahLst/>
          <a:cxnLst/>
          <a:rect l="0" t="0" r="0" b="0"/>
          <a:pathLst>
            <a:path>
              <a:moveTo>
                <a:pt x="0" y="0"/>
              </a:moveTo>
              <a:lnTo>
                <a:pt x="0" y="282927"/>
              </a:lnTo>
              <a:lnTo>
                <a:pt x="872376" y="282927"/>
              </a:lnTo>
              <a:lnTo>
                <a:pt x="872376"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E26F4E-C844-4EC4-B143-239BC42C29DC}">
      <dsp:nvSpPr>
        <dsp:cNvPr id="0" name=""/>
        <dsp:cNvSpPr/>
      </dsp:nvSpPr>
      <dsp:spPr>
        <a:xfrm>
          <a:off x="724376" y="3409569"/>
          <a:ext cx="872376" cy="415171"/>
        </a:xfrm>
        <a:custGeom>
          <a:avLst/>
          <a:gdLst/>
          <a:ahLst/>
          <a:cxnLst/>
          <a:rect l="0" t="0" r="0" b="0"/>
          <a:pathLst>
            <a:path>
              <a:moveTo>
                <a:pt x="872376" y="0"/>
              </a:moveTo>
              <a:lnTo>
                <a:pt x="872376" y="282927"/>
              </a:lnTo>
              <a:lnTo>
                <a:pt x="0" y="282927"/>
              </a:lnTo>
              <a:lnTo>
                <a:pt x="0" y="415171"/>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6987CA-732A-4489-9B5D-5BDB5D150F0A}">
      <dsp:nvSpPr>
        <dsp:cNvPr id="0" name=""/>
        <dsp:cNvSpPr/>
      </dsp:nvSpPr>
      <dsp:spPr>
        <a:xfrm>
          <a:off x="1596752" y="2087919"/>
          <a:ext cx="4798071" cy="415171"/>
        </a:xfrm>
        <a:custGeom>
          <a:avLst/>
          <a:gdLst/>
          <a:ahLst/>
          <a:cxnLst/>
          <a:rect l="0" t="0" r="0" b="0"/>
          <a:pathLst>
            <a:path>
              <a:moveTo>
                <a:pt x="4798071" y="0"/>
              </a:moveTo>
              <a:lnTo>
                <a:pt x="4798071" y="282927"/>
              </a:lnTo>
              <a:lnTo>
                <a:pt x="0" y="282927"/>
              </a:lnTo>
              <a:lnTo>
                <a:pt x="0" y="4151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E22DE-4EE5-4313-99AC-4631D976CB68}">
      <dsp:nvSpPr>
        <dsp:cNvPr id="0" name=""/>
        <dsp:cNvSpPr/>
      </dsp:nvSpPr>
      <dsp:spPr>
        <a:xfrm>
          <a:off x="5681061" y="1181440"/>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765C6-F797-406F-8F29-4A5917041646}">
      <dsp:nvSpPr>
        <dsp:cNvPr id="0" name=""/>
        <dsp:cNvSpPr/>
      </dsp:nvSpPr>
      <dsp:spPr>
        <a:xfrm>
          <a:off x="5839675" y="1332123"/>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smtClean="0">
              <a:latin typeface="+mn-lt"/>
              <a:ea typeface="Verdana" pitchFamily="34" charset="0"/>
              <a:cs typeface="Verdana" pitchFamily="34" charset="0"/>
            </a:rPr>
            <a:t>La Trayectoria de lo público</a:t>
          </a:r>
          <a:endParaRPr lang="es-CO" sz="1200" b="1" kern="1200" dirty="0">
            <a:latin typeface="+mn-lt"/>
            <a:ea typeface="Verdana" pitchFamily="34" charset="0"/>
            <a:cs typeface="Verdana" pitchFamily="34" charset="0"/>
          </a:endParaRPr>
        </a:p>
      </dsp:txBody>
      <dsp:txXfrm>
        <a:off x="5866225" y="1358673"/>
        <a:ext cx="1374425" cy="853378"/>
      </dsp:txXfrm>
    </dsp:sp>
    <dsp:sp modelId="{D88EF495-989A-45F6-B47E-99EF9B8588EF}">
      <dsp:nvSpPr>
        <dsp:cNvPr id="0" name=""/>
        <dsp:cNvSpPr/>
      </dsp:nvSpPr>
      <dsp:spPr>
        <a:xfrm>
          <a:off x="882990" y="250309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3FFB6-51A9-4166-B6E9-36ED20783195}">
      <dsp:nvSpPr>
        <dsp:cNvPr id="0" name=""/>
        <dsp:cNvSpPr/>
      </dsp:nvSpPr>
      <dsp:spPr>
        <a:xfrm>
          <a:off x="1041604" y="265377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smtClean="0">
              <a:latin typeface="+mn-lt"/>
              <a:ea typeface="Verdana" pitchFamily="34" charset="0"/>
              <a:cs typeface="Verdana" pitchFamily="34" charset="0"/>
            </a:rPr>
            <a:t>Antecedentes del concepto de lo público. Los griegos</a:t>
          </a:r>
          <a:endParaRPr lang="es-CO" sz="1200" b="1" kern="1200" dirty="0">
            <a:latin typeface="+mn-lt"/>
            <a:ea typeface="Verdana" pitchFamily="34" charset="0"/>
            <a:cs typeface="Verdana" pitchFamily="34" charset="0"/>
          </a:endParaRPr>
        </a:p>
      </dsp:txBody>
      <dsp:txXfrm>
        <a:off x="1068154" y="2680324"/>
        <a:ext cx="1374425" cy="853378"/>
      </dsp:txXfrm>
    </dsp:sp>
    <dsp:sp modelId="{E6D2426C-CE25-4693-98AE-38634DA56CB7}">
      <dsp:nvSpPr>
        <dsp:cNvPr id="0" name=""/>
        <dsp:cNvSpPr/>
      </dsp:nvSpPr>
      <dsp:spPr>
        <a:xfrm>
          <a:off x="10613"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4FF43-1DDA-4DD3-9CC0-E8DCED39853F}">
      <dsp:nvSpPr>
        <dsp:cNvPr id="0" name=""/>
        <dsp:cNvSpPr/>
      </dsp:nvSpPr>
      <dsp:spPr>
        <a:xfrm>
          <a:off x="169227"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kern="1200" dirty="0" smtClean="0">
              <a:latin typeface="+mn-lt"/>
              <a:ea typeface="Verdana" pitchFamily="34" charset="0"/>
              <a:cs typeface="Verdana" pitchFamily="34" charset="0"/>
            </a:rPr>
            <a:t>El término </a:t>
          </a:r>
          <a:r>
            <a:rPr lang="es-CO" sz="1200" kern="1200" dirty="0" err="1" smtClean="0">
              <a:latin typeface="+mn-lt"/>
              <a:ea typeface="Verdana" pitchFamily="34" charset="0"/>
              <a:cs typeface="Verdana" pitchFamily="34" charset="0"/>
            </a:rPr>
            <a:t>Koinon</a:t>
          </a:r>
          <a:endParaRPr lang="es-CO" sz="1200" kern="1200" dirty="0">
            <a:latin typeface="+mn-lt"/>
            <a:ea typeface="Verdana" pitchFamily="34" charset="0"/>
            <a:cs typeface="Verdana" pitchFamily="34" charset="0"/>
          </a:endParaRPr>
        </a:p>
      </dsp:txBody>
      <dsp:txXfrm>
        <a:off x="195777" y="4001974"/>
        <a:ext cx="1374425" cy="853378"/>
      </dsp:txXfrm>
    </dsp:sp>
    <dsp:sp modelId="{15F815CE-F3B9-48C0-8620-BA5DB208AE57}">
      <dsp:nvSpPr>
        <dsp:cNvPr id="0" name=""/>
        <dsp:cNvSpPr/>
      </dsp:nvSpPr>
      <dsp:spPr>
        <a:xfrm>
          <a:off x="1755366"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6D4BD-89CD-472E-83AC-5F9E5D9DE79F}">
      <dsp:nvSpPr>
        <dsp:cNvPr id="0" name=""/>
        <dsp:cNvSpPr/>
      </dsp:nvSpPr>
      <dsp:spPr>
        <a:xfrm>
          <a:off x="1913980"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kern="1200" dirty="0" smtClean="0">
              <a:latin typeface="+mn-lt"/>
              <a:ea typeface="Verdana" panose="020B0604030504040204" pitchFamily="34" charset="0"/>
              <a:cs typeface="Verdana" panose="020B0604030504040204" pitchFamily="34" charset="0"/>
            </a:rPr>
            <a:t>El término </a:t>
          </a:r>
          <a:r>
            <a:rPr lang="es-CO" sz="1200" kern="1200" dirty="0" err="1" smtClean="0">
              <a:latin typeface="+mn-lt"/>
              <a:ea typeface="Verdana" panose="020B0604030504040204" pitchFamily="34" charset="0"/>
              <a:cs typeface="Verdana" panose="020B0604030504040204" pitchFamily="34" charset="0"/>
            </a:rPr>
            <a:t>Idion</a:t>
          </a:r>
          <a:endParaRPr lang="es-CO" sz="1200" kern="1200" dirty="0">
            <a:latin typeface="+mn-lt"/>
            <a:ea typeface="Verdana" panose="020B0604030504040204" pitchFamily="34" charset="0"/>
            <a:cs typeface="Verdana" panose="020B0604030504040204" pitchFamily="34" charset="0"/>
          </a:endParaRPr>
        </a:p>
      </dsp:txBody>
      <dsp:txXfrm>
        <a:off x="1940530" y="4001974"/>
        <a:ext cx="1374425" cy="853378"/>
      </dsp:txXfrm>
    </dsp:sp>
    <dsp:sp modelId="{B458F3A3-471F-4854-9860-9025A6AA085E}">
      <dsp:nvSpPr>
        <dsp:cNvPr id="0" name=""/>
        <dsp:cNvSpPr/>
      </dsp:nvSpPr>
      <dsp:spPr>
        <a:xfrm>
          <a:off x="6117249" y="250309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450DB-AD97-4B1A-A3B9-A39F9277EEF7}">
      <dsp:nvSpPr>
        <dsp:cNvPr id="0" name=""/>
        <dsp:cNvSpPr/>
      </dsp:nvSpPr>
      <dsp:spPr>
        <a:xfrm>
          <a:off x="6275863" y="265377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smtClean="0">
              <a:latin typeface="+mn-lt"/>
              <a:ea typeface="Verdana" pitchFamily="34" charset="0"/>
              <a:cs typeface="Verdana" pitchFamily="34" charset="0"/>
            </a:rPr>
            <a:t>El nuevo paradigma de lo público</a:t>
          </a:r>
          <a:endParaRPr lang="es-CO" sz="1200" b="1" kern="1200" dirty="0">
            <a:latin typeface="+mn-lt"/>
            <a:ea typeface="Verdana" pitchFamily="34" charset="0"/>
            <a:cs typeface="Verdana" pitchFamily="34" charset="0"/>
          </a:endParaRPr>
        </a:p>
      </dsp:txBody>
      <dsp:txXfrm>
        <a:off x="6302413" y="2680324"/>
        <a:ext cx="1374425" cy="853378"/>
      </dsp:txXfrm>
    </dsp:sp>
    <dsp:sp modelId="{1D58F3B3-0361-45F8-B6BB-CA6F9043C4D2}">
      <dsp:nvSpPr>
        <dsp:cNvPr id="0" name=""/>
        <dsp:cNvSpPr/>
      </dsp:nvSpPr>
      <dsp:spPr>
        <a:xfrm>
          <a:off x="3500120"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CFB8A-78C3-4833-B9BA-CFACCA927AC5}">
      <dsp:nvSpPr>
        <dsp:cNvPr id="0" name=""/>
        <dsp:cNvSpPr/>
      </dsp:nvSpPr>
      <dsp:spPr>
        <a:xfrm>
          <a:off x="3658734"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0" kern="1200" dirty="0" smtClean="0">
              <a:latin typeface="+mn-lt"/>
              <a:ea typeface="Verdana" pitchFamily="34" charset="0"/>
              <a:cs typeface="Verdana" pitchFamily="34" charset="0"/>
            </a:rPr>
            <a:t>Definición y estructura</a:t>
          </a:r>
          <a:endParaRPr lang="es-CO" sz="1200" b="0" kern="1200" dirty="0">
            <a:latin typeface="+mn-lt"/>
            <a:ea typeface="Verdana" pitchFamily="34" charset="0"/>
            <a:cs typeface="Verdana" pitchFamily="34" charset="0"/>
          </a:endParaRPr>
        </a:p>
      </dsp:txBody>
      <dsp:txXfrm>
        <a:off x="3685284" y="4001974"/>
        <a:ext cx="1374425" cy="853378"/>
      </dsp:txXfrm>
    </dsp:sp>
    <dsp:sp modelId="{3681A1DF-C6BE-4FA8-9485-D069300373B7}">
      <dsp:nvSpPr>
        <dsp:cNvPr id="0" name=""/>
        <dsp:cNvSpPr/>
      </dsp:nvSpPr>
      <dsp:spPr>
        <a:xfrm>
          <a:off x="5244873"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0034C4-1A18-4326-977C-3974F9A50ADF}">
      <dsp:nvSpPr>
        <dsp:cNvPr id="0" name=""/>
        <dsp:cNvSpPr/>
      </dsp:nvSpPr>
      <dsp:spPr>
        <a:xfrm>
          <a:off x="5403487"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0" kern="1200" dirty="0" smtClean="0">
              <a:latin typeface="+mn-lt"/>
              <a:ea typeface="Verdana" pitchFamily="34" charset="0"/>
              <a:cs typeface="Verdana" pitchFamily="34" charset="0"/>
            </a:rPr>
            <a:t>La sociedad moderna</a:t>
          </a:r>
          <a:endParaRPr lang="es-CO" sz="1200" b="0" kern="1200" dirty="0">
            <a:latin typeface="+mn-lt"/>
            <a:ea typeface="Verdana" pitchFamily="34" charset="0"/>
            <a:cs typeface="Verdana" pitchFamily="34" charset="0"/>
          </a:endParaRPr>
        </a:p>
      </dsp:txBody>
      <dsp:txXfrm>
        <a:off x="5430037" y="4001974"/>
        <a:ext cx="1374425" cy="853378"/>
      </dsp:txXfrm>
    </dsp:sp>
    <dsp:sp modelId="{86ECFF05-7D26-4092-B3E5-2D33113F4731}">
      <dsp:nvSpPr>
        <dsp:cNvPr id="0" name=""/>
        <dsp:cNvSpPr/>
      </dsp:nvSpPr>
      <dsp:spPr>
        <a:xfrm>
          <a:off x="6989626"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4B382-5A9F-49FD-B142-EA17546710BF}">
      <dsp:nvSpPr>
        <dsp:cNvPr id="0" name=""/>
        <dsp:cNvSpPr/>
      </dsp:nvSpPr>
      <dsp:spPr>
        <a:xfrm>
          <a:off x="7148240"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0" kern="1200" dirty="0" smtClean="0">
              <a:latin typeface="+mn-lt"/>
              <a:ea typeface="Verdana" pitchFamily="34" charset="0"/>
              <a:cs typeface="Verdana" pitchFamily="34" charset="0"/>
            </a:rPr>
            <a:t>La ilegalidad</a:t>
          </a:r>
          <a:endParaRPr lang="es-CO" sz="1200" b="0" kern="1200" dirty="0">
            <a:latin typeface="+mn-lt"/>
            <a:ea typeface="Verdana" pitchFamily="34" charset="0"/>
            <a:cs typeface="Verdana" pitchFamily="34" charset="0"/>
          </a:endParaRPr>
        </a:p>
      </dsp:txBody>
      <dsp:txXfrm>
        <a:off x="7174790" y="4001974"/>
        <a:ext cx="1374425" cy="853378"/>
      </dsp:txXfrm>
    </dsp:sp>
    <dsp:sp modelId="{4208C502-5C74-4019-8C7F-498C1ABA6CB1}">
      <dsp:nvSpPr>
        <dsp:cNvPr id="0" name=""/>
        <dsp:cNvSpPr/>
      </dsp:nvSpPr>
      <dsp:spPr>
        <a:xfrm>
          <a:off x="8734379"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F44DE-879A-431A-BF7D-B9A7698973FB}">
      <dsp:nvSpPr>
        <dsp:cNvPr id="0" name=""/>
        <dsp:cNvSpPr/>
      </dsp:nvSpPr>
      <dsp:spPr>
        <a:xfrm>
          <a:off x="8892993"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0" kern="1200" dirty="0" smtClean="0">
              <a:latin typeface="+mn-lt"/>
              <a:ea typeface="Verdana" pitchFamily="34" charset="0"/>
              <a:cs typeface="Verdana" pitchFamily="34" charset="0"/>
            </a:rPr>
            <a:t>Lo estatal</a:t>
          </a:r>
          <a:endParaRPr lang="es-CO" sz="1200" b="0" kern="1200" dirty="0">
            <a:latin typeface="+mn-lt"/>
            <a:ea typeface="Verdana" pitchFamily="34" charset="0"/>
            <a:cs typeface="Verdana" pitchFamily="34" charset="0"/>
          </a:endParaRPr>
        </a:p>
      </dsp:txBody>
      <dsp:txXfrm>
        <a:off x="8919543" y="4001974"/>
        <a:ext cx="1374425" cy="853378"/>
      </dsp:txXfrm>
    </dsp:sp>
    <dsp:sp modelId="{B10BD7AB-445E-4EDD-8838-0825E4EEB27A}">
      <dsp:nvSpPr>
        <dsp:cNvPr id="0" name=""/>
        <dsp:cNvSpPr/>
      </dsp:nvSpPr>
      <dsp:spPr>
        <a:xfrm>
          <a:off x="10479133" y="250309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0D4AF-C576-4850-838D-29F66882ED05}">
      <dsp:nvSpPr>
        <dsp:cNvPr id="0" name=""/>
        <dsp:cNvSpPr/>
      </dsp:nvSpPr>
      <dsp:spPr>
        <a:xfrm>
          <a:off x="10637747" y="265377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smtClean="0">
              <a:latin typeface="+mn-lt"/>
              <a:ea typeface="Verdana" pitchFamily="34" charset="0"/>
              <a:cs typeface="Verdana" pitchFamily="34" charset="0"/>
            </a:rPr>
            <a:t>Implicaciones organizacionales de la nueva mirada de lo público</a:t>
          </a:r>
          <a:endParaRPr lang="es-CO" sz="1200" b="1" kern="1200" dirty="0">
            <a:latin typeface="+mn-lt"/>
            <a:ea typeface="Verdana" pitchFamily="34" charset="0"/>
            <a:cs typeface="Verdana" pitchFamily="34" charset="0"/>
          </a:endParaRPr>
        </a:p>
      </dsp:txBody>
      <dsp:txXfrm>
        <a:off x="10664297" y="2680324"/>
        <a:ext cx="1374425" cy="853378"/>
      </dsp:txXfrm>
    </dsp:sp>
    <dsp:sp modelId="{41E7EA0B-5506-426F-B62A-3881774E711F}">
      <dsp:nvSpPr>
        <dsp:cNvPr id="0" name=""/>
        <dsp:cNvSpPr/>
      </dsp:nvSpPr>
      <dsp:spPr>
        <a:xfrm>
          <a:off x="10479133" y="3824741"/>
          <a:ext cx="1427525" cy="9064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E4BC7-7F6A-4E27-B94C-222C7EAFC1D7}">
      <dsp:nvSpPr>
        <dsp:cNvPr id="0" name=""/>
        <dsp:cNvSpPr/>
      </dsp:nvSpPr>
      <dsp:spPr>
        <a:xfrm>
          <a:off x="10637747" y="3975424"/>
          <a:ext cx="1427525" cy="90647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kern="1200" dirty="0" smtClean="0">
              <a:latin typeface="+mn-lt"/>
              <a:ea typeface="Verdana" panose="020B0604030504040204" pitchFamily="34" charset="0"/>
              <a:cs typeface="Verdana" panose="020B0604030504040204" pitchFamily="34" charset="0"/>
            </a:rPr>
            <a:t>Organizaciones</a:t>
          </a:r>
          <a:endParaRPr lang="es-CO" sz="1200" kern="1200" dirty="0">
            <a:latin typeface="+mn-lt"/>
            <a:ea typeface="Verdana" panose="020B0604030504040204" pitchFamily="34" charset="0"/>
            <a:cs typeface="Verdana" panose="020B0604030504040204" pitchFamily="34" charset="0"/>
          </a:endParaRPr>
        </a:p>
      </dsp:txBody>
      <dsp:txXfrm>
        <a:off x="10664297" y="4001974"/>
        <a:ext cx="1374425" cy="8533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43E73-AD29-4544-BF68-B70E49C19D93}" type="datetimeFigureOut">
              <a:rPr lang="es-CO" smtClean="0"/>
              <a:t>21/09/2017</a:t>
            </a:fld>
            <a:endParaRPr lang="es-CO"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1D8AD8-9717-4132-B5DC-6E5BDA87EB44}" type="slidenum">
              <a:rPr lang="es-CO" smtClean="0"/>
              <a:t>‹Nº›</a:t>
            </a:fld>
            <a:endParaRPr lang="es-CO" dirty="0"/>
          </a:p>
        </p:txBody>
      </p:sp>
    </p:spTree>
    <p:extLst>
      <p:ext uri="{BB962C8B-B14F-4D97-AF65-F5344CB8AC3E}">
        <p14:creationId xmlns:p14="http://schemas.microsoft.com/office/powerpoint/2010/main" val="3794478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E2C03-6493-40EB-8A80-D2FBBD7245EE}" type="datetimeFigureOut">
              <a:rPr lang="es-CO" smtClean="0"/>
              <a:t>21/09/2017</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91234-3534-46F8-812D-2A6D65B248C2}" type="slidenum">
              <a:rPr lang="es-CO" smtClean="0"/>
              <a:t>‹Nº›</a:t>
            </a:fld>
            <a:endParaRPr lang="es-CO" dirty="0"/>
          </a:p>
        </p:txBody>
      </p:sp>
    </p:spTree>
    <p:extLst>
      <p:ext uri="{BB962C8B-B14F-4D97-AF65-F5344CB8AC3E}">
        <p14:creationId xmlns:p14="http://schemas.microsoft.com/office/powerpoint/2010/main" val="18148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DC991234-3534-46F8-812D-2A6D65B248C2}" type="slidenum">
              <a:rPr lang="es-CO" smtClean="0"/>
              <a:t>1</a:t>
            </a:fld>
            <a:endParaRPr lang="es-CO" dirty="0"/>
          </a:p>
        </p:txBody>
      </p:sp>
    </p:spTree>
    <p:extLst>
      <p:ext uri="{BB962C8B-B14F-4D97-AF65-F5344CB8AC3E}">
        <p14:creationId xmlns:p14="http://schemas.microsoft.com/office/powerpoint/2010/main" val="23127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pos de Recursos">
    <p:spTree>
      <p:nvGrpSpPr>
        <p:cNvPr id="1" name=""/>
        <p:cNvGrpSpPr/>
        <p:nvPr/>
      </p:nvGrpSpPr>
      <p:grpSpPr>
        <a:xfrm>
          <a:off x="0" y="0"/>
          <a:ext cx="0" cy="0"/>
          <a:chOff x="0" y="0"/>
          <a:chExt cx="0" cy="0"/>
        </a:xfrm>
      </p:grpSpPr>
      <p:sp>
        <p:nvSpPr>
          <p:cNvPr id="30" name="Rectángulo 29"/>
          <p:cNvSpPr/>
          <p:nvPr userDrawn="1"/>
        </p:nvSpPr>
        <p:spPr>
          <a:xfrm>
            <a:off x="0" y="0"/>
            <a:ext cx="12192000" cy="448893"/>
          </a:xfrm>
          <a:prstGeom prst="rect">
            <a:avLst/>
          </a:prstGeom>
          <a:solidFill>
            <a:srgbClr val="1AC4C4"/>
          </a:solid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Rectángulo 30"/>
          <p:cNvSpPr/>
          <p:nvPr userDrawn="1"/>
        </p:nvSpPr>
        <p:spPr>
          <a:xfrm>
            <a:off x="9586452" y="0"/>
            <a:ext cx="2605547" cy="44889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aphicFrame>
        <p:nvGraphicFramePr>
          <p:cNvPr id="32" name="Tabla 31"/>
          <p:cNvGraphicFramePr>
            <a:graphicFrameLocks noGrp="1"/>
          </p:cNvGraphicFramePr>
          <p:nvPr userDrawn="1">
            <p:extLst>
              <p:ext uri="{D42A27DB-BD31-4B8C-83A1-F6EECF244321}">
                <p14:modId xmlns:p14="http://schemas.microsoft.com/office/powerpoint/2010/main" val="1964401907"/>
              </p:ext>
            </p:extLst>
          </p:nvPr>
        </p:nvGraphicFramePr>
        <p:xfrm>
          <a:off x="441852" y="908566"/>
          <a:ext cx="11007076" cy="5327046"/>
        </p:xfrm>
        <a:graphic>
          <a:graphicData uri="http://schemas.openxmlformats.org/drawingml/2006/table">
            <a:tbl>
              <a:tblPr firstRow="1" bandRow="1">
                <a:tableStyleId>{5940675A-B579-460E-94D1-54222C63F5DA}</a:tableStyleId>
              </a:tblPr>
              <a:tblGrid>
                <a:gridCol w="5503538"/>
                <a:gridCol w="5503538"/>
              </a:tblGrid>
              <a:tr h="4215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smtClean="0">
                          <a:solidFill>
                            <a:srgbClr val="1AC4C4"/>
                          </a:solidFill>
                        </a:rPr>
                        <a:t>Tipos de recursos</a:t>
                      </a:r>
                    </a:p>
                    <a:p>
                      <a:pPr algn="ctr"/>
                      <a:endParaRPr lang="es-CO" b="1" dirty="0"/>
                    </a:p>
                  </a:txBody>
                  <a:tcPr marL="28575" marR="28575"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smtClean="0">
                          <a:solidFill>
                            <a:srgbClr val="1AC4C4"/>
                          </a:solidFill>
                        </a:rPr>
                        <a:t>Retos</a:t>
                      </a:r>
                    </a:p>
                  </a:txBody>
                  <a:tcPr/>
                </a:tc>
              </a:tr>
              <a:tr h="287094">
                <a:tc>
                  <a:txBody>
                    <a:bodyPr/>
                    <a:lstStyle/>
                    <a:p>
                      <a:pPr rtl="0" fontAlgn="b"/>
                      <a:r>
                        <a:rPr lang="es-CO" sz="1400" dirty="0">
                          <a:solidFill>
                            <a:srgbClr val="44546A"/>
                          </a:solidFill>
                          <a:effectLst/>
                          <a:latin typeface="+mn-lt"/>
                        </a:rPr>
                        <a:t>Pdf</a:t>
                      </a:r>
                    </a:p>
                  </a:txBody>
                  <a:tcPr marL="28575" marR="28575" marT="0" marB="0" anchor="b"/>
                </a:tc>
                <a:tc>
                  <a:txBody>
                    <a:bodyPr/>
                    <a:lstStyle/>
                    <a:p>
                      <a:pPr rtl="0" fontAlgn="b"/>
                      <a:r>
                        <a:rPr lang="es-CO" sz="1400" dirty="0">
                          <a:solidFill>
                            <a:srgbClr val="44546A"/>
                          </a:solidFill>
                          <a:effectLst/>
                          <a:latin typeface="+mn-lt"/>
                        </a:rPr>
                        <a:t>Sopas de letras</a:t>
                      </a:r>
                    </a:p>
                  </a:txBody>
                  <a:tcPr marL="28575" marR="28575" marT="0" marB="0" anchor="b"/>
                </a:tc>
              </a:tr>
              <a:tr h="287094">
                <a:tc>
                  <a:txBody>
                    <a:bodyPr/>
                    <a:lstStyle/>
                    <a:p>
                      <a:pPr rtl="0" fontAlgn="b"/>
                      <a:r>
                        <a:rPr lang="es-CO" sz="1400" dirty="0">
                          <a:solidFill>
                            <a:srgbClr val="44546A"/>
                          </a:solidFill>
                          <a:effectLst/>
                          <a:latin typeface="+mn-lt"/>
                        </a:rPr>
                        <a:t>Infografías Interactiva</a:t>
                      </a:r>
                    </a:p>
                  </a:txBody>
                  <a:tcPr marL="28575" marR="28575" marT="0" marB="0" anchor="b"/>
                </a:tc>
                <a:tc>
                  <a:txBody>
                    <a:bodyPr/>
                    <a:lstStyle/>
                    <a:p>
                      <a:pPr rtl="0" fontAlgn="b"/>
                      <a:r>
                        <a:rPr lang="es-CO" sz="1400" dirty="0">
                          <a:solidFill>
                            <a:srgbClr val="44546A"/>
                          </a:solidFill>
                          <a:effectLst/>
                          <a:latin typeface="+mn-lt"/>
                        </a:rPr>
                        <a:t>Crucigramas</a:t>
                      </a:r>
                    </a:p>
                  </a:txBody>
                  <a:tcPr marL="28575" marR="28575" marT="0" marB="0" anchor="b"/>
                </a:tc>
              </a:tr>
              <a:tr h="287094">
                <a:tc>
                  <a:txBody>
                    <a:bodyPr/>
                    <a:lstStyle/>
                    <a:p>
                      <a:pPr rtl="0" fontAlgn="b"/>
                      <a:r>
                        <a:rPr lang="es-CO" sz="1400" dirty="0" smtClean="0">
                          <a:solidFill>
                            <a:srgbClr val="44546A"/>
                          </a:solidFill>
                          <a:effectLst/>
                          <a:latin typeface="+mn-lt"/>
                        </a:rPr>
                        <a:t>Infografías </a:t>
                      </a:r>
                      <a:r>
                        <a:rPr lang="es-CO" sz="1400" dirty="0">
                          <a:solidFill>
                            <a:srgbClr val="44546A"/>
                          </a:solidFill>
                          <a:effectLst/>
                          <a:latin typeface="+mn-lt"/>
                        </a:rPr>
                        <a:t>planas</a:t>
                      </a:r>
                    </a:p>
                  </a:txBody>
                  <a:tcPr marL="28575" marR="28575" marT="0" marB="0" anchor="b"/>
                </a:tc>
                <a:tc>
                  <a:txBody>
                    <a:bodyPr/>
                    <a:lstStyle/>
                    <a:p>
                      <a:pPr rtl="0" fontAlgn="b"/>
                      <a:r>
                        <a:rPr lang="es-CO" sz="1400" dirty="0">
                          <a:solidFill>
                            <a:srgbClr val="44546A"/>
                          </a:solidFill>
                          <a:effectLst/>
                          <a:latin typeface="+mn-lt"/>
                        </a:rPr>
                        <a:t>Completar</a:t>
                      </a:r>
                    </a:p>
                  </a:txBody>
                  <a:tcPr marL="28575" marR="28575" marT="0" marB="0" anchor="b"/>
                </a:tc>
              </a:tr>
              <a:tr h="287094">
                <a:tc>
                  <a:txBody>
                    <a:bodyPr/>
                    <a:lstStyle/>
                    <a:p>
                      <a:pPr rtl="0" fontAlgn="b"/>
                      <a:r>
                        <a:rPr lang="es-CO" sz="1400" dirty="0">
                          <a:solidFill>
                            <a:srgbClr val="44546A"/>
                          </a:solidFill>
                          <a:effectLst/>
                          <a:latin typeface="+mn-lt"/>
                        </a:rPr>
                        <a:t>Esquemas/mapas</a:t>
                      </a:r>
                    </a:p>
                  </a:txBody>
                  <a:tcPr marL="28575" marR="28575" marT="0" marB="0" anchor="b"/>
                </a:tc>
                <a:tc>
                  <a:txBody>
                    <a:bodyPr/>
                    <a:lstStyle/>
                    <a:p>
                      <a:pPr rtl="0" fontAlgn="b"/>
                      <a:r>
                        <a:rPr lang="es-CO" sz="1400" dirty="0">
                          <a:solidFill>
                            <a:srgbClr val="44546A"/>
                          </a:solidFill>
                          <a:effectLst/>
                          <a:latin typeface="+mn-lt"/>
                        </a:rPr>
                        <a:t>Ordenar una secuencia</a:t>
                      </a:r>
                    </a:p>
                  </a:txBody>
                  <a:tcPr marL="28575" marR="28575" marT="0" marB="0" anchor="b"/>
                </a:tc>
              </a:tr>
              <a:tr h="287094">
                <a:tc>
                  <a:txBody>
                    <a:bodyPr/>
                    <a:lstStyle/>
                    <a:p>
                      <a:pPr rtl="0" fontAlgn="b"/>
                      <a:r>
                        <a:rPr lang="es-CO" sz="1400" dirty="0">
                          <a:solidFill>
                            <a:srgbClr val="44546A"/>
                          </a:solidFill>
                          <a:effectLst/>
                          <a:latin typeface="+mn-lt"/>
                        </a:rPr>
                        <a:t>Video </a:t>
                      </a:r>
                      <a:r>
                        <a:rPr lang="es-CO" sz="1400" dirty="0" smtClean="0">
                          <a:solidFill>
                            <a:srgbClr val="44546A"/>
                          </a:solidFill>
                          <a:effectLst/>
                          <a:latin typeface="+mn-lt"/>
                        </a:rPr>
                        <a:t>con </a:t>
                      </a:r>
                      <a:r>
                        <a:rPr lang="es-CO" sz="1400" dirty="0">
                          <a:solidFill>
                            <a:srgbClr val="44546A"/>
                          </a:solidFill>
                          <a:effectLst/>
                          <a:latin typeface="+mn-lt"/>
                        </a:rPr>
                        <a:t>expertos</a:t>
                      </a:r>
                    </a:p>
                  </a:txBody>
                  <a:tcPr marL="28575" marR="28575" marT="0" marB="0" anchor="b"/>
                </a:tc>
                <a:tc>
                  <a:txBody>
                    <a:bodyPr/>
                    <a:lstStyle/>
                    <a:p>
                      <a:pPr rtl="0" fontAlgn="b"/>
                      <a:r>
                        <a:rPr lang="es-CO" sz="1400" dirty="0" smtClean="0">
                          <a:solidFill>
                            <a:srgbClr val="44546A"/>
                          </a:solidFill>
                          <a:effectLst/>
                          <a:latin typeface="+mn-lt"/>
                        </a:rPr>
                        <a:t>Relacionar columnas</a:t>
                      </a:r>
                      <a:endParaRPr lang="es-CO" sz="1400" dirty="0">
                        <a:solidFill>
                          <a:srgbClr val="44546A"/>
                        </a:solidFill>
                        <a:effectLst/>
                        <a:latin typeface="+mn-lt"/>
                      </a:endParaRPr>
                    </a:p>
                  </a:txBody>
                  <a:tcPr marL="28575" marR="28575" marT="0" marB="0" anchor="b"/>
                </a:tc>
              </a:tr>
              <a:tr h="287094">
                <a:tc>
                  <a:txBody>
                    <a:bodyPr/>
                    <a:lstStyle/>
                    <a:p>
                      <a:pPr rtl="0" fontAlgn="b"/>
                      <a:r>
                        <a:rPr lang="es-CO" sz="1400" dirty="0">
                          <a:solidFill>
                            <a:srgbClr val="44546A"/>
                          </a:solidFill>
                          <a:effectLst/>
                          <a:latin typeface="+mn-lt"/>
                        </a:rPr>
                        <a:t>Objetos Virtuales de Aprendizaje</a:t>
                      </a:r>
                    </a:p>
                  </a:txBody>
                  <a:tcPr marL="28575" marR="28575" marT="0" marB="0" anchor="b"/>
                </a:tc>
                <a:tc>
                  <a:txBody>
                    <a:bodyPr/>
                    <a:lstStyle/>
                    <a:p>
                      <a:pPr rtl="0" fontAlgn="b"/>
                      <a:r>
                        <a:rPr lang="es-CO" sz="1400" dirty="0">
                          <a:solidFill>
                            <a:srgbClr val="44546A"/>
                          </a:solidFill>
                          <a:effectLst/>
                          <a:latin typeface="+mn-lt"/>
                        </a:rPr>
                        <a:t>Caza del tesoro</a:t>
                      </a:r>
                    </a:p>
                  </a:txBody>
                  <a:tcPr marL="28575" marR="28575" marT="0" marB="0" anchor="b"/>
                </a:tc>
              </a:tr>
              <a:tr h="287094">
                <a:tc>
                  <a:txBody>
                    <a:bodyPr/>
                    <a:lstStyle/>
                    <a:p>
                      <a:pPr rtl="0" fontAlgn="b"/>
                      <a:r>
                        <a:rPr lang="es-CO" sz="1400" dirty="0">
                          <a:solidFill>
                            <a:srgbClr val="44546A"/>
                          </a:solidFill>
                          <a:effectLst/>
                          <a:latin typeface="+mn-lt"/>
                        </a:rPr>
                        <a:t>Video Tutoriales</a:t>
                      </a:r>
                    </a:p>
                  </a:txBody>
                  <a:tcPr marL="28575" marR="28575" marT="0" marB="0" anchor="b"/>
                </a:tc>
                <a:tc>
                  <a:txBody>
                    <a:bodyPr/>
                    <a:lstStyle/>
                    <a:p>
                      <a:endParaRPr lang="es-CO" sz="1100" dirty="0"/>
                    </a:p>
                  </a:txBody>
                  <a:tcPr/>
                </a:tc>
              </a:tr>
              <a:tr h="287094">
                <a:tc>
                  <a:txBody>
                    <a:bodyPr/>
                    <a:lstStyle/>
                    <a:p>
                      <a:pPr rtl="0" fontAlgn="b"/>
                      <a:r>
                        <a:rPr lang="es-CO" sz="1400" dirty="0">
                          <a:solidFill>
                            <a:srgbClr val="44546A"/>
                          </a:solidFill>
                          <a:effectLst/>
                          <a:latin typeface="+mn-lt"/>
                        </a:rPr>
                        <a:t>Cartillas Interactivas</a:t>
                      </a:r>
                    </a:p>
                  </a:txBody>
                  <a:tcPr marL="28575" marR="28575" marT="0" marB="0" anchor="b"/>
                </a:tc>
                <a:tc>
                  <a:txBody>
                    <a:bodyPr/>
                    <a:lstStyle/>
                    <a:p>
                      <a:endParaRPr lang="es-CO" sz="1100" dirty="0"/>
                    </a:p>
                  </a:txBody>
                  <a:tcPr/>
                </a:tc>
              </a:tr>
              <a:tr h="287094">
                <a:tc>
                  <a:txBody>
                    <a:bodyPr/>
                    <a:lstStyle/>
                    <a:p>
                      <a:pPr rtl="0" fontAlgn="b"/>
                      <a:r>
                        <a:rPr lang="es-CO" sz="1400" dirty="0">
                          <a:solidFill>
                            <a:srgbClr val="44546A"/>
                          </a:solidFill>
                          <a:effectLst/>
                          <a:latin typeface="+mn-lt"/>
                        </a:rPr>
                        <a:t>Casos de Estudio</a:t>
                      </a:r>
                    </a:p>
                  </a:txBody>
                  <a:tcPr marL="28575" marR="28575" marT="0" marB="0" anchor="b"/>
                </a:tc>
                <a:tc>
                  <a:txBody>
                    <a:bodyPr/>
                    <a:lstStyle/>
                    <a:p>
                      <a:endParaRPr lang="es-CO" sz="1100" dirty="0"/>
                    </a:p>
                  </a:txBody>
                  <a:tcPr/>
                </a:tc>
              </a:tr>
              <a:tr h="28709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400" dirty="0" smtClean="0">
                        <a:solidFill>
                          <a:srgbClr val="1AC4C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1AC4C4"/>
                          </a:solidFill>
                        </a:rPr>
                        <a:t>Iconos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400" b="1" dirty="0" smtClean="0">
                        <a:solidFill>
                          <a:srgbClr val="1AC4C4"/>
                        </a:solidFill>
                      </a:endParaRPr>
                    </a:p>
                  </a:txBody>
                  <a:tcPr marL="28575" marR="28575" marT="0" marB="0" anchor="b"/>
                </a:tc>
                <a:tc hMerge="1">
                  <a:txBody>
                    <a:bodyPr/>
                    <a:lstStyle/>
                    <a:p>
                      <a:endParaRPr lang="es-CO" sz="1100" dirty="0"/>
                    </a:p>
                  </a:txBody>
                  <a:tcPr/>
                </a:tc>
              </a:tr>
              <a:tr h="287094">
                <a:tc gridSpan="2">
                  <a:txBody>
                    <a:bodyPr/>
                    <a:lstStyle/>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a:solidFill>
                          <a:srgbClr val="44546A"/>
                        </a:solidFill>
                        <a:effectLst/>
                        <a:latin typeface="+mn-lt"/>
                      </a:endParaRPr>
                    </a:p>
                  </a:txBody>
                  <a:tcPr marL="28575" marR="28575" marT="0" marB="0" anchor="b"/>
                </a:tc>
                <a:tc hMerge="1">
                  <a:txBody>
                    <a:bodyPr/>
                    <a:lstStyle/>
                    <a:p>
                      <a:endParaRPr lang="es-CO" sz="1100" dirty="0"/>
                    </a:p>
                  </a:txBody>
                  <a:tcPr/>
                </a:tc>
              </a:tr>
            </a:tbl>
          </a:graphicData>
        </a:graphic>
      </p:graphicFrame>
      <p:sp>
        <p:nvSpPr>
          <p:cNvPr id="33" name="CuadroTexto 32"/>
          <p:cNvSpPr txBox="1"/>
          <p:nvPr userDrawn="1"/>
        </p:nvSpPr>
        <p:spPr>
          <a:xfrm>
            <a:off x="81942" y="53669"/>
            <a:ext cx="2123466" cy="369332"/>
          </a:xfrm>
          <a:prstGeom prst="rect">
            <a:avLst/>
          </a:prstGeom>
          <a:noFill/>
        </p:spPr>
        <p:txBody>
          <a:bodyPr wrap="none" rtlCol="0">
            <a:spAutoFit/>
          </a:bodyPr>
          <a:lstStyle/>
          <a:p>
            <a:r>
              <a:rPr lang="es-CO" sz="1800" b="1" dirty="0" smtClean="0">
                <a:solidFill>
                  <a:schemeClr val="bg1"/>
                </a:solidFill>
              </a:rPr>
              <a:t>TIPOS DE RECURSOS</a:t>
            </a:r>
            <a:endParaRPr lang="es-CO" sz="1800" b="1" dirty="0">
              <a:solidFill>
                <a:schemeClr val="bg1"/>
              </a:solidFill>
            </a:endParaRPr>
          </a:p>
        </p:txBody>
      </p:sp>
      <p:sp>
        <p:nvSpPr>
          <p:cNvPr id="34" name="CuadroTexto 33"/>
          <p:cNvSpPr txBox="1"/>
          <p:nvPr userDrawn="1"/>
        </p:nvSpPr>
        <p:spPr>
          <a:xfrm>
            <a:off x="722446" y="5762835"/>
            <a:ext cx="1821796" cy="430887"/>
          </a:xfrm>
          <a:prstGeom prst="rect">
            <a:avLst/>
          </a:prstGeom>
          <a:noFill/>
        </p:spPr>
        <p:txBody>
          <a:bodyPr wrap="square" rtlCol="0">
            <a:spAutoFit/>
          </a:bodyPr>
          <a:lstStyle/>
          <a:p>
            <a:pPr algn="ctr"/>
            <a:r>
              <a:rPr lang="es-CO" sz="1100" b="1" dirty="0" smtClean="0">
                <a:solidFill>
                  <a:schemeClr val="bg1">
                    <a:lumMod val="50000"/>
                  </a:schemeClr>
                </a:solidFill>
              </a:rPr>
              <a:t>Competencias de aprendizaje</a:t>
            </a:r>
            <a:endParaRPr lang="es-CO" sz="1100" b="1" dirty="0">
              <a:solidFill>
                <a:schemeClr val="bg1">
                  <a:lumMod val="50000"/>
                </a:schemeClr>
              </a:solidFill>
            </a:endParaRPr>
          </a:p>
        </p:txBody>
      </p:sp>
      <p:sp>
        <p:nvSpPr>
          <p:cNvPr id="35" name="CuadroTexto 34"/>
          <p:cNvSpPr txBox="1"/>
          <p:nvPr userDrawn="1"/>
        </p:nvSpPr>
        <p:spPr>
          <a:xfrm>
            <a:off x="2212617" y="5762835"/>
            <a:ext cx="1479696" cy="430887"/>
          </a:xfrm>
          <a:prstGeom prst="rect">
            <a:avLst/>
          </a:prstGeom>
          <a:noFill/>
        </p:spPr>
        <p:txBody>
          <a:bodyPr wrap="square" rtlCol="0">
            <a:spAutoFit/>
          </a:bodyPr>
          <a:lstStyle/>
          <a:p>
            <a:pPr algn="ctr"/>
            <a:r>
              <a:rPr lang="es-CO" sz="1100" b="1" dirty="0" smtClean="0">
                <a:solidFill>
                  <a:schemeClr val="bg1">
                    <a:lumMod val="50000"/>
                  </a:schemeClr>
                </a:solidFill>
              </a:rPr>
              <a:t>Objetivos de aprendizaje</a:t>
            </a:r>
            <a:endParaRPr lang="es-CO" sz="1100" b="1" dirty="0">
              <a:solidFill>
                <a:schemeClr val="bg1">
                  <a:lumMod val="50000"/>
                </a:schemeClr>
              </a:solidFill>
            </a:endParaRPr>
          </a:p>
        </p:txBody>
      </p:sp>
      <p:sp>
        <p:nvSpPr>
          <p:cNvPr id="36" name="CuadroTexto 35"/>
          <p:cNvSpPr txBox="1"/>
          <p:nvPr userDrawn="1"/>
        </p:nvSpPr>
        <p:spPr>
          <a:xfrm>
            <a:off x="3436788"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Reto</a:t>
            </a:r>
            <a:endParaRPr lang="es-CO" sz="1100" b="1" dirty="0">
              <a:solidFill>
                <a:schemeClr val="bg1">
                  <a:lumMod val="50000"/>
                </a:schemeClr>
              </a:solidFill>
            </a:endParaRPr>
          </a:p>
        </p:txBody>
      </p:sp>
      <p:sp>
        <p:nvSpPr>
          <p:cNvPr id="62" name="CuadroTexto 61"/>
          <p:cNvSpPr txBox="1"/>
          <p:nvPr userDrawn="1"/>
        </p:nvSpPr>
        <p:spPr>
          <a:xfrm>
            <a:off x="6024105" y="5847473"/>
            <a:ext cx="1608449" cy="261610"/>
          </a:xfrm>
          <a:prstGeom prst="rect">
            <a:avLst/>
          </a:prstGeom>
          <a:noFill/>
        </p:spPr>
        <p:txBody>
          <a:bodyPr wrap="square" rtlCol="0">
            <a:spAutoFit/>
          </a:bodyPr>
          <a:lstStyle/>
          <a:p>
            <a:pPr algn="ctr"/>
            <a:r>
              <a:rPr lang="es-CO" sz="1100" b="1" dirty="0" smtClean="0">
                <a:solidFill>
                  <a:schemeClr val="bg1">
                    <a:lumMod val="50000"/>
                  </a:schemeClr>
                </a:solidFill>
              </a:rPr>
              <a:t>Sitio web</a:t>
            </a:r>
            <a:endParaRPr lang="es-CO" sz="1100" b="1" dirty="0">
              <a:solidFill>
                <a:schemeClr val="bg1">
                  <a:lumMod val="50000"/>
                </a:schemeClr>
              </a:solidFill>
            </a:endParaRPr>
          </a:p>
        </p:txBody>
      </p:sp>
      <p:sp>
        <p:nvSpPr>
          <p:cNvPr id="63" name="CuadroTexto 62"/>
          <p:cNvSpPr txBox="1"/>
          <p:nvPr userDrawn="1"/>
        </p:nvSpPr>
        <p:spPr>
          <a:xfrm>
            <a:off x="7260479"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PDF</a:t>
            </a:r>
            <a:endParaRPr lang="es-CO" sz="1100" b="1" dirty="0">
              <a:solidFill>
                <a:schemeClr val="bg1">
                  <a:lumMod val="50000"/>
                </a:schemeClr>
              </a:solidFill>
            </a:endParaRPr>
          </a:p>
        </p:txBody>
      </p:sp>
      <p:sp>
        <p:nvSpPr>
          <p:cNvPr id="64" name="CuadroTexto 63"/>
          <p:cNvSpPr txBox="1"/>
          <p:nvPr userDrawn="1"/>
        </p:nvSpPr>
        <p:spPr>
          <a:xfrm>
            <a:off x="8587326"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Video</a:t>
            </a:r>
            <a:endParaRPr lang="es-CO" sz="1100" b="1" dirty="0">
              <a:solidFill>
                <a:schemeClr val="bg1">
                  <a:lumMod val="50000"/>
                </a:schemeClr>
              </a:solidFill>
            </a:endParaRPr>
          </a:p>
        </p:txBody>
      </p:sp>
      <p:sp>
        <p:nvSpPr>
          <p:cNvPr id="65" name="CuadroTexto 64"/>
          <p:cNvSpPr txBox="1"/>
          <p:nvPr userDrawn="1"/>
        </p:nvSpPr>
        <p:spPr>
          <a:xfrm>
            <a:off x="4683383" y="5847473"/>
            <a:ext cx="1608449" cy="261610"/>
          </a:xfrm>
          <a:prstGeom prst="rect">
            <a:avLst/>
          </a:prstGeom>
          <a:noFill/>
        </p:spPr>
        <p:txBody>
          <a:bodyPr wrap="square" rtlCol="0">
            <a:spAutoFit/>
          </a:bodyPr>
          <a:lstStyle/>
          <a:p>
            <a:pPr algn="ctr"/>
            <a:r>
              <a:rPr lang="es-CO" sz="1100" b="1" dirty="0" smtClean="0">
                <a:solidFill>
                  <a:schemeClr val="bg1">
                    <a:lumMod val="50000"/>
                  </a:schemeClr>
                </a:solidFill>
              </a:rPr>
              <a:t>Pop up</a:t>
            </a:r>
            <a:endParaRPr lang="es-CO" sz="1100" b="1" dirty="0">
              <a:solidFill>
                <a:schemeClr val="bg1">
                  <a:lumMod val="50000"/>
                </a:schemeClr>
              </a:solidFill>
            </a:endParaRPr>
          </a:p>
        </p:txBody>
      </p:sp>
      <p:sp>
        <p:nvSpPr>
          <p:cNvPr id="66" name="CuadroTexto 65"/>
          <p:cNvSpPr txBox="1"/>
          <p:nvPr userDrawn="1"/>
        </p:nvSpPr>
        <p:spPr>
          <a:xfrm>
            <a:off x="9792969"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Audio</a:t>
            </a:r>
            <a:endParaRPr lang="es-CO" sz="1100" b="1" dirty="0">
              <a:solidFill>
                <a:schemeClr val="bg1">
                  <a:lumMod val="50000"/>
                </a:schemeClr>
              </a:solidFill>
            </a:endParaRPr>
          </a:p>
        </p:txBody>
      </p:sp>
    </p:spTree>
    <p:extLst>
      <p:ext uri="{BB962C8B-B14F-4D97-AF65-F5344CB8AC3E}">
        <p14:creationId xmlns:p14="http://schemas.microsoft.com/office/powerpoint/2010/main" val="15230493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dentificador Unidad Didáctica">
    <p:spTree>
      <p:nvGrpSpPr>
        <p:cNvPr id="1" name=""/>
        <p:cNvGrpSpPr/>
        <p:nvPr/>
      </p:nvGrpSpPr>
      <p:grpSpPr>
        <a:xfrm>
          <a:off x="0" y="0"/>
          <a:ext cx="0" cy="0"/>
          <a:chOff x="0" y="0"/>
          <a:chExt cx="0" cy="0"/>
        </a:xfrm>
      </p:grpSpPr>
      <p:sp>
        <p:nvSpPr>
          <p:cNvPr id="7" name="Marcador de texto 15"/>
          <p:cNvSpPr>
            <a:spLocks noGrp="1"/>
          </p:cNvSpPr>
          <p:nvPr>
            <p:ph type="body" sz="half" idx="2"/>
          </p:nvPr>
        </p:nvSpPr>
        <p:spPr>
          <a:xfrm>
            <a:off x="3447560" y="911379"/>
            <a:ext cx="5846810" cy="390656"/>
          </a:xfrm>
          <a:prstGeom prst="rect">
            <a:avLst/>
          </a:prstGeom>
          <a:ln>
            <a:noFill/>
          </a:ln>
        </p:spPr>
        <p:txBody>
          <a:bodyPr/>
          <a:lstStyle>
            <a:lvl1pPr marL="0" indent="0">
              <a:buNone/>
              <a:defRPr sz="1400"/>
            </a:lvl1pPr>
          </a:lstStyle>
          <a:p>
            <a:endParaRPr lang="es-CO" dirty="0"/>
          </a:p>
        </p:txBody>
      </p:sp>
      <p:sp>
        <p:nvSpPr>
          <p:cNvPr id="9" name="Rectángulo redondeado 8"/>
          <p:cNvSpPr/>
          <p:nvPr userDrawn="1"/>
        </p:nvSpPr>
        <p:spPr>
          <a:xfrm>
            <a:off x="271639" y="859688"/>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 name="CuadroTexto 4"/>
          <p:cNvSpPr txBox="1"/>
          <p:nvPr userDrawn="1"/>
        </p:nvSpPr>
        <p:spPr>
          <a:xfrm>
            <a:off x="271639" y="907787"/>
            <a:ext cx="1091517" cy="369332"/>
          </a:xfrm>
          <a:prstGeom prst="rect">
            <a:avLst/>
          </a:prstGeom>
          <a:noFill/>
        </p:spPr>
        <p:txBody>
          <a:bodyPr wrap="none" rtlCol="0">
            <a:spAutoFit/>
          </a:bodyPr>
          <a:lstStyle/>
          <a:p>
            <a:r>
              <a:rPr lang="es-CO" dirty="0" smtClean="0">
                <a:solidFill>
                  <a:srgbClr val="1AC4C4"/>
                </a:solidFill>
              </a:rPr>
              <a:t>Programa</a:t>
            </a:r>
            <a:endParaRPr lang="es-CO" dirty="0">
              <a:solidFill>
                <a:srgbClr val="1AC4C4"/>
              </a:solidFill>
            </a:endParaRPr>
          </a:p>
        </p:txBody>
      </p:sp>
      <p:sp>
        <p:nvSpPr>
          <p:cNvPr id="37" name="Marcador de texto 15"/>
          <p:cNvSpPr>
            <a:spLocks noGrp="1"/>
          </p:cNvSpPr>
          <p:nvPr>
            <p:ph type="body" sz="half" idx="10"/>
          </p:nvPr>
        </p:nvSpPr>
        <p:spPr>
          <a:xfrm>
            <a:off x="3447560" y="1566197"/>
            <a:ext cx="5846810" cy="390656"/>
          </a:xfrm>
          <a:prstGeom prst="rect">
            <a:avLst/>
          </a:prstGeom>
          <a:ln>
            <a:noFill/>
          </a:ln>
        </p:spPr>
        <p:txBody>
          <a:bodyPr/>
          <a:lstStyle>
            <a:lvl1pPr marL="0" indent="0">
              <a:buNone/>
              <a:defRPr sz="1400"/>
            </a:lvl1pPr>
          </a:lstStyle>
          <a:p>
            <a:endParaRPr lang="es-CO" dirty="0"/>
          </a:p>
        </p:txBody>
      </p:sp>
      <p:sp>
        <p:nvSpPr>
          <p:cNvPr id="38" name="Rectángulo redondeado 37"/>
          <p:cNvSpPr/>
          <p:nvPr userDrawn="1"/>
        </p:nvSpPr>
        <p:spPr>
          <a:xfrm>
            <a:off x="271639" y="1498834"/>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39" name="CuadroTexto 38"/>
          <p:cNvSpPr txBox="1"/>
          <p:nvPr userDrawn="1"/>
        </p:nvSpPr>
        <p:spPr>
          <a:xfrm>
            <a:off x="271639" y="1566197"/>
            <a:ext cx="1062342" cy="369332"/>
          </a:xfrm>
          <a:prstGeom prst="rect">
            <a:avLst/>
          </a:prstGeom>
          <a:noFill/>
        </p:spPr>
        <p:txBody>
          <a:bodyPr wrap="none" rtlCol="0">
            <a:spAutoFit/>
          </a:bodyPr>
          <a:lstStyle/>
          <a:p>
            <a:r>
              <a:rPr lang="es-CO" dirty="0" smtClean="0">
                <a:solidFill>
                  <a:srgbClr val="1AC4C4"/>
                </a:solidFill>
              </a:rPr>
              <a:t>Semestre</a:t>
            </a:r>
            <a:endParaRPr lang="es-CO" dirty="0">
              <a:solidFill>
                <a:srgbClr val="1AC4C4"/>
              </a:solidFill>
            </a:endParaRPr>
          </a:p>
        </p:txBody>
      </p:sp>
      <p:sp>
        <p:nvSpPr>
          <p:cNvPr id="40" name="Marcador de texto 15"/>
          <p:cNvSpPr>
            <a:spLocks noGrp="1"/>
          </p:cNvSpPr>
          <p:nvPr>
            <p:ph type="body" sz="half" idx="11"/>
          </p:nvPr>
        </p:nvSpPr>
        <p:spPr>
          <a:xfrm>
            <a:off x="3447560" y="2165297"/>
            <a:ext cx="5846810" cy="390656"/>
          </a:xfrm>
          <a:prstGeom prst="rect">
            <a:avLst/>
          </a:prstGeom>
          <a:ln>
            <a:noFill/>
          </a:ln>
        </p:spPr>
        <p:txBody>
          <a:bodyPr/>
          <a:lstStyle>
            <a:lvl1pPr marL="0" indent="0">
              <a:buNone/>
              <a:defRPr sz="1400"/>
            </a:lvl1pPr>
          </a:lstStyle>
          <a:p>
            <a:endParaRPr lang="es-CO" dirty="0"/>
          </a:p>
        </p:txBody>
      </p:sp>
      <p:sp>
        <p:nvSpPr>
          <p:cNvPr id="41" name="Rectángulo redondeado 40"/>
          <p:cNvSpPr/>
          <p:nvPr userDrawn="1"/>
        </p:nvSpPr>
        <p:spPr>
          <a:xfrm>
            <a:off x="271639" y="2137980"/>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2" name="CuadroTexto 41"/>
          <p:cNvSpPr txBox="1"/>
          <p:nvPr userDrawn="1"/>
        </p:nvSpPr>
        <p:spPr>
          <a:xfrm>
            <a:off x="271639" y="2205342"/>
            <a:ext cx="1184491" cy="369332"/>
          </a:xfrm>
          <a:prstGeom prst="rect">
            <a:avLst/>
          </a:prstGeom>
          <a:noFill/>
        </p:spPr>
        <p:txBody>
          <a:bodyPr wrap="none" rtlCol="0">
            <a:spAutoFit/>
          </a:bodyPr>
          <a:lstStyle/>
          <a:p>
            <a:r>
              <a:rPr lang="es-CO" dirty="0" smtClean="0">
                <a:solidFill>
                  <a:srgbClr val="1AC4C4"/>
                </a:solidFill>
              </a:rPr>
              <a:t>Asignatura</a:t>
            </a:r>
            <a:endParaRPr lang="es-CO" dirty="0">
              <a:solidFill>
                <a:srgbClr val="1AC4C4"/>
              </a:solidFill>
            </a:endParaRPr>
          </a:p>
        </p:txBody>
      </p:sp>
      <p:sp>
        <p:nvSpPr>
          <p:cNvPr id="43" name="Marcador de texto 15"/>
          <p:cNvSpPr>
            <a:spLocks noGrp="1"/>
          </p:cNvSpPr>
          <p:nvPr>
            <p:ph type="body" sz="half" idx="12"/>
          </p:nvPr>
        </p:nvSpPr>
        <p:spPr>
          <a:xfrm>
            <a:off x="3447560" y="2828817"/>
            <a:ext cx="5846810" cy="390656"/>
          </a:xfrm>
          <a:prstGeom prst="rect">
            <a:avLst/>
          </a:prstGeom>
          <a:ln>
            <a:noFill/>
          </a:ln>
        </p:spPr>
        <p:txBody>
          <a:bodyPr/>
          <a:lstStyle>
            <a:lvl1pPr marL="0" indent="0">
              <a:buNone/>
              <a:defRPr sz="1400"/>
            </a:lvl1pPr>
          </a:lstStyle>
          <a:p>
            <a:endParaRPr lang="es-CO" dirty="0"/>
          </a:p>
        </p:txBody>
      </p:sp>
      <p:sp>
        <p:nvSpPr>
          <p:cNvPr id="44" name="Rectángulo redondeado 43"/>
          <p:cNvSpPr/>
          <p:nvPr userDrawn="1"/>
        </p:nvSpPr>
        <p:spPr>
          <a:xfrm>
            <a:off x="271639" y="2777126"/>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5" name="CuadroTexto 44"/>
          <p:cNvSpPr txBox="1"/>
          <p:nvPr userDrawn="1"/>
        </p:nvSpPr>
        <p:spPr>
          <a:xfrm>
            <a:off x="271639" y="2845151"/>
            <a:ext cx="2499402" cy="369332"/>
          </a:xfrm>
          <a:prstGeom prst="rect">
            <a:avLst/>
          </a:prstGeom>
          <a:noFill/>
        </p:spPr>
        <p:txBody>
          <a:bodyPr wrap="none" rtlCol="0">
            <a:spAutoFit/>
          </a:bodyPr>
          <a:lstStyle/>
          <a:p>
            <a:r>
              <a:rPr lang="es-CO" dirty="0" smtClean="0">
                <a:solidFill>
                  <a:srgbClr val="1AC4C4"/>
                </a:solidFill>
              </a:rPr>
              <a:t>Unidad Didáctica +</a:t>
            </a:r>
            <a:r>
              <a:rPr lang="es-CO" baseline="0" dirty="0" smtClean="0">
                <a:solidFill>
                  <a:srgbClr val="1AC4C4"/>
                </a:solidFill>
              </a:rPr>
              <a:t> Tema</a:t>
            </a:r>
            <a:endParaRPr lang="es-CO" dirty="0">
              <a:solidFill>
                <a:srgbClr val="1AC4C4"/>
              </a:solidFill>
            </a:endParaRPr>
          </a:p>
        </p:txBody>
      </p:sp>
      <p:sp>
        <p:nvSpPr>
          <p:cNvPr id="46" name="Marcador de texto 15"/>
          <p:cNvSpPr>
            <a:spLocks noGrp="1"/>
          </p:cNvSpPr>
          <p:nvPr>
            <p:ph type="body" sz="half" idx="13"/>
          </p:nvPr>
        </p:nvSpPr>
        <p:spPr>
          <a:xfrm>
            <a:off x="3447560" y="3484296"/>
            <a:ext cx="5846810" cy="390656"/>
          </a:xfrm>
          <a:prstGeom prst="rect">
            <a:avLst/>
          </a:prstGeom>
          <a:ln>
            <a:noFill/>
          </a:ln>
        </p:spPr>
        <p:txBody>
          <a:bodyPr/>
          <a:lstStyle>
            <a:lvl1pPr marL="0" indent="0">
              <a:buNone/>
              <a:defRPr sz="1400"/>
            </a:lvl1pPr>
          </a:lstStyle>
          <a:p>
            <a:endParaRPr lang="es-CO" dirty="0"/>
          </a:p>
        </p:txBody>
      </p:sp>
      <p:sp>
        <p:nvSpPr>
          <p:cNvPr id="47" name="Rectángulo redondeado 46"/>
          <p:cNvSpPr/>
          <p:nvPr userDrawn="1"/>
        </p:nvSpPr>
        <p:spPr>
          <a:xfrm>
            <a:off x="271639" y="3416272"/>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8" name="CuadroTexto 47"/>
          <p:cNvSpPr txBox="1"/>
          <p:nvPr userDrawn="1"/>
        </p:nvSpPr>
        <p:spPr>
          <a:xfrm>
            <a:off x="271639" y="3484296"/>
            <a:ext cx="716222" cy="369332"/>
          </a:xfrm>
          <a:prstGeom prst="rect">
            <a:avLst/>
          </a:prstGeom>
          <a:noFill/>
        </p:spPr>
        <p:txBody>
          <a:bodyPr wrap="none" rtlCol="0">
            <a:spAutoFit/>
          </a:bodyPr>
          <a:lstStyle/>
          <a:p>
            <a:r>
              <a:rPr lang="es-CO" dirty="0" smtClean="0">
                <a:solidFill>
                  <a:srgbClr val="1AC4C4"/>
                </a:solidFill>
              </a:rPr>
              <a:t>Autor</a:t>
            </a:r>
            <a:endParaRPr lang="es-CO" dirty="0">
              <a:solidFill>
                <a:srgbClr val="1AC4C4"/>
              </a:solidFill>
            </a:endParaRPr>
          </a:p>
        </p:txBody>
      </p:sp>
      <p:sp>
        <p:nvSpPr>
          <p:cNvPr id="49" name="Marcador de texto 15"/>
          <p:cNvSpPr>
            <a:spLocks noGrp="1"/>
          </p:cNvSpPr>
          <p:nvPr>
            <p:ph type="body" sz="half" idx="14"/>
          </p:nvPr>
        </p:nvSpPr>
        <p:spPr>
          <a:xfrm>
            <a:off x="3447560" y="4107109"/>
            <a:ext cx="5846810" cy="390656"/>
          </a:xfrm>
          <a:prstGeom prst="rect">
            <a:avLst/>
          </a:prstGeom>
          <a:ln>
            <a:noFill/>
          </a:ln>
        </p:spPr>
        <p:txBody>
          <a:bodyPr/>
          <a:lstStyle>
            <a:lvl1pPr marL="0" indent="0">
              <a:buNone/>
              <a:defRPr sz="1400"/>
            </a:lvl1pPr>
          </a:lstStyle>
          <a:p>
            <a:endParaRPr lang="es-CO" dirty="0"/>
          </a:p>
        </p:txBody>
      </p:sp>
      <p:sp>
        <p:nvSpPr>
          <p:cNvPr id="50" name="Rectángulo redondeado 49"/>
          <p:cNvSpPr/>
          <p:nvPr userDrawn="1"/>
        </p:nvSpPr>
        <p:spPr>
          <a:xfrm>
            <a:off x="271639" y="4055418"/>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1" name="CuadroTexto 50"/>
          <p:cNvSpPr txBox="1"/>
          <p:nvPr userDrawn="1"/>
        </p:nvSpPr>
        <p:spPr>
          <a:xfrm>
            <a:off x="271639" y="4117771"/>
            <a:ext cx="2696251" cy="369332"/>
          </a:xfrm>
          <a:prstGeom prst="rect">
            <a:avLst/>
          </a:prstGeom>
          <a:noFill/>
        </p:spPr>
        <p:txBody>
          <a:bodyPr wrap="none" rtlCol="0">
            <a:spAutoFit/>
          </a:bodyPr>
          <a:lstStyle/>
          <a:p>
            <a:r>
              <a:rPr lang="es-CO" dirty="0" smtClean="0">
                <a:solidFill>
                  <a:srgbClr val="1AC4C4"/>
                </a:solidFill>
              </a:rPr>
              <a:t>Tipo de recurso educativo</a:t>
            </a:r>
            <a:endParaRPr lang="es-CO" dirty="0">
              <a:solidFill>
                <a:srgbClr val="1AC4C4"/>
              </a:solidFill>
            </a:endParaRPr>
          </a:p>
        </p:txBody>
      </p:sp>
      <p:sp>
        <p:nvSpPr>
          <p:cNvPr id="52" name="Marcador de texto 15"/>
          <p:cNvSpPr>
            <a:spLocks noGrp="1"/>
          </p:cNvSpPr>
          <p:nvPr>
            <p:ph type="body" sz="half" idx="15"/>
          </p:nvPr>
        </p:nvSpPr>
        <p:spPr>
          <a:xfrm>
            <a:off x="3447560" y="4743674"/>
            <a:ext cx="5846810" cy="390656"/>
          </a:xfrm>
          <a:prstGeom prst="rect">
            <a:avLst/>
          </a:prstGeom>
          <a:ln>
            <a:noFill/>
          </a:ln>
        </p:spPr>
        <p:txBody>
          <a:bodyPr/>
          <a:lstStyle>
            <a:lvl1pPr marL="0" indent="0">
              <a:buNone/>
              <a:defRPr sz="1400"/>
            </a:lvl1pPr>
          </a:lstStyle>
          <a:p>
            <a:endParaRPr lang="es-CO" dirty="0"/>
          </a:p>
        </p:txBody>
      </p:sp>
      <p:sp>
        <p:nvSpPr>
          <p:cNvPr id="53" name="Rectángulo redondeado 52"/>
          <p:cNvSpPr/>
          <p:nvPr userDrawn="1"/>
        </p:nvSpPr>
        <p:spPr>
          <a:xfrm>
            <a:off x="271639" y="4694564"/>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4" name="CuadroTexto 53"/>
          <p:cNvSpPr txBox="1"/>
          <p:nvPr userDrawn="1"/>
        </p:nvSpPr>
        <p:spPr>
          <a:xfrm>
            <a:off x="271639" y="4753966"/>
            <a:ext cx="2647520" cy="369332"/>
          </a:xfrm>
          <a:prstGeom prst="rect">
            <a:avLst/>
          </a:prstGeom>
          <a:noFill/>
        </p:spPr>
        <p:txBody>
          <a:bodyPr wrap="none" rtlCol="0">
            <a:spAutoFit/>
          </a:bodyPr>
          <a:lstStyle/>
          <a:p>
            <a:r>
              <a:rPr lang="es-CO" dirty="0" smtClean="0">
                <a:solidFill>
                  <a:srgbClr val="1AC4C4"/>
                </a:solidFill>
              </a:rPr>
              <a:t>Diseñador(a) Instruccional</a:t>
            </a:r>
            <a:endParaRPr lang="es-CO" dirty="0">
              <a:solidFill>
                <a:srgbClr val="1AC4C4"/>
              </a:solidFill>
            </a:endParaRPr>
          </a:p>
        </p:txBody>
      </p:sp>
      <p:sp>
        <p:nvSpPr>
          <p:cNvPr id="55" name="Marcador de texto 15"/>
          <p:cNvSpPr>
            <a:spLocks noGrp="1"/>
          </p:cNvSpPr>
          <p:nvPr>
            <p:ph type="body" sz="half" idx="16"/>
          </p:nvPr>
        </p:nvSpPr>
        <p:spPr>
          <a:xfrm>
            <a:off x="3447560" y="5385401"/>
            <a:ext cx="5846810" cy="390656"/>
          </a:xfrm>
          <a:prstGeom prst="rect">
            <a:avLst/>
          </a:prstGeom>
          <a:ln>
            <a:noFill/>
          </a:ln>
        </p:spPr>
        <p:txBody>
          <a:bodyPr/>
          <a:lstStyle>
            <a:lvl1pPr marL="0" indent="0">
              <a:buNone/>
              <a:defRPr sz="1400"/>
            </a:lvl1pPr>
          </a:lstStyle>
          <a:p>
            <a:endParaRPr lang="es-CO" dirty="0"/>
          </a:p>
        </p:txBody>
      </p:sp>
      <p:sp>
        <p:nvSpPr>
          <p:cNvPr id="56" name="Rectángulo redondeado 55"/>
          <p:cNvSpPr/>
          <p:nvPr userDrawn="1"/>
        </p:nvSpPr>
        <p:spPr>
          <a:xfrm>
            <a:off x="271639" y="5333710"/>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7" name="CuadroTexto 56"/>
          <p:cNvSpPr txBox="1"/>
          <p:nvPr userDrawn="1"/>
        </p:nvSpPr>
        <p:spPr>
          <a:xfrm>
            <a:off x="271639" y="5396063"/>
            <a:ext cx="1461747" cy="369332"/>
          </a:xfrm>
          <a:prstGeom prst="rect">
            <a:avLst/>
          </a:prstGeom>
          <a:noFill/>
        </p:spPr>
        <p:txBody>
          <a:bodyPr wrap="none" rtlCol="0">
            <a:spAutoFit/>
          </a:bodyPr>
          <a:lstStyle/>
          <a:p>
            <a:r>
              <a:rPr lang="es-CO" dirty="0" smtClean="0">
                <a:solidFill>
                  <a:srgbClr val="1AC4C4"/>
                </a:solidFill>
              </a:rPr>
              <a:t>Desarrollador</a:t>
            </a:r>
            <a:endParaRPr lang="es-CO" dirty="0">
              <a:solidFill>
                <a:srgbClr val="1AC4C4"/>
              </a:solidFill>
            </a:endParaRPr>
          </a:p>
        </p:txBody>
      </p:sp>
      <p:sp>
        <p:nvSpPr>
          <p:cNvPr id="58" name="Marcador de texto 15"/>
          <p:cNvSpPr>
            <a:spLocks noGrp="1"/>
          </p:cNvSpPr>
          <p:nvPr>
            <p:ph type="body" sz="half" idx="17"/>
          </p:nvPr>
        </p:nvSpPr>
        <p:spPr>
          <a:xfrm>
            <a:off x="3447560" y="6035209"/>
            <a:ext cx="5846810" cy="390656"/>
          </a:xfrm>
          <a:prstGeom prst="rect">
            <a:avLst/>
          </a:prstGeom>
          <a:ln>
            <a:noFill/>
          </a:ln>
        </p:spPr>
        <p:txBody>
          <a:bodyPr/>
          <a:lstStyle>
            <a:lvl1pPr marL="0" indent="0">
              <a:buNone/>
              <a:defRPr sz="1400"/>
            </a:lvl1pPr>
          </a:lstStyle>
          <a:p>
            <a:endParaRPr lang="es-CO" dirty="0"/>
          </a:p>
        </p:txBody>
      </p:sp>
      <p:sp>
        <p:nvSpPr>
          <p:cNvPr id="59" name="Rectángulo redondeado 58"/>
          <p:cNvSpPr/>
          <p:nvPr userDrawn="1"/>
        </p:nvSpPr>
        <p:spPr>
          <a:xfrm>
            <a:off x="271639" y="5972856"/>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60" name="CuadroTexto 59"/>
          <p:cNvSpPr txBox="1"/>
          <p:nvPr userDrawn="1"/>
        </p:nvSpPr>
        <p:spPr>
          <a:xfrm>
            <a:off x="271639" y="6035209"/>
            <a:ext cx="1795684" cy="369332"/>
          </a:xfrm>
          <a:prstGeom prst="rect">
            <a:avLst/>
          </a:prstGeom>
          <a:noFill/>
        </p:spPr>
        <p:txBody>
          <a:bodyPr wrap="none" rtlCol="0">
            <a:spAutoFit/>
          </a:bodyPr>
          <a:lstStyle/>
          <a:p>
            <a:r>
              <a:rPr lang="es-CO" dirty="0" smtClean="0">
                <a:solidFill>
                  <a:srgbClr val="1AC4C4"/>
                </a:solidFill>
              </a:rPr>
              <a:t>Fecha de entrega</a:t>
            </a:r>
            <a:endParaRPr lang="es-CO" dirty="0">
              <a:solidFill>
                <a:srgbClr val="1AC4C4"/>
              </a:solidFill>
            </a:endParaRPr>
          </a:p>
        </p:txBody>
      </p:sp>
      <p:sp>
        <p:nvSpPr>
          <p:cNvPr id="61" name="Rectángulo 60"/>
          <p:cNvSpPr/>
          <p:nvPr userDrawn="1"/>
        </p:nvSpPr>
        <p:spPr>
          <a:xfrm>
            <a:off x="70682" y="48149"/>
            <a:ext cx="11968918" cy="369332"/>
          </a:xfrm>
          <a:prstGeom prst="rect">
            <a:avLst/>
          </a:prstGeom>
        </p:spPr>
        <p:txBody>
          <a:bodyPr wrap="square">
            <a:spAutoFit/>
          </a:bodyPr>
          <a:lstStyle/>
          <a:p>
            <a:pPr algn="l"/>
            <a:r>
              <a:rPr lang="es-CO" sz="1800" b="1" dirty="0" smtClean="0">
                <a:solidFill>
                  <a:schemeClr val="bg1"/>
                </a:solidFill>
              </a:rPr>
              <a:t>IDENTIFICADOR UNIDAD DIDÁCTICA</a:t>
            </a:r>
            <a:endParaRPr lang="es-CO" sz="1800" b="1" dirty="0">
              <a:solidFill>
                <a:schemeClr val="bg1"/>
              </a:solidFill>
            </a:endParaRPr>
          </a:p>
        </p:txBody>
      </p:sp>
    </p:spTree>
    <p:extLst>
      <p:ext uri="{BB962C8B-B14F-4D97-AF65-F5344CB8AC3E}">
        <p14:creationId xmlns:p14="http://schemas.microsoft.com/office/powerpoint/2010/main" val="39781614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tivo">
    <p:spTree>
      <p:nvGrpSpPr>
        <p:cNvPr id="1" name=""/>
        <p:cNvGrpSpPr/>
        <p:nvPr/>
      </p:nvGrpSpPr>
      <p:grpSpPr>
        <a:xfrm>
          <a:off x="0" y="0"/>
          <a:ext cx="0" cy="0"/>
          <a:chOff x="0" y="0"/>
          <a:chExt cx="0" cy="0"/>
        </a:xfrm>
      </p:grpSpPr>
      <p:sp>
        <p:nvSpPr>
          <p:cNvPr id="2" name="Rectángulo 1"/>
          <p:cNvSpPr/>
          <p:nvPr userDrawn="1"/>
        </p:nvSpPr>
        <p:spPr>
          <a:xfrm>
            <a:off x="545909" y="1246661"/>
            <a:ext cx="8496300" cy="481357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b="1" dirty="0">
              <a:solidFill>
                <a:schemeClr val="bg1">
                  <a:lumMod val="50000"/>
                </a:schemeClr>
              </a:solidFill>
            </a:endParaRPr>
          </a:p>
        </p:txBody>
      </p:sp>
      <p:sp>
        <p:nvSpPr>
          <p:cNvPr id="3" name="Rectángulo 2"/>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Picture 4" descr="Resultado de imagen para icono cerrar 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209" y="598544"/>
            <a:ext cx="420219" cy="42021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p:cNvGrpSpPr/>
          <p:nvPr userDrawn="1"/>
        </p:nvGrpSpPr>
        <p:grpSpPr>
          <a:xfrm>
            <a:off x="158265" y="568516"/>
            <a:ext cx="7378469" cy="808442"/>
            <a:chOff x="0" y="498176"/>
            <a:chExt cx="7378469" cy="808442"/>
          </a:xfrm>
        </p:grpSpPr>
        <p:sp>
          <p:nvSpPr>
            <p:cNvPr id="8" name="CuadroTexto 7"/>
            <p:cNvSpPr txBox="1"/>
            <p:nvPr userDrawn="1"/>
          </p:nvSpPr>
          <p:spPr>
            <a:xfrm>
              <a:off x="455228" y="552731"/>
              <a:ext cx="6923241"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OBJETIVO</a:t>
              </a:r>
              <a:endParaRPr lang="es-CO" sz="3200" b="1" i="1" dirty="0">
                <a:solidFill>
                  <a:schemeClr val="accent5">
                    <a:lumMod val="75000"/>
                  </a:schemeClr>
                </a:solidFill>
              </a:endParaRPr>
            </a:p>
          </p:txBody>
        </p:sp>
        <p:pic>
          <p:nvPicPr>
            <p:cNvPr id="9" name="Imagen 8"/>
            <p:cNvPicPr>
              <a:picLocks noChangeAspect="1"/>
            </p:cNvPicPr>
            <p:nvPr userDrawn="1"/>
          </p:nvPicPr>
          <p:blipFill>
            <a:blip r:embed="rId3">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0" y="498176"/>
              <a:ext cx="803658" cy="808442"/>
            </a:xfrm>
            <a:prstGeom prst="rect">
              <a:avLst/>
            </a:prstGeom>
          </p:spPr>
        </p:pic>
      </p:grpSp>
      <p:sp>
        <p:nvSpPr>
          <p:cNvPr id="10" name="Título 3"/>
          <p:cNvSpPr>
            <a:spLocks noGrp="1"/>
          </p:cNvSpPr>
          <p:nvPr>
            <p:ph type="title"/>
          </p:nvPr>
        </p:nvSpPr>
        <p:spPr>
          <a:xfrm>
            <a:off x="803658" y="1936467"/>
            <a:ext cx="7627986" cy="1600200"/>
          </a:xfrm>
          <a:prstGeom prst="rect">
            <a:avLst/>
          </a:prstGeom>
        </p:spPr>
        <p:txBody>
          <a:bodyPr anchor="t"/>
          <a:lstStyle/>
          <a:p>
            <a:endParaRPr lang="es-CO" sz="2000" dirty="0"/>
          </a:p>
        </p:txBody>
      </p:sp>
      <p:sp>
        <p:nvSpPr>
          <p:cNvPr id="1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2" name="Rectángulo 11"/>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sp>
        <p:nvSpPr>
          <p:cNvPr id="14"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indent="0">
              <a:buNone/>
              <a:defRPr sz="1400" b="0" baseline="0">
                <a:solidFill>
                  <a:schemeClr val="tx1"/>
                </a:solidFill>
              </a:defRPr>
            </a:lvl1pPr>
          </a:lstStyle>
          <a:p>
            <a:r>
              <a:rPr lang="es-CO" dirty="0" smtClean="0"/>
              <a:t>Espacio para escribir observaciones relacionadas con el objetivo. </a:t>
            </a:r>
            <a:endParaRPr lang="es-CO" dirty="0"/>
          </a:p>
        </p:txBody>
      </p:sp>
    </p:spTree>
    <p:extLst>
      <p:ext uri="{BB962C8B-B14F-4D97-AF65-F5344CB8AC3E}">
        <p14:creationId xmlns:p14="http://schemas.microsoft.com/office/powerpoint/2010/main" val="6471902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etencias">
    <p:spTree>
      <p:nvGrpSpPr>
        <p:cNvPr id="1" name=""/>
        <p:cNvGrpSpPr/>
        <p:nvPr/>
      </p:nvGrpSpPr>
      <p:grpSpPr>
        <a:xfrm>
          <a:off x="0" y="0"/>
          <a:ext cx="0" cy="0"/>
          <a:chOff x="0" y="0"/>
          <a:chExt cx="0" cy="0"/>
        </a:xfrm>
      </p:grpSpPr>
      <p:sp>
        <p:nvSpPr>
          <p:cNvPr id="2" name="Rectángulo 1"/>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3" name="Grupo 2"/>
          <p:cNvGrpSpPr/>
          <p:nvPr userDrawn="1"/>
        </p:nvGrpSpPr>
        <p:grpSpPr>
          <a:xfrm>
            <a:off x="144378" y="598314"/>
            <a:ext cx="7682744" cy="786360"/>
            <a:chOff x="0" y="518104"/>
            <a:chExt cx="7682744" cy="786360"/>
          </a:xfrm>
        </p:grpSpPr>
        <p:sp>
          <p:nvSpPr>
            <p:cNvPr id="6" name="CuadroTexto 5"/>
            <p:cNvSpPr txBox="1"/>
            <p:nvPr userDrawn="1"/>
          </p:nvSpPr>
          <p:spPr>
            <a:xfrm>
              <a:off x="432790" y="561618"/>
              <a:ext cx="7249954"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COMPETENCIAS </a:t>
              </a:r>
              <a:r>
                <a:rPr lang="es-CO" sz="3200" b="1" i="1" dirty="0">
                  <a:solidFill>
                    <a:schemeClr val="accent5">
                      <a:lumMod val="75000"/>
                    </a:schemeClr>
                  </a:solidFill>
                </a:rPr>
                <a:t>DE APRENDIZAJE</a:t>
              </a:r>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8104"/>
              <a:ext cx="789549" cy="7863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8" name="Grupo 7"/>
          <p:cNvGrpSpPr/>
          <p:nvPr userDrawn="1"/>
        </p:nvGrpSpPr>
        <p:grpSpPr>
          <a:xfrm>
            <a:off x="143027" y="1544703"/>
            <a:ext cx="9300398" cy="5067684"/>
            <a:chOff x="488265" y="1906996"/>
            <a:chExt cx="15898762" cy="8779627"/>
          </a:xfrm>
        </p:grpSpPr>
        <p:pic>
          <p:nvPicPr>
            <p:cNvPr id="9" name="Imagen 8"/>
            <p:cNvPicPr>
              <a:picLocks noChangeAspect="1"/>
            </p:cNvPicPr>
            <p:nvPr userDrawn="1"/>
          </p:nvPicPr>
          <p:blipFill rotWithShape="1">
            <a:blip r:embed="rId3"/>
            <a:srcRect t="11042"/>
            <a:stretch/>
          </p:blipFill>
          <p:spPr>
            <a:xfrm>
              <a:off x="488265" y="1906996"/>
              <a:ext cx="15898762" cy="8779627"/>
            </a:xfrm>
            <a:prstGeom prst="rect">
              <a:avLst/>
            </a:prstGeom>
          </p:spPr>
        </p:pic>
        <p:sp>
          <p:nvSpPr>
            <p:cNvPr id="10" name="Rectángulo 9"/>
            <p:cNvSpPr/>
            <p:nvPr userDrawn="1"/>
          </p:nvSpPr>
          <p:spPr>
            <a:xfrm>
              <a:off x="766916" y="2713703"/>
              <a:ext cx="6282813" cy="1150374"/>
            </a:xfrm>
            <a:prstGeom prst="rect">
              <a:avLst/>
            </a:prstGeom>
            <a:solidFill>
              <a:srgbClr val="876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Rectángulo 11"/>
            <p:cNvSpPr/>
            <p:nvPr/>
          </p:nvSpPr>
          <p:spPr>
            <a:xfrm>
              <a:off x="9766779" y="2694653"/>
              <a:ext cx="6282813" cy="1150374"/>
            </a:xfrm>
            <a:prstGeom prst="rect">
              <a:avLst/>
            </a:prstGeom>
            <a:solidFill>
              <a:srgbClr val="876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p:cNvSpPr/>
            <p:nvPr userDrawn="1"/>
          </p:nvSpPr>
          <p:spPr>
            <a:xfrm>
              <a:off x="766916" y="4275803"/>
              <a:ext cx="6282813" cy="1150374"/>
            </a:xfrm>
            <a:prstGeom prst="rect">
              <a:avLst/>
            </a:prstGeom>
            <a:solidFill>
              <a:srgbClr val="03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13"/>
            <p:cNvSpPr/>
            <p:nvPr/>
          </p:nvSpPr>
          <p:spPr>
            <a:xfrm>
              <a:off x="9777566" y="4256753"/>
              <a:ext cx="6282813" cy="1150374"/>
            </a:xfrm>
            <a:prstGeom prst="rect">
              <a:avLst/>
            </a:prstGeom>
            <a:solidFill>
              <a:srgbClr val="03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14"/>
            <p:cNvSpPr/>
            <p:nvPr userDrawn="1"/>
          </p:nvSpPr>
          <p:spPr>
            <a:xfrm>
              <a:off x="756129" y="5928638"/>
              <a:ext cx="6282813" cy="1150374"/>
            </a:xfrm>
            <a:prstGeom prst="rect">
              <a:avLst/>
            </a:prstGeom>
            <a:solidFill>
              <a:srgbClr val="AAD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p:cNvSpPr/>
            <p:nvPr/>
          </p:nvSpPr>
          <p:spPr>
            <a:xfrm>
              <a:off x="9766779" y="5947688"/>
              <a:ext cx="6282813" cy="1150374"/>
            </a:xfrm>
            <a:prstGeom prst="rect">
              <a:avLst/>
            </a:prstGeom>
            <a:solidFill>
              <a:srgbClr val="AAD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766916" y="7521143"/>
              <a:ext cx="6282813" cy="1150374"/>
            </a:xfrm>
            <a:prstGeom prst="rect">
              <a:avLst/>
            </a:prstGeom>
            <a:solidFill>
              <a:srgbClr val="FF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p:cNvSpPr/>
            <p:nvPr/>
          </p:nvSpPr>
          <p:spPr>
            <a:xfrm>
              <a:off x="9777566" y="7540193"/>
              <a:ext cx="6282813" cy="1150374"/>
            </a:xfrm>
            <a:prstGeom prst="rect">
              <a:avLst/>
            </a:prstGeom>
            <a:solidFill>
              <a:srgbClr val="FF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p:cNvSpPr/>
            <p:nvPr/>
          </p:nvSpPr>
          <p:spPr>
            <a:xfrm>
              <a:off x="766916" y="9212078"/>
              <a:ext cx="6282813" cy="1150374"/>
            </a:xfrm>
            <a:prstGeom prst="rect">
              <a:avLst/>
            </a:prstGeom>
            <a:solidFill>
              <a:srgbClr val="F35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p:nvSpPr>
          <p:spPr>
            <a:xfrm>
              <a:off x="9777566" y="9231128"/>
              <a:ext cx="6282813" cy="1150374"/>
            </a:xfrm>
            <a:prstGeom prst="rect">
              <a:avLst/>
            </a:prstGeom>
            <a:solidFill>
              <a:srgbClr val="F35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baseline="0">
                <a:solidFill>
                  <a:schemeClr val="tx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CO" dirty="0" smtClean="0"/>
              <a:t>Espacio para escribir observaciones relacionadas con las competencias</a:t>
            </a:r>
          </a:p>
        </p:txBody>
      </p:sp>
      <p:sp>
        <p:nvSpPr>
          <p:cNvPr id="24" name="Rectángulo 23"/>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spTree>
    <p:extLst>
      <p:ext uri="{BB962C8B-B14F-4D97-AF65-F5344CB8AC3E}">
        <p14:creationId xmlns:p14="http://schemas.microsoft.com/office/powerpoint/2010/main" val="3137606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structura General">
    <p:spTree>
      <p:nvGrpSpPr>
        <p:cNvPr id="1" name=""/>
        <p:cNvGrpSpPr/>
        <p:nvPr/>
      </p:nvGrpSpPr>
      <p:grpSpPr>
        <a:xfrm>
          <a:off x="0" y="0"/>
          <a:ext cx="0" cy="0"/>
          <a:chOff x="0" y="0"/>
          <a:chExt cx="0" cy="0"/>
        </a:xfrm>
      </p:grpSpPr>
      <p:sp>
        <p:nvSpPr>
          <p:cNvPr id="8" name="Rectángulo 7"/>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Marcador de texto 15"/>
          <p:cNvSpPr>
            <a:spLocks noGrp="1"/>
          </p:cNvSpPr>
          <p:nvPr>
            <p:ph type="body" sz="half" idx="2" hasCustomPrompt="1"/>
          </p:nvPr>
        </p:nvSpPr>
        <p:spPr>
          <a:xfrm>
            <a:off x="77854" y="5823305"/>
            <a:ext cx="10633689" cy="906787"/>
          </a:xfrm>
          <a:prstGeom prst="rect">
            <a:avLst/>
          </a:prstGeom>
          <a:ln>
            <a:noFill/>
          </a:ln>
        </p:spPr>
        <p:txBody>
          <a:bodyPr/>
          <a:lstStyle>
            <a:lvl1pPr marL="0" indent="0">
              <a:buNone/>
              <a:defRPr sz="1400"/>
            </a:lvl1pPr>
          </a:lstStyle>
          <a:p>
            <a:r>
              <a:rPr lang="es-CO" dirty="0" smtClean="0"/>
              <a:t>Observaciones sobre la estructura general</a:t>
            </a:r>
            <a:endParaRPr lang="es-CO" dirty="0"/>
          </a:p>
        </p:txBody>
      </p:sp>
      <p:sp>
        <p:nvSpPr>
          <p:cNvPr id="13" name="Rectángulo 12"/>
          <p:cNvSpPr/>
          <p:nvPr userDrawn="1"/>
        </p:nvSpPr>
        <p:spPr>
          <a:xfrm>
            <a:off x="-10286" y="39517"/>
            <a:ext cx="12192000" cy="400110"/>
          </a:xfrm>
          <a:prstGeom prst="rect">
            <a:avLst/>
          </a:prstGeom>
        </p:spPr>
        <p:txBody>
          <a:bodyPr wrap="square">
            <a:spAutoFit/>
          </a:bodyPr>
          <a:lstStyle/>
          <a:p>
            <a:pPr algn="ctr"/>
            <a:r>
              <a:rPr lang="es-CO" sz="2000" b="1" dirty="0" smtClean="0">
                <a:solidFill>
                  <a:schemeClr val="bg1"/>
                </a:solidFill>
              </a:rPr>
              <a:t>ESTRUCTURA</a:t>
            </a:r>
            <a:r>
              <a:rPr lang="es-CO" sz="2000" b="1" baseline="0" dirty="0" smtClean="0">
                <a:solidFill>
                  <a:schemeClr val="bg1"/>
                </a:solidFill>
              </a:rPr>
              <a:t> GENERAL</a:t>
            </a:r>
            <a:endParaRPr lang="es-CO" sz="2000" b="1" dirty="0">
              <a:solidFill>
                <a:schemeClr val="bg1"/>
              </a:solidFill>
            </a:endParaRPr>
          </a:p>
        </p:txBody>
      </p:sp>
      <p:sp>
        <p:nvSpPr>
          <p:cNvPr id="3" name="Marcador de SmartArt 2"/>
          <p:cNvSpPr>
            <a:spLocks noGrp="1"/>
          </p:cNvSpPr>
          <p:nvPr>
            <p:ph type="dgm" sz="quarter" idx="10"/>
          </p:nvPr>
        </p:nvSpPr>
        <p:spPr>
          <a:xfrm>
            <a:off x="77854" y="592667"/>
            <a:ext cx="12015721" cy="5122333"/>
          </a:xfrm>
          <a:prstGeom prst="rect">
            <a:avLst/>
          </a:prstGeom>
        </p:spPr>
        <p:txBody>
          <a:bodyPr/>
          <a:lstStyle>
            <a:lvl1pPr>
              <a:defRPr sz="1400"/>
            </a:lvl1pPr>
          </a:lstStyle>
          <a:p>
            <a:endParaRPr lang="es-CO" dirty="0"/>
          </a:p>
        </p:txBody>
      </p:sp>
    </p:spTree>
    <p:extLst>
      <p:ext uri="{BB962C8B-B14F-4D97-AF65-F5344CB8AC3E}">
        <p14:creationId xmlns:p14="http://schemas.microsoft.com/office/powerpoint/2010/main" val="2623467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puesta Gráfica">
    <p:spTree>
      <p:nvGrpSpPr>
        <p:cNvPr id="1" name=""/>
        <p:cNvGrpSpPr/>
        <p:nvPr/>
      </p:nvGrpSpPr>
      <p:grpSpPr>
        <a:xfrm>
          <a:off x="0" y="0"/>
          <a:ext cx="0" cy="0"/>
          <a:chOff x="0" y="0"/>
          <a:chExt cx="0" cy="0"/>
        </a:xfrm>
      </p:grpSpPr>
      <p:sp>
        <p:nvSpPr>
          <p:cNvPr id="3" name="Rectángulo 2"/>
          <p:cNvSpPr/>
          <p:nvPr userDrawn="1"/>
        </p:nvSpPr>
        <p:spPr>
          <a:xfrm>
            <a:off x="4245428" y="548968"/>
            <a:ext cx="7946572" cy="307777"/>
          </a:xfrm>
          <a:prstGeom prst="rect">
            <a:avLst/>
          </a:prstGeom>
        </p:spPr>
        <p:txBody>
          <a:bodyPr wrap="square">
            <a:spAutoFit/>
          </a:bodyPr>
          <a:lstStyle/>
          <a:p>
            <a:pPr algn="ctr"/>
            <a:r>
              <a:rPr lang="es-CO" sz="1400" b="1" dirty="0" smtClean="0">
                <a:solidFill>
                  <a:srgbClr val="1AC4C4"/>
                </a:solidFill>
              </a:rPr>
              <a:t>Maqueta Gráfica</a:t>
            </a:r>
            <a:r>
              <a:rPr lang="es-CO" sz="1400" b="1" baseline="0" dirty="0" smtClean="0">
                <a:solidFill>
                  <a:srgbClr val="1AC4C4"/>
                </a:solidFill>
              </a:rPr>
              <a:t> Home</a:t>
            </a:r>
            <a:endParaRPr lang="es-CO" sz="1400" b="1" dirty="0">
              <a:solidFill>
                <a:srgbClr val="1AC4C4"/>
              </a:solidFill>
            </a:endParaRPr>
          </a:p>
        </p:txBody>
      </p:sp>
      <p:sp>
        <p:nvSpPr>
          <p:cNvPr id="4" name="Rectángulo 3"/>
          <p:cNvSpPr/>
          <p:nvPr userDrawn="1"/>
        </p:nvSpPr>
        <p:spPr>
          <a:xfrm>
            <a:off x="-1" y="448893"/>
            <a:ext cx="424543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userDrawn="1"/>
        </p:nvSpPr>
        <p:spPr>
          <a:xfrm>
            <a:off x="4245428" y="448892"/>
            <a:ext cx="7946571"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p:cNvSpPr/>
          <p:nvPr userDrawn="1"/>
        </p:nvSpPr>
        <p:spPr>
          <a:xfrm>
            <a:off x="-4485" y="548968"/>
            <a:ext cx="4249912" cy="307777"/>
          </a:xfrm>
          <a:prstGeom prst="rect">
            <a:avLst/>
          </a:prstGeom>
        </p:spPr>
        <p:txBody>
          <a:bodyPr wrap="square">
            <a:spAutoFit/>
          </a:bodyPr>
          <a:lstStyle/>
          <a:p>
            <a:pPr algn="ctr"/>
            <a:r>
              <a:rPr lang="es-CO" sz="1400" b="1" dirty="0" smtClean="0">
                <a:solidFill>
                  <a:srgbClr val="1AC4C4"/>
                </a:solidFill>
              </a:rPr>
              <a:t>OBSERVACIONES GENERALES</a:t>
            </a:r>
            <a:endParaRPr lang="es-CO" sz="1400" b="1" dirty="0">
              <a:solidFill>
                <a:srgbClr val="1AC4C4"/>
              </a:solidFill>
            </a:endParaRPr>
          </a:p>
        </p:txBody>
      </p:sp>
      <p:sp>
        <p:nvSpPr>
          <p:cNvPr id="8" name="Rectángulo 7"/>
          <p:cNvSpPr/>
          <p:nvPr userDrawn="1"/>
        </p:nvSpPr>
        <p:spPr>
          <a:xfrm>
            <a:off x="6081" y="3128882"/>
            <a:ext cx="4249912" cy="307777"/>
          </a:xfrm>
          <a:prstGeom prst="rect">
            <a:avLst/>
          </a:prstGeom>
        </p:spPr>
        <p:txBody>
          <a:bodyPr wrap="square">
            <a:spAutoFit/>
          </a:bodyPr>
          <a:lstStyle/>
          <a:p>
            <a:pPr algn="ctr"/>
            <a:r>
              <a:rPr lang="es-CO" sz="1400" b="1" dirty="0" smtClean="0">
                <a:solidFill>
                  <a:srgbClr val="1AC4C4"/>
                </a:solidFill>
              </a:rPr>
              <a:t>INSTRUCCIONES ESPECÍFICAS</a:t>
            </a:r>
            <a:endParaRPr lang="es-CO" sz="1400" b="1" dirty="0">
              <a:solidFill>
                <a:srgbClr val="1AC4C4"/>
              </a:solidFill>
            </a:endParaRPr>
          </a:p>
        </p:txBody>
      </p:sp>
      <p:sp>
        <p:nvSpPr>
          <p:cNvPr id="13" name="Marcador de texto 15"/>
          <p:cNvSpPr>
            <a:spLocks noGrp="1"/>
          </p:cNvSpPr>
          <p:nvPr>
            <p:ph type="body" sz="half" idx="19" hasCustomPrompt="1"/>
          </p:nvPr>
        </p:nvSpPr>
        <p:spPr>
          <a:xfrm>
            <a:off x="148236" y="3505955"/>
            <a:ext cx="3944470" cy="3235807"/>
          </a:xfrm>
          <a:prstGeom prst="rect">
            <a:avLst/>
          </a:prstGeom>
          <a:ln>
            <a:noFill/>
          </a:ln>
        </p:spPr>
        <p:txBody>
          <a:bodyPr/>
          <a:lstStyle>
            <a:lvl1pPr marL="0" indent="0">
              <a:buNone/>
              <a:defRPr sz="1400"/>
            </a:lvl1pPr>
          </a:lstStyle>
          <a:p>
            <a:r>
              <a:rPr lang="es-CO" dirty="0" smtClean="0"/>
              <a:t>Ingrese las instrucciones específicas relacionadas con la maqueta gráfica de la propuesta.</a:t>
            </a:r>
            <a:endParaRPr lang="es-CO" dirty="0"/>
          </a:p>
        </p:txBody>
      </p:sp>
      <p:sp>
        <p:nvSpPr>
          <p:cNvPr id="9" name="Rectángulo 8"/>
          <p:cNvSpPr/>
          <p:nvPr userDrawn="1"/>
        </p:nvSpPr>
        <p:spPr>
          <a:xfrm>
            <a:off x="-10286" y="39517"/>
            <a:ext cx="12192000" cy="400110"/>
          </a:xfrm>
          <a:prstGeom prst="rect">
            <a:avLst/>
          </a:prstGeom>
        </p:spPr>
        <p:txBody>
          <a:bodyPr wrap="square">
            <a:spAutoFit/>
          </a:bodyPr>
          <a:lstStyle/>
          <a:p>
            <a:pPr algn="ctr"/>
            <a:r>
              <a:rPr lang="es-CO" sz="2000" b="1" dirty="0" smtClean="0">
                <a:solidFill>
                  <a:schemeClr val="bg1"/>
                </a:solidFill>
              </a:rPr>
              <a:t>PROPUESTA</a:t>
            </a:r>
            <a:r>
              <a:rPr lang="es-CO" sz="2000" b="1" baseline="0" dirty="0" smtClean="0">
                <a:solidFill>
                  <a:schemeClr val="bg1"/>
                </a:solidFill>
              </a:rPr>
              <a:t> GRÁFICA</a:t>
            </a:r>
            <a:endParaRPr lang="es-CO" sz="2000" b="1" dirty="0">
              <a:solidFill>
                <a:schemeClr val="bg1"/>
              </a:solidFill>
            </a:endParaRPr>
          </a:p>
        </p:txBody>
      </p:sp>
      <p:sp>
        <p:nvSpPr>
          <p:cNvPr id="10" name="Marcador de texto 1"/>
          <p:cNvSpPr>
            <a:spLocks noGrp="1"/>
          </p:cNvSpPr>
          <p:nvPr>
            <p:ph type="body" sz="half" idx="20" hasCustomPrompt="1"/>
          </p:nvPr>
        </p:nvSpPr>
        <p:spPr>
          <a:xfrm>
            <a:off x="148236" y="868516"/>
            <a:ext cx="3944470" cy="2002657"/>
          </a:xfrm>
          <a:prstGeom prst="rect">
            <a:avLst/>
          </a:prstGeom>
          <a:ln>
            <a:noFill/>
          </a:ln>
        </p:spPr>
        <p:txBody>
          <a:bodyPr/>
          <a:lstStyle>
            <a:lvl1pPr>
              <a:defRPr baseline="0"/>
            </a:lvl1pPr>
          </a:lstStyle>
          <a:p>
            <a:pPr marL="171450" indent="-171450">
              <a:buFont typeface="Arial" panose="020B0604020202020204" pitchFamily="34" charset="0"/>
              <a:buChar char="•"/>
            </a:pPr>
            <a:r>
              <a:rPr lang="es-CO" sz="1050" dirty="0">
                <a:solidFill>
                  <a:srgbClr val="1AC4C4"/>
                </a:solidFill>
                <a:latin typeface="Arial" panose="020B0604020202020204" pitchFamily="34" charset="0"/>
                <a:cs typeface="Arial" panose="020B0604020202020204" pitchFamily="34" charset="0"/>
              </a:rPr>
              <a:t>En </a:t>
            </a:r>
            <a:r>
              <a:rPr lang="es-CO" sz="1050" dirty="0" smtClean="0">
                <a:solidFill>
                  <a:srgbClr val="1AC4C4"/>
                </a:solidFill>
                <a:latin typeface="Arial" panose="020B0604020202020204" pitchFamily="34" charset="0"/>
                <a:cs typeface="Arial" panose="020B0604020202020204" pitchFamily="34" charset="0"/>
              </a:rPr>
              <a:t>el recurso elegido se </a:t>
            </a:r>
            <a:r>
              <a:rPr lang="es-CO" sz="1050" dirty="0">
                <a:solidFill>
                  <a:srgbClr val="1AC4C4"/>
                </a:solidFill>
                <a:latin typeface="Arial" panose="020B0604020202020204" pitchFamily="34" charset="0"/>
                <a:cs typeface="Arial" panose="020B0604020202020204" pitchFamily="34" charset="0"/>
              </a:rPr>
              <a:t>debe escribir el nombre </a:t>
            </a:r>
            <a:r>
              <a:rPr lang="es-CO" sz="1050" dirty="0" smtClean="0">
                <a:solidFill>
                  <a:srgbClr val="1AC4C4"/>
                </a:solidFill>
                <a:latin typeface="Arial" panose="020B0604020202020204" pitchFamily="34" charset="0"/>
                <a:cs typeface="Arial" panose="020B0604020202020204" pitchFamily="34" charset="0"/>
              </a:rPr>
              <a:t>del programa académico, </a:t>
            </a:r>
            <a:r>
              <a:rPr lang="es-CO" sz="1050" dirty="0">
                <a:solidFill>
                  <a:srgbClr val="1AC4C4"/>
                </a:solidFill>
                <a:latin typeface="Arial" panose="020B0604020202020204" pitchFamily="34" charset="0"/>
                <a:cs typeface="Arial" panose="020B0604020202020204" pitchFamily="34" charset="0"/>
              </a:rPr>
              <a:t>la asignatura y la unidad.</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Incluir </a:t>
            </a:r>
            <a:r>
              <a:rPr lang="es-CO" sz="1050" dirty="0">
                <a:solidFill>
                  <a:srgbClr val="1AC4C4"/>
                </a:solidFill>
                <a:latin typeface="Arial" panose="020B0604020202020204" pitchFamily="34" charset="0"/>
                <a:cs typeface="Arial" panose="020B0604020202020204" pitchFamily="34" charset="0"/>
              </a:rPr>
              <a:t>los botones de competencias y objetivos de aprendizaje al igual que los enlaces externos.</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Los </a:t>
            </a:r>
            <a:r>
              <a:rPr lang="es-CO" sz="1050" dirty="0">
                <a:solidFill>
                  <a:srgbClr val="1AC4C4"/>
                </a:solidFill>
                <a:latin typeface="Arial" panose="020B0604020202020204" pitchFamily="34" charset="0"/>
                <a:cs typeface="Arial" panose="020B0604020202020204" pitchFamily="34" charset="0"/>
              </a:rPr>
              <a:t>textos en rojo son instrucciones para el diseñador gráfico.</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Tener </a:t>
            </a:r>
            <a:r>
              <a:rPr lang="es-CO" sz="1050" dirty="0">
                <a:solidFill>
                  <a:srgbClr val="1AC4C4"/>
                </a:solidFill>
                <a:latin typeface="Arial" panose="020B0604020202020204" pitchFamily="34" charset="0"/>
                <a:cs typeface="Arial" panose="020B0604020202020204" pitchFamily="34" charset="0"/>
              </a:rPr>
              <a:t>en cuenta que la población </a:t>
            </a:r>
            <a:r>
              <a:rPr lang="es-CO" sz="1050" dirty="0" smtClean="0">
                <a:solidFill>
                  <a:srgbClr val="1AC4C4"/>
                </a:solidFill>
                <a:latin typeface="Arial" panose="020B0604020202020204" pitchFamily="34" charset="0"/>
                <a:cs typeface="Arial" panose="020B0604020202020204" pitchFamily="34" charset="0"/>
              </a:rPr>
              <a:t>objetivo a la que se dirigen los recursos digitales de la ESAP son estudiantes de pregrado, postgrado y funcionarios públicos. </a:t>
            </a:r>
            <a:endParaRPr lang="es-CO" sz="1050" dirty="0">
              <a:solidFill>
                <a:srgbClr val="1AC4C4"/>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s-CO" sz="1050" dirty="0">
              <a:solidFill>
                <a:srgbClr val="1AC4C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071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9" name="Rectángulo 8"/>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 name="Rectángulo 1"/>
          <p:cNvSpPr/>
          <p:nvPr userDrawn="1"/>
        </p:nvSpPr>
        <p:spPr>
          <a:xfrm>
            <a:off x="0" y="448892"/>
            <a:ext cx="9624447" cy="417640"/>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Marcador de texto 15"/>
          <p:cNvSpPr>
            <a:spLocks noGrp="1"/>
          </p:cNvSpPr>
          <p:nvPr>
            <p:ph type="body" sz="half" idx="10"/>
          </p:nvPr>
        </p:nvSpPr>
        <p:spPr>
          <a:xfrm>
            <a:off x="2495227" y="526382"/>
            <a:ext cx="7129220" cy="293655"/>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6" name="Rectángulo 15"/>
          <p:cNvSpPr/>
          <p:nvPr userDrawn="1"/>
        </p:nvSpPr>
        <p:spPr>
          <a:xfrm>
            <a:off x="70682" y="512261"/>
            <a:ext cx="1990593" cy="307777"/>
          </a:xfrm>
          <a:prstGeom prst="rect">
            <a:avLst/>
          </a:prstGeom>
        </p:spPr>
        <p:txBody>
          <a:bodyPr wrap="square">
            <a:spAutoFit/>
          </a:bodyPr>
          <a:lstStyle/>
          <a:p>
            <a:pPr algn="l"/>
            <a:r>
              <a:rPr lang="es-CO" sz="1400" b="1" dirty="0" smtClean="0">
                <a:solidFill>
                  <a:srgbClr val="1AC4C4"/>
                </a:solidFill>
              </a:rPr>
              <a:t>COMPETENCIA</a:t>
            </a:r>
            <a:endParaRPr lang="es-CO" sz="1400" b="1" dirty="0">
              <a:solidFill>
                <a:srgbClr val="1AC4C4"/>
              </a:solidFill>
            </a:endParaRPr>
          </a:p>
        </p:txBody>
      </p:sp>
      <p:sp>
        <p:nvSpPr>
          <p:cNvPr id="17" name="Rectángulo 16"/>
          <p:cNvSpPr/>
          <p:nvPr userDrawn="1"/>
        </p:nvSpPr>
        <p:spPr>
          <a:xfrm>
            <a:off x="70682" y="82015"/>
            <a:ext cx="1990593" cy="307777"/>
          </a:xfrm>
          <a:prstGeom prst="rect">
            <a:avLst/>
          </a:prstGeom>
        </p:spPr>
        <p:txBody>
          <a:bodyPr wrap="square">
            <a:spAutoFit/>
          </a:bodyPr>
          <a:lstStyle/>
          <a:p>
            <a:pPr algn="l"/>
            <a:r>
              <a:rPr lang="es-CO" sz="1400" b="1" dirty="0" smtClean="0">
                <a:solidFill>
                  <a:schemeClr val="bg1"/>
                </a:solidFill>
              </a:rPr>
              <a:t>UNIDAD DIDÁCTICA</a:t>
            </a:r>
            <a:endParaRPr lang="es-CO" sz="1400" b="1" dirty="0">
              <a:solidFill>
                <a:schemeClr val="bg1"/>
              </a:solidFill>
            </a:endParaRPr>
          </a:p>
        </p:txBody>
      </p:sp>
      <p:sp>
        <p:nvSpPr>
          <p:cNvPr id="18" name="Rectángulo 17"/>
          <p:cNvSpPr/>
          <p:nvPr userDrawn="1"/>
        </p:nvSpPr>
        <p:spPr>
          <a:xfrm>
            <a:off x="0" y="867909"/>
            <a:ext cx="9624447" cy="38526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userDrawn="1"/>
        </p:nvSpPr>
        <p:spPr>
          <a:xfrm>
            <a:off x="70682" y="929901"/>
            <a:ext cx="2290226" cy="307777"/>
          </a:xfrm>
          <a:prstGeom prst="rect">
            <a:avLst/>
          </a:prstGeom>
        </p:spPr>
        <p:txBody>
          <a:bodyPr wrap="square">
            <a:spAutoFit/>
          </a:bodyPr>
          <a:lstStyle/>
          <a:p>
            <a:pPr algn="l"/>
            <a:r>
              <a:rPr lang="es-CO" sz="1400" b="1" dirty="0" smtClean="0">
                <a:solidFill>
                  <a:srgbClr val="1AC4C4"/>
                </a:solidFill>
              </a:rPr>
              <a:t>ESTRATEGIA</a:t>
            </a:r>
            <a:r>
              <a:rPr lang="es-CO" sz="1400" b="1" baseline="0" dirty="0" smtClean="0">
                <a:solidFill>
                  <a:srgbClr val="1AC4C4"/>
                </a:solidFill>
              </a:rPr>
              <a:t> DIDÁCTICA</a:t>
            </a:r>
            <a:endParaRPr lang="es-CO" sz="1400" b="1" dirty="0">
              <a:solidFill>
                <a:srgbClr val="1AC4C4"/>
              </a:solidFill>
            </a:endParaRPr>
          </a:p>
        </p:txBody>
      </p:sp>
      <p:sp>
        <p:nvSpPr>
          <p:cNvPr id="21" name="Rectángulo 20"/>
          <p:cNvSpPr/>
          <p:nvPr userDrawn="1"/>
        </p:nvSpPr>
        <p:spPr>
          <a:xfrm>
            <a:off x="9614114" y="2646318"/>
            <a:ext cx="2577886" cy="1824082"/>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Marcador de texto 15"/>
          <p:cNvSpPr>
            <a:spLocks noGrp="1"/>
          </p:cNvSpPr>
          <p:nvPr>
            <p:ph type="body" sz="half" idx="12" hasCustomPrompt="1"/>
          </p:nvPr>
        </p:nvSpPr>
        <p:spPr>
          <a:xfrm>
            <a:off x="9664133" y="1315170"/>
            <a:ext cx="2461530" cy="1331148"/>
          </a:xfrm>
          <a:prstGeom prst="rect">
            <a:avLst/>
          </a:prstGeom>
          <a:ln>
            <a:noFill/>
          </a:ln>
        </p:spPr>
        <p:txBody>
          <a:bodyPr/>
          <a:lstStyle>
            <a:lvl1pPr marL="0" indent="0">
              <a:buNone/>
              <a:defRPr sz="1400" b="0" baseline="0">
                <a:solidFill>
                  <a:schemeClr val="tx1"/>
                </a:solidFill>
              </a:defRPr>
            </a:lvl1pPr>
          </a:lstStyle>
          <a:p>
            <a:r>
              <a:rPr lang="es-CO" dirty="0" smtClean="0"/>
              <a:t>Interacción</a:t>
            </a:r>
            <a:endParaRPr lang="es-CO" dirty="0"/>
          </a:p>
        </p:txBody>
      </p:sp>
      <p:sp>
        <p:nvSpPr>
          <p:cNvPr id="23" name="Rectángulo 22"/>
          <p:cNvSpPr/>
          <p:nvPr userDrawn="1"/>
        </p:nvSpPr>
        <p:spPr>
          <a:xfrm>
            <a:off x="9695129" y="560569"/>
            <a:ext cx="2290226" cy="523220"/>
          </a:xfrm>
          <a:prstGeom prst="rect">
            <a:avLst/>
          </a:prstGeom>
        </p:spPr>
        <p:txBody>
          <a:bodyPr wrap="square">
            <a:spAutoFit/>
          </a:bodyPr>
          <a:lstStyle/>
          <a:p>
            <a:pPr algn="l"/>
            <a:r>
              <a:rPr lang="es-CO" sz="1400" b="1" dirty="0" smtClean="0">
                <a:solidFill>
                  <a:srgbClr val="1AC4C4"/>
                </a:solidFill>
              </a:rPr>
              <a:t>INSTRUCCIONES</a:t>
            </a:r>
            <a:r>
              <a:rPr lang="es-CO" sz="1400" b="1" baseline="0" dirty="0" smtClean="0">
                <a:solidFill>
                  <a:srgbClr val="1AC4C4"/>
                </a:solidFill>
              </a:rPr>
              <a:t> PARA EL DESARROLLADOR</a:t>
            </a:r>
            <a:endParaRPr lang="es-CO" sz="1400" b="1" dirty="0">
              <a:solidFill>
                <a:srgbClr val="1AC4C4"/>
              </a:solidFill>
            </a:endParaRPr>
          </a:p>
        </p:txBody>
      </p:sp>
      <p:sp>
        <p:nvSpPr>
          <p:cNvPr id="24" name="Rectángulo 23"/>
          <p:cNvSpPr/>
          <p:nvPr userDrawn="1"/>
        </p:nvSpPr>
        <p:spPr>
          <a:xfrm>
            <a:off x="9614114" y="1251103"/>
            <a:ext cx="2577886" cy="5606896"/>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Marcador de texto 15"/>
          <p:cNvSpPr>
            <a:spLocks noGrp="1"/>
          </p:cNvSpPr>
          <p:nvPr>
            <p:ph type="body" sz="half" idx="19" hasCustomPrompt="1"/>
          </p:nvPr>
        </p:nvSpPr>
        <p:spPr>
          <a:xfrm>
            <a:off x="2495226" y="888461"/>
            <a:ext cx="7118887" cy="349216"/>
          </a:xfrm>
          <a:prstGeom prst="rect">
            <a:avLst/>
          </a:prstGeom>
          <a:ln>
            <a:noFill/>
          </a:ln>
        </p:spPr>
        <p:txBody>
          <a:bodyPr/>
          <a:lstStyle>
            <a:lvl1pPr marL="0" indent="0">
              <a:buNone/>
              <a:defRPr sz="1200" b="0" baseline="0">
                <a:solidFill>
                  <a:schemeClr val="tx1"/>
                </a:solidFill>
              </a:defRPr>
            </a:lvl1pPr>
          </a:lstStyle>
          <a:p>
            <a:r>
              <a:rPr lang="es-CO" dirty="0" smtClean="0"/>
              <a:t>Escriba la que corresponda según el caso: Aprendizaje autónomo, estudio de caso, aprendizaje basado en proyectos, aprendizaje orientado por problemas, práctica, aprendizaje colaborativo, evaluación formativa. </a:t>
            </a:r>
            <a:endParaRPr lang="es-CO" dirty="0"/>
          </a:p>
        </p:txBody>
      </p:sp>
      <p:sp>
        <p:nvSpPr>
          <p:cNvPr id="5" name="Marcador de contenido 4"/>
          <p:cNvSpPr>
            <a:spLocks noGrp="1"/>
          </p:cNvSpPr>
          <p:nvPr>
            <p:ph sz="quarter" idx="20" hasCustomPrompt="1"/>
          </p:nvPr>
        </p:nvSpPr>
        <p:spPr>
          <a:xfrm>
            <a:off x="71438" y="1314451"/>
            <a:ext cx="9429750" cy="4324350"/>
          </a:xfrm>
          <a:prstGeom prst="rect">
            <a:avLst/>
          </a:prstGeom>
        </p:spPr>
        <p:txBody>
          <a:bodyPr/>
          <a:lstStyle>
            <a:lvl1pPr marL="0" indent="0">
              <a:buNone/>
              <a:defRPr sz="1400" baseline="0"/>
            </a:lvl1pPr>
          </a:lstStyle>
          <a:p>
            <a:pPr lvl="0"/>
            <a:r>
              <a:rPr lang="es-CO" dirty="0" smtClean="0"/>
              <a:t>Información – Maqueta gráfica</a:t>
            </a:r>
            <a:endParaRPr lang="es-CO" dirty="0"/>
          </a:p>
        </p:txBody>
      </p:sp>
      <p:sp>
        <p:nvSpPr>
          <p:cNvPr id="26" name="Marcador de texto 15"/>
          <p:cNvSpPr>
            <a:spLocks noGrp="1"/>
          </p:cNvSpPr>
          <p:nvPr>
            <p:ph type="body" sz="half" idx="21" hasCustomPrompt="1"/>
          </p:nvPr>
        </p:nvSpPr>
        <p:spPr>
          <a:xfrm>
            <a:off x="9672292" y="2726102"/>
            <a:ext cx="2461530" cy="1744298"/>
          </a:xfrm>
          <a:prstGeom prst="rect">
            <a:avLst/>
          </a:prstGeom>
          <a:ln>
            <a:noFill/>
          </a:ln>
        </p:spPr>
        <p:txBody>
          <a:bodyPr/>
          <a:lstStyle>
            <a:lvl1pPr marL="0" indent="0">
              <a:buNone/>
              <a:defRPr sz="1400" b="0" baseline="0">
                <a:solidFill>
                  <a:schemeClr val="tx1"/>
                </a:solidFill>
              </a:defRPr>
            </a:lvl1pPr>
          </a:lstStyle>
          <a:p>
            <a:r>
              <a:rPr lang="es-CO" dirty="0" smtClean="0"/>
              <a:t>Audio</a:t>
            </a:r>
            <a:endParaRPr lang="es-CO" dirty="0"/>
          </a:p>
        </p:txBody>
      </p:sp>
      <p:sp>
        <p:nvSpPr>
          <p:cNvPr id="27" name="Rectángulo 26"/>
          <p:cNvSpPr/>
          <p:nvPr userDrawn="1"/>
        </p:nvSpPr>
        <p:spPr>
          <a:xfrm>
            <a:off x="9614114" y="4483825"/>
            <a:ext cx="2577886" cy="237417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Marcador de texto 15"/>
          <p:cNvSpPr>
            <a:spLocks noGrp="1"/>
          </p:cNvSpPr>
          <p:nvPr>
            <p:ph type="body" sz="half" idx="22" hasCustomPrompt="1"/>
          </p:nvPr>
        </p:nvSpPr>
        <p:spPr>
          <a:xfrm>
            <a:off x="9672292" y="4563610"/>
            <a:ext cx="2461530" cy="1744298"/>
          </a:xfrm>
          <a:prstGeom prst="rect">
            <a:avLst/>
          </a:prstGeom>
          <a:ln>
            <a:noFill/>
          </a:ln>
        </p:spPr>
        <p:txBody>
          <a:bodyPr/>
          <a:lstStyle>
            <a:lvl1pPr marL="0" indent="0">
              <a:buNone/>
              <a:defRPr sz="1400" b="0" baseline="0">
                <a:solidFill>
                  <a:schemeClr val="tx1"/>
                </a:solidFill>
              </a:defRPr>
            </a:lvl1pPr>
          </a:lstStyle>
          <a:p>
            <a:r>
              <a:rPr lang="es-CO" dirty="0" smtClean="0"/>
              <a:t>Animación/video</a:t>
            </a:r>
            <a:endParaRPr lang="es-CO" dirty="0"/>
          </a:p>
        </p:txBody>
      </p:sp>
      <p:sp>
        <p:nvSpPr>
          <p:cNvPr id="19" name="Marcador de contenido 4"/>
          <p:cNvSpPr>
            <a:spLocks noGrp="1"/>
          </p:cNvSpPr>
          <p:nvPr>
            <p:ph sz="quarter" idx="23" hasCustomPrompt="1"/>
          </p:nvPr>
        </p:nvSpPr>
        <p:spPr>
          <a:xfrm>
            <a:off x="70682" y="5734458"/>
            <a:ext cx="9429750" cy="1027884"/>
          </a:xfrm>
          <a:prstGeom prst="rect">
            <a:avLst/>
          </a:prstGeom>
        </p:spPr>
        <p:txBody>
          <a:bodyPr/>
          <a:lstStyle>
            <a:lvl1pPr marL="0" indent="0">
              <a:buNone/>
              <a:defRPr sz="1400" baseline="0"/>
            </a:lvl1pPr>
          </a:lstStyle>
          <a:p>
            <a:pPr lvl="0"/>
            <a:r>
              <a:rPr lang="es-CO" dirty="0" smtClean="0"/>
              <a:t>Script</a:t>
            </a:r>
            <a:endParaRPr lang="es-CO" dirty="0"/>
          </a:p>
        </p:txBody>
      </p:sp>
    </p:spTree>
    <p:extLst>
      <p:ext uri="{BB962C8B-B14F-4D97-AF65-F5344CB8AC3E}">
        <p14:creationId xmlns:p14="http://schemas.microsoft.com/office/powerpoint/2010/main" val="18051804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ido">
    <p:spTree>
      <p:nvGrpSpPr>
        <p:cNvPr id="1" name=""/>
        <p:cNvGrpSpPr/>
        <p:nvPr/>
      </p:nvGrpSpPr>
      <p:grpSpPr>
        <a:xfrm>
          <a:off x="0" y="0"/>
          <a:ext cx="0" cy="0"/>
          <a:chOff x="0" y="0"/>
          <a:chExt cx="0" cy="0"/>
        </a:xfrm>
      </p:grpSpPr>
      <p:sp>
        <p:nvSpPr>
          <p:cNvPr id="9" name="Rectángulo 8"/>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 name="Rectángulo 1"/>
          <p:cNvSpPr/>
          <p:nvPr userDrawn="1"/>
        </p:nvSpPr>
        <p:spPr>
          <a:xfrm>
            <a:off x="0" y="448892"/>
            <a:ext cx="9624447" cy="417640"/>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Marcador de texto 15"/>
          <p:cNvSpPr>
            <a:spLocks noGrp="1"/>
          </p:cNvSpPr>
          <p:nvPr>
            <p:ph type="body" sz="half" idx="10"/>
          </p:nvPr>
        </p:nvSpPr>
        <p:spPr>
          <a:xfrm>
            <a:off x="2495227" y="526382"/>
            <a:ext cx="7129220" cy="293655"/>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6" name="Rectángulo 15"/>
          <p:cNvSpPr/>
          <p:nvPr userDrawn="1"/>
        </p:nvSpPr>
        <p:spPr>
          <a:xfrm>
            <a:off x="70682" y="512261"/>
            <a:ext cx="1990593" cy="307777"/>
          </a:xfrm>
          <a:prstGeom prst="rect">
            <a:avLst/>
          </a:prstGeom>
        </p:spPr>
        <p:txBody>
          <a:bodyPr wrap="square">
            <a:spAutoFit/>
          </a:bodyPr>
          <a:lstStyle/>
          <a:p>
            <a:pPr algn="l"/>
            <a:r>
              <a:rPr lang="es-CO" sz="1400" b="1" dirty="0">
                <a:solidFill>
                  <a:srgbClr val="1AC4C4"/>
                </a:solidFill>
              </a:rPr>
              <a:t>COMPETENCIA</a:t>
            </a:r>
          </a:p>
        </p:txBody>
      </p:sp>
      <p:sp>
        <p:nvSpPr>
          <p:cNvPr id="17" name="Rectángulo 16"/>
          <p:cNvSpPr/>
          <p:nvPr userDrawn="1"/>
        </p:nvSpPr>
        <p:spPr>
          <a:xfrm>
            <a:off x="70682" y="82015"/>
            <a:ext cx="1990593" cy="307777"/>
          </a:xfrm>
          <a:prstGeom prst="rect">
            <a:avLst/>
          </a:prstGeom>
        </p:spPr>
        <p:txBody>
          <a:bodyPr wrap="square">
            <a:spAutoFit/>
          </a:bodyPr>
          <a:lstStyle/>
          <a:p>
            <a:pPr algn="l"/>
            <a:r>
              <a:rPr lang="es-CO" sz="1400" b="1" dirty="0">
                <a:solidFill>
                  <a:schemeClr val="bg1"/>
                </a:solidFill>
              </a:rPr>
              <a:t>UNIDAD DIDÁCTICA</a:t>
            </a:r>
          </a:p>
        </p:txBody>
      </p:sp>
      <p:sp>
        <p:nvSpPr>
          <p:cNvPr id="18" name="Rectángulo 17"/>
          <p:cNvSpPr/>
          <p:nvPr userDrawn="1"/>
        </p:nvSpPr>
        <p:spPr>
          <a:xfrm>
            <a:off x="0" y="867909"/>
            <a:ext cx="9624447" cy="38526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userDrawn="1"/>
        </p:nvSpPr>
        <p:spPr>
          <a:xfrm>
            <a:off x="70682" y="929901"/>
            <a:ext cx="2290226" cy="307777"/>
          </a:xfrm>
          <a:prstGeom prst="rect">
            <a:avLst/>
          </a:prstGeom>
        </p:spPr>
        <p:txBody>
          <a:bodyPr wrap="square">
            <a:spAutoFit/>
          </a:bodyPr>
          <a:lstStyle/>
          <a:p>
            <a:pPr algn="l"/>
            <a:r>
              <a:rPr lang="es-CO" sz="1400" b="1" dirty="0">
                <a:solidFill>
                  <a:srgbClr val="1AC4C4"/>
                </a:solidFill>
              </a:rPr>
              <a:t>ESTRATEGIA</a:t>
            </a:r>
            <a:r>
              <a:rPr lang="es-CO" sz="1400" b="1" baseline="0" dirty="0">
                <a:solidFill>
                  <a:srgbClr val="1AC4C4"/>
                </a:solidFill>
              </a:rPr>
              <a:t> DIDÁCTICA</a:t>
            </a:r>
            <a:endParaRPr lang="es-CO" sz="1400" b="1" dirty="0">
              <a:solidFill>
                <a:srgbClr val="1AC4C4"/>
              </a:solidFill>
            </a:endParaRPr>
          </a:p>
        </p:txBody>
      </p:sp>
      <p:sp>
        <p:nvSpPr>
          <p:cNvPr id="21" name="Rectángulo 20"/>
          <p:cNvSpPr/>
          <p:nvPr userDrawn="1"/>
        </p:nvSpPr>
        <p:spPr>
          <a:xfrm>
            <a:off x="9614114" y="2646318"/>
            <a:ext cx="2577886" cy="1824082"/>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Marcador de texto 15"/>
          <p:cNvSpPr>
            <a:spLocks noGrp="1"/>
          </p:cNvSpPr>
          <p:nvPr>
            <p:ph type="body" sz="half" idx="12"/>
          </p:nvPr>
        </p:nvSpPr>
        <p:spPr>
          <a:xfrm>
            <a:off x="9664133" y="1466984"/>
            <a:ext cx="2461530" cy="1179334"/>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Rectángulo 22"/>
          <p:cNvSpPr/>
          <p:nvPr userDrawn="1"/>
        </p:nvSpPr>
        <p:spPr>
          <a:xfrm>
            <a:off x="9695129" y="560569"/>
            <a:ext cx="2290226" cy="523220"/>
          </a:xfrm>
          <a:prstGeom prst="rect">
            <a:avLst/>
          </a:prstGeom>
        </p:spPr>
        <p:txBody>
          <a:bodyPr wrap="square">
            <a:spAutoFit/>
          </a:bodyPr>
          <a:lstStyle/>
          <a:p>
            <a:pPr algn="l"/>
            <a:r>
              <a:rPr lang="es-CO" sz="1400" b="1" dirty="0">
                <a:solidFill>
                  <a:srgbClr val="1AC4C4"/>
                </a:solidFill>
              </a:rPr>
              <a:t>INSTRUCCIONES</a:t>
            </a:r>
            <a:r>
              <a:rPr lang="es-CO" sz="1400" b="1" baseline="0" dirty="0">
                <a:solidFill>
                  <a:srgbClr val="1AC4C4"/>
                </a:solidFill>
              </a:rPr>
              <a:t> PARA EL DESARROLLADOR</a:t>
            </a:r>
            <a:endParaRPr lang="es-CO" sz="1400" b="1" dirty="0">
              <a:solidFill>
                <a:srgbClr val="1AC4C4"/>
              </a:solidFill>
            </a:endParaRPr>
          </a:p>
        </p:txBody>
      </p:sp>
      <p:sp>
        <p:nvSpPr>
          <p:cNvPr id="24" name="Rectángulo 23"/>
          <p:cNvSpPr/>
          <p:nvPr userDrawn="1"/>
        </p:nvSpPr>
        <p:spPr>
          <a:xfrm>
            <a:off x="9614114" y="1251103"/>
            <a:ext cx="2577886" cy="5606896"/>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Marcador de texto 15"/>
          <p:cNvSpPr>
            <a:spLocks noGrp="1"/>
          </p:cNvSpPr>
          <p:nvPr>
            <p:ph type="body" sz="half" idx="19" hasCustomPrompt="1"/>
          </p:nvPr>
        </p:nvSpPr>
        <p:spPr>
          <a:xfrm>
            <a:off x="2495226" y="888461"/>
            <a:ext cx="7118887" cy="349216"/>
          </a:xfrm>
          <a:prstGeom prst="rect">
            <a:avLst/>
          </a:prstGeom>
          <a:ln>
            <a:noFill/>
          </a:ln>
        </p:spPr>
        <p:txBody>
          <a:bodyPr/>
          <a:lstStyle>
            <a:lvl1pPr marL="0" indent="0">
              <a:buNone/>
              <a:defRPr sz="1200" b="0" baseline="0">
                <a:solidFill>
                  <a:schemeClr val="tx1"/>
                </a:solidFill>
              </a:defRPr>
            </a:lvl1pPr>
          </a:lstStyle>
          <a:p>
            <a:r>
              <a:rPr lang="es-CO" dirty="0"/>
              <a:t>Escriba la que corresponda según el caso: Aprendizaje autónomo, estudio de caso, aprendizaje basado en proyectos, aprendizaje orientado por problemas, práctica, aprendizaje colaborativo, evaluación formativa. </a:t>
            </a:r>
          </a:p>
        </p:txBody>
      </p:sp>
      <p:sp>
        <p:nvSpPr>
          <p:cNvPr id="5" name="Marcador de contenido 4"/>
          <p:cNvSpPr>
            <a:spLocks noGrp="1"/>
          </p:cNvSpPr>
          <p:nvPr>
            <p:ph sz="quarter" idx="20" hasCustomPrompt="1"/>
          </p:nvPr>
        </p:nvSpPr>
        <p:spPr>
          <a:xfrm>
            <a:off x="71438" y="1314451"/>
            <a:ext cx="9429750" cy="4158697"/>
          </a:xfrm>
          <a:prstGeom prst="rect">
            <a:avLst/>
          </a:prstGeom>
        </p:spPr>
        <p:txBody>
          <a:bodyPr/>
          <a:lstStyle>
            <a:lvl1pPr marL="0" indent="0">
              <a:buNone/>
              <a:defRPr sz="1400" baseline="0"/>
            </a:lvl1pPr>
          </a:lstStyle>
          <a:p>
            <a:pPr lvl="0"/>
            <a:r>
              <a:rPr lang="es-CO" dirty="0"/>
              <a:t>Información – Maqueta gráfica</a:t>
            </a:r>
          </a:p>
        </p:txBody>
      </p:sp>
      <p:sp>
        <p:nvSpPr>
          <p:cNvPr id="26" name="Marcador de texto 15"/>
          <p:cNvSpPr>
            <a:spLocks noGrp="1"/>
          </p:cNvSpPr>
          <p:nvPr>
            <p:ph type="body" sz="half" idx="21"/>
          </p:nvPr>
        </p:nvSpPr>
        <p:spPr>
          <a:xfrm>
            <a:off x="9672292" y="2861378"/>
            <a:ext cx="2461530" cy="1609021"/>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7" name="Rectángulo 26"/>
          <p:cNvSpPr/>
          <p:nvPr userDrawn="1"/>
        </p:nvSpPr>
        <p:spPr>
          <a:xfrm>
            <a:off x="9614114" y="4483825"/>
            <a:ext cx="2577886" cy="237417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Marcador de texto 15"/>
          <p:cNvSpPr>
            <a:spLocks noGrp="1"/>
          </p:cNvSpPr>
          <p:nvPr>
            <p:ph type="body" sz="half" idx="22"/>
          </p:nvPr>
        </p:nvSpPr>
        <p:spPr>
          <a:xfrm>
            <a:off x="9672292" y="4685458"/>
            <a:ext cx="2461530" cy="1622449"/>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3" name="Rectángulo 2"/>
          <p:cNvSpPr/>
          <p:nvPr userDrawn="1"/>
        </p:nvSpPr>
        <p:spPr>
          <a:xfrm>
            <a:off x="9597796" y="1158387"/>
            <a:ext cx="1013611" cy="307777"/>
          </a:xfrm>
          <a:prstGeom prst="rect">
            <a:avLst/>
          </a:prstGeom>
        </p:spPr>
        <p:txBody>
          <a:bodyPr wrap="none">
            <a:spAutoFit/>
          </a:bodyPr>
          <a:lstStyle/>
          <a:p>
            <a:r>
              <a:rPr lang="es-CO" sz="1400" b="1" dirty="0">
                <a:solidFill>
                  <a:srgbClr val="2FC9C9"/>
                </a:solidFill>
              </a:rPr>
              <a:t>Interacción</a:t>
            </a:r>
          </a:p>
        </p:txBody>
      </p:sp>
      <p:sp>
        <p:nvSpPr>
          <p:cNvPr id="31" name="Rectángulo 30"/>
          <p:cNvSpPr/>
          <p:nvPr userDrawn="1"/>
        </p:nvSpPr>
        <p:spPr>
          <a:xfrm>
            <a:off x="9597795" y="2595105"/>
            <a:ext cx="627095" cy="307777"/>
          </a:xfrm>
          <a:prstGeom prst="rect">
            <a:avLst/>
          </a:prstGeom>
        </p:spPr>
        <p:txBody>
          <a:bodyPr wrap="none">
            <a:spAutoFit/>
          </a:bodyPr>
          <a:lstStyle/>
          <a:p>
            <a:r>
              <a:rPr lang="es-CO" sz="1400" b="1" dirty="0">
                <a:solidFill>
                  <a:srgbClr val="2FC9C9"/>
                </a:solidFill>
              </a:rPr>
              <a:t>Audio</a:t>
            </a:r>
          </a:p>
        </p:txBody>
      </p:sp>
      <p:sp>
        <p:nvSpPr>
          <p:cNvPr id="32" name="Rectángulo 31"/>
          <p:cNvSpPr/>
          <p:nvPr userDrawn="1"/>
        </p:nvSpPr>
        <p:spPr>
          <a:xfrm>
            <a:off x="9559366" y="4425926"/>
            <a:ext cx="1491114" cy="307777"/>
          </a:xfrm>
          <a:prstGeom prst="rect">
            <a:avLst/>
          </a:prstGeom>
        </p:spPr>
        <p:txBody>
          <a:bodyPr wrap="none">
            <a:spAutoFit/>
          </a:bodyPr>
          <a:lstStyle/>
          <a:p>
            <a:r>
              <a:rPr lang="es-CO" sz="1400" b="1" dirty="0">
                <a:solidFill>
                  <a:srgbClr val="2FC9C9"/>
                </a:solidFill>
              </a:rPr>
              <a:t>Animación/Video</a:t>
            </a:r>
          </a:p>
        </p:txBody>
      </p:sp>
      <p:sp>
        <p:nvSpPr>
          <p:cNvPr id="33" name="Rectángulo 32"/>
          <p:cNvSpPr/>
          <p:nvPr userDrawn="1"/>
        </p:nvSpPr>
        <p:spPr>
          <a:xfrm>
            <a:off x="4782023" y="5419764"/>
            <a:ext cx="2070695" cy="307777"/>
          </a:xfrm>
          <a:prstGeom prst="rect">
            <a:avLst/>
          </a:prstGeom>
        </p:spPr>
        <p:txBody>
          <a:bodyPr wrap="none">
            <a:spAutoFit/>
          </a:bodyPr>
          <a:lstStyle/>
          <a:p>
            <a:r>
              <a:rPr lang="es-CO" sz="1400" b="1" dirty="0">
                <a:solidFill>
                  <a:srgbClr val="2FC9C9"/>
                </a:solidFill>
              </a:rPr>
              <a:t>Instrucción Visual/gráfica</a:t>
            </a:r>
          </a:p>
        </p:txBody>
      </p:sp>
      <p:sp>
        <p:nvSpPr>
          <p:cNvPr id="34" name="Rectángulo 33"/>
          <p:cNvSpPr/>
          <p:nvPr userDrawn="1"/>
        </p:nvSpPr>
        <p:spPr>
          <a:xfrm>
            <a:off x="30630" y="5435020"/>
            <a:ext cx="611962" cy="307777"/>
          </a:xfrm>
          <a:prstGeom prst="rect">
            <a:avLst/>
          </a:prstGeom>
        </p:spPr>
        <p:txBody>
          <a:bodyPr wrap="none">
            <a:spAutoFit/>
          </a:bodyPr>
          <a:lstStyle/>
          <a:p>
            <a:r>
              <a:rPr lang="es-CO" sz="1400" b="1" dirty="0">
                <a:solidFill>
                  <a:srgbClr val="2FC9C9"/>
                </a:solidFill>
              </a:rPr>
              <a:t>Script</a:t>
            </a:r>
          </a:p>
        </p:txBody>
      </p:sp>
      <p:sp>
        <p:nvSpPr>
          <p:cNvPr id="35" name="Marcador de texto 15"/>
          <p:cNvSpPr>
            <a:spLocks noGrp="1"/>
          </p:cNvSpPr>
          <p:nvPr>
            <p:ph type="body" sz="half" idx="24"/>
          </p:nvPr>
        </p:nvSpPr>
        <p:spPr>
          <a:xfrm>
            <a:off x="4907430" y="5716293"/>
            <a:ext cx="4679955" cy="1098784"/>
          </a:xfrm>
          <a:prstGeom prst="rect">
            <a:avLst/>
          </a:prstGeom>
          <a:ln>
            <a:noFill/>
          </a:ln>
        </p:spPr>
        <p:txBody>
          <a:bodyPr/>
          <a:lstStyle>
            <a:lvl1pPr marL="0" indent="0">
              <a:buNone/>
              <a:defRPr sz="1000" b="0" baseline="0">
                <a:solidFill>
                  <a:schemeClr val="tx1"/>
                </a:solidFill>
              </a:defRPr>
            </a:lvl1pPr>
          </a:lstStyle>
          <a:p>
            <a:endParaRPr lang="es-CO" dirty="0"/>
          </a:p>
        </p:txBody>
      </p:sp>
      <p:sp>
        <p:nvSpPr>
          <p:cNvPr id="36" name="Marcador de texto 15"/>
          <p:cNvSpPr>
            <a:spLocks noGrp="1"/>
          </p:cNvSpPr>
          <p:nvPr>
            <p:ph type="body" sz="half" idx="25"/>
          </p:nvPr>
        </p:nvSpPr>
        <p:spPr>
          <a:xfrm>
            <a:off x="44708" y="5689189"/>
            <a:ext cx="4790231" cy="1168809"/>
          </a:xfrm>
          <a:prstGeom prst="rect">
            <a:avLst/>
          </a:prstGeom>
          <a:ln>
            <a:noFill/>
          </a:ln>
        </p:spPr>
        <p:txBody>
          <a:bodyPr/>
          <a:lstStyle>
            <a:lvl1pPr marL="0" indent="0">
              <a:buNone/>
              <a:defRPr sz="1000" b="0" baseline="0">
                <a:solidFill>
                  <a:schemeClr val="tx1"/>
                </a:solidFill>
              </a:defRPr>
            </a:lvl1pPr>
          </a:lstStyle>
          <a:p>
            <a:endParaRPr lang="es-CO" dirty="0"/>
          </a:p>
        </p:txBody>
      </p:sp>
      <p:sp>
        <p:nvSpPr>
          <p:cNvPr id="4" name="Rectángulo 3"/>
          <p:cNvSpPr/>
          <p:nvPr userDrawn="1"/>
        </p:nvSpPr>
        <p:spPr>
          <a:xfrm>
            <a:off x="0" y="5670912"/>
            <a:ext cx="4876800" cy="1187086"/>
          </a:xfrm>
          <a:prstGeom prst="rect">
            <a:avLst/>
          </a:prstGeom>
          <a:noFill/>
          <a:ln>
            <a:solidFill>
              <a:srgbClr val="43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Rectángulo 37"/>
          <p:cNvSpPr/>
          <p:nvPr userDrawn="1"/>
        </p:nvSpPr>
        <p:spPr>
          <a:xfrm>
            <a:off x="4893118" y="5663204"/>
            <a:ext cx="4704677" cy="1187086"/>
          </a:xfrm>
          <a:prstGeom prst="rect">
            <a:avLst/>
          </a:prstGeom>
          <a:noFill/>
          <a:ln>
            <a:solidFill>
              <a:srgbClr val="43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2489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etencias">
    <p:spTree>
      <p:nvGrpSpPr>
        <p:cNvPr id="1" name=""/>
        <p:cNvGrpSpPr/>
        <p:nvPr/>
      </p:nvGrpSpPr>
      <p:grpSpPr>
        <a:xfrm>
          <a:off x="0" y="0"/>
          <a:ext cx="0" cy="0"/>
          <a:chOff x="0" y="0"/>
          <a:chExt cx="0" cy="0"/>
        </a:xfrm>
      </p:grpSpPr>
      <p:sp>
        <p:nvSpPr>
          <p:cNvPr id="2" name="Rectángulo 1"/>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3" name="Grupo 2"/>
          <p:cNvGrpSpPr/>
          <p:nvPr userDrawn="1"/>
        </p:nvGrpSpPr>
        <p:grpSpPr>
          <a:xfrm>
            <a:off x="144378" y="598314"/>
            <a:ext cx="7682744" cy="786360"/>
            <a:chOff x="0" y="518104"/>
            <a:chExt cx="7682744" cy="786360"/>
          </a:xfrm>
        </p:grpSpPr>
        <p:sp>
          <p:nvSpPr>
            <p:cNvPr id="6" name="CuadroTexto 5"/>
            <p:cNvSpPr txBox="1"/>
            <p:nvPr userDrawn="1"/>
          </p:nvSpPr>
          <p:spPr>
            <a:xfrm>
              <a:off x="432790" y="561618"/>
              <a:ext cx="7249954"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COMPETENCIA </a:t>
              </a:r>
              <a:r>
                <a:rPr lang="es-CO" sz="3200" b="1" i="1" dirty="0">
                  <a:solidFill>
                    <a:schemeClr val="accent5">
                      <a:lumMod val="75000"/>
                    </a:schemeClr>
                  </a:solidFill>
                </a:rPr>
                <a:t>DE APRENDIZAJE</a:t>
              </a:r>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8104"/>
              <a:ext cx="789549" cy="7863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2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baseline="0">
                <a:solidFill>
                  <a:schemeClr val="tx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CO" dirty="0" smtClean="0"/>
              <a:t>Espacio para escribir observaciones relacionadas con las competencias</a:t>
            </a:r>
          </a:p>
        </p:txBody>
      </p:sp>
      <p:sp>
        <p:nvSpPr>
          <p:cNvPr id="24" name="Rectángulo 23"/>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grpSp>
        <p:nvGrpSpPr>
          <p:cNvPr id="5" name="Grupo 4"/>
          <p:cNvGrpSpPr/>
          <p:nvPr userDrawn="1"/>
        </p:nvGrpSpPr>
        <p:grpSpPr>
          <a:xfrm>
            <a:off x="768750" y="2161964"/>
            <a:ext cx="8704801" cy="2629601"/>
            <a:chOff x="1168069" y="2313460"/>
            <a:chExt cx="7453417" cy="2217546"/>
          </a:xfrm>
        </p:grpSpPr>
        <p:pic>
          <p:nvPicPr>
            <p:cNvPr id="22" name="Imagen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069" y="2313460"/>
              <a:ext cx="7453417" cy="2217546"/>
            </a:xfrm>
            <a:prstGeom prst="rect">
              <a:avLst/>
            </a:prstGeom>
          </p:spPr>
        </p:pic>
        <p:pic>
          <p:nvPicPr>
            <p:cNvPr id="25" name="Imagen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41264" y="2942280"/>
              <a:ext cx="931114" cy="927353"/>
            </a:xfrm>
            <a:prstGeom prst="ellipse">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3" name="Título 1"/>
          <p:cNvSpPr>
            <a:spLocks noGrp="1"/>
          </p:cNvSpPr>
          <p:nvPr>
            <p:ph type="title" hasCustomPrompt="1"/>
          </p:nvPr>
        </p:nvSpPr>
        <p:spPr>
          <a:xfrm>
            <a:off x="3034748" y="2681736"/>
            <a:ext cx="5658678" cy="1325563"/>
          </a:xfrm>
          <a:prstGeom prst="rect">
            <a:avLst/>
          </a:prstGeom>
        </p:spPr>
        <p:txBody>
          <a:bodyPr/>
          <a:lstStyle>
            <a:lvl1pPr>
              <a:defRPr sz="1800" baseline="0"/>
            </a:lvl1pPr>
          </a:lstStyle>
          <a:p>
            <a:r>
              <a:rPr lang="es-ES" dirty="0" smtClean="0"/>
              <a:t>Escriba aquí la competencia de aprendizaje de la unidad didáctica</a:t>
            </a:r>
            <a:endParaRPr lang="es-CO" dirty="0"/>
          </a:p>
        </p:txBody>
      </p:sp>
    </p:spTree>
    <p:extLst>
      <p:ext uri="{BB962C8B-B14F-4D97-AF65-F5344CB8AC3E}">
        <p14:creationId xmlns:p14="http://schemas.microsoft.com/office/powerpoint/2010/main" val="15552079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 descr="Resultado de imagen para esap 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31860" y="6558543"/>
            <a:ext cx="362165" cy="2690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p:cNvSpPr/>
          <p:nvPr userDrawn="1"/>
        </p:nvSpPr>
        <p:spPr>
          <a:xfrm>
            <a:off x="11103857" y="6688109"/>
            <a:ext cx="846921" cy="169277"/>
          </a:xfrm>
          <a:prstGeom prst="rect">
            <a:avLst/>
          </a:prstGeom>
        </p:spPr>
        <p:txBody>
          <a:bodyPr wrap="square">
            <a:spAutoFit/>
          </a:bodyPr>
          <a:lstStyle/>
          <a:p>
            <a:pPr algn="r"/>
            <a:r>
              <a:rPr lang="es-CO" sz="500" b="1" dirty="0" smtClean="0">
                <a:solidFill>
                  <a:schemeClr val="bg1">
                    <a:lumMod val="50000"/>
                  </a:schemeClr>
                </a:solidFill>
              </a:rPr>
              <a:t>Subdirección Académica</a:t>
            </a:r>
            <a:endParaRPr lang="es-CO" sz="500" b="1" dirty="0">
              <a:solidFill>
                <a:schemeClr val="bg1">
                  <a:lumMod val="50000"/>
                </a:schemeClr>
              </a:solidFill>
            </a:endParaRPr>
          </a:p>
        </p:txBody>
      </p:sp>
      <p:grpSp>
        <p:nvGrpSpPr>
          <p:cNvPr id="38" name="Grupo 37"/>
          <p:cNvGrpSpPr/>
          <p:nvPr userDrawn="1"/>
        </p:nvGrpSpPr>
        <p:grpSpPr>
          <a:xfrm>
            <a:off x="11102884" y="6479248"/>
            <a:ext cx="1144317" cy="329230"/>
            <a:chOff x="9564381" y="6133294"/>
            <a:chExt cx="1157613" cy="329230"/>
          </a:xfrm>
        </p:grpSpPr>
        <p:sp>
          <p:nvSpPr>
            <p:cNvPr id="26" name="Rectángulo 25"/>
            <p:cNvSpPr/>
            <p:nvPr userDrawn="1"/>
          </p:nvSpPr>
          <p:spPr>
            <a:xfrm>
              <a:off x="9564381" y="6182783"/>
              <a:ext cx="479714" cy="184666"/>
            </a:xfrm>
            <a:prstGeom prst="rect">
              <a:avLst/>
            </a:prstGeom>
          </p:spPr>
          <p:txBody>
            <a:bodyPr wrap="square">
              <a:spAutoFit/>
            </a:bodyPr>
            <a:lstStyle/>
            <a:p>
              <a:pPr algn="l"/>
              <a:r>
                <a:rPr lang="es-CO" sz="600" b="1" dirty="0" smtClean="0">
                  <a:solidFill>
                    <a:schemeClr val="bg1">
                      <a:lumMod val="50000"/>
                    </a:schemeClr>
                  </a:solidFill>
                </a:rPr>
                <a:t>Equipo</a:t>
              </a:r>
            </a:p>
          </p:txBody>
        </p:sp>
        <p:sp>
          <p:nvSpPr>
            <p:cNvPr id="35" name="CuadroTexto 34"/>
            <p:cNvSpPr txBox="1"/>
            <p:nvPr userDrawn="1"/>
          </p:nvSpPr>
          <p:spPr>
            <a:xfrm>
              <a:off x="10310985" y="6133294"/>
              <a:ext cx="222284" cy="253916"/>
            </a:xfrm>
            <a:prstGeom prst="rect">
              <a:avLst/>
            </a:prstGeom>
            <a:noFill/>
          </p:spPr>
          <p:txBody>
            <a:bodyPr wrap="square" rtlCol="0">
              <a:spAutoFit/>
            </a:bodyPr>
            <a:lstStyle/>
            <a:p>
              <a:r>
                <a:rPr lang="es-CO" sz="1050" b="1" dirty="0" smtClean="0">
                  <a:solidFill>
                    <a:schemeClr val="bg1">
                      <a:lumMod val="50000"/>
                    </a:schemeClr>
                  </a:solidFill>
                </a:rPr>
                <a:t>&amp;</a:t>
              </a:r>
              <a:endParaRPr lang="es-CO" sz="1050" dirty="0"/>
            </a:p>
          </p:txBody>
        </p:sp>
        <p:sp>
          <p:nvSpPr>
            <p:cNvPr id="36" name="Rectángulo 35"/>
            <p:cNvSpPr/>
            <p:nvPr userDrawn="1"/>
          </p:nvSpPr>
          <p:spPr>
            <a:xfrm>
              <a:off x="9564381" y="6231692"/>
              <a:ext cx="1157613" cy="230832"/>
            </a:xfrm>
            <a:prstGeom prst="rect">
              <a:avLst/>
            </a:prstGeom>
          </p:spPr>
          <p:txBody>
            <a:bodyPr wrap="square">
              <a:spAutoFit/>
            </a:bodyPr>
            <a:lstStyle/>
            <a:p>
              <a:pPr algn="l"/>
              <a:r>
                <a:rPr lang="es-CO" sz="900" b="1" dirty="0" smtClean="0">
                  <a:solidFill>
                    <a:schemeClr val="bg1">
                      <a:lumMod val="50000"/>
                    </a:schemeClr>
                  </a:solidFill>
                </a:rPr>
                <a:t>Entornos</a:t>
              </a:r>
              <a:r>
                <a:rPr lang="es-CO" sz="900" b="1" baseline="0" dirty="0" smtClean="0">
                  <a:solidFill>
                    <a:schemeClr val="bg1">
                      <a:lumMod val="50000"/>
                    </a:schemeClr>
                  </a:solidFill>
                </a:rPr>
                <a:t> Digitales</a:t>
              </a:r>
              <a:endParaRPr lang="es-CO" sz="900" b="1" dirty="0" smtClean="0">
                <a:solidFill>
                  <a:schemeClr val="bg1">
                    <a:lumMod val="50000"/>
                  </a:schemeClr>
                </a:solidFill>
              </a:endParaRPr>
            </a:p>
          </p:txBody>
        </p:sp>
        <p:sp>
          <p:nvSpPr>
            <p:cNvPr id="37" name="Rectángulo 36"/>
            <p:cNvSpPr/>
            <p:nvPr userDrawn="1"/>
          </p:nvSpPr>
          <p:spPr>
            <a:xfrm>
              <a:off x="9808736" y="6156378"/>
              <a:ext cx="707928" cy="230832"/>
            </a:xfrm>
            <a:prstGeom prst="rect">
              <a:avLst/>
            </a:prstGeom>
          </p:spPr>
          <p:txBody>
            <a:bodyPr wrap="square">
              <a:spAutoFit/>
            </a:bodyPr>
            <a:lstStyle/>
            <a:p>
              <a:pPr algn="l"/>
              <a:r>
                <a:rPr lang="es-CO" sz="900" b="1" dirty="0" smtClean="0">
                  <a:solidFill>
                    <a:schemeClr val="bg1">
                      <a:lumMod val="50000"/>
                    </a:schemeClr>
                  </a:solidFill>
                </a:rPr>
                <a:t>Educación</a:t>
              </a:r>
            </a:p>
          </p:txBody>
        </p:sp>
      </p:grpSp>
      <p:sp>
        <p:nvSpPr>
          <p:cNvPr id="34" name="Rectángulo 33"/>
          <p:cNvSpPr/>
          <p:nvPr userDrawn="1"/>
        </p:nvSpPr>
        <p:spPr>
          <a:xfrm>
            <a:off x="0" y="0"/>
            <a:ext cx="12192000" cy="448893"/>
          </a:xfrm>
          <a:prstGeom prst="rect">
            <a:avLst/>
          </a:prstGeom>
          <a:solidFill>
            <a:srgbClr val="1AC4C4"/>
          </a:solid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79440573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0" r:id="rId3"/>
    <p:sldLayoutId id="2147483679" r:id="rId4"/>
    <p:sldLayoutId id="2147483675" r:id="rId5"/>
    <p:sldLayoutId id="2147483684" r:id="rId6"/>
    <p:sldLayoutId id="2147483674" r:id="rId7"/>
    <p:sldLayoutId id="2147483686" r:id="rId8"/>
    <p:sldLayoutId id="214748368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png"/><Relationship Id="rId2" Type="http://schemas.openxmlformats.org/officeDocument/2006/relationships/image" Target="../media/image22.emf"/><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1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8.emf"/><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emf"/><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8.emf"/><Relationship Id="rId5" Type="http://schemas.openxmlformats.org/officeDocument/2006/relationships/image" Target="../media/image41.jpeg"/><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42.jpeg"/></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36.png"/><Relationship Id="rId2" Type="http://schemas.openxmlformats.org/officeDocument/2006/relationships/image" Target="../media/image43.emf"/><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7.emf"/><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8.xml"/><Relationship Id="rId6" Type="http://schemas.openxmlformats.org/officeDocument/2006/relationships/image" Target="../media/image54.emf"/><Relationship Id="rId5" Type="http://schemas.openxmlformats.org/officeDocument/2006/relationships/image" Target="../media/image53.emf"/><Relationship Id="rId10" Type="http://schemas.openxmlformats.org/officeDocument/2006/relationships/image" Target="../media/image58.png"/><Relationship Id="rId4" Type="http://schemas.openxmlformats.org/officeDocument/2006/relationships/image" Target="../media/image52.emf"/><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8.emf"/><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8.xml"/><Relationship Id="rId5" Type="http://schemas.openxmlformats.org/officeDocument/2006/relationships/image" Target="../media/image18.em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n para icono a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9605" y="4988069"/>
            <a:ext cx="606425" cy="6064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4"/>
          <a:srcRect l="10208" t="49852" r="84688" b="40222"/>
          <a:stretch/>
        </p:blipFill>
        <p:spPr>
          <a:xfrm>
            <a:off x="7654533" y="4913025"/>
            <a:ext cx="691588" cy="756513"/>
          </a:xfrm>
          <a:prstGeom prst="rect">
            <a:avLst/>
          </a:prstGeom>
        </p:spPr>
      </p:pic>
      <p:pic>
        <p:nvPicPr>
          <p:cNvPr id="4" name="Imagen 3"/>
          <p:cNvPicPr>
            <a:picLocks noChangeAspect="1"/>
          </p:cNvPicPr>
          <p:nvPr/>
        </p:nvPicPr>
        <p:blipFill rotWithShape="1">
          <a:blip r:embed="rId4"/>
          <a:srcRect l="15499" t="50296" r="79397" b="39778"/>
          <a:stretch/>
        </p:blipFill>
        <p:spPr>
          <a:xfrm>
            <a:off x="6482535" y="4913025"/>
            <a:ext cx="691588" cy="756513"/>
          </a:xfrm>
          <a:prstGeom prst="rect">
            <a:avLst/>
          </a:prstGeom>
        </p:spPr>
      </p:pic>
      <p:pic>
        <p:nvPicPr>
          <p:cNvPr id="5" name="Imagen 4"/>
          <p:cNvPicPr>
            <a:picLocks noChangeAspect="1"/>
          </p:cNvPicPr>
          <p:nvPr/>
        </p:nvPicPr>
        <p:blipFill rotWithShape="1">
          <a:blip r:embed="rId4"/>
          <a:srcRect l="20749" t="50296" r="74147" b="39778"/>
          <a:stretch/>
        </p:blipFill>
        <p:spPr>
          <a:xfrm>
            <a:off x="8981380" y="4913025"/>
            <a:ext cx="691588" cy="756513"/>
          </a:xfrm>
          <a:prstGeom prst="rect">
            <a:avLst/>
          </a:prstGeom>
        </p:spPr>
      </p:pic>
      <p:pic>
        <p:nvPicPr>
          <p:cNvPr id="6" name="Imagen 5"/>
          <p:cNvPicPr>
            <a:picLocks noChangeAspect="1"/>
          </p:cNvPicPr>
          <p:nvPr/>
        </p:nvPicPr>
        <p:blipFill rotWithShape="1">
          <a:blip r:embed="rId4"/>
          <a:srcRect l="25707" t="50222" r="69189" b="39852"/>
          <a:stretch/>
        </p:blipFill>
        <p:spPr>
          <a:xfrm>
            <a:off x="5141813" y="4913025"/>
            <a:ext cx="691588" cy="756513"/>
          </a:xfrm>
          <a:prstGeom prst="rect">
            <a:avLst/>
          </a:prstGeom>
        </p:spPr>
      </p:pic>
      <p:pic>
        <p:nvPicPr>
          <p:cNvPr id="7" name="Imagen 6"/>
          <p:cNvPicPr>
            <a:picLocks noChangeAspect="1"/>
          </p:cNvPicPr>
          <p:nvPr/>
        </p:nvPicPr>
        <p:blipFill rotWithShape="1">
          <a:blip r:embed="rId4"/>
          <a:srcRect l="30915" t="50222" r="63981" b="39852"/>
          <a:stretch/>
        </p:blipFill>
        <p:spPr>
          <a:xfrm>
            <a:off x="1287550" y="4913025"/>
            <a:ext cx="691588" cy="756513"/>
          </a:xfrm>
          <a:prstGeom prst="rect">
            <a:avLst/>
          </a:prstGeom>
        </p:spPr>
      </p:pic>
      <p:pic>
        <p:nvPicPr>
          <p:cNvPr id="8" name="Imagen 7"/>
          <p:cNvPicPr>
            <a:picLocks noChangeAspect="1"/>
          </p:cNvPicPr>
          <p:nvPr/>
        </p:nvPicPr>
        <p:blipFill rotWithShape="1">
          <a:blip r:embed="rId4"/>
          <a:srcRect l="35998" t="50592" r="58898" b="39482"/>
          <a:stretch/>
        </p:blipFill>
        <p:spPr>
          <a:xfrm>
            <a:off x="2606671" y="4913025"/>
            <a:ext cx="691588" cy="756513"/>
          </a:xfrm>
          <a:prstGeom prst="rect">
            <a:avLst/>
          </a:prstGeom>
        </p:spPr>
      </p:pic>
      <p:pic>
        <p:nvPicPr>
          <p:cNvPr id="9" name="Imagen 8"/>
          <p:cNvPicPr>
            <a:picLocks noChangeAspect="1"/>
          </p:cNvPicPr>
          <p:nvPr/>
        </p:nvPicPr>
        <p:blipFill rotWithShape="1">
          <a:blip r:embed="rId4"/>
          <a:srcRect l="40748" t="50444" r="54148" b="39630"/>
          <a:stretch/>
        </p:blipFill>
        <p:spPr>
          <a:xfrm>
            <a:off x="3830842" y="4913025"/>
            <a:ext cx="691588" cy="756513"/>
          </a:xfrm>
          <a:prstGeom prst="rect">
            <a:avLst/>
          </a:prstGeom>
        </p:spPr>
      </p:pic>
    </p:spTree>
    <p:extLst>
      <p:ext uri="{BB962C8B-B14F-4D97-AF65-F5344CB8AC3E}">
        <p14:creationId xmlns:p14="http://schemas.microsoft.com/office/powerpoint/2010/main" val="160535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1100" dirty="0" smtClean="0">
                <a:solidFill>
                  <a:srgbClr val="FF0000"/>
                </a:solidFill>
              </a:rPr>
              <a:t>Inicio tema 2, subtema 1.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de Para tener en cuenta despliega la información en un nuevo nivel. </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siguiente lleva al tema 2 subtema</a:t>
            </a:r>
            <a:endParaRPr lang="es-ES_tradnl" sz="1100" dirty="0">
              <a:solidFill>
                <a:srgbClr val="FF0000"/>
              </a:solidFill>
            </a:endParaRPr>
          </a:p>
          <a:p>
            <a:pPr algn="just">
              <a:lnSpc>
                <a:spcPct val="100000"/>
              </a:lnSpc>
              <a:spcBef>
                <a:spcPts val="0"/>
              </a:spcBef>
            </a:pPr>
            <a:endParaRPr lang="es-ES_tradnl" sz="1100" dirty="0"/>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2" name="1 Rectángulo"/>
          <p:cNvSpPr/>
          <p:nvPr/>
        </p:nvSpPr>
        <p:spPr>
          <a:xfrm>
            <a:off x="220187" y="1306578"/>
            <a:ext cx="8732855" cy="1569660"/>
          </a:xfrm>
          <a:prstGeom prst="rect">
            <a:avLst/>
          </a:prstGeom>
        </p:spPr>
        <p:txBody>
          <a:bodyPr wrap="square">
            <a:spAutoFit/>
          </a:bodyPr>
          <a:lstStyle/>
          <a:p>
            <a:pPr algn="just"/>
            <a:r>
              <a:rPr lang="es-CO" sz="1200" b="1" dirty="0">
                <a:solidFill>
                  <a:srgbClr val="FF0000"/>
                </a:solidFill>
                <a:ea typeface="Verdana" pitchFamily="34" charset="0"/>
                <a:cs typeface="Verdana" pitchFamily="34" charset="0"/>
              </a:rPr>
              <a:t>Tema 2: </a:t>
            </a:r>
            <a:r>
              <a:rPr lang="es-ES_tradnl" sz="1200" b="1" dirty="0">
                <a:ea typeface="Verdana" pitchFamily="34" charset="0"/>
                <a:cs typeface="Verdana" pitchFamily="34" charset="0"/>
              </a:rPr>
              <a:t>El nuevo paradigma de lo público (la relación público – privado)</a:t>
            </a:r>
            <a:endParaRPr lang="es-CO" sz="1200" b="1" dirty="0">
              <a:ea typeface="Verdana" pitchFamily="34" charset="0"/>
              <a:cs typeface="Verdana" pitchFamily="34" charset="0"/>
            </a:endParaRPr>
          </a:p>
          <a:p>
            <a:pPr algn="just"/>
            <a:r>
              <a:rPr lang="es-MX" sz="1200" b="1" dirty="0" smtClean="0">
                <a:solidFill>
                  <a:srgbClr val="FF0000"/>
                </a:solidFill>
              </a:rPr>
              <a:t>Subtema: </a:t>
            </a:r>
            <a:r>
              <a:rPr lang="es-MX" sz="1200" b="1" dirty="0" smtClean="0"/>
              <a:t>Definición y Estructura</a:t>
            </a:r>
          </a:p>
          <a:p>
            <a:pPr algn="just"/>
            <a:endParaRPr lang="es-MX" sz="1200" dirty="0" smtClean="0"/>
          </a:p>
          <a:p>
            <a:pPr algn="just"/>
            <a:r>
              <a:rPr lang="es-MX" sz="1200" dirty="0" smtClean="0"/>
              <a:t>Según </a:t>
            </a:r>
            <a:r>
              <a:rPr lang="es-MX" sz="1200" dirty="0" err="1"/>
              <a:t>Ilya</a:t>
            </a:r>
            <a:r>
              <a:rPr lang="es-MX" sz="1200" dirty="0"/>
              <a:t> </a:t>
            </a:r>
            <a:r>
              <a:rPr lang="es-MX" sz="1200" dirty="0" err="1"/>
              <a:t>Prigogine</a:t>
            </a:r>
            <a:r>
              <a:rPr lang="es-MX" sz="1200" dirty="0"/>
              <a:t> l</a:t>
            </a:r>
            <a:r>
              <a:rPr lang="es-MX" sz="1200" dirty="0" smtClean="0"/>
              <a:t>o </a:t>
            </a:r>
            <a:r>
              <a:rPr lang="es-MX" sz="1200" dirty="0"/>
              <a:t>público implica movimiento e intercambio. Por lo cual pasar del paradigma de lo público liberal, heredero del ideario griego y del derecho romano, equiparable a lo estatal o, etimológicamente, a lo común, lo general y lo de todos, a una concepción de lo público como estructura disipativa, es un acto de sublimación en el sentido filosófico expuesto por Garavito (1999), pues plantea la construcción de un concepto gaseoso a partir de uno aparentemente sólido.</a:t>
            </a:r>
            <a:endParaRPr lang="es-CO" sz="1200" dirty="0"/>
          </a:p>
          <a:p>
            <a:pPr algn="just"/>
            <a:endParaRPr lang="en-US" sz="1200" dirty="0">
              <a:ea typeface="Verdana" pitchFamily="34" charset="0"/>
              <a:cs typeface="Verdana" pitchFamily="34" charset="0"/>
            </a:endParaRPr>
          </a:p>
        </p:txBody>
      </p:sp>
      <p:sp>
        <p:nvSpPr>
          <p:cNvPr id="6" name="Rectángulo 5"/>
          <p:cNvSpPr/>
          <p:nvPr/>
        </p:nvSpPr>
        <p:spPr>
          <a:xfrm>
            <a:off x="484762" y="2795397"/>
            <a:ext cx="2736566" cy="2677656"/>
          </a:xfrm>
          <a:prstGeom prst="rect">
            <a:avLst/>
          </a:prstGeom>
          <a:solidFill>
            <a:schemeClr val="accent1">
              <a:lumMod val="20000"/>
              <a:lumOff val="80000"/>
            </a:schemeClr>
          </a:solidFill>
        </p:spPr>
        <p:txBody>
          <a:bodyPr wrap="square">
            <a:spAutoFit/>
          </a:bodyPr>
          <a:lstStyle/>
          <a:p>
            <a:r>
              <a:rPr lang="es-MX" sz="1200" b="1" dirty="0" smtClean="0"/>
              <a:t>Definición</a:t>
            </a:r>
          </a:p>
          <a:p>
            <a:endParaRPr lang="es-MX" sz="1200" b="1" dirty="0" smtClean="0"/>
          </a:p>
          <a:p>
            <a:r>
              <a:rPr lang="es-MX" sz="1200" dirty="0" smtClean="0"/>
              <a:t>Este autor </a:t>
            </a:r>
            <a:r>
              <a:rPr lang="es-MX" sz="1200" dirty="0" err="1" smtClean="0"/>
              <a:t>Habermas</a:t>
            </a:r>
            <a:r>
              <a:rPr lang="es-MX" sz="1200" dirty="0" smtClean="0"/>
              <a:t> </a:t>
            </a:r>
            <a:r>
              <a:rPr lang="es-MX" sz="1200" dirty="0"/>
              <a:t>define la sociedad moderna como un campo de tensión histórica, que se </a:t>
            </a:r>
            <a:r>
              <a:rPr lang="es-MX" sz="1200" dirty="0" smtClean="0"/>
              <a:t>transforma en </a:t>
            </a:r>
            <a:r>
              <a:rPr lang="es-MX" sz="1200" dirty="0"/>
              <a:t>producto de la interacción de la esfera pública con la esfera privada. Y es en este campo de tensión que emerge la estructura de la publicidad (1994)</a:t>
            </a:r>
            <a:r>
              <a:rPr lang="es-CO" sz="1200" dirty="0"/>
              <a:t> Término que desde la traducción que hace Antonio </a:t>
            </a:r>
            <a:r>
              <a:rPr lang="es-CO" sz="1200" dirty="0" err="1"/>
              <a:t>Doménech</a:t>
            </a:r>
            <a:r>
              <a:rPr lang="es-CO" sz="1200" dirty="0"/>
              <a:t> (Habermas, 1994) de la palabra alemana </a:t>
            </a:r>
            <a:r>
              <a:rPr lang="es-CO" sz="1200" i="1" dirty="0" err="1"/>
              <a:t>Öffentlichkeit</a:t>
            </a:r>
            <a:r>
              <a:rPr lang="es-CO" sz="1200" dirty="0"/>
              <a:t>, se puede entender como lo público-apertura (</a:t>
            </a:r>
            <a:r>
              <a:rPr lang="es-CO" sz="1200" i="1" dirty="0" err="1"/>
              <a:t>Öfentlich</a:t>
            </a:r>
            <a:r>
              <a:rPr lang="es-CO" sz="1200" dirty="0"/>
              <a:t>) en movimiento-aceleración (</a:t>
            </a:r>
            <a:r>
              <a:rPr lang="es-CO" sz="1200" i="1" dirty="0" err="1"/>
              <a:t>Keit</a:t>
            </a:r>
            <a:r>
              <a:rPr lang="es-CO" sz="1200" dirty="0" smtClean="0"/>
              <a:t>).</a:t>
            </a:r>
            <a:endParaRPr lang="es-CO" sz="1200" dirty="0"/>
          </a:p>
        </p:txBody>
      </p:sp>
      <p:sp>
        <p:nvSpPr>
          <p:cNvPr id="13" name="CuadroTexto 12"/>
          <p:cNvSpPr txBox="1"/>
          <p:nvPr/>
        </p:nvSpPr>
        <p:spPr>
          <a:xfrm>
            <a:off x="3473926" y="2795397"/>
            <a:ext cx="2609683" cy="2677656"/>
          </a:xfrm>
          <a:prstGeom prst="rect">
            <a:avLst/>
          </a:prstGeom>
          <a:solidFill>
            <a:schemeClr val="accent1">
              <a:lumMod val="20000"/>
              <a:lumOff val="80000"/>
            </a:schemeClr>
          </a:solidFill>
        </p:spPr>
        <p:txBody>
          <a:bodyPr wrap="square" rtlCol="0">
            <a:spAutoFit/>
          </a:bodyPr>
          <a:lstStyle/>
          <a:p>
            <a:r>
              <a:rPr lang="es-MX" sz="1200" b="1" dirty="0" smtClean="0"/>
              <a:t>Estructura</a:t>
            </a:r>
          </a:p>
          <a:p>
            <a:endParaRPr lang="es-MX" sz="1200" b="1" dirty="0" smtClean="0"/>
          </a:p>
          <a:p>
            <a:r>
              <a:rPr lang="es-MX" sz="1200" dirty="0" smtClean="0"/>
              <a:t>La </a:t>
            </a:r>
            <a:r>
              <a:rPr lang="es-MX" sz="1200" dirty="0"/>
              <a:t>estructura de la publicidad está compuesta por un conjunto de instituciones —entendidas como lugares de construcción y escenificación de un público político y culturalmente </a:t>
            </a:r>
            <a:r>
              <a:rPr lang="es-MX" sz="1200" dirty="0" err="1"/>
              <a:t>raciocinante</a:t>
            </a:r>
            <a:r>
              <a:rPr lang="es-MX" sz="1200" dirty="0"/>
              <a:t>—, así como por asuntos, procesos, prácticas y bienes, los cuales son considerados, debatidos, publicitados, reclamados y representan notoriedades e intereses que construyen a su vez opinión pública.</a:t>
            </a:r>
            <a:endParaRPr lang="es-CO" sz="1200" dirty="0">
              <a:ea typeface="Verdana" panose="020B0604030504040204" pitchFamily="34" charset="0"/>
              <a:cs typeface="Verdana" panose="020B0604030504040204" pitchFamily="34" charset="0"/>
            </a:endParaRPr>
          </a:p>
        </p:txBody>
      </p:sp>
      <p:pic>
        <p:nvPicPr>
          <p:cNvPr id="25" name="Imagen 24"/>
          <p:cNvPicPr>
            <a:picLocks noChangeAspect="1"/>
          </p:cNvPicPr>
          <p:nvPr/>
        </p:nvPicPr>
        <p:blipFill>
          <a:blip r:embed="rId2"/>
          <a:stretch>
            <a:fillRect/>
          </a:stretch>
        </p:blipFill>
        <p:spPr>
          <a:xfrm>
            <a:off x="9205440" y="2991591"/>
            <a:ext cx="280440" cy="847417"/>
          </a:xfrm>
          <a:prstGeom prst="rect">
            <a:avLst/>
          </a:prstGeom>
        </p:spPr>
      </p:pic>
      <p:pic>
        <p:nvPicPr>
          <p:cNvPr id="5" name="Imagen 4"/>
          <p:cNvPicPr>
            <a:picLocks noChangeAspect="1"/>
          </p:cNvPicPr>
          <p:nvPr/>
        </p:nvPicPr>
        <p:blipFill>
          <a:blip r:embed="rId3"/>
          <a:stretch>
            <a:fillRect/>
          </a:stretch>
        </p:blipFill>
        <p:spPr>
          <a:xfrm>
            <a:off x="220187" y="2600493"/>
            <a:ext cx="384307" cy="389808"/>
          </a:xfrm>
          <a:prstGeom prst="rect">
            <a:avLst/>
          </a:prstGeom>
        </p:spPr>
      </p:pic>
      <p:pic>
        <p:nvPicPr>
          <p:cNvPr id="14" name="Imagen 13"/>
          <p:cNvPicPr>
            <a:picLocks noChangeAspect="1"/>
          </p:cNvPicPr>
          <p:nvPr/>
        </p:nvPicPr>
        <p:blipFill>
          <a:blip r:embed="rId4"/>
          <a:stretch>
            <a:fillRect/>
          </a:stretch>
        </p:blipFill>
        <p:spPr>
          <a:xfrm>
            <a:off x="3181674" y="2638304"/>
            <a:ext cx="380674" cy="365040"/>
          </a:xfrm>
          <a:prstGeom prst="rect">
            <a:avLst/>
          </a:prstGeom>
        </p:spPr>
      </p:pic>
      <p:grpSp>
        <p:nvGrpSpPr>
          <p:cNvPr id="9" name="Grupo 8"/>
          <p:cNvGrpSpPr/>
          <p:nvPr/>
        </p:nvGrpSpPr>
        <p:grpSpPr>
          <a:xfrm>
            <a:off x="6790481" y="3993263"/>
            <a:ext cx="2596951" cy="1515060"/>
            <a:chOff x="5410580" y="6610066"/>
            <a:chExt cx="2596951" cy="1515060"/>
          </a:xfrm>
        </p:grpSpPr>
        <p:sp>
          <p:nvSpPr>
            <p:cNvPr id="10" name="Redondear rectángulo de esquina diagonal 26"/>
            <p:cNvSpPr/>
            <p:nvPr/>
          </p:nvSpPr>
          <p:spPr>
            <a:xfrm>
              <a:off x="5521381" y="7047838"/>
              <a:ext cx="2486150" cy="107728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100" dirty="0">
                  <a:solidFill>
                    <a:schemeClr val="tx1"/>
                  </a:solidFill>
                  <a:ea typeface="Verdana" pitchFamily="34" charset="0"/>
                  <a:cs typeface="Verdana" pitchFamily="34" charset="0"/>
                </a:rPr>
                <a:t>Con el fin de dar cuenta de este planteamiento, se parte de preguntar: ¿Qué, cómo y quiénes participan en el movimiento e intercambio de lo público? Lo cual lleva a estudiar la estructura y la función de lo público.</a:t>
              </a:r>
            </a:p>
          </p:txBody>
        </p:sp>
        <p:pic>
          <p:nvPicPr>
            <p:cNvPr id="19" name="Imagen 18"/>
            <p:cNvPicPr>
              <a:picLocks noChangeAspect="1"/>
            </p:cNvPicPr>
            <p:nvPr/>
          </p:nvPicPr>
          <p:blipFill>
            <a:blip r:embed="rId5"/>
            <a:stretch>
              <a:fillRect/>
            </a:stretch>
          </p:blipFill>
          <p:spPr>
            <a:xfrm>
              <a:off x="5410580" y="6610066"/>
              <a:ext cx="2194750" cy="438950"/>
            </a:xfrm>
            <a:prstGeom prst="rect">
              <a:avLst/>
            </a:prstGeom>
          </p:spPr>
        </p:pic>
      </p:grpSp>
      <p:pic>
        <p:nvPicPr>
          <p:cNvPr id="22" name="Imagen 21"/>
          <p:cNvPicPr>
            <a:picLocks noChangeAspect="1"/>
          </p:cNvPicPr>
          <p:nvPr/>
        </p:nvPicPr>
        <p:blipFill rotWithShape="1">
          <a:blip r:embed="rId5"/>
          <a:srcRect l="6300" t="16002" r="77630" b="-17184"/>
          <a:stretch/>
        </p:blipFill>
        <p:spPr>
          <a:xfrm>
            <a:off x="6174811" y="4932590"/>
            <a:ext cx="457200" cy="575733"/>
          </a:xfrm>
          <a:prstGeom prst="rect">
            <a:avLst/>
          </a:prstGeom>
        </p:spPr>
      </p:pic>
      <p:cxnSp>
        <p:nvCxnSpPr>
          <p:cNvPr id="23" name="Conector angular 22"/>
          <p:cNvCxnSpPr>
            <a:stCxn id="22" idx="0"/>
            <a:endCxn id="19" idx="0"/>
          </p:cNvCxnSpPr>
          <p:nvPr/>
        </p:nvCxnSpPr>
        <p:spPr>
          <a:xfrm rot="5400000" flipH="1" flipV="1">
            <a:off x="6675970" y="3720705"/>
            <a:ext cx="939327" cy="1484445"/>
          </a:xfrm>
          <a:prstGeom prst="bentConnector3">
            <a:avLst>
              <a:gd name="adj1" fmla="val 12433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951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texto con una imagen que </a:t>
            </a:r>
            <a:r>
              <a:rPr lang="es-ES_tradnl" sz="1100" dirty="0" smtClean="0">
                <a:solidFill>
                  <a:srgbClr val="FF0000"/>
                </a:solidFill>
              </a:rPr>
              <a:t>haga referencia a que sostiene como autoridad. La imagen del SB es de referencia.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de </a:t>
            </a:r>
            <a:r>
              <a:rPr lang="es-ES_tradnl" sz="1100" dirty="0" smtClean="0">
                <a:solidFill>
                  <a:srgbClr val="FF0000"/>
                </a:solidFill>
              </a:rPr>
              <a:t>sabias que despliega </a:t>
            </a:r>
            <a:r>
              <a:rPr lang="es-ES_tradnl" sz="1100" dirty="0">
                <a:solidFill>
                  <a:srgbClr val="FF0000"/>
                </a:solidFill>
              </a:rPr>
              <a:t>la información en un nuevo nivel. </a:t>
            </a:r>
            <a:endParaRPr lang="es-ES_tradnl" sz="1100" dirty="0" smtClean="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de </a:t>
            </a:r>
            <a:r>
              <a:rPr lang="es-ES_tradnl" sz="1100" dirty="0" smtClean="0">
                <a:solidFill>
                  <a:srgbClr val="FF0000"/>
                </a:solidFill>
              </a:rPr>
              <a:t>importante despliega </a:t>
            </a:r>
            <a:r>
              <a:rPr lang="es-ES_tradnl" sz="1100" dirty="0">
                <a:solidFill>
                  <a:srgbClr val="FF0000"/>
                </a:solidFill>
              </a:rPr>
              <a:t>la información en un nuevo nivel. </a:t>
            </a:r>
          </a:p>
          <a:p>
            <a:pPr algn="just">
              <a:lnSpc>
                <a:spcPct val="100000"/>
              </a:lnSpc>
              <a:spcBef>
                <a:spcPts val="0"/>
              </a:spcBef>
            </a:pP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siguiente para continuar tema 2, subtema 1. </a:t>
            </a:r>
          </a:p>
          <a:p>
            <a:pPr algn="just">
              <a:lnSpc>
                <a:spcPct val="100000"/>
              </a:lnSpc>
              <a:spcBef>
                <a:spcPts val="0"/>
              </a:spcBef>
            </a:pPr>
            <a:r>
              <a:rPr lang="es-ES_tradnl" sz="1100" dirty="0" smtClean="0">
                <a:solidFill>
                  <a:srgbClr val="FF0000"/>
                </a:solidFill>
              </a:rPr>
              <a:t>Botón atrás para volver al inicio del tema 2. </a:t>
            </a:r>
            <a:endParaRPr lang="es-ES_tradnl" sz="1100" dirty="0">
              <a:solidFill>
                <a:srgbClr val="FF0000"/>
              </a:solidFill>
            </a:endParaRPr>
          </a:p>
        </p:txBody>
      </p:sp>
      <p:sp>
        <p:nvSpPr>
          <p:cNvPr id="48" name="CuadroTexto 47"/>
          <p:cNvSpPr txBox="1"/>
          <p:nvPr/>
        </p:nvSpPr>
        <p:spPr>
          <a:xfrm>
            <a:off x="455318" y="1283897"/>
            <a:ext cx="5218634" cy="4616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smtClean="0">
                <a:solidFill>
                  <a:srgbClr val="FF0000"/>
                </a:solidFill>
                <a:ea typeface="Verdana" pitchFamily="34" charset="0"/>
                <a:cs typeface="Verdana" pitchFamily="34" charset="0"/>
              </a:rPr>
              <a:t>Tema: </a:t>
            </a:r>
            <a:r>
              <a:rPr lang="es-ES_tradnl" sz="1200" b="1" dirty="0">
                <a:solidFill>
                  <a:schemeClr val="tx1"/>
                </a:solidFill>
                <a:ea typeface="Verdana" pitchFamily="34" charset="0"/>
                <a:cs typeface="Verdana" pitchFamily="34" charset="0"/>
              </a:rPr>
              <a:t>El nuevo paradigma de lo público (la relación público – privado)</a:t>
            </a:r>
            <a:endParaRPr lang="es-CO" sz="1200" b="1" dirty="0">
              <a:solidFill>
                <a:schemeClr val="tx1"/>
              </a:solidFill>
              <a:ea typeface="Verdana" pitchFamily="34" charset="0"/>
              <a:cs typeface="Verdana" pitchFamily="34" charset="0"/>
            </a:endParaRPr>
          </a:p>
          <a:p>
            <a:endParaRPr lang="es-CO" sz="1200" b="1"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grpSp>
        <p:nvGrpSpPr>
          <p:cNvPr id="13" name="Grupo 12"/>
          <p:cNvGrpSpPr/>
          <p:nvPr/>
        </p:nvGrpSpPr>
        <p:grpSpPr>
          <a:xfrm>
            <a:off x="99666" y="4278916"/>
            <a:ext cx="4284219" cy="1663210"/>
            <a:chOff x="472570" y="5710118"/>
            <a:chExt cx="4284219" cy="1663210"/>
          </a:xfrm>
        </p:grpSpPr>
        <p:sp>
          <p:nvSpPr>
            <p:cNvPr id="10" name="Redondear rectángulo de esquina diagonal 26"/>
            <p:cNvSpPr/>
            <p:nvPr/>
          </p:nvSpPr>
          <p:spPr>
            <a:xfrm>
              <a:off x="472570" y="6215820"/>
              <a:ext cx="4196140" cy="115750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100" dirty="0" smtClean="0">
                  <a:solidFill>
                    <a:schemeClr val="tx1"/>
                  </a:solidFill>
                  <a:ea typeface="Verdana" pitchFamily="34" charset="0"/>
                  <a:cs typeface="Verdana" pitchFamily="34" charset="0"/>
                </a:rPr>
                <a:t>El </a:t>
              </a:r>
              <a:r>
                <a:rPr lang="es-CO" sz="1100" dirty="0">
                  <a:solidFill>
                    <a:schemeClr val="tx1"/>
                  </a:solidFill>
                  <a:ea typeface="Verdana" pitchFamily="34" charset="0"/>
                  <a:cs typeface="Verdana" pitchFamily="34" charset="0"/>
                </a:rPr>
                <a:t>concepto de público en Habermas es debatido y criticado por Nancy Fraser (1997), dado que es un público unívoco que se define como un sujeto que es </a:t>
              </a:r>
              <a:r>
                <a:rPr lang="es-CO" sz="1100" dirty="0" smtClean="0">
                  <a:solidFill>
                    <a:schemeClr val="tx1"/>
                  </a:solidFill>
                  <a:ea typeface="Verdana" pitchFamily="34" charset="0"/>
                  <a:cs typeface="Verdana" pitchFamily="34" charset="0"/>
                </a:rPr>
                <a:t>político </a:t>
              </a:r>
              <a:r>
                <a:rPr lang="es-CO" sz="1100" dirty="0">
                  <a:solidFill>
                    <a:schemeClr val="tx1"/>
                  </a:solidFill>
                  <a:ea typeface="Verdana" pitchFamily="34" charset="0"/>
                  <a:cs typeface="Verdana" pitchFamily="34" charset="0"/>
                </a:rPr>
                <a:t>y culturalmente raciocinante, esto es, que se le atribuyen posturas y raciocinios (juicios) construidos socialmente. </a:t>
              </a:r>
              <a:endParaRPr lang="en-US" sz="1100" dirty="0">
                <a:solidFill>
                  <a:schemeClr val="tx1"/>
                </a:solidFill>
                <a:ea typeface="Verdana" pitchFamily="34" charset="0"/>
                <a:cs typeface="Verdana" pitchFamily="34" charset="0"/>
              </a:endParaRPr>
            </a:p>
          </p:txBody>
        </p:sp>
        <p:sp>
          <p:nvSpPr>
            <p:cNvPr id="11" name="24 CuadroTexto"/>
            <p:cNvSpPr txBox="1"/>
            <p:nvPr/>
          </p:nvSpPr>
          <p:spPr>
            <a:xfrm>
              <a:off x="4401643" y="6117708"/>
              <a:ext cx="355146" cy="261610"/>
            </a:xfrm>
            <a:prstGeom prst="rect">
              <a:avLst/>
            </a:prstGeom>
            <a:noFill/>
          </p:spPr>
          <p:txBody>
            <a:bodyPr wrap="square" rtlCol="0">
              <a:spAutoFit/>
            </a:bodyPr>
            <a:lstStyle/>
            <a:p>
              <a:r>
                <a:rPr lang="es-CO" sz="1100" dirty="0">
                  <a:solidFill>
                    <a:srgbClr val="FF0000"/>
                  </a:solidFill>
                </a:rPr>
                <a:t>x</a:t>
              </a:r>
              <a:endParaRPr lang="en-US" sz="1100" dirty="0">
                <a:solidFill>
                  <a:srgbClr val="FF0000"/>
                </a:solidFill>
              </a:endParaRPr>
            </a:p>
          </p:txBody>
        </p:sp>
        <p:pic>
          <p:nvPicPr>
            <p:cNvPr id="4" name="Imagen 3"/>
            <p:cNvPicPr>
              <a:picLocks noChangeAspect="1"/>
            </p:cNvPicPr>
            <p:nvPr/>
          </p:nvPicPr>
          <p:blipFill>
            <a:blip r:embed="rId2"/>
            <a:stretch>
              <a:fillRect/>
            </a:stretch>
          </p:blipFill>
          <p:spPr>
            <a:xfrm>
              <a:off x="472570" y="5710118"/>
              <a:ext cx="1651362" cy="482719"/>
            </a:xfrm>
            <a:prstGeom prst="rect">
              <a:avLst/>
            </a:prstGeom>
          </p:spPr>
        </p:pic>
      </p:grpSp>
      <p:pic>
        <p:nvPicPr>
          <p:cNvPr id="5" name="Imagen 4"/>
          <p:cNvPicPr>
            <a:picLocks noChangeAspect="1"/>
          </p:cNvPicPr>
          <p:nvPr/>
        </p:nvPicPr>
        <p:blipFill>
          <a:blip r:embed="rId3"/>
          <a:stretch>
            <a:fillRect/>
          </a:stretch>
        </p:blipFill>
        <p:spPr>
          <a:xfrm>
            <a:off x="1839724" y="1805656"/>
            <a:ext cx="5790848" cy="2852202"/>
          </a:xfrm>
          <a:prstGeom prst="rect">
            <a:avLst/>
          </a:prstGeom>
        </p:spPr>
      </p:pic>
      <p:sp>
        <p:nvSpPr>
          <p:cNvPr id="6" name="CuadroTexto 5"/>
          <p:cNvSpPr txBox="1"/>
          <p:nvPr/>
        </p:nvSpPr>
        <p:spPr>
          <a:xfrm>
            <a:off x="1746205" y="2043230"/>
            <a:ext cx="5845010" cy="938719"/>
          </a:xfrm>
          <a:prstGeom prst="rect">
            <a:avLst/>
          </a:prstGeom>
          <a:noFill/>
        </p:spPr>
        <p:txBody>
          <a:bodyPr wrap="square" rtlCol="0">
            <a:spAutoFit/>
          </a:bodyPr>
          <a:lstStyle/>
          <a:p>
            <a:pPr algn="just"/>
            <a:r>
              <a:rPr lang="es-MX" sz="1100" dirty="0">
                <a:ea typeface="Verdana" panose="020B0604030504040204" pitchFamily="34" charset="0"/>
                <a:cs typeface="Verdana" panose="020B0604030504040204" pitchFamily="34" charset="0"/>
              </a:rPr>
              <a:t>El público burgués no representa al pueblo; representa órdenes de autoridad ante el pueblo y se constituye en el portavoz de la nación. El público burgués, a través de </a:t>
            </a:r>
            <a:r>
              <a:rPr lang="es-MX" sz="1100" dirty="0" smtClean="0">
                <a:ea typeface="Verdana" panose="020B0604030504040204" pitchFamily="34" charset="0"/>
                <a:cs typeface="Verdana" panose="020B0604030504040204" pitchFamily="34" charset="0"/>
              </a:rPr>
              <a:t>representaciones </a:t>
            </a:r>
            <a:r>
              <a:rPr lang="es-MX" sz="1100" dirty="0">
                <a:ea typeface="Verdana" panose="020B0604030504040204" pitchFamily="34" charset="0"/>
                <a:cs typeface="Verdana" panose="020B0604030504040204" pitchFamily="34" charset="0"/>
              </a:rPr>
              <a:t>porta intereses o reclamos que poseen una pretensión de validez y que buscan ser puestos a consideración con el fin de ser acatados o ser notorios. En la gestación del público burgués emerge a su vez el germen de la publicidad representativa.</a:t>
            </a:r>
            <a:endParaRPr lang="es-CO" sz="1100" dirty="0">
              <a:ea typeface="Verdana" panose="020B0604030504040204" pitchFamily="34" charset="0"/>
              <a:cs typeface="Verdana" panose="020B0604030504040204" pitchFamily="34" charset="0"/>
            </a:endParaRPr>
          </a:p>
        </p:txBody>
      </p:sp>
      <p:pic>
        <p:nvPicPr>
          <p:cNvPr id="9" name="Imagen 8"/>
          <p:cNvPicPr>
            <a:picLocks noChangeAspect="1"/>
          </p:cNvPicPr>
          <p:nvPr/>
        </p:nvPicPr>
        <p:blipFill>
          <a:blip r:embed="rId4"/>
          <a:stretch>
            <a:fillRect/>
          </a:stretch>
        </p:blipFill>
        <p:spPr>
          <a:xfrm>
            <a:off x="9157707" y="3045314"/>
            <a:ext cx="280440" cy="847417"/>
          </a:xfrm>
          <a:prstGeom prst="rect">
            <a:avLst/>
          </a:prstGeom>
        </p:spPr>
      </p:pic>
      <p:grpSp>
        <p:nvGrpSpPr>
          <p:cNvPr id="14" name="Grupo 13"/>
          <p:cNvGrpSpPr/>
          <p:nvPr/>
        </p:nvGrpSpPr>
        <p:grpSpPr>
          <a:xfrm>
            <a:off x="4735148" y="5053266"/>
            <a:ext cx="4392926" cy="1546997"/>
            <a:chOff x="4969015" y="6116571"/>
            <a:chExt cx="4392926" cy="1546997"/>
          </a:xfrm>
        </p:grpSpPr>
        <p:pic>
          <p:nvPicPr>
            <p:cNvPr id="16" name="Picture 2"/>
            <p:cNvPicPr/>
            <p:nvPr/>
          </p:nvPicPr>
          <p:blipFill rotWithShape="1">
            <a:blip r:embed="rId5">
              <a:extLst>
                <a:ext uri="{28A0092B-C50C-407E-A947-70E740481C1C}">
                  <a14:useLocalDpi xmlns:a14="http://schemas.microsoft.com/office/drawing/2010/main" val="0"/>
                </a:ext>
              </a:extLst>
            </a:blip>
            <a:srcRect l="2233" t="33908" r="66644" b="58539"/>
            <a:stretch/>
          </p:blipFill>
          <p:spPr bwMode="auto">
            <a:xfrm>
              <a:off x="4969015" y="6116571"/>
              <a:ext cx="2190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dondear rectángulo de esquina diagonal 26"/>
            <p:cNvSpPr/>
            <p:nvPr/>
          </p:nvSpPr>
          <p:spPr>
            <a:xfrm>
              <a:off x="5004315" y="6506060"/>
              <a:ext cx="4196140" cy="115750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100" dirty="0">
                  <a:solidFill>
                    <a:schemeClr val="tx1"/>
                  </a:solidFill>
                  <a:ea typeface="Verdana" pitchFamily="34" charset="0"/>
                  <a:cs typeface="Verdana" pitchFamily="34" charset="0"/>
                </a:rPr>
                <a:t>Si nos acogemos a lo argumentado por </a:t>
              </a:r>
              <a:r>
                <a:rPr lang="es-CO" sz="1100" dirty="0" err="1">
                  <a:solidFill>
                    <a:schemeClr val="tx1"/>
                  </a:solidFill>
                  <a:ea typeface="Verdana" pitchFamily="34" charset="0"/>
                  <a:cs typeface="Verdana" pitchFamily="34" charset="0"/>
                </a:rPr>
                <a:t>Fraser</a:t>
              </a:r>
              <a:r>
                <a:rPr lang="es-CO" sz="1100" dirty="0">
                  <a:solidFill>
                    <a:schemeClr val="tx1"/>
                  </a:solidFill>
                  <a:ea typeface="Verdana" pitchFamily="34" charset="0"/>
                  <a:cs typeface="Verdana" pitchFamily="34" charset="0"/>
                </a:rPr>
                <a:t>, </a:t>
              </a:r>
              <a:r>
                <a:rPr lang="es-CO" sz="1100" dirty="0" smtClean="0">
                  <a:solidFill>
                    <a:schemeClr val="tx1"/>
                  </a:solidFill>
                  <a:ea typeface="Verdana" pitchFamily="34" charset="0"/>
                  <a:cs typeface="Verdana" pitchFamily="34" charset="0"/>
                </a:rPr>
                <a:t>publicar </a:t>
              </a:r>
              <a:r>
                <a:rPr lang="es-CO" sz="1100" dirty="0">
                  <a:solidFill>
                    <a:schemeClr val="tx1"/>
                  </a:solidFill>
                  <a:ea typeface="Verdana" pitchFamily="34" charset="0"/>
                  <a:cs typeface="Verdana" pitchFamily="34" charset="0"/>
                </a:rPr>
                <a:t>se entiende como una puesta en escena en la que se revelan y dan a conocer representaciones de determinados </a:t>
              </a:r>
              <a:r>
                <a:rPr lang="es-CO" sz="1100" dirty="0" smtClean="0">
                  <a:solidFill>
                    <a:schemeClr val="tx1"/>
                  </a:solidFill>
                  <a:ea typeface="Verdana" pitchFamily="34" charset="0"/>
                  <a:cs typeface="Verdana" pitchFamily="34" charset="0"/>
                </a:rPr>
                <a:t>públicos.</a:t>
              </a:r>
              <a:endParaRPr lang="es-CO" sz="1100" dirty="0">
                <a:solidFill>
                  <a:schemeClr val="tx1"/>
                </a:solidFill>
                <a:ea typeface="Verdana" pitchFamily="34" charset="0"/>
                <a:cs typeface="Verdana" pitchFamily="34" charset="0"/>
              </a:endParaRPr>
            </a:p>
            <a:p>
              <a:pPr algn="just"/>
              <a:r>
                <a:rPr lang="es-CO" sz="1100" dirty="0">
                  <a:solidFill>
                    <a:schemeClr val="tx1"/>
                  </a:solidFill>
                  <a:ea typeface="Verdana" pitchFamily="34" charset="0"/>
                  <a:cs typeface="Verdana" pitchFamily="34" charset="0"/>
                </a:rPr>
                <a:t>Y la notoriedad se entiende como un campo de visibilidad en lo público en el que, de acuerdo a la posición, los públicos cobran distinción. </a:t>
              </a:r>
              <a:endParaRPr lang="en-US" sz="1100" dirty="0">
                <a:solidFill>
                  <a:schemeClr val="tx1"/>
                </a:solidFill>
                <a:ea typeface="Verdana" pitchFamily="34" charset="0"/>
                <a:cs typeface="Verdana" pitchFamily="34" charset="0"/>
              </a:endParaRPr>
            </a:p>
          </p:txBody>
        </p:sp>
        <p:pic>
          <p:nvPicPr>
            <p:cNvPr id="2" name="Imagen 1"/>
            <p:cNvPicPr>
              <a:picLocks noChangeAspect="1"/>
            </p:cNvPicPr>
            <p:nvPr/>
          </p:nvPicPr>
          <p:blipFill>
            <a:blip r:embed="rId6"/>
            <a:stretch>
              <a:fillRect/>
            </a:stretch>
          </p:blipFill>
          <p:spPr>
            <a:xfrm>
              <a:off x="8953474" y="6177204"/>
              <a:ext cx="408467" cy="499915"/>
            </a:xfrm>
            <a:prstGeom prst="rect">
              <a:avLst/>
            </a:prstGeom>
          </p:spPr>
        </p:pic>
      </p:grpSp>
      <p:pic>
        <p:nvPicPr>
          <p:cNvPr id="8" name="Imagen 7"/>
          <p:cNvPicPr>
            <a:picLocks noChangeAspect="1"/>
          </p:cNvPicPr>
          <p:nvPr/>
        </p:nvPicPr>
        <p:blipFill>
          <a:blip r:embed="rId7"/>
          <a:stretch>
            <a:fillRect/>
          </a:stretch>
        </p:blipFill>
        <p:spPr>
          <a:xfrm>
            <a:off x="140396" y="3045314"/>
            <a:ext cx="310923" cy="847417"/>
          </a:xfrm>
          <a:prstGeom prst="rect">
            <a:avLst/>
          </a:prstGeom>
        </p:spPr>
      </p:pic>
      <p:pic>
        <p:nvPicPr>
          <p:cNvPr id="17" name="Picture 2"/>
          <p:cNvPicPr/>
          <p:nvPr/>
        </p:nvPicPr>
        <p:blipFill rotWithShape="1">
          <a:blip r:embed="rId5">
            <a:extLst>
              <a:ext uri="{28A0092B-C50C-407E-A947-70E740481C1C}">
                <a14:useLocalDpi xmlns:a14="http://schemas.microsoft.com/office/drawing/2010/main" val="0"/>
              </a:ext>
            </a:extLst>
          </a:blip>
          <a:srcRect l="3622" t="35068" r="90068" b="57051"/>
          <a:stretch/>
        </p:blipFill>
        <p:spPr bwMode="auto">
          <a:xfrm>
            <a:off x="6820265" y="4004515"/>
            <a:ext cx="533123" cy="54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Imagen 18"/>
          <p:cNvPicPr>
            <a:picLocks noChangeAspect="1"/>
          </p:cNvPicPr>
          <p:nvPr/>
        </p:nvPicPr>
        <p:blipFill rotWithShape="1">
          <a:blip r:embed="rId2"/>
          <a:srcRect l="9407" t="23176" r="66071" b="-9771"/>
          <a:stretch/>
        </p:blipFill>
        <p:spPr>
          <a:xfrm>
            <a:off x="6353714" y="4004515"/>
            <a:ext cx="486083" cy="501762"/>
          </a:xfrm>
          <a:prstGeom prst="rect">
            <a:avLst/>
          </a:prstGeom>
        </p:spPr>
      </p:pic>
      <p:cxnSp>
        <p:nvCxnSpPr>
          <p:cNvPr id="21" name="Conector angular 20"/>
          <p:cNvCxnSpPr>
            <a:stCxn id="19" idx="1"/>
            <a:endCxn id="4" idx="3"/>
          </p:cNvCxnSpPr>
          <p:nvPr/>
        </p:nvCxnSpPr>
        <p:spPr>
          <a:xfrm rot="10800000" flipV="1">
            <a:off x="1751028" y="4255396"/>
            <a:ext cx="4602686" cy="264880"/>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17" idx="2"/>
            <a:endCxn id="16" idx="0"/>
          </p:cNvCxnSpPr>
          <p:nvPr/>
        </p:nvCxnSpPr>
        <p:spPr>
          <a:xfrm rot="5400000">
            <a:off x="6208701" y="4175140"/>
            <a:ext cx="499948" cy="1256304"/>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572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15037"/>
            <a:ext cx="2531007" cy="2044802"/>
          </a:xfrm>
          <a:solidFill>
            <a:schemeClr val="bg1"/>
          </a:solidFill>
        </p:spPr>
        <p:txBody>
          <a:bodyPr/>
          <a:lstStyle/>
          <a:p>
            <a:pPr>
              <a:lnSpc>
                <a:spcPct val="100000"/>
              </a:lnSpc>
              <a:spcBef>
                <a:spcPts val="0"/>
              </a:spcBef>
            </a:pPr>
            <a:r>
              <a:rPr lang="es-ES_tradnl" sz="1200" dirty="0" smtClean="0">
                <a:solidFill>
                  <a:srgbClr val="FF0000"/>
                </a:solidFill>
              </a:rPr>
              <a:t>Continuación del tema 2. </a:t>
            </a:r>
            <a:endParaRPr lang="es-ES_tradnl" sz="1200" dirty="0">
              <a:solidFill>
                <a:srgbClr val="FF0000"/>
              </a:solidFill>
            </a:endParaRPr>
          </a:p>
          <a:p>
            <a:pPr>
              <a:lnSpc>
                <a:spcPct val="100000"/>
              </a:lnSpc>
              <a:spcBef>
                <a:spcPts val="0"/>
              </a:spcBef>
            </a:pPr>
            <a:endParaRPr lang="es-ES_tradnl" sz="1200" dirty="0">
              <a:solidFill>
                <a:srgbClr val="FF0000"/>
              </a:solidFill>
            </a:endParaRPr>
          </a:p>
          <a:p>
            <a:pPr>
              <a:lnSpc>
                <a:spcPct val="100000"/>
              </a:lnSpc>
              <a:spcBef>
                <a:spcPts val="0"/>
              </a:spcBef>
            </a:pPr>
            <a:r>
              <a:rPr lang="es-ES_tradnl" sz="1200" dirty="0" smtClean="0">
                <a:solidFill>
                  <a:srgbClr val="FF0000"/>
                </a:solidFill>
              </a:rPr>
              <a:t>Acompañar </a:t>
            </a:r>
            <a:r>
              <a:rPr lang="es-ES_tradnl" sz="1200" dirty="0">
                <a:solidFill>
                  <a:srgbClr val="FF0000"/>
                </a:solidFill>
              </a:rPr>
              <a:t>el texto con </a:t>
            </a:r>
            <a:r>
              <a:rPr lang="es-ES_tradnl" sz="1200" dirty="0" smtClean="0">
                <a:solidFill>
                  <a:srgbClr val="FF0000"/>
                </a:solidFill>
              </a:rPr>
              <a:t>un casillero donde está la postura de cada autor</a:t>
            </a:r>
            <a:r>
              <a:rPr lang="es-ES_tradnl" sz="1200" dirty="0">
                <a:solidFill>
                  <a:srgbClr val="FF0000"/>
                </a:solidFill>
              </a:rPr>
              <a:t> </a:t>
            </a:r>
            <a:r>
              <a:rPr lang="es-ES_tradnl" sz="1200" dirty="0" smtClean="0">
                <a:solidFill>
                  <a:srgbClr val="FF0000"/>
                </a:solidFill>
              </a:rPr>
              <a:t>sobre los espacios de notoriedad pública. </a:t>
            </a:r>
            <a:endParaRPr lang="es-ES_tradnl" sz="1200" dirty="0">
              <a:solidFill>
                <a:srgbClr val="FF0000"/>
              </a:solidFill>
            </a:endParaRPr>
          </a:p>
          <a:p>
            <a:pPr>
              <a:lnSpc>
                <a:spcPct val="100000"/>
              </a:lnSpc>
              <a:spcBef>
                <a:spcPts val="0"/>
              </a:spcBef>
            </a:pPr>
            <a:endParaRPr lang="es-ES_tradnl" sz="1200" dirty="0" smtClean="0">
              <a:solidFill>
                <a:srgbClr val="FF0000"/>
              </a:solidFill>
            </a:endParaRPr>
          </a:p>
          <a:p>
            <a:pPr>
              <a:lnSpc>
                <a:spcPct val="100000"/>
              </a:lnSpc>
              <a:spcBef>
                <a:spcPts val="0"/>
              </a:spcBef>
            </a:pPr>
            <a:r>
              <a:rPr lang="es-ES_tradnl" sz="1200" dirty="0" smtClean="0">
                <a:solidFill>
                  <a:srgbClr val="FF0000"/>
                </a:solidFill>
              </a:rPr>
              <a:t>Botón atrás: para volver a la información anterior.</a:t>
            </a:r>
          </a:p>
          <a:p>
            <a:pPr>
              <a:lnSpc>
                <a:spcPct val="100000"/>
              </a:lnSpc>
              <a:spcBef>
                <a:spcPts val="0"/>
              </a:spcBef>
            </a:pPr>
            <a:endParaRPr lang="es-ES_tradnl" sz="1200" dirty="0">
              <a:solidFill>
                <a:srgbClr val="FF0000"/>
              </a:solidFill>
            </a:endParaRPr>
          </a:p>
          <a:p>
            <a:pPr>
              <a:lnSpc>
                <a:spcPct val="100000"/>
              </a:lnSpc>
              <a:spcBef>
                <a:spcPts val="0"/>
              </a:spcBef>
            </a:pPr>
            <a:r>
              <a:rPr lang="es-ES_tradnl" sz="1200" dirty="0" smtClean="0">
                <a:solidFill>
                  <a:srgbClr val="FF0000"/>
                </a:solidFill>
              </a:rPr>
              <a:t>Botón siguiente: continuación tema 2. </a:t>
            </a:r>
            <a:endParaRPr lang="es-ES_tradnl" sz="1200" dirty="0">
              <a:solidFill>
                <a:srgbClr val="FF0000"/>
              </a:solidFill>
            </a:endParaRPr>
          </a:p>
          <a:p>
            <a:pPr>
              <a:lnSpc>
                <a:spcPct val="100000"/>
              </a:lnSpc>
              <a:spcBef>
                <a:spcPts val="0"/>
              </a:spcBef>
            </a:pPr>
            <a:endParaRPr lang="es-ES_tradnl" sz="1200" dirty="0">
              <a:solidFill>
                <a:srgbClr val="FF0000"/>
              </a:solidFill>
            </a:endParaRPr>
          </a:p>
        </p:txBody>
      </p:sp>
      <p:sp>
        <p:nvSpPr>
          <p:cNvPr id="48" name="CuadroTexto 47"/>
          <p:cNvSpPr txBox="1"/>
          <p:nvPr/>
        </p:nvSpPr>
        <p:spPr>
          <a:xfrm>
            <a:off x="17125" y="1280226"/>
            <a:ext cx="9489575" cy="6771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400" b="1" dirty="0">
                <a:solidFill>
                  <a:srgbClr val="FF0000"/>
                </a:solidFill>
                <a:ea typeface="Verdana" pitchFamily="34" charset="0"/>
                <a:cs typeface="Verdana" pitchFamily="34" charset="0"/>
              </a:rPr>
              <a:t>T</a:t>
            </a:r>
            <a:r>
              <a:rPr lang="es-CO" sz="1400" b="1" dirty="0" smtClean="0">
                <a:solidFill>
                  <a:srgbClr val="FF0000"/>
                </a:solidFill>
                <a:ea typeface="Verdana" pitchFamily="34" charset="0"/>
                <a:cs typeface="Verdana" pitchFamily="34" charset="0"/>
              </a:rPr>
              <a:t>ema: </a:t>
            </a:r>
            <a:r>
              <a:rPr lang="es-ES_tradnl" sz="1400" b="1" dirty="0">
                <a:solidFill>
                  <a:schemeClr val="tx1"/>
                </a:solidFill>
                <a:ea typeface="Verdana" pitchFamily="34" charset="0"/>
                <a:cs typeface="Verdana" pitchFamily="34" charset="0"/>
              </a:rPr>
              <a:t>El nuevo paradigma de lo público (la relación público – privado</a:t>
            </a:r>
            <a:r>
              <a:rPr lang="es-ES_tradnl" sz="1400" b="1" dirty="0" smtClean="0">
                <a:solidFill>
                  <a:schemeClr val="tx1"/>
                </a:solidFill>
                <a:ea typeface="Verdana" pitchFamily="34" charset="0"/>
                <a:cs typeface="Verdana" pitchFamily="34" charset="0"/>
              </a:rPr>
              <a:t>)</a:t>
            </a:r>
          </a:p>
          <a:p>
            <a:endParaRPr lang="es-CO" sz="1200" b="1" dirty="0" smtClean="0">
              <a:solidFill>
                <a:schemeClr val="tx1"/>
              </a:solidFill>
              <a:ea typeface="Verdana" pitchFamily="34" charset="0"/>
              <a:cs typeface="Verdana" pitchFamily="34" charset="0"/>
            </a:endParaRPr>
          </a:p>
          <a:p>
            <a:r>
              <a:rPr lang="es-CO" sz="1200" dirty="0" smtClean="0">
                <a:solidFill>
                  <a:schemeClr val="tx1"/>
                </a:solidFill>
                <a:ea typeface="Verdana" pitchFamily="34" charset="0"/>
                <a:cs typeface="Verdana" pitchFamily="34" charset="0"/>
              </a:rPr>
              <a:t>Desde </a:t>
            </a:r>
            <a:r>
              <a:rPr lang="es-CO" sz="1200" dirty="0">
                <a:solidFill>
                  <a:schemeClr val="tx1"/>
                </a:solidFill>
                <a:ea typeface="Verdana" pitchFamily="34" charset="0"/>
                <a:cs typeface="Verdana" pitchFamily="34" charset="0"/>
              </a:rPr>
              <a:t>la notoriedad pública, se busca que los públicos den o se les de relevancia o prioridad para ser considerados o tenidos en </a:t>
            </a:r>
            <a:r>
              <a:rPr lang="es-CO" sz="1200" dirty="0" smtClean="0">
                <a:solidFill>
                  <a:schemeClr val="tx1"/>
                </a:solidFill>
                <a:ea typeface="Verdana" pitchFamily="34" charset="0"/>
                <a:cs typeface="Verdana" pitchFamily="34" charset="0"/>
              </a:rPr>
              <a:t>cuenta.</a:t>
            </a:r>
            <a:endParaRPr lang="es-CO" sz="1200"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13" name="Chevron 3"/>
          <p:cNvSpPr/>
          <p:nvPr/>
        </p:nvSpPr>
        <p:spPr>
          <a:xfrm>
            <a:off x="9224790" y="3156929"/>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200" dirty="0">
              <a:solidFill>
                <a:schemeClr val="tx1"/>
              </a:solidFill>
            </a:endParaRPr>
          </a:p>
        </p:txBody>
      </p:sp>
      <p:pic>
        <p:nvPicPr>
          <p:cNvPr id="12" name="Imagen 11"/>
          <p:cNvPicPr>
            <a:picLocks noChangeAspect="1"/>
          </p:cNvPicPr>
          <p:nvPr/>
        </p:nvPicPr>
        <p:blipFill>
          <a:blip r:embed="rId2"/>
          <a:stretch>
            <a:fillRect/>
          </a:stretch>
        </p:blipFill>
        <p:spPr>
          <a:xfrm>
            <a:off x="519874" y="2009236"/>
            <a:ext cx="8585965" cy="3922066"/>
          </a:xfrm>
          <a:prstGeom prst="rect">
            <a:avLst/>
          </a:prstGeom>
        </p:spPr>
      </p:pic>
      <p:sp>
        <p:nvSpPr>
          <p:cNvPr id="21" name="CuadroTexto 20"/>
          <p:cNvSpPr txBox="1"/>
          <p:nvPr/>
        </p:nvSpPr>
        <p:spPr>
          <a:xfrm>
            <a:off x="3717554" y="2025229"/>
            <a:ext cx="3143425" cy="369332"/>
          </a:xfrm>
          <a:prstGeom prst="rect">
            <a:avLst/>
          </a:prstGeom>
          <a:noFill/>
        </p:spPr>
        <p:txBody>
          <a:bodyPr wrap="none" rtlCol="0">
            <a:spAutoFit/>
          </a:bodyPr>
          <a:lstStyle/>
          <a:p>
            <a:r>
              <a:rPr lang="es-CO" b="1" dirty="0" smtClean="0">
                <a:ea typeface="Verdana" panose="020B0604030504040204" pitchFamily="34" charset="0"/>
                <a:cs typeface="Verdana" panose="020B0604030504040204" pitchFamily="34" charset="0"/>
              </a:rPr>
              <a:t>Espacios de notoriedad pública</a:t>
            </a:r>
            <a:endParaRPr lang="es-CO" b="1" dirty="0">
              <a:ea typeface="Verdana" panose="020B0604030504040204" pitchFamily="34" charset="0"/>
              <a:cs typeface="Verdana" panose="020B0604030504040204" pitchFamily="34" charset="0"/>
            </a:endParaRPr>
          </a:p>
        </p:txBody>
      </p:sp>
      <p:sp>
        <p:nvSpPr>
          <p:cNvPr id="22" name="CuadroTexto 21"/>
          <p:cNvSpPr txBox="1"/>
          <p:nvPr/>
        </p:nvSpPr>
        <p:spPr>
          <a:xfrm>
            <a:off x="3284288" y="2857050"/>
            <a:ext cx="4458423" cy="646331"/>
          </a:xfrm>
          <a:prstGeom prst="rect">
            <a:avLst/>
          </a:prstGeom>
          <a:noFill/>
        </p:spPr>
        <p:txBody>
          <a:bodyPr wrap="square" rtlCol="0">
            <a:spAutoFit/>
          </a:bodyPr>
          <a:lstStyle/>
          <a:p>
            <a:r>
              <a:rPr lang="es-CO" sz="1200" dirty="0" smtClean="0">
                <a:ea typeface="Verdana" panose="020B0604030504040204" pitchFamily="34" charset="0"/>
                <a:cs typeface="Verdana" panose="020B0604030504040204" pitchFamily="34" charset="0"/>
              </a:rPr>
              <a:t>Según </a:t>
            </a:r>
            <a:r>
              <a:rPr lang="es-CO" sz="1200" b="1" dirty="0" err="1">
                <a:ea typeface="Verdana" panose="020B0604030504040204" pitchFamily="34" charset="0"/>
                <a:cs typeface="Verdana" panose="020B0604030504040204" pitchFamily="34" charset="0"/>
              </a:rPr>
              <a:t>H</a:t>
            </a:r>
            <a:r>
              <a:rPr lang="es-CO" sz="1200" b="1" dirty="0" err="1" smtClean="0">
                <a:ea typeface="Verdana" panose="020B0604030504040204" pitchFamily="34" charset="0"/>
                <a:cs typeface="Verdana" panose="020B0604030504040204" pitchFamily="34" charset="0"/>
              </a:rPr>
              <a:t>abermas</a:t>
            </a:r>
            <a:r>
              <a:rPr lang="es-CO" sz="1200" dirty="0" smtClean="0">
                <a:ea typeface="Verdana" panose="020B0604030504040204" pitchFamily="34" charset="0"/>
                <a:cs typeface="Verdana" panose="020B0604030504040204" pitchFamily="34" charset="0"/>
              </a:rPr>
              <a:t> son presentados</a:t>
            </a:r>
            <a:r>
              <a:rPr lang="es-MX" sz="1200" dirty="0" smtClean="0">
                <a:ea typeface="Verdana" panose="020B0604030504040204" pitchFamily="34" charset="0"/>
                <a:cs typeface="Verdana" panose="020B0604030504040204" pitchFamily="34" charset="0"/>
              </a:rPr>
              <a:t>, </a:t>
            </a:r>
            <a:r>
              <a:rPr lang="es-MX" sz="1200" dirty="0">
                <a:ea typeface="Verdana" panose="020B0604030504040204" pitchFamily="34" charset="0"/>
                <a:cs typeface="Verdana" panose="020B0604030504040204" pitchFamily="34" charset="0"/>
              </a:rPr>
              <a:t>a partir de las instituciones de la publicidad burguesa, como espacios abiertos y al alcance de todos, donde se suspenden o dejan en paréntesis las desigualdades. </a:t>
            </a:r>
            <a:endParaRPr lang="es-CO" sz="1200" dirty="0">
              <a:ea typeface="Verdana" panose="020B0604030504040204" pitchFamily="34" charset="0"/>
              <a:cs typeface="Verdana" panose="020B0604030504040204" pitchFamily="34" charset="0"/>
            </a:endParaRPr>
          </a:p>
        </p:txBody>
      </p:sp>
      <p:sp>
        <p:nvSpPr>
          <p:cNvPr id="17" name="CuadroTexto 16"/>
          <p:cNvSpPr txBox="1"/>
          <p:nvPr/>
        </p:nvSpPr>
        <p:spPr>
          <a:xfrm>
            <a:off x="3717554" y="4103725"/>
            <a:ext cx="4713927" cy="646331"/>
          </a:xfrm>
          <a:prstGeom prst="rect">
            <a:avLst/>
          </a:prstGeom>
          <a:noFill/>
        </p:spPr>
        <p:txBody>
          <a:bodyPr wrap="square" rtlCol="0">
            <a:spAutoFit/>
          </a:bodyPr>
          <a:lstStyle/>
          <a:p>
            <a:r>
              <a:rPr lang="es-MX" sz="1200" dirty="0">
                <a:ea typeface="Verdana" panose="020B0604030504040204" pitchFamily="34" charset="0"/>
                <a:cs typeface="Verdana" panose="020B0604030504040204" pitchFamily="34" charset="0"/>
              </a:rPr>
              <a:t>Para </a:t>
            </a:r>
            <a:r>
              <a:rPr lang="es-MX" sz="1200" b="1" dirty="0">
                <a:ea typeface="Verdana" panose="020B0604030504040204" pitchFamily="34" charset="0"/>
                <a:cs typeface="Verdana" panose="020B0604030504040204" pitchFamily="34" charset="0"/>
              </a:rPr>
              <a:t>Fraser</a:t>
            </a:r>
            <a:r>
              <a:rPr lang="es-MX" sz="1200" dirty="0">
                <a:ea typeface="Verdana" panose="020B0604030504040204" pitchFamily="34" charset="0"/>
                <a:cs typeface="Verdana" panose="020B0604030504040204" pitchFamily="34" charset="0"/>
              </a:rPr>
              <a:t>, los lugares de visibilidad de la estructura de la publicidad de la sociedad moderna, definidos por Habermas, no son para nada espacios abiertos, pues estos se fundan en procesos de </a:t>
            </a:r>
            <a:r>
              <a:rPr lang="es-MX" sz="1200" dirty="0" smtClean="0">
                <a:ea typeface="Verdana" panose="020B0604030504040204" pitchFamily="34" charset="0"/>
                <a:cs typeface="Verdana" panose="020B0604030504040204" pitchFamily="34" charset="0"/>
              </a:rPr>
              <a:t>exclusión.</a:t>
            </a:r>
            <a:endParaRPr lang="es-CO" sz="1200" dirty="0">
              <a:ea typeface="Verdana" panose="020B0604030504040204" pitchFamily="34" charset="0"/>
              <a:cs typeface="Verdana" panose="020B0604030504040204" pitchFamily="34" charset="0"/>
            </a:endParaRPr>
          </a:p>
        </p:txBody>
      </p:sp>
      <p:sp>
        <p:nvSpPr>
          <p:cNvPr id="18" name="CuadroTexto 17"/>
          <p:cNvSpPr txBox="1"/>
          <p:nvPr/>
        </p:nvSpPr>
        <p:spPr>
          <a:xfrm>
            <a:off x="3194462" y="5187283"/>
            <a:ext cx="4821382" cy="646331"/>
          </a:xfrm>
          <a:prstGeom prst="rect">
            <a:avLst/>
          </a:prstGeom>
          <a:noFill/>
        </p:spPr>
        <p:txBody>
          <a:bodyPr wrap="square" rtlCol="0">
            <a:spAutoFit/>
          </a:bodyPr>
          <a:lstStyle/>
          <a:p>
            <a:pPr algn="just"/>
            <a:r>
              <a:rPr lang="es-MX" sz="1200" b="1" dirty="0" smtClean="0">
                <a:ea typeface="Verdana" panose="020B0604030504040204" pitchFamily="34" charset="0"/>
                <a:cs typeface="Verdana" panose="020B0604030504040204" pitchFamily="34" charset="0"/>
              </a:rPr>
              <a:t>Jesús </a:t>
            </a:r>
            <a:r>
              <a:rPr lang="es-MX" sz="1200" b="1" dirty="0">
                <a:ea typeface="Verdana" panose="020B0604030504040204" pitchFamily="34" charset="0"/>
                <a:cs typeface="Verdana" panose="020B0604030504040204" pitchFamily="34" charset="0"/>
              </a:rPr>
              <a:t>Molina </a:t>
            </a:r>
            <a:r>
              <a:rPr lang="es-MX" sz="1200" dirty="0">
                <a:ea typeface="Verdana" panose="020B0604030504040204" pitchFamily="34" charset="0"/>
                <a:cs typeface="Verdana" panose="020B0604030504040204" pitchFamily="34" charset="0"/>
              </a:rPr>
              <a:t>(2003</a:t>
            </a:r>
            <a:r>
              <a:rPr lang="es-MX" sz="1200" dirty="0" smtClean="0">
                <a:ea typeface="Verdana" panose="020B0604030504040204" pitchFamily="34" charset="0"/>
                <a:cs typeface="Verdana" panose="020B0604030504040204" pitchFamily="34" charset="0"/>
              </a:rPr>
              <a:t>), plantea que </a:t>
            </a:r>
            <a:r>
              <a:rPr lang="es-MX" sz="1200" dirty="0">
                <a:ea typeface="Verdana" panose="020B0604030504040204" pitchFamily="34" charset="0"/>
                <a:cs typeface="Verdana" panose="020B0604030504040204" pitchFamily="34" charset="0"/>
              </a:rPr>
              <a:t>a pesar de ser </a:t>
            </a:r>
            <a:r>
              <a:rPr lang="es-MX" sz="1200" dirty="0" smtClean="0">
                <a:ea typeface="Verdana" panose="020B0604030504040204" pitchFamily="34" charset="0"/>
                <a:cs typeface="Verdana" panose="020B0604030504040204" pitchFamily="34" charset="0"/>
              </a:rPr>
              <a:t>construido </a:t>
            </a:r>
            <a:r>
              <a:rPr lang="es-MX" sz="1200" dirty="0">
                <a:ea typeface="Verdana" panose="020B0604030504040204" pitchFamily="34" charset="0"/>
                <a:cs typeface="Verdana" panose="020B0604030504040204" pitchFamily="34" charset="0"/>
              </a:rPr>
              <a:t>sobre un ideal de apertura, </a:t>
            </a:r>
            <a:r>
              <a:rPr lang="es-MX" sz="1200" dirty="0" smtClean="0">
                <a:ea typeface="Verdana" panose="020B0604030504040204" pitchFamily="34" charset="0"/>
                <a:cs typeface="Verdana" panose="020B0604030504040204" pitchFamily="34" charset="0"/>
              </a:rPr>
              <a:t>lo </a:t>
            </a:r>
            <a:r>
              <a:rPr lang="es-MX" sz="1200" dirty="0">
                <a:ea typeface="Verdana" panose="020B0604030504040204" pitchFamily="34" charset="0"/>
                <a:cs typeface="Verdana" panose="020B0604030504040204" pitchFamily="34" charset="0"/>
              </a:rPr>
              <a:t>visibilizado y puesto en escena es solo aquello que favorece los valores, sentidos e intereses de determinados públicos hegemónicos.</a:t>
            </a:r>
            <a:endParaRPr lang="es-CO" sz="1200" dirty="0">
              <a:ea typeface="Verdana" panose="020B0604030504040204" pitchFamily="34" charset="0"/>
              <a:cs typeface="Verdana" panose="020B0604030504040204" pitchFamily="34" charset="0"/>
            </a:endParaRPr>
          </a:p>
        </p:txBody>
      </p:sp>
      <p:pic>
        <p:nvPicPr>
          <p:cNvPr id="5" name="Imagen 4"/>
          <p:cNvPicPr>
            <a:picLocks noChangeAspect="1"/>
          </p:cNvPicPr>
          <p:nvPr/>
        </p:nvPicPr>
        <p:blipFill>
          <a:blip r:embed="rId3"/>
          <a:stretch>
            <a:fillRect/>
          </a:stretch>
        </p:blipFill>
        <p:spPr>
          <a:xfrm>
            <a:off x="53748" y="3272371"/>
            <a:ext cx="310923" cy="847417"/>
          </a:xfrm>
          <a:prstGeom prst="rect">
            <a:avLst/>
          </a:prstGeom>
        </p:spPr>
      </p:pic>
    </p:spTree>
    <p:extLst>
      <p:ext uri="{BB962C8B-B14F-4D97-AF65-F5344CB8AC3E}">
        <p14:creationId xmlns:p14="http://schemas.microsoft.com/office/powerpoint/2010/main" val="3077821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3421" y="1443034"/>
            <a:ext cx="2548579" cy="1849555"/>
          </a:xfrm>
          <a:solidFill>
            <a:schemeClr val="bg1"/>
          </a:solidFill>
        </p:spPr>
        <p:txBody>
          <a:bodyPr/>
          <a:lstStyle/>
          <a:p>
            <a:pPr algn="just">
              <a:lnSpc>
                <a:spcPct val="100000"/>
              </a:lnSpc>
              <a:spcBef>
                <a:spcPts val="0"/>
              </a:spcBef>
            </a:pPr>
            <a:r>
              <a:rPr lang="es-ES_tradnl" sz="1100" dirty="0" smtClean="0">
                <a:solidFill>
                  <a:srgbClr val="FF0000"/>
                </a:solidFill>
              </a:rPr>
              <a:t>Continuación tema 2.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texto con </a:t>
            </a:r>
            <a:r>
              <a:rPr lang="es-ES_tradnl" sz="1100" dirty="0" smtClean="0">
                <a:solidFill>
                  <a:srgbClr val="FF0000"/>
                </a:solidFill>
              </a:rPr>
              <a:t>una imagen donde se denota la diferencia el tipo de personas según su labor. La imagen es de referencia. </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siguiente: continuación tema 2.</a:t>
            </a:r>
          </a:p>
          <a:p>
            <a:pPr algn="just">
              <a:lnSpc>
                <a:spcPct val="100000"/>
              </a:lnSpc>
              <a:spcBef>
                <a:spcPts val="0"/>
              </a:spcBef>
            </a:pPr>
            <a:r>
              <a:rPr lang="es-ES_tradnl" sz="1100" dirty="0" smtClean="0">
                <a:solidFill>
                  <a:srgbClr val="FF0000"/>
                </a:solidFill>
              </a:rPr>
              <a:t>Botó atrás: diapositiva anterior tema 2. </a:t>
            </a:r>
            <a:endParaRPr lang="es-ES_tradnl" sz="1100" dirty="0"/>
          </a:p>
        </p:txBody>
      </p:sp>
      <p:sp>
        <p:nvSpPr>
          <p:cNvPr id="48" name="CuadroTexto 47"/>
          <p:cNvSpPr txBox="1"/>
          <p:nvPr/>
        </p:nvSpPr>
        <p:spPr>
          <a:xfrm>
            <a:off x="736346" y="1605853"/>
            <a:ext cx="8983656" cy="5232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400" b="1" dirty="0">
                <a:solidFill>
                  <a:srgbClr val="FF0000"/>
                </a:solidFill>
                <a:ea typeface="Verdana" pitchFamily="34" charset="0"/>
                <a:cs typeface="Verdana" pitchFamily="34" charset="0"/>
              </a:rPr>
              <a:t>T</a:t>
            </a:r>
            <a:r>
              <a:rPr lang="es-CO" sz="1400" b="1" dirty="0" smtClean="0">
                <a:solidFill>
                  <a:srgbClr val="FF0000"/>
                </a:solidFill>
                <a:ea typeface="Verdana" pitchFamily="34" charset="0"/>
                <a:cs typeface="Verdana" pitchFamily="34" charset="0"/>
              </a:rPr>
              <a:t>ema: </a:t>
            </a:r>
            <a:r>
              <a:rPr lang="es-ES_tradnl" sz="1400" b="1" dirty="0">
                <a:solidFill>
                  <a:schemeClr val="tx1"/>
                </a:solidFill>
                <a:ea typeface="Verdana" pitchFamily="34" charset="0"/>
                <a:cs typeface="Verdana" pitchFamily="34" charset="0"/>
              </a:rPr>
              <a:t>El nuevo paradigma de lo público (la relación público – privado)</a:t>
            </a:r>
            <a:endParaRPr lang="es-CO" sz="1400" b="1" dirty="0">
              <a:solidFill>
                <a:schemeClr val="tx1"/>
              </a:solidFill>
              <a:ea typeface="Verdana" pitchFamily="34" charset="0"/>
              <a:cs typeface="Verdana" pitchFamily="34" charset="0"/>
            </a:endParaRPr>
          </a:p>
          <a:p>
            <a:endParaRPr lang="es-CO" sz="1400" b="1"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4" name="CuadroTexto 3"/>
          <p:cNvSpPr txBox="1"/>
          <p:nvPr/>
        </p:nvSpPr>
        <p:spPr>
          <a:xfrm>
            <a:off x="855278" y="2434720"/>
            <a:ext cx="4000773" cy="2308324"/>
          </a:xfrm>
          <a:prstGeom prst="rect">
            <a:avLst/>
          </a:prstGeom>
          <a:noFill/>
        </p:spPr>
        <p:txBody>
          <a:bodyPr wrap="square" rtlCol="0">
            <a:spAutoFit/>
          </a:bodyPr>
          <a:lstStyle/>
          <a:p>
            <a:pPr algn="just"/>
            <a:r>
              <a:rPr lang="es-CO" sz="1200" dirty="0">
                <a:ea typeface="Verdana" panose="020B0604030504040204" pitchFamily="34" charset="0"/>
                <a:cs typeface="Verdana" panose="020B0604030504040204" pitchFamily="34" charset="0"/>
              </a:rPr>
              <a:t>Las instituciones de lo público, como los parlamentos, los partidos políticos, la prensa y otras también de tipo burgués, como los salones, los cafés, los clubes, las tertulias, por no hablar de las universidades, las asociaciones de ciudadanos y las iglesias , presentan reglas de acceso que señalan marcas de distinción que tienen por función definir y diferenciar. Para el caso burgués, se trata de definir y diferenciar a una élite emergente, la burguesía, respecto de la aristocracia, pero también respecto de la plebe</a:t>
            </a:r>
            <a:r>
              <a:rPr lang="es-CO" sz="1200" dirty="0" smtClean="0">
                <a:ea typeface="Verdana" panose="020B0604030504040204" pitchFamily="34" charset="0"/>
                <a:cs typeface="Verdana" panose="020B0604030504040204" pitchFamily="34" charset="0"/>
              </a:rPr>
              <a:t>.</a:t>
            </a:r>
          </a:p>
          <a:p>
            <a:pPr algn="just"/>
            <a:endParaRPr lang="es-CO" sz="1200" dirty="0">
              <a:ea typeface="Verdana" panose="020B0604030504040204" pitchFamily="34" charset="0"/>
              <a:cs typeface="Verdana" panose="020B0604030504040204" pitchFamily="34" charset="0"/>
            </a:endParaRPr>
          </a:p>
          <a:p>
            <a:pPr algn="just"/>
            <a:r>
              <a:rPr lang="es-CO" sz="1200" dirty="0"/>
              <a:t>Para el caso burgués, se trata de definir y diferenciar a la élite de la plebe</a:t>
            </a:r>
            <a:r>
              <a:rPr lang="es-CO" sz="1200" dirty="0" smtClean="0"/>
              <a:t>.</a:t>
            </a:r>
            <a:endParaRPr lang="es-CO" sz="1200" dirty="0"/>
          </a:p>
        </p:txBody>
      </p:sp>
      <p:grpSp>
        <p:nvGrpSpPr>
          <p:cNvPr id="6" name="Grupo 5"/>
          <p:cNvGrpSpPr/>
          <p:nvPr/>
        </p:nvGrpSpPr>
        <p:grpSpPr>
          <a:xfrm>
            <a:off x="5228174" y="2247494"/>
            <a:ext cx="3328265" cy="2495550"/>
            <a:chOff x="5079525" y="2752605"/>
            <a:chExt cx="3328265" cy="2495550"/>
          </a:xfrm>
        </p:grpSpPr>
        <p:pic>
          <p:nvPicPr>
            <p:cNvPr id="8" name="Imagen 7"/>
            <p:cNvPicPr>
              <a:picLocks noChangeAspect="1"/>
            </p:cNvPicPr>
            <p:nvPr/>
          </p:nvPicPr>
          <p:blipFill>
            <a:blip r:embed="rId2"/>
            <a:stretch>
              <a:fillRect/>
            </a:stretch>
          </p:blipFill>
          <p:spPr>
            <a:xfrm>
              <a:off x="5079525" y="2752605"/>
              <a:ext cx="3328265" cy="2495550"/>
            </a:xfrm>
            <a:prstGeom prst="rect">
              <a:avLst/>
            </a:prstGeom>
          </p:spPr>
        </p:pic>
        <p:pic>
          <p:nvPicPr>
            <p:cNvPr id="10" name="Imagen 9"/>
            <p:cNvPicPr>
              <a:picLocks noChangeAspect="1"/>
            </p:cNvPicPr>
            <p:nvPr/>
          </p:nvPicPr>
          <p:blipFill>
            <a:blip r:embed="rId3"/>
            <a:stretch>
              <a:fillRect/>
            </a:stretch>
          </p:blipFill>
          <p:spPr>
            <a:xfrm>
              <a:off x="7253656" y="2941734"/>
              <a:ext cx="537939" cy="951025"/>
            </a:xfrm>
            <a:prstGeom prst="rect">
              <a:avLst/>
            </a:prstGeom>
          </p:spPr>
        </p:pic>
        <p:pic>
          <p:nvPicPr>
            <p:cNvPr id="12" name="Imagen 11"/>
            <p:cNvPicPr>
              <a:picLocks noChangeAspect="1"/>
            </p:cNvPicPr>
            <p:nvPr/>
          </p:nvPicPr>
          <p:blipFill>
            <a:blip r:embed="rId4"/>
            <a:stretch>
              <a:fillRect/>
            </a:stretch>
          </p:blipFill>
          <p:spPr>
            <a:xfrm>
              <a:off x="5549263" y="3720495"/>
              <a:ext cx="613902" cy="738361"/>
            </a:xfrm>
            <a:prstGeom prst="rect">
              <a:avLst/>
            </a:prstGeom>
          </p:spPr>
        </p:pic>
        <p:pic>
          <p:nvPicPr>
            <p:cNvPr id="13" name="Imagen 12"/>
            <p:cNvPicPr>
              <a:picLocks noChangeAspect="1"/>
            </p:cNvPicPr>
            <p:nvPr/>
          </p:nvPicPr>
          <p:blipFill>
            <a:blip r:embed="rId5"/>
            <a:stretch>
              <a:fillRect/>
            </a:stretch>
          </p:blipFill>
          <p:spPr>
            <a:xfrm>
              <a:off x="6163165" y="2856519"/>
              <a:ext cx="579854" cy="872856"/>
            </a:xfrm>
            <a:prstGeom prst="rect">
              <a:avLst/>
            </a:prstGeom>
          </p:spPr>
        </p:pic>
        <p:pic>
          <p:nvPicPr>
            <p:cNvPr id="17" name="Imagen 16"/>
            <p:cNvPicPr>
              <a:picLocks noChangeAspect="1"/>
            </p:cNvPicPr>
            <p:nvPr/>
          </p:nvPicPr>
          <p:blipFill>
            <a:blip r:embed="rId6"/>
            <a:stretch>
              <a:fillRect/>
            </a:stretch>
          </p:blipFill>
          <p:spPr>
            <a:xfrm>
              <a:off x="6486172" y="4172879"/>
              <a:ext cx="444476" cy="811245"/>
            </a:xfrm>
            <a:prstGeom prst="rect">
              <a:avLst/>
            </a:prstGeom>
          </p:spPr>
        </p:pic>
      </p:grpSp>
      <p:pic>
        <p:nvPicPr>
          <p:cNvPr id="18" name="Imagen 17"/>
          <p:cNvPicPr>
            <a:picLocks noChangeAspect="1"/>
          </p:cNvPicPr>
          <p:nvPr/>
        </p:nvPicPr>
        <p:blipFill>
          <a:blip r:embed="rId7"/>
          <a:stretch>
            <a:fillRect/>
          </a:stretch>
        </p:blipFill>
        <p:spPr>
          <a:xfrm>
            <a:off x="9067076" y="3160855"/>
            <a:ext cx="348933" cy="847417"/>
          </a:xfrm>
          <a:prstGeom prst="rect">
            <a:avLst/>
          </a:prstGeom>
        </p:spPr>
      </p:pic>
      <p:pic>
        <p:nvPicPr>
          <p:cNvPr id="2" name="Imagen 1"/>
          <p:cNvPicPr>
            <a:picLocks noChangeAspect="1"/>
          </p:cNvPicPr>
          <p:nvPr/>
        </p:nvPicPr>
        <p:blipFill>
          <a:blip r:embed="rId8"/>
          <a:stretch>
            <a:fillRect/>
          </a:stretch>
        </p:blipFill>
        <p:spPr>
          <a:xfrm flipH="1">
            <a:off x="144798" y="3292589"/>
            <a:ext cx="371268" cy="847415"/>
          </a:xfrm>
          <a:prstGeom prst="rect">
            <a:avLst/>
          </a:prstGeom>
        </p:spPr>
      </p:pic>
    </p:spTree>
    <p:extLst>
      <p:ext uri="{BB962C8B-B14F-4D97-AF65-F5344CB8AC3E}">
        <p14:creationId xmlns:p14="http://schemas.microsoft.com/office/powerpoint/2010/main" val="2435011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2210896"/>
          </a:xfrm>
          <a:solidFill>
            <a:schemeClr val="bg1"/>
          </a:solidFill>
        </p:spPr>
        <p:txBody>
          <a:bodyPr/>
          <a:lstStyle/>
          <a:p>
            <a:pPr>
              <a:lnSpc>
                <a:spcPct val="100000"/>
              </a:lnSpc>
              <a:spcBef>
                <a:spcPts val="0"/>
              </a:spcBef>
            </a:pPr>
            <a:r>
              <a:rPr lang="es-ES_tradnl" sz="1100" dirty="0" smtClean="0">
                <a:solidFill>
                  <a:srgbClr val="FF0000"/>
                </a:solidFill>
              </a:rPr>
              <a:t>Acompañar </a:t>
            </a:r>
            <a:r>
              <a:rPr lang="es-ES_tradnl" sz="1100" dirty="0">
                <a:solidFill>
                  <a:srgbClr val="FF0000"/>
                </a:solidFill>
              </a:rPr>
              <a:t>el texto con </a:t>
            </a:r>
            <a:r>
              <a:rPr lang="es-ES_tradnl" sz="1100" dirty="0" smtClean="0">
                <a:solidFill>
                  <a:srgbClr val="FF0000"/>
                </a:solidFill>
              </a:rPr>
              <a:t>una imagen que permita enumerar el contenido. La imagen es de referencia.</a:t>
            </a:r>
          </a:p>
          <a:p>
            <a:pPr>
              <a:lnSpc>
                <a:spcPct val="100000"/>
              </a:lnSpc>
              <a:spcBef>
                <a:spcPts val="0"/>
              </a:spcBef>
            </a:pPr>
            <a:endParaRPr lang="es-ES_tradnl" sz="1100" dirty="0">
              <a:solidFill>
                <a:srgbClr val="FF0000"/>
              </a:solidFill>
            </a:endParaRPr>
          </a:p>
          <a:p>
            <a:pPr>
              <a:lnSpc>
                <a:spcPct val="100000"/>
              </a:lnSpc>
              <a:spcBef>
                <a:spcPts val="0"/>
              </a:spcBef>
            </a:pPr>
            <a:r>
              <a:rPr lang="es-ES_tradnl" sz="1100" dirty="0" smtClean="0">
                <a:solidFill>
                  <a:srgbClr val="FF0000"/>
                </a:solidFill>
              </a:rPr>
              <a:t>Los números rojos indican el orden de lectura de la información. </a:t>
            </a:r>
          </a:p>
          <a:p>
            <a:pPr>
              <a:lnSpc>
                <a:spcPct val="100000"/>
              </a:lnSpc>
              <a:spcBef>
                <a:spcPts val="0"/>
              </a:spcBef>
            </a:pPr>
            <a:endParaRPr lang="es-ES_tradnl" sz="1100" dirty="0">
              <a:solidFill>
                <a:srgbClr val="FF0000"/>
              </a:solidFill>
            </a:endParaRPr>
          </a:p>
          <a:p>
            <a:pPr>
              <a:lnSpc>
                <a:spcPct val="100000"/>
              </a:lnSpc>
              <a:spcBef>
                <a:spcPts val="0"/>
              </a:spcBef>
            </a:pPr>
            <a:r>
              <a:rPr lang="es-ES_tradnl" sz="1100" dirty="0">
                <a:solidFill>
                  <a:srgbClr val="FF0000"/>
                </a:solidFill>
              </a:rPr>
              <a:t>Se presenta el icono </a:t>
            </a:r>
            <a:r>
              <a:rPr lang="es-ES_tradnl" sz="1100" dirty="0" smtClean="0">
                <a:solidFill>
                  <a:srgbClr val="FF0000"/>
                </a:solidFill>
              </a:rPr>
              <a:t>Para tener en cuenta, </a:t>
            </a:r>
            <a:r>
              <a:rPr lang="es-ES_tradnl" sz="1100" dirty="0">
                <a:solidFill>
                  <a:srgbClr val="FF0000"/>
                </a:solidFill>
              </a:rPr>
              <a:t>donde se genera otro nivel de interacción</a:t>
            </a:r>
            <a:r>
              <a:rPr lang="es-ES_tradnl" sz="1100" dirty="0" smtClean="0">
                <a:solidFill>
                  <a:srgbClr val="FF0000"/>
                </a:solidFill>
              </a:rPr>
              <a:t>. Esta información corresponde a todo el contenido. </a:t>
            </a:r>
          </a:p>
          <a:p>
            <a:pPr>
              <a:lnSpc>
                <a:spcPct val="100000"/>
              </a:lnSpc>
              <a:spcBef>
                <a:spcPts val="0"/>
              </a:spcBef>
            </a:pPr>
            <a:endParaRPr lang="es-ES_tradnl" sz="1100" dirty="0">
              <a:solidFill>
                <a:srgbClr val="FF0000"/>
              </a:solidFill>
            </a:endParaRPr>
          </a:p>
          <a:p>
            <a:pPr>
              <a:lnSpc>
                <a:spcPct val="100000"/>
              </a:lnSpc>
              <a:spcBef>
                <a:spcPts val="0"/>
              </a:spcBef>
            </a:pPr>
            <a:r>
              <a:rPr lang="es-ES_tradnl" sz="1100" dirty="0" smtClean="0">
                <a:solidFill>
                  <a:srgbClr val="FF0000"/>
                </a:solidFill>
              </a:rPr>
              <a:t>Botón atrás</a:t>
            </a:r>
          </a:p>
          <a:p>
            <a:pPr>
              <a:lnSpc>
                <a:spcPct val="100000"/>
              </a:lnSpc>
              <a:spcBef>
                <a:spcPts val="0"/>
              </a:spcBef>
            </a:pPr>
            <a:r>
              <a:rPr lang="es-ES_tradnl" sz="1100" dirty="0" smtClean="0">
                <a:solidFill>
                  <a:srgbClr val="FF0000"/>
                </a:solidFill>
              </a:rPr>
              <a:t>Botón siguiente continua con el tema 2. </a:t>
            </a:r>
            <a:endParaRPr lang="es-ES_tradnl" sz="1100" dirty="0"/>
          </a:p>
        </p:txBody>
      </p:sp>
      <p:sp>
        <p:nvSpPr>
          <p:cNvPr id="48" name="CuadroTexto 47"/>
          <p:cNvSpPr txBox="1"/>
          <p:nvPr/>
        </p:nvSpPr>
        <p:spPr>
          <a:xfrm>
            <a:off x="455318" y="1283897"/>
            <a:ext cx="8686280" cy="86177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400" b="1" dirty="0" smtClean="0">
                <a:solidFill>
                  <a:srgbClr val="FF0000"/>
                </a:solidFill>
                <a:ea typeface="Verdana" pitchFamily="34" charset="0"/>
                <a:cs typeface="Verdana" pitchFamily="34" charset="0"/>
              </a:rPr>
              <a:t>Tema: </a:t>
            </a:r>
            <a:r>
              <a:rPr lang="es-ES_tradnl" sz="1400" b="1" dirty="0">
                <a:solidFill>
                  <a:schemeClr val="tx1"/>
                </a:solidFill>
                <a:ea typeface="Verdana" pitchFamily="34" charset="0"/>
                <a:cs typeface="Verdana" pitchFamily="34" charset="0"/>
              </a:rPr>
              <a:t>El nuevo paradigma de lo público (la relación público – privado</a:t>
            </a:r>
            <a:r>
              <a:rPr lang="es-ES_tradnl" sz="1400" b="1" dirty="0" smtClean="0">
                <a:solidFill>
                  <a:schemeClr val="tx1"/>
                </a:solidFill>
                <a:ea typeface="Verdana" pitchFamily="34" charset="0"/>
                <a:cs typeface="Verdana" pitchFamily="34" charset="0"/>
              </a:rPr>
              <a:t>)</a:t>
            </a:r>
          </a:p>
          <a:p>
            <a:endParaRPr lang="es-CO" sz="1200" b="1" dirty="0">
              <a:solidFill>
                <a:schemeClr val="tx1"/>
              </a:solidFill>
              <a:ea typeface="Verdana" pitchFamily="34" charset="0"/>
              <a:cs typeface="Verdana" pitchFamily="34" charset="0"/>
            </a:endParaRPr>
          </a:p>
          <a:p>
            <a:r>
              <a:rPr lang="es-CO" sz="1200" dirty="0">
                <a:solidFill>
                  <a:schemeClr val="tx1"/>
                </a:solidFill>
                <a:ea typeface="Verdana" pitchFamily="34" charset="0"/>
                <a:cs typeface="Verdana" pitchFamily="34" charset="0"/>
              </a:rPr>
              <a:t>El concepto de contra-públicos pone </a:t>
            </a:r>
            <a:r>
              <a:rPr lang="es-CO" sz="1200" dirty="0" smtClean="0">
                <a:solidFill>
                  <a:schemeClr val="tx1"/>
                </a:solidFill>
                <a:ea typeface="Verdana" pitchFamily="34" charset="0"/>
                <a:cs typeface="Verdana" pitchFamily="34" charset="0"/>
              </a:rPr>
              <a:t>en </a:t>
            </a:r>
            <a:r>
              <a:rPr lang="es-CO" sz="1200" dirty="0">
                <a:solidFill>
                  <a:schemeClr val="tx1"/>
                </a:solidFill>
                <a:ea typeface="Verdana" pitchFamily="34" charset="0"/>
                <a:cs typeface="Verdana" pitchFamily="34" charset="0"/>
              </a:rPr>
              <a:t>manifiesto la existencia de la confrontación de los marginados y excluidos </a:t>
            </a:r>
            <a:r>
              <a:rPr lang="es-CO" sz="1200" dirty="0" smtClean="0">
                <a:solidFill>
                  <a:schemeClr val="tx1"/>
                </a:solidFill>
                <a:ea typeface="Verdana" pitchFamily="34" charset="0"/>
                <a:cs typeface="Verdana" pitchFamily="34" charset="0"/>
              </a:rPr>
              <a:t>lo </a:t>
            </a:r>
            <a:r>
              <a:rPr lang="es-CO" sz="1200" dirty="0">
                <a:solidFill>
                  <a:schemeClr val="tx1"/>
                </a:solidFill>
                <a:ea typeface="Verdana" pitchFamily="34" charset="0"/>
                <a:cs typeface="Verdana" pitchFamily="34" charset="0"/>
              </a:rPr>
              <a:t>cual da lugar a la emergencia de formas discursivas alternas (</a:t>
            </a:r>
            <a:r>
              <a:rPr lang="es-CO" sz="1200" dirty="0" err="1">
                <a:solidFill>
                  <a:schemeClr val="tx1"/>
                </a:solidFill>
                <a:ea typeface="Verdana" pitchFamily="34" charset="0"/>
                <a:cs typeface="Verdana" pitchFamily="34" charset="0"/>
              </a:rPr>
              <a:t>Wills</a:t>
            </a:r>
            <a:r>
              <a:rPr lang="es-CO" sz="1200" dirty="0">
                <a:solidFill>
                  <a:schemeClr val="tx1"/>
                </a:solidFill>
                <a:ea typeface="Verdana" pitchFamily="34" charset="0"/>
                <a:cs typeface="Verdana" pitchFamily="34" charset="0"/>
              </a:rPr>
              <a:t>, 2005</a:t>
            </a:r>
            <a:r>
              <a:rPr lang="es-CO" sz="1200" dirty="0" smtClean="0">
                <a:solidFill>
                  <a:schemeClr val="tx1"/>
                </a:solidFill>
                <a:ea typeface="Verdana" pitchFamily="34" charset="0"/>
                <a:cs typeface="Verdana" pitchFamily="34" charset="0"/>
              </a:rPr>
              <a:t>).</a:t>
            </a:r>
            <a:endParaRPr lang="es-CO" sz="1200"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16" name="Chevron 3"/>
          <p:cNvSpPr/>
          <p:nvPr/>
        </p:nvSpPr>
        <p:spPr>
          <a:xfrm>
            <a:off x="9151671" y="5607706"/>
            <a:ext cx="253858"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6" name="Imagen 5"/>
          <p:cNvPicPr>
            <a:picLocks noChangeAspect="1"/>
          </p:cNvPicPr>
          <p:nvPr/>
        </p:nvPicPr>
        <p:blipFill>
          <a:blip r:embed="rId2"/>
          <a:stretch>
            <a:fillRect/>
          </a:stretch>
        </p:blipFill>
        <p:spPr>
          <a:xfrm>
            <a:off x="769256" y="2183850"/>
            <a:ext cx="8023998" cy="4159732"/>
          </a:xfrm>
          <a:prstGeom prst="rect">
            <a:avLst/>
          </a:prstGeom>
        </p:spPr>
      </p:pic>
      <p:sp>
        <p:nvSpPr>
          <p:cNvPr id="8" name="CuadroTexto 7"/>
          <p:cNvSpPr txBox="1"/>
          <p:nvPr/>
        </p:nvSpPr>
        <p:spPr>
          <a:xfrm>
            <a:off x="5871725" y="3212997"/>
            <a:ext cx="3658226" cy="830997"/>
          </a:xfrm>
          <a:prstGeom prst="rect">
            <a:avLst/>
          </a:prstGeom>
          <a:solidFill>
            <a:schemeClr val="bg2"/>
          </a:solidFill>
        </p:spPr>
        <p:txBody>
          <a:bodyPr wrap="square" rtlCol="0">
            <a:spAutoFit/>
          </a:bodyPr>
          <a:lstStyle/>
          <a:p>
            <a:pPr algn="just"/>
            <a:r>
              <a:rPr lang="es-MX" sz="1200" dirty="0"/>
              <a:t>Al igual que es problemático hablar de un público unívoco, también es problemático hablar de un interés público o general, supuesto propio del pensamiento liberal. </a:t>
            </a:r>
            <a:endParaRPr lang="es-CO" sz="1200" dirty="0">
              <a:ea typeface="Verdana" panose="020B0604030504040204" pitchFamily="34" charset="0"/>
              <a:cs typeface="Verdana" panose="020B0604030504040204" pitchFamily="34" charset="0"/>
            </a:endParaRPr>
          </a:p>
        </p:txBody>
      </p:sp>
      <p:sp>
        <p:nvSpPr>
          <p:cNvPr id="9" name="CuadroTexto 8"/>
          <p:cNvSpPr txBox="1"/>
          <p:nvPr/>
        </p:nvSpPr>
        <p:spPr>
          <a:xfrm>
            <a:off x="195463" y="3951284"/>
            <a:ext cx="3232590" cy="830997"/>
          </a:xfrm>
          <a:prstGeom prst="rect">
            <a:avLst/>
          </a:prstGeom>
          <a:solidFill>
            <a:srgbClr val="C5E0B4"/>
          </a:solidFill>
        </p:spPr>
        <p:txBody>
          <a:bodyPr wrap="square" rtlCol="0">
            <a:spAutoFit/>
          </a:bodyPr>
          <a:lstStyle/>
          <a:p>
            <a:r>
              <a:rPr lang="es-MX" sz="1200" dirty="0"/>
              <a:t>Los intereses públicos, haciendo el tránsito de Habermas a Fraser, se entienden como vivenciales y movilizadores de conductas que orientan a la acción o a la omisión.</a:t>
            </a:r>
            <a:endParaRPr lang="es-CO" sz="1200" dirty="0">
              <a:ea typeface="Verdana" panose="020B0604030504040204" pitchFamily="34" charset="0"/>
              <a:cs typeface="Verdana" panose="020B0604030504040204" pitchFamily="34" charset="0"/>
            </a:endParaRPr>
          </a:p>
        </p:txBody>
      </p:sp>
      <p:sp>
        <p:nvSpPr>
          <p:cNvPr id="10" name="CuadroTexto 9"/>
          <p:cNvSpPr txBox="1"/>
          <p:nvPr/>
        </p:nvSpPr>
        <p:spPr>
          <a:xfrm>
            <a:off x="3123996" y="5531488"/>
            <a:ext cx="3348055" cy="1200329"/>
          </a:xfrm>
          <a:prstGeom prst="rect">
            <a:avLst/>
          </a:prstGeom>
          <a:solidFill>
            <a:srgbClr val="FFE699"/>
          </a:solidFill>
        </p:spPr>
        <p:txBody>
          <a:bodyPr wrap="square" rtlCol="0">
            <a:spAutoFit/>
          </a:bodyPr>
          <a:lstStyle/>
          <a:p>
            <a:pPr algn="just"/>
            <a:r>
              <a:rPr lang="es-MX" sz="1200" dirty="0"/>
              <a:t>Los intereses públicos generan sentidos, sentimientos, aspiraciones de notoriedad, deseo de inclusión y de poner en escena en las instituciones de lo público asuntos, opiniones o reclamos-demandas para ser considerados o debatidos. </a:t>
            </a:r>
            <a:endParaRPr lang="es-CO" sz="1200" dirty="0">
              <a:ea typeface="Verdana" panose="020B0604030504040204" pitchFamily="34" charset="0"/>
              <a:cs typeface="Verdana" panose="020B0604030504040204" pitchFamily="34" charset="0"/>
            </a:endParaRPr>
          </a:p>
        </p:txBody>
      </p:sp>
      <p:sp>
        <p:nvSpPr>
          <p:cNvPr id="11" name="CuadroTexto 10"/>
          <p:cNvSpPr txBox="1"/>
          <p:nvPr/>
        </p:nvSpPr>
        <p:spPr>
          <a:xfrm>
            <a:off x="7058714" y="4874568"/>
            <a:ext cx="2471238" cy="830997"/>
          </a:xfrm>
          <a:prstGeom prst="rect">
            <a:avLst/>
          </a:prstGeom>
          <a:solidFill>
            <a:srgbClr val="F8CBAD"/>
          </a:solidFill>
        </p:spPr>
        <p:txBody>
          <a:bodyPr wrap="square" rtlCol="0">
            <a:spAutoFit/>
          </a:bodyPr>
          <a:lstStyle/>
          <a:p>
            <a:r>
              <a:rPr lang="es-MX" sz="1200" dirty="0">
                <a:ea typeface="Verdana" panose="020B0604030504040204" pitchFamily="34" charset="0"/>
                <a:cs typeface="Verdana" panose="020B0604030504040204" pitchFamily="34" charset="0"/>
              </a:rPr>
              <a:t>Los intereses públicos, desde una mirada plural, se confrontan y enuncian dinámicas de conflictividad. </a:t>
            </a:r>
            <a:endParaRPr lang="es-CO" sz="1200" dirty="0">
              <a:ea typeface="Verdana" panose="020B0604030504040204" pitchFamily="34" charset="0"/>
              <a:cs typeface="Verdana" panose="020B0604030504040204" pitchFamily="34" charset="0"/>
            </a:endParaRPr>
          </a:p>
        </p:txBody>
      </p:sp>
      <p:sp>
        <p:nvSpPr>
          <p:cNvPr id="12" name="CuadroTexto 11"/>
          <p:cNvSpPr txBox="1"/>
          <p:nvPr/>
        </p:nvSpPr>
        <p:spPr>
          <a:xfrm>
            <a:off x="6343435" y="3996815"/>
            <a:ext cx="540533" cy="769441"/>
          </a:xfrm>
          <a:prstGeom prst="rect">
            <a:avLst/>
          </a:prstGeom>
          <a:noFill/>
        </p:spPr>
        <p:txBody>
          <a:bodyPr wrap="none" rtlCol="0">
            <a:spAutoFit/>
          </a:bodyPr>
          <a:lstStyle/>
          <a:p>
            <a:r>
              <a:rPr lang="es-CO" sz="4400" dirty="0" smtClean="0"/>
              <a:t>D</a:t>
            </a:r>
            <a:endParaRPr lang="es-CO" sz="4400" dirty="0"/>
          </a:p>
        </p:txBody>
      </p:sp>
      <p:sp>
        <p:nvSpPr>
          <p:cNvPr id="13" name="CuadroTexto 12"/>
          <p:cNvSpPr txBox="1"/>
          <p:nvPr/>
        </p:nvSpPr>
        <p:spPr>
          <a:xfrm>
            <a:off x="1509486" y="2677124"/>
            <a:ext cx="3340373" cy="646331"/>
          </a:xfrm>
          <a:prstGeom prst="rect">
            <a:avLst/>
          </a:prstGeom>
          <a:solidFill>
            <a:schemeClr val="accent2">
              <a:lumMod val="40000"/>
              <a:lumOff val="60000"/>
            </a:schemeClr>
          </a:solidFill>
        </p:spPr>
        <p:txBody>
          <a:bodyPr wrap="square" rtlCol="0">
            <a:spAutoFit/>
          </a:bodyPr>
          <a:lstStyle/>
          <a:p>
            <a:pPr algn="just"/>
            <a:r>
              <a:rPr lang="es-MX" sz="1200" dirty="0"/>
              <a:t>El conflicto es constitutivo del movimiento de lo público, por lo cual lo público necesita del conflicto para existir. </a:t>
            </a:r>
            <a:endParaRPr lang="es-CO" sz="1200" dirty="0">
              <a:ea typeface="Verdana" panose="020B0604030504040204" pitchFamily="34" charset="0"/>
              <a:cs typeface="Verdana" panose="020B0604030504040204" pitchFamily="34" charset="0"/>
            </a:endParaRPr>
          </a:p>
        </p:txBody>
      </p:sp>
      <p:sp>
        <p:nvSpPr>
          <p:cNvPr id="23" name="CuadroTexto 22"/>
          <p:cNvSpPr txBox="1"/>
          <p:nvPr/>
        </p:nvSpPr>
        <p:spPr>
          <a:xfrm>
            <a:off x="4915566" y="3127657"/>
            <a:ext cx="460382" cy="769441"/>
          </a:xfrm>
          <a:prstGeom prst="rect">
            <a:avLst/>
          </a:prstGeom>
          <a:noFill/>
        </p:spPr>
        <p:txBody>
          <a:bodyPr wrap="none" rtlCol="0">
            <a:spAutoFit/>
          </a:bodyPr>
          <a:lstStyle/>
          <a:p>
            <a:r>
              <a:rPr lang="es-CO" sz="4400" dirty="0" smtClean="0">
                <a:ea typeface="Verdana" panose="020B0604030504040204" pitchFamily="34" charset="0"/>
                <a:cs typeface="Verdana" panose="020B0604030504040204" pitchFamily="34" charset="0"/>
              </a:rPr>
              <a:t>E</a:t>
            </a:r>
            <a:endParaRPr lang="es-CO" sz="4400" dirty="0">
              <a:ea typeface="Verdana" panose="020B0604030504040204" pitchFamily="34" charset="0"/>
              <a:cs typeface="Verdana" panose="020B0604030504040204" pitchFamily="34" charset="0"/>
            </a:endParaRPr>
          </a:p>
        </p:txBody>
      </p:sp>
      <p:cxnSp>
        <p:nvCxnSpPr>
          <p:cNvPr id="25" name="Conector recto de flecha 24"/>
          <p:cNvCxnSpPr/>
          <p:nvPr/>
        </p:nvCxnSpPr>
        <p:spPr>
          <a:xfrm flipH="1" flipV="1">
            <a:off x="4849859" y="3048001"/>
            <a:ext cx="229234" cy="354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p:cNvCxnSpPr>
            <a:endCxn id="8" idx="0"/>
          </p:cNvCxnSpPr>
          <p:nvPr/>
        </p:nvCxnSpPr>
        <p:spPr>
          <a:xfrm>
            <a:off x="7400760" y="2937914"/>
            <a:ext cx="300078" cy="275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ector recto de flecha 29"/>
          <p:cNvCxnSpPr>
            <a:endCxn id="9" idx="3"/>
          </p:cNvCxnSpPr>
          <p:nvPr/>
        </p:nvCxnSpPr>
        <p:spPr>
          <a:xfrm flipH="1">
            <a:off x="3428053" y="4344792"/>
            <a:ext cx="977759" cy="21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recto de flecha 31"/>
          <p:cNvCxnSpPr>
            <a:endCxn id="11" idx="1"/>
          </p:cNvCxnSpPr>
          <p:nvPr/>
        </p:nvCxnSpPr>
        <p:spPr>
          <a:xfrm>
            <a:off x="6613701" y="4521300"/>
            <a:ext cx="445013" cy="768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ector recto de flecha 33"/>
          <p:cNvCxnSpPr>
            <a:endCxn id="10" idx="1"/>
          </p:cNvCxnSpPr>
          <p:nvPr/>
        </p:nvCxnSpPr>
        <p:spPr>
          <a:xfrm>
            <a:off x="2495227" y="5617029"/>
            <a:ext cx="628769" cy="514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Imagen 4"/>
          <p:cNvPicPr>
            <a:picLocks noChangeAspect="1"/>
          </p:cNvPicPr>
          <p:nvPr/>
        </p:nvPicPr>
        <p:blipFill>
          <a:blip r:embed="rId3"/>
          <a:stretch>
            <a:fillRect/>
          </a:stretch>
        </p:blipFill>
        <p:spPr>
          <a:xfrm>
            <a:off x="153027" y="5566185"/>
            <a:ext cx="310923" cy="847417"/>
          </a:xfrm>
          <a:prstGeom prst="rect">
            <a:avLst/>
          </a:prstGeom>
        </p:spPr>
      </p:pic>
      <p:grpSp>
        <p:nvGrpSpPr>
          <p:cNvPr id="22" name="Grupo 21"/>
          <p:cNvGrpSpPr/>
          <p:nvPr/>
        </p:nvGrpSpPr>
        <p:grpSpPr>
          <a:xfrm>
            <a:off x="6472051" y="6899567"/>
            <a:ext cx="4196140" cy="1328900"/>
            <a:chOff x="2495227" y="8098830"/>
            <a:chExt cx="4196140" cy="1328900"/>
          </a:xfrm>
        </p:grpSpPr>
        <p:pic>
          <p:nvPicPr>
            <p:cNvPr id="24" name="Imagen 23"/>
            <p:cNvPicPr>
              <a:picLocks noChangeAspect="1"/>
            </p:cNvPicPr>
            <p:nvPr/>
          </p:nvPicPr>
          <p:blipFill rotWithShape="1">
            <a:blip r:embed="rId4"/>
            <a:srcRect t="16089" b="18981"/>
            <a:stretch/>
          </p:blipFill>
          <p:spPr>
            <a:xfrm>
              <a:off x="2495227" y="8098830"/>
              <a:ext cx="2956816" cy="391886"/>
            </a:xfrm>
            <a:prstGeom prst="rect">
              <a:avLst/>
            </a:prstGeom>
          </p:spPr>
        </p:pic>
        <p:sp>
          <p:nvSpPr>
            <p:cNvPr id="26" name="Redondear rectángulo de esquina diagonal 26"/>
            <p:cNvSpPr/>
            <p:nvPr/>
          </p:nvSpPr>
          <p:spPr>
            <a:xfrm>
              <a:off x="2495227" y="8451969"/>
              <a:ext cx="4196140" cy="975761"/>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Los contra-públicos “emergen no solamente por la presencia de la exclusión, el marginamiento y la subordinación, sino también por el surgimiento de un discurso que ofrezca reparación, enuncie un futuro viable, una utopía, e invente un sujeto portador de la posibilidad” (Lozano, 2005, p. 9).</a:t>
              </a:r>
            </a:p>
          </p:txBody>
        </p:sp>
      </p:grpSp>
      <p:pic>
        <p:nvPicPr>
          <p:cNvPr id="45" name="Imagen 44"/>
          <p:cNvPicPr>
            <a:picLocks noChangeAspect="1"/>
          </p:cNvPicPr>
          <p:nvPr/>
        </p:nvPicPr>
        <p:blipFill rotWithShape="1">
          <a:blip r:embed="rId4"/>
          <a:srcRect r="85372" b="-1705"/>
          <a:stretch/>
        </p:blipFill>
        <p:spPr>
          <a:xfrm>
            <a:off x="8137584" y="5812538"/>
            <a:ext cx="432537" cy="613845"/>
          </a:xfrm>
          <a:prstGeom prst="rect">
            <a:avLst/>
          </a:prstGeom>
        </p:spPr>
      </p:pic>
      <p:cxnSp>
        <p:nvCxnSpPr>
          <p:cNvPr id="47" name="Conector angular 46"/>
          <p:cNvCxnSpPr>
            <a:stCxn id="45" idx="2"/>
            <a:endCxn id="24" idx="0"/>
          </p:cNvCxnSpPr>
          <p:nvPr/>
        </p:nvCxnSpPr>
        <p:spPr>
          <a:xfrm rot="5400000">
            <a:off x="7915564" y="6461278"/>
            <a:ext cx="473184" cy="403394"/>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CuadroTexto 50"/>
          <p:cNvSpPr txBox="1"/>
          <p:nvPr/>
        </p:nvSpPr>
        <p:spPr>
          <a:xfrm>
            <a:off x="9141875" y="3849791"/>
            <a:ext cx="301686" cy="369332"/>
          </a:xfrm>
          <a:prstGeom prst="rect">
            <a:avLst/>
          </a:prstGeom>
          <a:noFill/>
          <a:ln>
            <a:solidFill>
              <a:srgbClr val="C00000"/>
            </a:solidFill>
          </a:ln>
        </p:spPr>
        <p:txBody>
          <a:bodyPr wrap="none" rtlCol="0">
            <a:spAutoFit/>
          </a:bodyPr>
          <a:lstStyle/>
          <a:p>
            <a:r>
              <a:rPr lang="es-CO" b="1" dirty="0" smtClean="0">
                <a:solidFill>
                  <a:srgbClr val="C00000"/>
                </a:solidFill>
              </a:rPr>
              <a:t>1</a:t>
            </a:r>
            <a:endParaRPr lang="es-CO" b="1" dirty="0">
              <a:solidFill>
                <a:srgbClr val="C00000"/>
              </a:solidFill>
            </a:endParaRPr>
          </a:p>
        </p:txBody>
      </p:sp>
      <p:sp>
        <p:nvSpPr>
          <p:cNvPr id="52" name="CuadroTexto 51"/>
          <p:cNvSpPr txBox="1"/>
          <p:nvPr/>
        </p:nvSpPr>
        <p:spPr>
          <a:xfrm>
            <a:off x="3191819" y="4502779"/>
            <a:ext cx="301686" cy="369332"/>
          </a:xfrm>
          <a:prstGeom prst="rect">
            <a:avLst/>
          </a:prstGeom>
          <a:noFill/>
          <a:ln>
            <a:solidFill>
              <a:srgbClr val="C00000"/>
            </a:solidFill>
          </a:ln>
        </p:spPr>
        <p:txBody>
          <a:bodyPr wrap="none" rtlCol="0">
            <a:spAutoFit/>
          </a:bodyPr>
          <a:lstStyle/>
          <a:p>
            <a:r>
              <a:rPr lang="es-CO" b="1" dirty="0" smtClean="0">
                <a:solidFill>
                  <a:srgbClr val="C00000"/>
                </a:solidFill>
              </a:rPr>
              <a:t>2</a:t>
            </a:r>
            <a:endParaRPr lang="es-CO" b="1" dirty="0">
              <a:solidFill>
                <a:srgbClr val="C00000"/>
              </a:solidFill>
            </a:endParaRPr>
          </a:p>
        </p:txBody>
      </p:sp>
      <p:sp>
        <p:nvSpPr>
          <p:cNvPr id="53" name="CuadroTexto 52"/>
          <p:cNvSpPr txBox="1"/>
          <p:nvPr/>
        </p:nvSpPr>
        <p:spPr>
          <a:xfrm>
            <a:off x="6136528" y="6520047"/>
            <a:ext cx="301686" cy="369332"/>
          </a:xfrm>
          <a:prstGeom prst="rect">
            <a:avLst/>
          </a:prstGeom>
          <a:noFill/>
          <a:ln>
            <a:solidFill>
              <a:srgbClr val="C00000"/>
            </a:solidFill>
          </a:ln>
        </p:spPr>
        <p:txBody>
          <a:bodyPr wrap="none" rtlCol="0">
            <a:spAutoFit/>
          </a:bodyPr>
          <a:lstStyle/>
          <a:p>
            <a:r>
              <a:rPr lang="es-CO" b="1" dirty="0" smtClean="0">
                <a:solidFill>
                  <a:srgbClr val="C00000"/>
                </a:solidFill>
              </a:rPr>
              <a:t>3</a:t>
            </a:r>
            <a:endParaRPr lang="es-CO" b="1" dirty="0">
              <a:solidFill>
                <a:srgbClr val="C00000"/>
              </a:solidFill>
            </a:endParaRPr>
          </a:p>
        </p:txBody>
      </p:sp>
      <p:sp>
        <p:nvSpPr>
          <p:cNvPr id="54" name="CuadroTexto 53"/>
          <p:cNvSpPr txBox="1"/>
          <p:nvPr/>
        </p:nvSpPr>
        <p:spPr>
          <a:xfrm>
            <a:off x="9254686" y="4767595"/>
            <a:ext cx="301686" cy="369332"/>
          </a:xfrm>
          <a:prstGeom prst="rect">
            <a:avLst/>
          </a:prstGeom>
          <a:noFill/>
          <a:ln>
            <a:solidFill>
              <a:srgbClr val="C00000"/>
            </a:solidFill>
          </a:ln>
        </p:spPr>
        <p:txBody>
          <a:bodyPr wrap="none" rtlCol="0">
            <a:spAutoFit/>
          </a:bodyPr>
          <a:lstStyle/>
          <a:p>
            <a:r>
              <a:rPr lang="es-CO" b="1" dirty="0" smtClean="0">
                <a:solidFill>
                  <a:srgbClr val="C00000"/>
                </a:solidFill>
              </a:rPr>
              <a:t>4</a:t>
            </a:r>
            <a:endParaRPr lang="es-CO" b="1" dirty="0">
              <a:solidFill>
                <a:srgbClr val="C00000"/>
              </a:solidFill>
            </a:endParaRPr>
          </a:p>
        </p:txBody>
      </p:sp>
      <p:sp>
        <p:nvSpPr>
          <p:cNvPr id="56" name="CuadroTexto 55"/>
          <p:cNvSpPr txBox="1"/>
          <p:nvPr/>
        </p:nvSpPr>
        <p:spPr>
          <a:xfrm>
            <a:off x="3018805" y="3122192"/>
            <a:ext cx="301686" cy="369332"/>
          </a:xfrm>
          <a:prstGeom prst="rect">
            <a:avLst/>
          </a:prstGeom>
          <a:noFill/>
          <a:ln>
            <a:solidFill>
              <a:srgbClr val="C00000"/>
            </a:solidFill>
          </a:ln>
        </p:spPr>
        <p:txBody>
          <a:bodyPr wrap="none" rtlCol="0">
            <a:spAutoFit/>
          </a:bodyPr>
          <a:lstStyle/>
          <a:p>
            <a:r>
              <a:rPr lang="es-CO" b="1" dirty="0" smtClean="0">
                <a:solidFill>
                  <a:srgbClr val="C00000"/>
                </a:solidFill>
              </a:rPr>
              <a:t>5</a:t>
            </a:r>
            <a:endParaRPr lang="es-CO" b="1" dirty="0">
              <a:solidFill>
                <a:srgbClr val="C00000"/>
              </a:solidFill>
            </a:endParaRPr>
          </a:p>
        </p:txBody>
      </p:sp>
    </p:spTree>
    <p:extLst>
      <p:ext uri="{BB962C8B-B14F-4D97-AF65-F5344CB8AC3E}">
        <p14:creationId xmlns:p14="http://schemas.microsoft.com/office/powerpoint/2010/main" val="2266507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1100" dirty="0" smtClean="0">
                <a:solidFill>
                  <a:srgbClr val="FF0000"/>
                </a:solidFill>
              </a:rPr>
              <a:t>Crear un contenedor puede ser en forma de abanico. La imagen es de referencia.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atrás.</a:t>
            </a:r>
          </a:p>
          <a:p>
            <a:pPr algn="just">
              <a:lnSpc>
                <a:spcPct val="100000"/>
              </a:lnSpc>
              <a:spcBef>
                <a:spcPts val="0"/>
              </a:spcBef>
            </a:pPr>
            <a:r>
              <a:rPr lang="es-ES_tradnl" sz="1100" dirty="0" smtClean="0">
                <a:solidFill>
                  <a:srgbClr val="FF0000"/>
                </a:solidFill>
              </a:rPr>
              <a:t>Botón siguiente continua con el tema 2.</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de Casa es para regresar al home de la infografía y poder continuar con el tema siguiente. </a:t>
            </a:r>
            <a:r>
              <a:rPr lang="es-ES_tradnl" sz="1100" dirty="0" smtClean="0">
                <a:solidFill>
                  <a:srgbClr val="FF0000"/>
                </a:solidFill>
              </a:rPr>
              <a:t> </a:t>
            </a:r>
            <a:endParaRPr lang="es-ES_tradnl" sz="1100" dirty="0">
              <a:solidFill>
                <a:srgbClr val="FF0000"/>
              </a:solidFill>
            </a:endParaRPr>
          </a:p>
          <a:p>
            <a:pPr algn="just">
              <a:lnSpc>
                <a:spcPct val="100000"/>
              </a:lnSpc>
              <a:spcBef>
                <a:spcPts val="0"/>
              </a:spcBef>
            </a:pPr>
            <a:endParaRPr lang="es-ES_tradnl" sz="1100" dirty="0"/>
          </a:p>
          <a:p>
            <a:pPr algn="just">
              <a:lnSpc>
                <a:spcPct val="100000"/>
              </a:lnSpc>
              <a:spcBef>
                <a:spcPts val="0"/>
              </a:spcBef>
            </a:pPr>
            <a:endParaRPr lang="es-ES_tradnl" sz="1100" dirty="0"/>
          </a:p>
        </p:txBody>
      </p:sp>
      <p:sp>
        <p:nvSpPr>
          <p:cNvPr id="48" name="CuadroTexto 47"/>
          <p:cNvSpPr txBox="1"/>
          <p:nvPr/>
        </p:nvSpPr>
        <p:spPr>
          <a:xfrm>
            <a:off x="455318" y="1283897"/>
            <a:ext cx="9084098"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a:solidFill>
                  <a:schemeClr val="tx1"/>
                </a:solidFill>
                <a:ea typeface="Verdana" pitchFamily="34" charset="0"/>
                <a:cs typeface="Verdana" pitchFamily="34" charset="0"/>
              </a:rPr>
              <a:t>El nuevo paradigma de lo público (la relación público – privado)</a:t>
            </a:r>
            <a:endParaRPr lang="es-CO" sz="1200" b="1" dirty="0">
              <a:solidFill>
                <a:schemeClr val="tx1"/>
              </a:solidFill>
              <a:ea typeface="Verdana" pitchFamily="34" charset="0"/>
              <a:cs typeface="Verdana" pitchFamily="34" charset="0"/>
            </a:endParaRPr>
          </a:p>
          <a:p>
            <a:endParaRPr lang="es-CO" sz="1200" b="1" dirty="0" smtClean="0">
              <a:solidFill>
                <a:schemeClr val="tx1"/>
              </a:solidFill>
              <a:ea typeface="Verdana" pitchFamily="34" charset="0"/>
              <a:cs typeface="Verdana" pitchFamily="34" charset="0"/>
            </a:endParaRPr>
          </a:p>
          <a:p>
            <a:r>
              <a:rPr lang="es-CO" sz="1200" dirty="0">
                <a:solidFill>
                  <a:schemeClr val="tx1"/>
                </a:solidFill>
                <a:ea typeface="Verdana" pitchFamily="34" charset="0"/>
                <a:cs typeface="Verdana" pitchFamily="34" charset="0"/>
              </a:rPr>
              <a:t>Lo estatal es uno de los espacios por excelencia para tramitar la conflictividad de las sociedades modernas, para la formación y tramitación de los reclamos y demandas sociales, pero no es el único</a:t>
            </a:r>
            <a:r>
              <a:rPr lang="es-CO" sz="1200" dirty="0" smtClean="0">
                <a:solidFill>
                  <a:schemeClr val="tx1"/>
                </a:solidFill>
                <a:ea typeface="Verdana" pitchFamily="34" charset="0"/>
                <a:cs typeface="Verdana" pitchFamily="34" charset="0"/>
              </a:rPr>
              <a:t>.</a:t>
            </a:r>
            <a:endParaRPr lang="es-CO" sz="1200"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2" name="1 Rectángulo"/>
          <p:cNvSpPr/>
          <p:nvPr/>
        </p:nvSpPr>
        <p:spPr>
          <a:xfrm>
            <a:off x="455318" y="1818151"/>
            <a:ext cx="9084098" cy="276999"/>
          </a:xfrm>
          <a:prstGeom prst="rect">
            <a:avLst/>
          </a:prstGeom>
        </p:spPr>
        <p:txBody>
          <a:bodyPr wrap="square">
            <a:spAutoFit/>
          </a:bodyPr>
          <a:lstStyle/>
          <a:p>
            <a:pPr algn="just"/>
            <a:r>
              <a:rPr lang="es-ES_tradnl" sz="1200" dirty="0">
                <a:ea typeface="Verdana" pitchFamily="34" charset="0"/>
                <a:cs typeface="Verdana" pitchFamily="34" charset="0"/>
              </a:rPr>
              <a:t> </a:t>
            </a:r>
            <a:endParaRPr lang="en-US" sz="1200" dirty="0">
              <a:ea typeface="Verdana" pitchFamily="34" charset="0"/>
              <a:cs typeface="Verdana" pitchFamily="34" charset="0"/>
            </a:endParaRPr>
          </a:p>
        </p:txBody>
      </p:sp>
      <p:sp>
        <p:nvSpPr>
          <p:cNvPr id="16" name="Chevron 3"/>
          <p:cNvSpPr/>
          <p:nvPr/>
        </p:nvSpPr>
        <p:spPr>
          <a:xfrm>
            <a:off x="9349506" y="3152011"/>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200" dirty="0">
              <a:solidFill>
                <a:schemeClr val="tx1"/>
              </a:solidFill>
            </a:endParaRPr>
          </a:p>
        </p:txBody>
      </p:sp>
      <p:pic>
        <p:nvPicPr>
          <p:cNvPr id="5" name="Imagen 4"/>
          <p:cNvPicPr>
            <a:picLocks noChangeAspect="1"/>
          </p:cNvPicPr>
          <p:nvPr/>
        </p:nvPicPr>
        <p:blipFill rotWithShape="1">
          <a:blip r:embed="rId2"/>
          <a:srcRect t="42104" r="21798"/>
          <a:stretch/>
        </p:blipFill>
        <p:spPr>
          <a:xfrm rot="5400000">
            <a:off x="-202231" y="2890350"/>
            <a:ext cx="3491160" cy="1996297"/>
          </a:xfrm>
          <a:prstGeom prst="rect">
            <a:avLst/>
          </a:prstGeom>
        </p:spPr>
      </p:pic>
      <p:sp>
        <p:nvSpPr>
          <p:cNvPr id="6" name="CuadroTexto 5"/>
          <p:cNvSpPr txBox="1"/>
          <p:nvPr/>
        </p:nvSpPr>
        <p:spPr>
          <a:xfrm>
            <a:off x="2361388" y="2134532"/>
            <a:ext cx="6988118" cy="830997"/>
          </a:xfrm>
          <a:prstGeom prst="rect">
            <a:avLst/>
          </a:prstGeom>
          <a:solidFill>
            <a:schemeClr val="accent2">
              <a:lumMod val="60000"/>
              <a:lumOff val="40000"/>
            </a:schemeClr>
          </a:solidFill>
        </p:spPr>
        <p:txBody>
          <a:bodyPr wrap="square" rtlCol="0">
            <a:spAutoFit/>
          </a:bodyPr>
          <a:lstStyle/>
          <a:p>
            <a:pPr algn="just"/>
            <a:r>
              <a:rPr lang="es-MX" sz="1200" dirty="0">
                <a:ea typeface="Verdana" panose="020B0604030504040204" pitchFamily="34" charset="0"/>
                <a:cs typeface="Verdana" panose="020B0604030504040204" pitchFamily="34" charset="0"/>
              </a:rPr>
              <a:t>E</a:t>
            </a:r>
            <a:r>
              <a:rPr lang="es-MX" sz="1200" dirty="0" smtClean="0">
                <a:ea typeface="Verdana" panose="020B0604030504040204" pitchFamily="34" charset="0"/>
                <a:cs typeface="Verdana" panose="020B0604030504040204" pitchFamily="34" charset="0"/>
              </a:rPr>
              <a:t>l </a:t>
            </a:r>
            <a:r>
              <a:rPr lang="es-MX" sz="1200" dirty="0">
                <a:ea typeface="Verdana" panose="020B0604030504040204" pitchFamily="34" charset="0"/>
                <a:cs typeface="Verdana" panose="020B0604030504040204" pitchFamily="34" charset="0"/>
              </a:rPr>
              <a:t>Estado es uno de los tantos espacios de lo público. Pero lo público, desde los reclamos y demandas sociales, no se agota en el Estado, pues estos también se agencian en y desde la sociedad civil, el mercado e incluso desde los contra-públicos (las resistencias y las identidades proyecto), y desde un espacio social que muchos no toman en cuenta: la ilegalidad. </a:t>
            </a:r>
            <a:endParaRPr lang="es-CO" sz="1200" dirty="0">
              <a:ea typeface="Verdana" panose="020B0604030504040204" pitchFamily="34" charset="0"/>
              <a:cs typeface="Verdana" panose="020B0604030504040204" pitchFamily="34" charset="0"/>
            </a:endParaRPr>
          </a:p>
        </p:txBody>
      </p:sp>
      <p:sp>
        <p:nvSpPr>
          <p:cNvPr id="8" name="CuadroTexto 7"/>
          <p:cNvSpPr txBox="1"/>
          <p:nvPr/>
        </p:nvSpPr>
        <p:spPr>
          <a:xfrm>
            <a:off x="2113232" y="3331687"/>
            <a:ext cx="5723456" cy="276999"/>
          </a:xfrm>
          <a:prstGeom prst="rect">
            <a:avLst/>
          </a:prstGeom>
          <a:solidFill>
            <a:schemeClr val="accent4">
              <a:lumMod val="60000"/>
              <a:lumOff val="40000"/>
            </a:schemeClr>
          </a:solidFill>
        </p:spPr>
        <p:txBody>
          <a:bodyPr wrap="square" rtlCol="0">
            <a:spAutoFit/>
          </a:bodyPr>
          <a:lstStyle/>
          <a:p>
            <a:r>
              <a:rPr lang="es-MX" sz="1200" dirty="0"/>
              <a:t>El Espacio de lo </a:t>
            </a:r>
            <a:r>
              <a:rPr lang="es-MX" sz="1200" dirty="0" smtClean="0"/>
              <a:t>público se refiere a los ambientes comunes y abiertos para todos.</a:t>
            </a:r>
            <a:endParaRPr lang="es-CO" sz="1200" dirty="0"/>
          </a:p>
        </p:txBody>
      </p:sp>
      <p:sp>
        <p:nvSpPr>
          <p:cNvPr id="9" name="CuadroTexto 8"/>
          <p:cNvSpPr txBox="1"/>
          <p:nvPr/>
        </p:nvSpPr>
        <p:spPr>
          <a:xfrm>
            <a:off x="1915161" y="4178522"/>
            <a:ext cx="7149337" cy="461665"/>
          </a:xfrm>
          <a:prstGeom prst="rect">
            <a:avLst/>
          </a:prstGeom>
          <a:solidFill>
            <a:srgbClr val="12919B"/>
          </a:solidFill>
        </p:spPr>
        <p:txBody>
          <a:bodyPr wrap="square" rtlCol="0">
            <a:spAutoFit/>
          </a:bodyPr>
          <a:lstStyle/>
          <a:p>
            <a:r>
              <a:rPr lang="es-MX" sz="1200" dirty="0"/>
              <a:t>Lo público </a:t>
            </a:r>
            <a:r>
              <a:rPr lang="es-MX" sz="1200" dirty="0" smtClean="0"/>
              <a:t>es una </a:t>
            </a:r>
            <a:r>
              <a:rPr lang="es-MX" sz="1200" dirty="0"/>
              <a:t>estructura social en movimiento, diversa y fragmentada, que no es posible explicar solo desde una de sus partes, sino desde la movilización de su conjunto. </a:t>
            </a:r>
            <a:endParaRPr lang="es-CO" sz="1200" dirty="0">
              <a:ea typeface="Verdana" panose="020B0604030504040204" pitchFamily="34" charset="0"/>
              <a:cs typeface="Verdana" panose="020B0604030504040204" pitchFamily="34" charset="0"/>
            </a:endParaRPr>
          </a:p>
        </p:txBody>
      </p:sp>
      <p:sp>
        <p:nvSpPr>
          <p:cNvPr id="10" name="CuadroTexto 9"/>
          <p:cNvSpPr txBox="1"/>
          <p:nvPr/>
        </p:nvSpPr>
        <p:spPr>
          <a:xfrm>
            <a:off x="970007" y="4839461"/>
            <a:ext cx="8136857" cy="276999"/>
          </a:xfrm>
          <a:prstGeom prst="rect">
            <a:avLst/>
          </a:prstGeom>
          <a:solidFill>
            <a:schemeClr val="bg2">
              <a:lumMod val="75000"/>
            </a:schemeClr>
          </a:solidFill>
        </p:spPr>
        <p:txBody>
          <a:bodyPr wrap="square" rtlCol="0">
            <a:spAutoFit/>
          </a:bodyPr>
          <a:lstStyle/>
          <a:p>
            <a:r>
              <a:rPr lang="es-MX" sz="1200" dirty="0"/>
              <a:t>Por tanto, construir el concepto de lo público y dar cuenta del mismo es como tratar de armar un rompecabezas en movimiento</a:t>
            </a:r>
            <a:r>
              <a:rPr lang="es-MX" sz="1200" dirty="0" smtClean="0"/>
              <a:t>.</a:t>
            </a:r>
            <a:endParaRPr lang="es-CO" sz="1200" dirty="0"/>
          </a:p>
        </p:txBody>
      </p:sp>
      <p:pic>
        <p:nvPicPr>
          <p:cNvPr id="11" name="Imagen 10"/>
          <p:cNvPicPr>
            <a:picLocks noChangeAspect="1"/>
          </p:cNvPicPr>
          <p:nvPr/>
        </p:nvPicPr>
        <p:blipFill>
          <a:blip r:embed="rId3"/>
          <a:stretch>
            <a:fillRect/>
          </a:stretch>
        </p:blipFill>
        <p:spPr>
          <a:xfrm>
            <a:off x="75782" y="3225449"/>
            <a:ext cx="317019" cy="847417"/>
          </a:xfrm>
          <a:prstGeom prst="rect">
            <a:avLst/>
          </a:prstGeom>
        </p:spPr>
      </p:pic>
      <p:sp>
        <p:nvSpPr>
          <p:cNvPr id="17" name="CuadroTexto 16"/>
          <p:cNvSpPr txBox="1"/>
          <p:nvPr/>
        </p:nvSpPr>
        <p:spPr>
          <a:xfrm>
            <a:off x="9043389" y="2789849"/>
            <a:ext cx="301686" cy="369332"/>
          </a:xfrm>
          <a:prstGeom prst="rect">
            <a:avLst/>
          </a:prstGeom>
          <a:noFill/>
          <a:ln>
            <a:solidFill>
              <a:srgbClr val="C00000"/>
            </a:solidFill>
          </a:ln>
        </p:spPr>
        <p:txBody>
          <a:bodyPr wrap="none" rtlCol="0">
            <a:spAutoFit/>
          </a:bodyPr>
          <a:lstStyle/>
          <a:p>
            <a:r>
              <a:rPr lang="es-CO" b="1" dirty="0" smtClean="0">
                <a:solidFill>
                  <a:srgbClr val="C00000"/>
                </a:solidFill>
              </a:rPr>
              <a:t>1</a:t>
            </a:r>
            <a:endParaRPr lang="es-CO" b="1" dirty="0">
              <a:solidFill>
                <a:srgbClr val="C00000"/>
              </a:solidFill>
            </a:endParaRPr>
          </a:p>
        </p:txBody>
      </p:sp>
      <p:sp>
        <p:nvSpPr>
          <p:cNvPr id="18" name="CuadroTexto 17"/>
          <p:cNvSpPr txBox="1"/>
          <p:nvPr/>
        </p:nvSpPr>
        <p:spPr>
          <a:xfrm>
            <a:off x="7535002" y="3292372"/>
            <a:ext cx="301686" cy="369332"/>
          </a:xfrm>
          <a:prstGeom prst="rect">
            <a:avLst/>
          </a:prstGeom>
          <a:noFill/>
          <a:ln>
            <a:solidFill>
              <a:srgbClr val="C00000"/>
            </a:solidFill>
          </a:ln>
        </p:spPr>
        <p:txBody>
          <a:bodyPr wrap="none" rtlCol="0">
            <a:spAutoFit/>
          </a:bodyPr>
          <a:lstStyle/>
          <a:p>
            <a:r>
              <a:rPr lang="es-CO" b="1" dirty="0" smtClean="0">
                <a:solidFill>
                  <a:srgbClr val="C00000"/>
                </a:solidFill>
              </a:rPr>
              <a:t>2</a:t>
            </a:r>
            <a:endParaRPr lang="es-CO" b="1" dirty="0">
              <a:solidFill>
                <a:srgbClr val="C00000"/>
              </a:solidFill>
            </a:endParaRPr>
          </a:p>
        </p:txBody>
      </p:sp>
      <p:sp>
        <p:nvSpPr>
          <p:cNvPr id="19" name="CuadroTexto 18"/>
          <p:cNvSpPr txBox="1"/>
          <p:nvPr/>
        </p:nvSpPr>
        <p:spPr>
          <a:xfrm>
            <a:off x="8762812" y="4270855"/>
            <a:ext cx="301686" cy="369332"/>
          </a:xfrm>
          <a:prstGeom prst="rect">
            <a:avLst/>
          </a:prstGeom>
          <a:noFill/>
          <a:ln>
            <a:solidFill>
              <a:srgbClr val="C00000"/>
            </a:solidFill>
          </a:ln>
        </p:spPr>
        <p:txBody>
          <a:bodyPr wrap="none" rtlCol="0">
            <a:spAutoFit/>
          </a:bodyPr>
          <a:lstStyle/>
          <a:p>
            <a:r>
              <a:rPr lang="es-CO" b="1" dirty="0" smtClean="0">
                <a:solidFill>
                  <a:srgbClr val="C00000"/>
                </a:solidFill>
              </a:rPr>
              <a:t>3</a:t>
            </a:r>
            <a:endParaRPr lang="es-CO" b="1" dirty="0">
              <a:solidFill>
                <a:srgbClr val="C00000"/>
              </a:solidFill>
            </a:endParaRPr>
          </a:p>
        </p:txBody>
      </p:sp>
      <p:sp>
        <p:nvSpPr>
          <p:cNvPr id="20" name="CuadroTexto 19"/>
          <p:cNvSpPr txBox="1"/>
          <p:nvPr/>
        </p:nvSpPr>
        <p:spPr>
          <a:xfrm>
            <a:off x="9042257" y="4793294"/>
            <a:ext cx="301686" cy="369332"/>
          </a:xfrm>
          <a:prstGeom prst="rect">
            <a:avLst/>
          </a:prstGeom>
          <a:noFill/>
          <a:ln>
            <a:solidFill>
              <a:srgbClr val="C00000"/>
            </a:solidFill>
          </a:ln>
        </p:spPr>
        <p:txBody>
          <a:bodyPr wrap="none" rtlCol="0">
            <a:spAutoFit/>
          </a:bodyPr>
          <a:lstStyle/>
          <a:p>
            <a:r>
              <a:rPr lang="es-CO" b="1" dirty="0" smtClean="0">
                <a:solidFill>
                  <a:srgbClr val="C00000"/>
                </a:solidFill>
              </a:rPr>
              <a:t>4</a:t>
            </a:r>
            <a:endParaRPr lang="es-CO" b="1" dirty="0">
              <a:solidFill>
                <a:srgbClr val="C00000"/>
              </a:solidFill>
            </a:endParaRPr>
          </a:p>
        </p:txBody>
      </p:sp>
      <p:pic>
        <p:nvPicPr>
          <p:cNvPr id="21" name="Imagen 20"/>
          <p:cNvPicPr>
            <a:picLocks noChangeAspect="1"/>
          </p:cNvPicPr>
          <p:nvPr/>
        </p:nvPicPr>
        <p:blipFill>
          <a:blip r:embed="rId4"/>
          <a:stretch>
            <a:fillRect/>
          </a:stretch>
        </p:blipFill>
        <p:spPr>
          <a:xfrm>
            <a:off x="9003398" y="5244095"/>
            <a:ext cx="481399" cy="404458"/>
          </a:xfrm>
          <a:prstGeom prst="rect">
            <a:avLst/>
          </a:prstGeom>
        </p:spPr>
      </p:pic>
    </p:spTree>
    <p:extLst>
      <p:ext uri="{BB962C8B-B14F-4D97-AF65-F5344CB8AC3E}">
        <p14:creationId xmlns:p14="http://schemas.microsoft.com/office/powerpoint/2010/main" val="2008281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1200" dirty="0" smtClean="0">
                <a:solidFill>
                  <a:srgbClr val="FF0000"/>
                </a:solidFill>
              </a:rPr>
              <a:t>Inicia tema 2. Subtema 2. </a:t>
            </a:r>
            <a:endParaRPr lang="es-ES_tradnl" sz="1200" dirty="0">
              <a:solidFill>
                <a:srgbClr val="FF0000"/>
              </a:solidFill>
            </a:endParaRPr>
          </a:p>
          <a:p>
            <a:pPr algn="just">
              <a:lnSpc>
                <a:spcPct val="100000"/>
              </a:lnSpc>
              <a:spcBef>
                <a:spcPts val="0"/>
              </a:spcBef>
            </a:pPr>
            <a:endParaRPr lang="es-ES_tradnl" sz="1200" dirty="0">
              <a:solidFill>
                <a:srgbClr val="FF0000"/>
              </a:solidFill>
            </a:endParaRPr>
          </a:p>
          <a:p>
            <a:pPr algn="just">
              <a:lnSpc>
                <a:spcPct val="100000"/>
              </a:lnSpc>
              <a:spcBef>
                <a:spcPts val="0"/>
              </a:spcBef>
            </a:pPr>
            <a:r>
              <a:rPr lang="es-ES_tradnl" sz="1200" dirty="0">
                <a:solidFill>
                  <a:srgbClr val="FF0000"/>
                </a:solidFill>
              </a:rPr>
              <a:t>Acompañar el </a:t>
            </a:r>
            <a:r>
              <a:rPr lang="es-ES_tradnl" sz="1200" dirty="0" smtClean="0">
                <a:solidFill>
                  <a:srgbClr val="FF0000"/>
                </a:solidFill>
              </a:rPr>
              <a:t>enunciado con un contenedor de 4 cajas de texto, donde se explican sociedad moderna, sociedad civil, la exclusión y el mercado. La imagen es de referencia. </a:t>
            </a:r>
          </a:p>
          <a:p>
            <a:pPr algn="just">
              <a:lnSpc>
                <a:spcPct val="100000"/>
              </a:lnSpc>
              <a:spcBef>
                <a:spcPts val="0"/>
              </a:spcBef>
            </a:pPr>
            <a:endParaRPr lang="es-ES_tradnl" sz="1200" dirty="0" smtClean="0">
              <a:solidFill>
                <a:srgbClr val="FF0000"/>
              </a:solidFill>
            </a:endParaRPr>
          </a:p>
          <a:p>
            <a:pPr algn="just">
              <a:lnSpc>
                <a:spcPct val="100000"/>
              </a:lnSpc>
              <a:spcBef>
                <a:spcPts val="0"/>
              </a:spcBef>
            </a:pPr>
            <a:r>
              <a:rPr lang="es-ES_tradnl" sz="1200" dirty="0" smtClean="0">
                <a:solidFill>
                  <a:srgbClr val="FF0000"/>
                </a:solidFill>
              </a:rPr>
              <a:t>El ícono </a:t>
            </a:r>
            <a:r>
              <a:rPr lang="es-ES_tradnl" sz="1200" dirty="0">
                <a:solidFill>
                  <a:srgbClr val="FF0000"/>
                </a:solidFill>
              </a:rPr>
              <a:t>para tener en </a:t>
            </a:r>
            <a:r>
              <a:rPr lang="es-ES_tradnl" sz="1200" dirty="0" smtClean="0">
                <a:solidFill>
                  <a:srgbClr val="FF0000"/>
                </a:solidFill>
              </a:rPr>
              <a:t>cuenta genera </a:t>
            </a:r>
            <a:r>
              <a:rPr lang="es-ES_tradnl" sz="1200" dirty="0">
                <a:solidFill>
                  <a:srgbClr val="FF0000"/>
                </a:solidFill>
              </a:rPr>
              <a:t>otro nivel de interacción</a:t>
            </a:r>
            <a:r>
              <a:rPr lang="es-ES_tradnl" sz="1200" dirty="0" smtClean="0">
                <a:solidFill>
                  <a:srgbClr val="FF0000"/>
                </a:solidFill>
              </a:rPr>
              <a:t>.</a:t>
            </a:r>
          </a:p>
          <a:p>
            <a:pPr algn="just">
              <a:lnSpc>
                <a:spcPct val="100000"/>
              </a:lnSpc>
              <a:spcBef>
                <a:spcPts val="0"/>
              </a:spcBef>
            </a:pPr>
            <a:endParaRPr lang="es-ES_tradnl" sz="1200" dirty="0">
              <a:solidFill>
                <a:srgbClr val="FF0000"/>
              </a:solidFill>
            </a:endParaRPr>
          </a:p>
          <a:p>
            <a:pPr algn="just">
              <a:lnSpc>
                <a:spcPct val="100000"/>
              </a:lnSpc>
              <a:spcBef>
                <a:spcPts val="0"/>
              </a:spcBef>
            </a:pPr>
            <a:r>
              <a:rPr lang="es-ES_tradnl" sz="1200" dirty="0">
                <a:solidFill>
                  <a:srgbClr val="FF0000"/>
                </a:solidFill>
              </a:rPr>
              <a:t>El ícono de Casa es para regresar al home de la infografía y poder continuar con el tema siguiente. </a:t>
            </a:r>
          </a:p>
          <a:p>
            <a:pPr algn="just">
              <a:lnSpc>
                <a:spcPct val="100000"/>
              </a:lnSpc>
              <a:spcBef>
                <a:spcPts val="0"/>
              </a:spcBef>
            </a:pPr>
            <a:endParaRPr lang="es-ES_tradnl" sz="1200" dirty="0">
              <a:solidFill>
                <a:srgbClr val="FF0000"/>
              </a:solidFill>
            </a:endParaRPr>
          </a:p>
        </p:txBody>
      </p:sp>
      <p:sp>
        <p:nvSpPr>
          <p:cNvPr id="48" name="CuadroTexto 47"/>
          <p:cNvSpPr txBox="1"/>
          <p:nvPr/>
        </p:nvSpPr>
        <p:spPr>
          <a:xfrm>
            <a:off x="455318" y="1283897"/>
            <a:ext cx="8864646"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smtClean="0">
                <a:solidFill>
                  <a:schemeClr val="tx1"/>
                </a:solidFill>
                <a:ea typeface="Verdana" pitchFamily="34" charset="0"/>
                <a:cs typeface="Verdana" pitchFamily="34" charset="0"/>
              </a:rPr>
              <a:t>El nuevo paradigma de lo público (la relación público – privado)</a:t>
            </a:r>
          </a:p>
          <a:p>
            <a:r>
              <a:rPr lang="es-ES_tradnl" sz="1200" b="1" dirty="0" smtClean="0">
                <a:solidFill>
                  <a:srgbClr val="FF0000"/>
                </a:solidFill>
                <a:ea typeface="Verdana" pitchFamily="34" charset="0"/>
                <a:cs typeface="Verdana" pitchFamily="34" charset="0"/>
              </a:rPr>
              <a:t>Subtema: </a:t>
            </a:r>
            <a:r>
              <a:rPr lang="es-ES_tradnl" sz="1200" b="1" dirty="0" smtClean="0">
                <a:solidFill>
                  <a:schemeClr val="tx1"/>
                </a:solidFill>
                <a:ea typeface="Verdana" pitchFamily="34" charset="0"/>
                <a:cs typeface="Verdana" pitchFamily="34" charset="0"/>
              </a:rPr>
              <a:t>La Sociedad moderna</a:t>
            </a:r>
          </a:p>
          <a:p>
            <a:endParaRPr lang="es-CO" sz="1200" dirty="0" smtClean="0">
              <a:solidFill>
                <a:schemeClr val="tx1"/>
              </a:solidFill>
              <a:ea typeface="Verdana" pitchFamily="34" charset="0"/>
              <a:cs typeface="Verdana" pitchFamily="34" charset="0"/>
            </a:endParaRPr>
          </a:p>
          <a:p>
            <a:r>
              <a:rPr lang="es-CO" sz="1200" dirty="0" smtClean="0">
                <a:solidFill>
                  <a:schemeClr val="tx1"/>
                </a:solidFill>
                <a:ea typeface="Verdana" pitchFamily="34" charset="0"/>
                <a:cs typeface="Verdana" pitchFamily="34" charset="0"/>
              </a:rPr>
              <a:t>El </a:t>
            </a:r>
            <a:r>
              <a:rPr lang="es-CO" sz="1200" dirty="0">
                <a:solidFill>
                  <a:schemeClr val="tx1"/>
                </a:solidFill>
                <a:ea typeface="Verdana" pitchFamily="34" charset="0"/>
                <a:cs typeface="Verdana" pitchFamily="34" charset="0"/>
              </a:rPr>
              <a:t>siguiente modelo </a:t>
            </a:r>
            <a:r>
              <a:rPr lang="es-CO" sz="1200" dirty="0" smtClean="0">
                <a:solidFill>
                  <a:schemeClr val="tx1"/>
                </a:solidFill>
                <a:ea typeface="Verdana" pitchFamily="34" charset="0"/>
                <a:cs typeface="Verdana" pitchFamily="34" charset="0"/>
              </a:rPr>
              <a:t>analítico busca </a:t>
            </a:r>
            <a:r>
              <a:rPr lang="es-CO" sz="1200" dirty="0">
                <a:solidFill>
                  <a:schemeClr val="tx1"/>
                </a:solidFill>
                <a:ea typeface="Verdana" pitchFamily="34" charset="0"/>
                <a:cs typeface="Verdana" pitchFamily="34" charset="0"/>
              </a:rPr>
              <a:t>dar cuenta del rompecabezas de lo público, entendido como una toma estática de su </a:t>
            </a:r>
            <a:r>
              <a:rPr lang="es-CO" sz="1200" dirty="0" smtClean="0">
                <a:solidFill>
                  <a:schemeClr val="tx1"/>
                </a:solidFill>
                <a:ea typeface="Verdana" pitchFamily="34" charset="0"/>
                <a:cs typeface="Verdana" pitchFamily="34" charset="0"/>
              </a:rPr>
              <a:t>movimiento. </a:t>
            </a:r>
            <a:endParaRPr lang="es-CO" sz="1200"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2" name="1 Rectángulo"/>
          <p:cNvSpPr/>
          <p:nvPr/>
        </p:nvSpPr>
        <p:spPr>
          <a:xfrm>
            <a:off x="455318" y="1818151"/>
            <a:ext cx="9084098" cy="276999"/>
          </a:xfrm>
          <a:prstGeom prst="rect">
            <a:avLst/>
          </a:prstGeom>
        </p:spPr>
        <p:txBody>
          <a:bodyPr wrap="square">
            <a:spAutoFit/>
          </a:bodyPr>
          <a:lstStyle/>
          <a:p>
            <a:pPr algn="just"/>
            <a:r>
              <a:rPr lang="es-ES_tradnl" sz="1200" dirty="0">
                <a:ea typeface="Verdana" pitchFamily="34" charset="0"/>
                <a:cs typeface="Verdana" pitchFamily="34" charset="0"/>
              </a:rPr>
              <a:t> </a:t>
            </a:r>
            <a:endParaRPr lang="en-US" sz="1200" dirty="0">
              <a:ea typeface="Verdana" pitchFamily="34" charset="0"/>
              <a:cs typeface="Verdana" pitchFamily="34" charset="0"/>
            </a:endParaRPr>
          </a:p>
        </p:txBody>
      </p:sp>
      <p:grpSp>
        <p:nvGrpSpPr>
          <p:cNvPr id="10" name="Grupo 9"/>
          <p:cNvGrpSpPr/>
          <p:nvPr/>
        </p:nvGrpSpPr>
        <p:grpSpPr>
          <a:xfrm>
            <a:off x="488491" y="2190085"/>
            <a:ext cx="8410005" cy="4305717"/>
            <a:chOff x="990558" y="2200274"/>
            <a:chExt cx="8410005" cy="4305717"/>
          </a:xfrm>
        </p:grpSpPr>
        <p:pic>
          <p:nvPicPr>
            <p:cNvPr id="11" name="Imagen 6"/>
            <p:cNvPicPr>
              <a:picLocks noChangeAspect="1"/>
            </p:cNvPicPr>
            <p:nvPr/>
          </p:nvPicPr>
          <p:blipFill rotWithShape="1">
            <a:blip r:embed="rId2"/>
            <a:srcRect t="10132"/>
            <a:stretch/>
          </p:blipFill>
          <p:spPr>
            <a:xfrm>
              <a:off x="990558" y="2329806"/>
              <a:ext cx="6503949" cy="2605019"/>
            </a:xfrm>
            <a:prstGeom prst="rect">
              <a:avLst/>
            </a:prstGeom>
          </p:spPr>
        </p:pic>
        <p:pic>
          <p:nvPicPr>
            <p:cNvPr id="12" name="Imagen 6"/>
            <p:cNvPicPr>
              <a:picLocks noChangeAspect="1"/>
            </p:cNvPicPr>
            <p:nvPr/>
          </p:nvPicPr>
          <p:blipFill rotWithShape="1">
            <a:blip r:embed="rId2"/>
            <a:srcRect t="9394" r="68651"/>
            <a:stretch/>
          </p:blipFill>
          <p:spPr>
            <a:xfrm>
              <a:off x="7361621" y="2319106"/>
              <a:ext cx="2038942" cy="2626411"/>
            </a:xfrm>
            <a:prstGeom prst="rect">
              <a:avLst/>
            </a:prstGeom>
          </p:spPr>
        </p:pic>
        <p:sp>
          <p:nvSpPr>
            <p:cNvPr id="13" name="Rectángulo 13"/>
            <p:cNvSpPr/>
            <p:nvPr/>
          </p:nvSpPr>
          <p:spPr>
            <a:xfrm>
              <a:off x="1483179" y="2244467"/>
              <a:ext cx="1226938"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solidFill>
                    <a:schemeClr val="tx1"/>
                  </a:solidFill>
                  <a:ea typeface="Verdana" pitchFamily="34" charset="0"/>
                  <a:cs typeface="Verdana" pitchFamily="34" charset="0"/>
                </a:rPr>
                <a:t>Sociedad Moderna</a:t>
              </a:r>
              <a:endParaRPr lang="en-US" sz="1200" b="1" dirty="0">
                <a:solidFill>
                  <a:schemeClr val="tx1"/>
                </a:solidFill>
                <a:ea typeface="Verdana" pitchFamily="34" charset="0"/>
                <a:cs typeface="Verdana" pitchFamily="34" charset="0"/>
              </a:endParaRPr>
            </a:p>
          </p:txBody>
        </p:sp>
        <p:sp>
          <p:nvSpPr>
            <p:cNvPr id="17" name="Rectángulo 13"/>
            <p:cNvSpPr/>
            <p:nvPr/>
          </p:nvSpPr>
          <p:spPr>
            <a:xfrm>
              <a:off x="3703849" y="2200274"/>
              <a:ext cx="1226938"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solidFill>
                    <a:schemeClr val="tx1"/>
                  </a:solidFill>
                  <a:ea typeface="Verdana" pitchFamily="34" charset="0"/>
                  <a:cs typeface="Verdana" pitchFamily="34" charset="0"/>
                </a:rPr>
                <a:t>La Sociedad civil</a:t>
              </a:r>
              <a:endParaRPr lang="en-US" sz="1200" b="1" dirty="0">
                <a:solidFill>
                  <a:schemeClr val="tx1"/>
                </a:solidFill>
                <a:ea typeface="Verdana" pitchFamily="34" charset="0"/>
                <a:cs typeface="Verdana" pitchFamily="34" charset="0"/>
              </a:endParaRPr>
            </a:p>
          </p:txBody>
        </p:sp>
        <p:sp>
          <p:nvSpPr>
            <p:cNvPr id="18" name="Rectángulo 13"/>
            <p:cNvSpPr/>
            <p:nvPr/>
          </p:nvSpPr>
          <p:spPr>
            <a:xfrm>
              <a:off x="5848499" y="2205234"/>
              <a:ext cx="1226938"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smtClean="0">
                  <a:solidFill>
                    <a:schemeClr val="tx1"/>
                  </a:solidFill>
                  <a:ea typeface="Verdana" pitchFamily="34" charset="0"/>
                  <a:cs typeface="Verdana" pitchFamily="34" charset="0"/>
                </a:rPr>
                <a:t>La exclusión</a:t>
              </a:r>
              <a:endParaRPr lang="en-US" sz="1200" b="1" dirty="0">
                <a:solidFill>
                  <a:schemeClr val="tx1"/>
                </a:solidFill>
                <a:ea typeface="Verdana" pitchFamily="34" charset="0"/>
                <a:cs typeface="Verdana" pitchFamily="34" charset="0"/>
              </a:endParaRPr>
            </a:p>
          </p:txBody>
        </p:sp>
        <p:sp>
          <p:nvSpPr>
            <p:cNvPr id="19" name="Rectángulo 13"/>
            <p:cNvSpPr/>
            <p:nvPr/>
          </p:nvSpPr>
          <p:spPr>
            <a:xfrm>
              <a:off x="7836760" y="2244467"/>
              <a:ext cx="1226938"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ES_tradnl" sz="1200" b="1" dirty="0" smtClean="0">
                  <a:solidFill>
                    <a:schemeClr val="tx1"/>
                  </a:solidFill>
                  <a:ea typeface="Verdana" pitchFamily="34" charset="0"/>
                  <a:cs typeface="Verdana" pitchFamily="34" charset="0"/>
                </a:rPr>
                <a:t>El mercado</a:t>
              </a:r>
              <a:endParaRPr lang="en-US" sz="1200" b="1" dirty="0">
                <a:solidFill>
                  <a:schemeClr val="tx1"/>
                </a:solidFill>
                <a:ea typeface="Verdana" pitchFamily="34" charset="0"/>
                <a:cs typeface="Verdana" pitchFamily="34" charset="0"/>
              </a:endParaRPr>
            </a:p>
          </p:txBody>
        </p:sp>
        <p:sp>
          <p:nvSpPr>
            <p:cNvPr id="20" name="Rectángulo 13"/>
            <p:cNvSpPr/>
            <p:nvPr/>
          </p:nvSpPr>
          <p:spPr>
            <a:xfrm>
              <a:off x="1318531" y="3008286"/>
              <a:ext cx="1487001" cy="2159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dirty="0">
                  <a:solidFill>
                    <a:schemeClr val="tx1"/>
                  </a:solidFill>
                  <a:ea typeface="Verdana" pitchFamily="34" charset="0"/>
                  <a:cs typeface="Verdana" pitchFamily="34" charset="0"/>
                </a:rPr>
                <a:t>El campo de la sociedad moderna es el campo donde se desarrolla la tensión entre lo público y lo privado, </a:t>
              </a:r>
              <a:r>
                <a:rPr lang="es-CO" sz="1200" dirty="0" smtClean="0">
                  <a:solidFill>
                    <a:schemeClr val="tx1"/>
                  </a:solidFill>
                  <a:ea typeface="Verdana" pitchFamily="34" charset="0"/>
                  <a:cs typeface="Verdana" pitchFamily="34" charset="0"/>
                </a:rPr>
                <a:t>debate característico </a:t>
              </a:r>
              <a:r>
                <a:rPr lang="es-CO" sz="1200" dirty="0">
                  <a:solidFill>
                    <a:schemeClr val="tx1"/>
                  </a:solidFill>
                  <a:ea typeface="Verdana" pitchFamily="34" charset="0"/>
                  <a:cs typeface="Verdana" pitchFamily="34" charset="0"/>
                </a:rPr>
                <a:t>de la ideología liberal que centra su discurso en la relación con la propiedad.</a:t>
              </a:r>
              <a:endParaRPr lang="en-US" sz="1200" dirty="0">
                <a:solidFill>
                  <a:schemeClr val="tx1"/>
                </a:solidFill>
                <a:ea typeface="Verdana" pitchFamily="34" charset="0"/>
                <a:cs typeface="Verdana" pitchFamily="34" charset="0"/>
              </a:endParaRPr>
            </a:p>
          </p:txBody>
        </p:sp>
        <p:sp>
          <p:nvSpPr>
            <p:cNvPr id="21" name="Rectángulo 13"/>
            <p:cNvSpPr/>
            <p:nvPr/>
          </p:nvSpPr>
          <p:spPr>
            <a:xfrm>
              <a:off x="5699908" y="2993536"/>
              <a:ext cx="1436370" cy="3512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dirty="0">
                  <a:solidFill>
                    <a:schemeClr val="tx1"/>
                  </a:solidFill>
                  <a:ea typeface="Verdana" pitchFamily="34" charset="0"/>
                  <a:cs typeface="Verdana" pitchFamily="34" charset="0"/>
                </a:rPr>
                <a:t>La exclusión no es un tema exclusivo del Estado. El mercado, a través del discurso de la empresa lucrativa </a:t>
              </a:r>
              <a:r>
                <a:rPr lang="es-CO" sz="1200" dirty="0" smtClean="0">
                  <a:solidFill>
                    <a:schemeClr val="tx1"/>
                  </a:solidFill>
                  <a:ea typeface="Verdana" pitchFamily="34" charset="0"/>
                  <a:cs typeface="Verdana" pitchFamily="34" charset="0"/>
                </a:rPr>
                <a:t>y las </a:t>
              </a:r>
              <a:r>
                <a:rPr lang="es-CO" sz="1200" dirty="0">
                  <a:solidFill>
                    <a:schemeClr val="tx1"/>
                  </a:solidFill>
                  <a:ea typeface="Verdana" pitchFamily="34" charset="0"/>
                  <a:cs typeface="Verdana" pitchFamily="34" charset="0"/>
                </a:rPr>
                <a:t>corporaciones transnacionales, plantea como un asunto socialmente relevante la responsabilidad social empresarial o la creación de valor compartido en pro de la superación de la pobreza y de los problemas </a:t>
              </a:r>
              <a:r>
                <a:rPr lang="es-CO" sz="1200" dirty="0" smtClean="0">
                  <a:solidFill>
                    <a:schemeClr val="tx1"/>
                  </a:solidFill>
                  <a:ea typeface="Verdana" pitchFamily="34" charset="0"/>
                  <a:cs typeface="Verdana" pitchFamily="34" charset="0"/>
                </a:rPr>
                <a:t>medioambientales.</a:t>
              </a:r>
              <a:endParaRPr lang="en-US" sz="1200" dirty="0">
                <a:solidFill>
                  <a:schemeClr val="tx1"/>
                </a:solidFill>
                <a:ea typeface="Verdana" pitchFamily="34" charset="0"/>
                <a:cs typeface="Verdana" pitchFamily="34" charset="0"/>
              </a:endParaRPr>
            </a:p>
          </p:txBody>
        </p:sp>
        <p:sp>
          <p:nvSpPr>
            <p:cNvPr id="22" name="Rectángulo 13"/>
            <p:cNvSpPr/>
            <p:nvPr/>
          </p:nvSpPr>
          <p:spPr>
            <a:xfrm>
              <a:off x="3527707" y="2978956"/>
              <a:ext cx="1450026" cy="2041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dirty="0" smtClean="0">
                  <a:solidFill>
                    <a:schemeClr val="tx1"/>
                  </a:solidFill>
                  <a:ea typeface="Verdana" pitchFamily="34" charset="0"/>
                  <a:cs typeface="Verdana" pitchFamily="34" charset="0"/>
                </a:rPr>
                <a:t>La </a:t>
              </a:r>
              <a:r>
                <a:rPr lang="es-CO" sz="1200" dirty="0">
                  <a:solidFill>
                    <a:schemeClr val="tx1"/>
                  </a:solidFill>
                  <a:ea typeface="Verdana" pitchFamily="34" charset="0"/>
                  <a:cs typeface="Verdana" pitchFamily="34" charset="0"/>
                </a:rPr>
                <a:t>opinión pública tiende a ser no estatal y opera, más bien, como una forma de control, desde el público hegemónico, tanto de la esfera pública hegemónica como de otras esferas públicas.</a:t>
              </a:r>
              <a:endParaRPr lang="en-US" sz="1200" dirty="0">
                <a:solidFill>
                  <a:schemeClr val="tx1"/>
                </a:solidFill>
                <a:ea typeface="Verdana" pitchFamily="34" charset="0"/>
                <a:cs typeface="Verdana" pitchFamily="34" charset="0"/>
              </a:endParaRPr>
            </a:p>
          </p:txBody>
        </p:sp>
        <p:sp>
          <p:nvSpPr>
            <p:cNvPr id="23" name="Rectángulo 13"/>
            <p:cNvSpPr/>
            <p:nvPr/>
          </p:nvSpPr>
          <p:spPr>
            <a:xfrm>
              <a:off x="7712655" y="2993536"/>
              <a:ext cx="1463939" cy="2285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200" dirty="0" smtClean="0">
                  <a:solidFill>
                    <a:schemeClr val="tx1"/>
                  </a:solidFill>
                  <a:ea typeface="Verdana" pitchFamily="34" charset="0"/>
                  <a:cs typeface="Verdana" pitchFamily="34" charset="0"/>
                </a:rPr>
                <a:t>Es </a:t>
              </a:r>
              <a:r>
                <a:rPr lang="es-CO" sz="1200" dirty="0">
                  <a:solidFill>
                    <a:schemeClr val="tx1"/>
                  </a:solidFill>
                  <a:ea typeface="Verdana" pitchFamily="34" charset="0"/>
                  <a:cs typeface="Verdana" pitchFamily="34" charset="0"/>
                </a:rPr>
                <a:t>una institución que, desde la ideología liberal, tiene el papel, al igual que el Estado, de orientar la sociedad, pero a partir de otros mecanismos, como son la utilidad, la rentabilidad y los precios.</a:t>
              </a:r>
              <a:endParaRPr lang="en-US" sz="1200" dirty="0">
                <a:solidFill>
                  <a:schemeClr val="tx1"/>
                </a:solidFill>
                <a:ea typeface="Verdana" pitchFamily="34" charset="0"/>
                <a:cs typeface="Verdana" pitchFamily="34" charset="0"/>
              </a:endParaRPr>
            </a:p>
          </p:txBody>
        </p:sp>
      </p:grpSp>
      <p:grpSp>
        <p:nvGrpSpPr>
          <p:cNvPr id="24" name="Grupo 23"/>
          <p:cNvGrpSpPr/>
          <p:nvPr/>
        </p:nvGrpSpPr>
        <p:grpSpPr>
          <a:xfrm>
            <a:off x="6720447" y="5722185"/>
            <a:ext cx="4207319" cy="1620569"/>
            <a:chOff x="7730948" y="6085734"/>
            <a:chExt cx="4207319" cy="1620569"/>
          </a:xfrm>
        </p:grpSpPr>
        <p:pic>
          <p:nvPicPr>
            <p:cNvPr id="5" name="Imagen 4"/>
            <p:cNvPicPr>
              <a:picLocks noChangeAspect="1"/>
            </p:cNvPicPr>
            <p:nvPr/>
          </p:nvPicPr>
          <p:blipFill>
            <a:blip r:embed="rId3"/>
            <a:stretch>
              <a:fillRect/>
            </a:stretch>
          </p:blipFill>
          <p:spPr>
            <a:xfrm>
              <a:off x="7730948" y="6085734"/>
              <a:ext cx="2962913" cy="597460"/>
            </a:xfrm>
            <a:prstGeom prst="rect">
              <a:avLst/>
            </a:prstGeom>
          </p:spPr>
        </p:pic>
        <p:sp>
          <p:nvSpPr>
            <p:cNvPr id="25" name="Redondear rectángulo de esquina diagonal 26"/>
            <p:cNvSpPr/>
            <p:nvPr/>
          </p:nvSpPr>
          <p:spPr>
            <a:xfrm>
              <a:off x="7742127" y="6548795"/>
              <a:ext cx="4196140" cy="115750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Cabe afirmar que las subjetividades emergentes, en su proceso de formación como sujetos políticos, se orientan más hacia la constitución de nuevos espacios del ejercicio de lo público que transciendan lo territorial, que a la constitución de nuevos espacios </a:t>
              </a:r>
              <a:r>
                <a:rPr lang="es-CO" sz="1200" dirty="0" smtClean="0">
                  <a:solidFill>
                    <a:schemeClr val="tx1"/>
                  </a:solidFill>
                  <a:ea typeface="Verdana" pitchFamily="34" charset="0"/>
                  <a:cs typeface="Verdana" pitchFamily="34" charset="0"/>
                </a:rPr>
                <a:t>público-estatales. </a:t>
              </a:r>
              <a:endParaRPr lang="es-CO" sz="1200" dirty="0">
                <a:solidFill>
                  <a:schemeClr val="tx1"/>
                </a:solidFill>
                <a:ea typeface="Verdana" pitchFamily="34" charset="0"/>
                <a:cs typeface="Verdana" pitchFamily="34" charset="0"/>
              </a:endParaRPr>
            </a:p>
          </p:txBody>
        </p:sp>
      </p:grpSp>
      <p:pic>
        <p:nvPicPr>
          <p:cNvPr id="27" name="Imagen 26"/>
          <p:cNvPicPr>
            <a:picLocks noChangeAspect="1"/>
          </p:cNvPicPr>
          <p:nvPr/>
        </p:nvPicPr>
        <p:blipFill rotWithShape="1">
          <a:blip r:embed="rId3"/>
          <a:srcRect l="3479" t="10688" r="86902" b="11795"/>
          <a:stretch/>
        </p:blipFill>
        <p:spPr>
          <a:xfrm>
            <a:off x="8633073" y="5095617"/>
            <a:ext cx="285009" cy="463138"/>
          </a:xfrm>
          <a:prstGeom prst="rect">
            <a:avLst/>
          </a:prstGeom>
        </p:spPr>
      </p:pic>
      <p:cxnSp>
        <p:nvCxnSpPr>
          <p:cNvPr id="29" name="Conector angular 28"/>
          <p:cNvCxnSpPr>
            <a:stCxn id="27" idx="1"/>
            <a:endCxn id="5" idx="0"/>
          </p:cNvCxnSpPr>
          <p:nvPr/>
        </p:nvCxnSpPr>
        <p:spPr>
          <a:xfrm rot="10800000" flipV="1">
            <a:off x="8201905" y="5327185"/>
            <a:ext cx="431169" cy="394999"/>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3" name="Imagen 32"/>
          <p:cNvPicPr>
            <a:picLocks noChangeAspect="1"/>
          </p:cNvPicPr>
          <p:nvPr/>
        </p:nvPicPr>
        <p:blipFill>
          <a:blip r:embed="rId4"/>
          <a:stretch>
            <a:fillRect/>
          </a:stretch>
        </p:blipFill>
        <p:spPr>
          <a:xfrm>
            <a:off x="8998122" y="5111868"/>
            <a:ext cx="481399" cy="404458"/>
          </a:xfrm>
          <a:prstGeom prst="rect">
            <a:avLst/>
          </a:prstGeom>
        </p:spPr>
      </p:pic>
    </p:spTree>
    <p:extLst>
      <p:ext uri="{BB962C8B-B14F-4D97-AF65-F5344CB8AC3E}">
        <p14:creationId xmlns:p14="http://schemas.microsoft.com/office/powerpoint/2010/main" val="1873448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2490181"/>
          </a:xfrm>
          <a:solidFill>
            <a:schemeClr val="bg1"/>
          </a:solidFill>
        </p:spPr>
        <p:txBody>
          <a:bodyPr/>
          <a:lstStyle/>
          <a:p>
            <a:pPr algn="just">
              <a:lnSpc>
                <a:spcPct val="100000"/>
              </a:lnSpc>
              <a:spcBef>
                <a:spcPts val="0"/>
              </a:spcBef>
            </a:pPr>
            <a:r>
              <a:rPr lang="es-ES_tradnl" sz="1100" dirty="0">
                <a:solidFill>
                  <a:srgbClr val="FF0000"/>
                </a:solidFill>
              </a:rPr>
              <a:t>Inicia tema 2. Subtema </a:t>
            </a:r>
            <a:r>
              <a:rPr lang="es-ES_tradnl" sz="1100" dirty="0" smtClean="0">
                <a:solidFill>
                  <a:srgbClr val="FF0000"/>
                </a:solidFill>
              </a:rPr>
              <a:t>3.</a:t>
            </a:r>
          </a:p>
          <a:p>
            <a:pPr algn="just">
              <a:lnSpc>
                <a:spcPct val="100000"/>
              </a:lnSpc>
              <a:spcBef>
                <a:spcPts val="0"/>
              </a:spcBef>
            </a:pPr>
            <a:r>
              <a:rPr lang="es-ES_tradnl" sz="1100" dirty="0" smtClean="0">
                <a:solidFill>
                  <a:srgbClr val="FF0000"/>
                </a:solidFill>
              </a:rPr>
              <a:t> </a:t>
            </a:r>
            <a:endParaRPr lang="es-ES_tradnl" sz="1100" dirty="0">
              <a:solidFill>
                <a:srgbClr val="FF0000"/>
              </a:solidFill>
            </a:endParaRPr>
          </a:p>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enunciado con </a:t>
            </a:r>
            <a:r>
              <a:rPr lang="es-ES_tradnl" sz="1100" dirty="0" smtClean="0">
                <a:solidFill>
                  <a:srgbClr val="FF0000"/>
                </a:solidFill>
              </a:rPr>
              <a:t>una imagen que sugiera ilegalidad. La imagen es de referencia.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El icono importante y ¿Sabias qué? genera </a:t>
            </a:r>
            <a:r>
              <a:rPr lang="es-ES_tradnl" sz="1100" dirty="0">
                <a:solidFill>
                  <a:srgbClr val="FF0000"/>
                </a:solidFill>
              </a:rPr>
              <a:t>otro nivel de interacción.</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El </a:t>
            </a:r>
            <a:r>
              <a:rPr lang="es-ES_tradnl" sz="1100" dirty="0">
                <a:solidFill>
                  <a:srgbClr val="FF0000"/>
                </a:solidFill>
              </a:rPr>
              <a:t>ícono de Casa es para regresar al home de la infografía y poder continuar con el tema siguiente. </a:t>
            </a:r>
          </a:p>
          <a:p>
            <a:pPr algn="just">
              <a:lnSpc>
                <a:spcPct val="100000"/>
              </a:lnSpc>
              <a:spcBef>
                <a:spcPts val="0"/>
              </a:spcBef>
            </a:pPr>
            <a:endParaRPr lang="es-ES_tradnl" sz="1100" dirty="0"/>
          </a:p>
        </p:txBody>
      </p:sp>
      <p:sp>
        <p:nvSpPr>
          <p:cNvPr id="48" name="CuadroTexto 47"/>
          <p:cNvSpPr txBox="1"/>
          <p:nvPr/>
        </p:nvSpPr>
        <p:spPr>
          <a:xfrm>
            <a:off x="455318" y="1283897"/>
            <a:ext cx="5218634" cy="40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a:t>
            </a:r>
            <a:r>
              <a:rPr lang="es-ES_tradnl" sz="1000" b="1" dirty="0">
                <a:solidFill>
                  <a:schemeClr val="tx1"/>
                </a:solidFill>
                <a:latin typeface="Verdana" pitchFamily="34" charset="0"/>
                <a:ea typeface="Verdana" pitchFamily="34" charset="0"/>
                <a:cs typeface="Verdana" pitchFamily="34" charset="0"/>
              </a:rPr>
              <a:t>El nuevo paradigma de lo público (la relación público – privado)</a:t>
            </a:r>
            <a:endParaRPr lang="es-CO" sz="1000" b="1" dirty="0">
              <a:solidFill>
                <a:schemeClr val="tx1"/>
              </a:solidFill>
              <a:latin typeface="Verdana" pitchFamily="34" charset="0"/>
              <a:ea typeface="Verdana" pitchFamily="34" charset="0"/>
              <a:cs typeface="Verdana" pitchFamily="34" charset="0"/>
            </a:endParaRPr>
          </a:p>
          <a:p>
            <a:endParaRPr lang="es-CO" sz="1000" b="1" dirty="0">
              <a:solidFill>
                <a:schemeClr val="tx1"/>
              </a:solidFill>
              <a:latin typeface="Verdana" pitchFamily="34" charset="0"/>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14" name="CuadroTexto 20"/>
          <p:cNvSpPr txBox="1"/>
          <p:nvPr/>
        </p:nvSpPr>
        <p:spPr>
          <a:xfrm>
            <a:off x="455318" y="1543785"/>
            <a:ext cx="50640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000" b="1" dirty="0" smtClean="0">
                <a:solidFill>
                  <a:srgbClr val="FF0000"/>
                </a:solidFill>
                <a:latin typeface="Verdana" pitchFamily="34" charset="0"/>
                <a:ea typeface="Verdana" pitchFamily="34" charset="0"/>
                <a:cs typeface="Verdana" pitchFamily="34" charset="0"/>
              </a:rPr>
              <a:t>Subtema: </a:t>
            </a:r>
            <a:r>
              <a:rPr lang="es-ES_tradnl" sz="1000" b="1" dirty="0" smtClean="0">
                <a:solidFill>
                  <a:schemeClr val="tx1"/>
                </a:solidFill>
                <a:latin typeface="Verdana" pitchFamily="34" charset="0"/>
                <a:ea typeface="Verdana" pitchFamily="34" charset="0"/>
                <a:cs typeface="Verdana" pitchFamily="34" charset="0"/>
              </a:rPr>
              <a:t>La Ilegalidad</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455318" y="1818151"/>
            <a:ext cx="9084098" cy="246221"/>
          </a:xfrm>
          <a:prstGeom prst="rect">
            <a:avLst/>
          </a:prstGeom>
        </p:spPr>
        <p:txBody>
          <a:bodyPr wrap="square">
            <a:spAutoFit/>
          </a:bodyPr>
          <a:lstStyle/>
          <a:p>
            <a:pPr algn="just"/>
            <a:r>
              <a:rPr lang="es-ES_tradnl" sz="1000" dirty="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p:txBody>
      </p:sp>
      <p:pic>
        <p:nvPicPr>
          <p:cNvPr id="13" name="Picture 2"/>
          <p:cNvPicPr/>
          <p:nvPr/>
        </p:nvPicPr>
        <p:blipFill rotWithShape="1">
          <a:blip r:embed="rId2">
            <a:extLst>
              <a:ext uri="{28A0092B-C50C-407E-A947-70E740481C1C}">
                <a14:useLocalDpi xmlns:a14="http://schemas.microsoft.com/office/drawing/2010/main" val="0"/>
              </a:ext>
            </a:extLst>
          </a:blip>
          <a:srcRect l="3073" t="68081" r="91219" b="22214"/>
          <a:stretch/>
        </p:blipFill>
        <p:spPr bwMode="auto">
          <a:xfrm>
            <a:off x="5624677" y="5048920"/>
            <a:ext cx="278055" cy="390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n 8"/>
          <p:cNvPicPr>
            <a:picLocks noChangeAspect="1"/>
          </p:cNvPicPr>
          <p:nvPr/>
        </p:nvPicPr>
        <p:blipFill>
          <a:blip r:embed="rId3"/>
          <a:stretch>
            <a:fillRect/>
          </a:stretch>
        </p:blipFill>
        <p:spPr>
          <a:xfrm>
            <a:off x="2365551" y="4025702"/>
            <a:ext cx="3487996" cy="1413621"/>
          </a:xfrm>
          <a:prstGeom prst="rect">
            <a:avLst/>
          </a:prstGeom>
        </p:spPr>
      </p:pic>
      <p:sp>
        <p:nvSpPr>
          <p:cNvPr id="16" name="CuadroTexto 15"/>
          <p:cNvSpPr txBox="1"/>
          <p:nvPr/>
        </p:nvSpPr>
        <p:spPr>
          <a:xfrm>
            <a:off x="2532740" y="4349702"/>
            <a:ext cx="3141489" cy="900246"/>
          </a:xfrm>
          <a:prstGeom prst="rect">
            <a:avLst/>
          </a:prstGeom>
          <a:solidFill>
            <a:schemeClr val="bg2"/>
          </a:solidFill>
        </p:spPr>
        <p:txBody>
          <a:bodyPr wrap="square" rtlCol="0">
            <a:spAutoFit/>
          </a:bodyPr>
          <a:lstStyle/>
          <a:p>
            <a:pPr algn="just"/>
            <a:r>
              <a:rPr lang="es-MX" sz="1050" dirty="0">
                <a:ea typeface="Verdana" panose="020B0604030504040204" pitchFamily="34" charset="0"/>
                <a:cs typeface="Verdana" panose="020B0604030504040204" pitchFamily="34" charset="0"/>
              </a:rPr>
              <a:t>La ilegalidad se consolida a partir de la debilidad del Estado, el mercado e incluso de la sociedad civil. Disminuir la ilegalidad tiene como propósito asegurar el control de la sociedad y fortalecer el Estado, el mercado y la sociedad civil. </a:t>
            </a:r>
            <a:endParaRPr lang="es-CO" sz="1050" dirty="0">
              <a:ea typeface="Verdana" panose="020B0604030504040204" pitchFamily="34" charset="0"/>
              <a:cs typeface="Verdana" panose="020B0604030504040204" pitchFamily="34" charset="0"/>
            </a:endParaRPr>
          </a:p>
        </p:txBody>
      </p:sp>
      <p:sp>
        <p:nvSpPr>
          <p:cNvPr id="20" name="CuadroTexto 19"/>
          <p:cNvSpPr txBox="1"/>
          <p:nvPr/>
        </p:nvSpPr>
        <p:spPr>
          <a:xfrm>
            <a:off x="2595994" y="2504376"/>
            <a:ext cx="6104905" cy="1200329"/>
          </a:xfrm>
          <a:prstGeom prst="rect">
            <a:avLst/>
          </a:prstGeom>
          <a:noFill/>
        </p:spPr>
        <p:txBody>
          <a:bodyPr wrap="square" rtlCol="0">
            <a:spAutoFit/>
          </a:bodyPr>
          <a:lstStyle/>
          <a:p>
            <a:pPr algn="just"/>
            <a:r>
              <a:rPr lang="es-MX" sz="1200" dirty="0"/>
              <a:t>Al ser legitimada alguna forma ilegal por uno o varios sectores de la sociedad, la forma organizacional que realiza dicha práctica se instaura en lo público. Este tipo de ilegalidad legitimada se entiende como </a:t>
            </a:r>
            <a:r>
              <a:rPr lang="es-MX" sz="1200" i="1" dirty="0"/>
              <a:t>alegalidad</a:t>
            </a:r>
            <a:r>
              <a:rPr lang="es-MX" sz="1200" dirty="0"/>
              <a:t>, entendiendo por este término una forma o actividad no legal que ha sido legitimada o aprobada socialmente (o por sectores de la sociedad o del Estado), mas no por el Estado en su conjunto.</a:t>
            </a:r>
            <a:endParaRPr lang="es-CO" sz="1200" dirty="0"/>
          </a:p>
          <a:p>
            <a:pPr algn="just"/>
            <a:endParaRPr lang="es-CO" sz="1200" dirty="0"/>
          </a:p>
        </p:txBody>
      </p:sp>
      <p:pic>
        <p:nvPicPr>
          <p:cNvPr id="24" name="Imagen 23"/>
          <p:cNvPicPr>
            <a:picLocks noChangeAspect="1"/>
          </p:cNvPicPr>
          <p:nvPr/>
        </p:nvPicPr>
        <p:blipFill>
          <a:blip r:embed="rId4"/>
          <a:stretch>
            <a:fillRect/>
          </a:stretch>
        </p:blipFill>
        <p:spPr>
          <a:xfrm>
            <a:off x="5809007" y="3948760"/>
            <a:ext cx="3048668" cy="1587891"/>
          </a:xfrm>
          <a:prstGeom prst="rect">
            <a:avLst/>
          </a:prstGeom>
        </p:spPr>
      </p:pic>
      <p:sp>
        <p:nvSpPr>
          <p:cNvPr id="27" name="CuadroTexto 26"/>
          <p:cNvSpPr txBox="1"/>
          <p:nvPr/>
        </p:nvSpPr>
        <p:spPr>
          <a:xfrm>
            <a:off x="5983368" y="4376958"/>
            <a:ext cx="2750330" cy="1015663"/>
          </a:xfrm>
          <a:prstGeom prst="rect">
            <a:avLst/>
          </a:prstGeom>
          <a:solidFill>
            <a:schemeClr val="bg2"/>
          </a:solidFill>
        </p:spPr>
        <p:txBody>
          <a:bodyPr wrap="square" rtlCol="0">
            <a:spAutoFit/>
          </a:bodyPr>
          <a:lstStyle/>
          <a:p>
            <a:pPr algn="just"/>
            <a:r>
              <a:rPr lang="es-MX" sz="1000" dirty="0"/>
              <a:t>L</a:t>
            </a:r>
            <a:r>
              <a:rPr lang="es-MX" sz="1000" dirty="0" smtClean="0"/>
              <a:t>os </a:t>
            </a:r>
            <a:r>
              <a:rPr lang="es-MX" sz="1000" dirty="0"/>
              <a:t>estados nacionales ven con preocupación la violación de los derechos de autor y el incremento de las redes organizadas de piratería y falsificación de marcas (libros, música, programas de computación, películas, artículos deportivos, ropa, licores, perfumes, </a:t>
            </a:r>
            <a:r>
              <a:rPr lang="es-MX" sz="1000" dirty="0" smtClean="0"/>
              <a:t>entre otros.),</a:t>
            </a:r>
            <a:endParaRPr lang="es-CO" sz="1000" dirty="0"/>
          </a:p>
        </p:txBody>
      </p:sp>
      <p:pic>
        <p:nvPicPr>
          <p:cNvPr id="1026" name="Picture 2" descr="hands holding prison bars flat icon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1" y="2110589"/>
            <a:ext cx="2303932" cy="240633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p:cNvPicPr>
            <a:picLocks noChangeAspect="1"/>
          </p:cNvPicPr>
          <p:nvPr/>
        </p:nvPicPr>
        <p:blipFill>
          <a:blip r:embed="rId6"/>
          <a:stretch>
            <a:fillRect/>
          </a:stretch>
        </p:blipFill>
        <p:spPr>
          <a:xfrm>
            <a:off x="8998122" y="5111868"/>
            <a:ext cx="481399" cy="404458"/>
          </a:xfrm>
          <a:prstGeom prst="rect">
            <a:avLst/>
          </a:prstGeom>
        </p:spPr>
      </p:pic>
      <p:pic>
        <p:nvPicPr>
          <p:cNvPr id="28" name="Imagen 27"/>
          <p:cNvPicPr>
            <a:picLocks noChangeAspect="1"/>
          </p:cNvPicPr>
          <p:nvPr/>
        </p:nvPicPr>
        <p:blipFill rotWithShape="1">
          <a:blip r:embed="rId3"/>
          <a:srcRect r="86017" b="75000"/>
          <a:stretch/>
        </p:blipFill>
        <p:spPr>
          <a:xfrm>
            <a:off x="7987548" y="3470431"/>
            <a:ext cx="544762" cy="435506"/>
          </a:xfrm>
          <a:prstGeom prst="rect">
            <a:avLst/>
          </a:prstGeom>
        </p:spPr>
      </p:pic>
      <p:pic>
        <p:nvPicPr>
          <p:cNvPr id="29" name="Imagen 28"/>
          <p:cNvPicPr>
            <a:picLocks noChangeAspect="1"/>
          </p:cNvPicPr>
          <p:nvPr/>
        </p:nvPicPr>
        <p:blipFill rotWithShape="1">
          <a:blip r:embed="rId4"/>
          <a:srcRect l="3517" t="4474" r="84018" b="67855"/>
          <a:stretch/>
        </p:blipFill>
        <p:spPr>
          <a:xfrm>
            <a:off x="8618111" y="3470431"/>
            <a:ext cx="380011" cy="439388"/>
          </a:xfrm>
          <a:prstGeom prst="rect">
            <a:avLst/>
          </a:prstGeom>
        </p:spPr>
      </p:pic>
      <p:cxnSp>
        <p:nvCxnSpPr>
          <p:cNvPr id="30" name="Conector angular 29"/>
          <p:cNvCxnSpPr>
            <a:stCxn id="28" idx="1"/>
            <a:endCxn id="9" idx="0"/>
          </p:cNvCxnSpPr>
          <p:nvPr/>
        </p:nvCxnSpPr>
        <p:spPr>
          <a:xfrm rot="10800000" flipV="1">
            <a:off x="4109550" y="3688184"/>
            <a:ext cx="3877999" cy="337518"/>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p:cNvCxnSpPr>
            <a:stCxn id="29" idx="3"/>
            <a:endCxn id="24" idx="3"/>
          </p:cNvCxnSpPr>
          <p:nvPr/>
        </p:nvCxnSpPr>
        <p:spPr>
          <a:xfrm flipH="1">
            <a:off x="8857675" y="3690125"/>
            <a:ext cx="140447" cy="1052581"/>
          </a:xfrm>
          <a:prstGeom prst="bentConnector3">
            <a:avLst>
              <a:gd name="adj1" fmla="val -16276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23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566348" cy="2601153"/>
          </a:xfrm>
          <a:solidFill>
            <a:schemeClr val="bg1"/>
          </a:solidFill>
        </p:spPr>
        <p:txBody>
          <a:bodyPr/>
          <a:lstStyle/>
          <a:p>
            <a:pPr algn="just">
              <a:lnSpc>
                <a:spcPct val="100000"/>
              </a:lnSpc>
              <a:spcBef>
                <a:spcPts val="0"/>
              </a:spcBef>
            </a:pPr>
            <a:r>
              <a:rPr lang="es-ES_tradnl" sz="1100" dirty="0" smtClean="0">
                <a:solidFill>
                  <a:srgbClr val="FF0000"/>
                </a:solidFill>
              </a:rPr>
              <a:t>Tema 2. Subtema 4.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texto con una </a:t>
            </a:r>
            <a:r>
              <a:rPr lang="es-ES_tradnl" sz="1100" dirty="0" smtClean="0">
                <a:solidFill>
                  <a:srgbClr val="FF0000"/>
                </a:solidFill>
              </a:rPr>
              <a:t>imagen  que haga referencia a que el estado es para todos. La </a:t>
            </a:r>
            <a:r>
              <a:rPr lang="es-ES_tradnl" sz="1100" dirty="0" err="1" smtClean="0">
                <a:solidFill>
                  <a:srgbClr val="FF0000"/>
                </a:solidFill>
              </a:rPr>
              <a:t>imgen</a:t>
            </a:r>
            <a:r>
              <a:rPr lang="es-ES_tradnl" sz="1100" dirty="0" smtClean="0">
                <a:solidFill>
                  <a:srgbClr val="FF0000"/>
                </a:solidFill>
              </a:rPr>
              <a:t> es de referencia.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El ícono Para </a:t>
            </a:r>
            <a:r>
              <a:rPr lang="es-ES_tradnl" sz="1100" dirty="0">
                <a:solidFill>
                  <a:srgbClr val="FF0000"/>
                </a:solidFill>
              </a:rPr>
              <a:t>tener en </a:t>
            </a:r>
            <a:r>
              <a:rPr lang="es-ES_tradnl" sz="1100" dirty="0" smtClean="0">
                <a:solidFill>
                  <a:srgbClr val="FF0000"/>
                </a:solidFill>
              </a:rPr>
              <a:t>cuenta genera </a:t>
            </a:r>
            <a:r>
              <a:rPr lang="es-ES_tradnl" sz="1100" dirty="0">
                <a:solidFill>
                  <a:srgbClr val="FF0000"/>
                </a:solidFill>
              </a:rPr>
              <a:t>otro nivel de interacción.</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de Casa es para regresar al home de la infografía y poder continuar con el tema siguiente. </a:t>
            </a:r>
          </a:p>
          <a:p>
            <a:pPr algn="just">
              <a:lnSpc>
                <a:spcPct val="100000"/>
              </a:lnSpc>
              <a:spcBef>
                <a:spcPts val="0"/>
              </a:spcBef>
            </a:pPr>
            <a:endParaRPr lang="es-ES_tradnl" sz="1100" dirty="0" smtClean="0">
              <a:solidFill>
                <a:srgbClr val="FF0000"/>
              </a:solidFill>
            </a:endParaRPr>
          </a:p>
          <a:p>
            <a:pPr algn="just">
              <a:lnSpc>
                <a:spcPct val="100000"/>
              </a:lnSpc>
              <a:spcBef>
                <a:spcPts val="0"/>
              </a:spcBef>
            </a:pPr>
            <a:r>
              <a:rPr lang="es-ES_tradnl" sz="1100" dirty="0" smtClean="0">
                <a:solidFill>
                  <a:srgbClr val="FF0000"/>
                </a:solidFill>
              </a:rPr>
              <a:t>Fin tema 2. </a:t>
            </a:r>
            <a:endParaRPr lang="es-ES_tradnl" sz="1100" dirty="0">
              <a:solidFill>
                <a:srgbClr val="FF0000"/>
              </a:solidFill>
            </a:endParaRPr>
          </a:p>
          <a:p>
            <a:pPr algn="just">
              <a:lnSpc>
                <a:spcPct val="100000"/>
              </a:lnSpc>
              <a:spcBef>
                <a:spcPts val="0"/>
              </a:spcBef>
            </a:pPr>
            <a:endParaRPr lang="es-ES_tradnl" sz="1100" dirty="0"/>
          </a:p>
        </p:txBody>
      </p:sp>
      <p:sp>
        <p:nvSpPr>
          <p:cNvPr id="48" name="CuadroTexto 47"/>
          <p:cNvSpPr txBox="1"/>
          <p:nvPr/>
        </p:nvSpPr>
        <p:spPr>
          <a:xfrm>
            <a:off x="455318" y="1283897"/>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000" b="1" dirty="0">
                <a:solidFill>
                  <a:srgbClr val="FF0000"/>
                </a:solidFill>
                <a:latin typeface="Verdana" pitchFamily="34" charset="0"/>
                <a:ea typeface="Verdana" pitchFamily="34" charset="0"/>
                <a:cs typeface="Verdana" pitchFamily="34" charset="0"/>
              </a:rPr>
              <a:t>T</a:t>
            </a:r>
            <a:r>
              <a:rPr lang="es-CO" sz="1000" b="1" dirty="0" smtClean="0">
                <a:solidFill>
                  <a:srgbClr val="FF0000"/>
                </a:solidFill>
                <a:latin typeface="Verdana" pitchFamily="34" charset="0"/>
                <a:ea typeface="Verdana" pitchFamily="34" charset="0"/>
                <a:cs typeface="Verdana" pitchFamily="34" charset="0"/>
              </a:rPr>
              <a:t>ema: </a:t>
            </a:r>
            <a:r>
              <a:rPr lang="es-ES_tradnl" sz="1000" b="1" dirty="0" smtClean="0">
                <a:solidFill>
                  <a:schemeClr val="tx1"/>
                </a:solidFill>
                <a:latin typeface="Verdana" pitchFamily="34" charset="0"/>
                <a:ea typeface="Verdana" pitchFamily="34" charset="0"/>
                <a:cs typeface="Verdana" pitchFamily="34" charset="0"/>
              </a:rPr>
              <a:t>El nuevo paradigma de lo público (la relación público- privado)</a:t>
            </a:r>
            <a:endParaRPr lang="es-CO" sz="1000" b="1" dirty="0">
              <a:solidFill>
                <a:schemeClr val="tx1"/>
              </a:solidFill>
              <a:latin typeface="Verdana" pitchFamily="34" charset="0"/>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14" name="CuadroTexto 20"/>
          <p:cNvSpPr txBox="1"/>
          <p:nvPr/>
        </p:nvSpPr>
        <p:spPr>
          <a:xfrm>
            <a:off x="455318" y="1543785"/>
            <a:ext cx="50640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000" b="1" dirty="0" smtClean="0">
                <a:solidFill>
                  <a:srgbClr val="FF0000"/>
                </a:solidFill>
                <a:latin typeface="Verdana" pitchFamily="34" charset="0"/>
                <a:ea typeface="Verdana" pitchFamily="34" charset="0"/>
                <a:cs typeface="Verdana" pitchFamily="34" charset="0"/>
              </a:rPr>
              <a:t>Subtema: </a:t>
            </a:r>
            <a:r>
              <a:rPr lang="es-CO" sz="1000" b="1" dirty="0" smtClean="0">
                <a:solidFill>
                  <a:schemeClr val="tx1"/>
                </a:solidFill>
                <a:latin typeface="Verdana" pitchFamily="34" charset="0"/>
                <a:ea typeface="Verdana" pitchFamily="34" charset="0"/>
                <a:cs typeface="Verdana" pitchFamily="34" charset="0"/>
              </a:rPr>
              <a:t>Lo </a:t>
            </a:r>
            <a:r>
              <a:rPr lang="es-ES_tradnl" sz="1000" b="1" dirty="0" smtClean="0">
                <a:solidFill>
                  <a:schemeClr val="tx1"/>
                </a:solidFill>
                <a:latin typeface="Verdana" pitchFamily="34" charset="0"/>
                <a:ea typeface="Verdana" pitchFamily="34" charset="0"/>
                <a:cs typeface="Verdana" pitchFamily="34" charset="0"/>
              </a:rPr>
              <a:t>Estatal</a:t>
            </a:r>
            <a:endParaRPr lang="es-CO" sz="1000" b="1" dirty="0">
              <a:solidFill>
                <a:schemeClr val="tx1"/>
              </a:solidFill>
              <a:latin typeface="Verdana" pitchFamily="34" charset="0"/>
              <a:ea typeface="Verdana" pitchFamily="34" charset="0"/>
              <a:cs typeface="Verdana" pitchFamily="34" charset="0"/>
            </a:endParaRPr>
          </a:p>
        </p:txBody>
      </p:sp>
      <p:sp>
        <p:nvSpPr>
          <p:cNvPr id="2" name="1 Rectángulo"/>
          <p:cNvSpPr/>
          <p:nvPr/>
        </p:nvSpPr>
        <p:spPr>
          <a:xfrm>
            <a:off x="455318" y="1818151"/>
            <a:ext cx="9084098" cy="246221"/>
          </a:xfrm>
          <a:prstGeom prst="rect">
            <a:avLst/>
          </a:prstGeom>
        </p:spPr>
        <p:txBody>
          <a:bodyPr wrap="square">
            <a:spAutoFit/>
          </a:bodyPr>
          <a:lstStyle/>
          <a:p>
            <a:pPr algn="just"/>
            <a:r>
              <a:rPr lang="es-ES_tradnl" sz="1000" dirty="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p:txBody>
      </p:sp>
      <p:sp>
        <p:nvSpPr>
          <p:cNvPr id="4" name="3 Rectángulo"/>
          <p:cNvSpPr/>
          <p:nvPr/>
        </p:nvSpPr>
        <p:spPr>
          <a:xfrm>
            <a:off x="4291329" y="2172547"/>
            <a:ext cx="4165134" cy="1569660"/>
          </a:xfrm>
          <a:prstGeom prst="rect">
            <a:avLst/>
          </a:prstGeom>
        </p:spPr>
        <p:txBody>
          <a:bodyPr wrap="square">
            <a:spAutoFit/>
          </a:bodyPr>
          <a:lstStyle/>
          <a:p>
            <a:pPr algn="just"/>
            <a:r>
              <a:rPr lang="es-MX" sz="1200" dirty="0" smtClean="0"/>
              <a:t>El </a:t>
            </a:r>
            <a:r>
              <a:rPr lang="es-MX" sz="1200" dirty="0"/>
              <a:t>espacio de lo estatal podría pensarse como el centro de lo </a:t>
            </a:r>
            <a:r>
              <a:rPr lang="es-MX" sz="1200" dirty="0" smtClean="0"/>
              <a:t>público. Sin </a:t>
            </a:r>
            <a:r>
              <a:rPr lang="es-MX" sz="1200" dirty="0"/>
              <a:t>embargo, esto es </a:t>
            </a:r>
            <a:r>
              <a:rPr lang="es-MX" sz="1200" dirty="0" smtClean="0"/>
              <a:t>problemático </a:t>
            </a:r>
            <a:r>
              <a:rPr lang="es-MX" sz="1200" dirty="0"/>
              <a:t>dado que al plantearse lo público como una estructura disipativa, en tanto movimiento, su centro es cambiante e incluso incierto. </a:t>
            </a:r>
            <a:endParaRPr lang="es-MX" sz="1200" dirty="0" smtClean="0"/>
          </a:p>
          <a:p>
            <a:pPr algn="just"/>
            <a:endParaRPr lang="es-MX" sz="1200" dirty="0"/>
          </a:p>
          <a:p>
            <a:pPr algn="just"/>
            <a:r>
              <a:rPr lang="es-MX" sz="1200" dirty="0" smtClean="0"/>
              <a:t>Del </a:t>
            </a:r>
            <a:r>
              <a:rPr lang="es-MX" sz="1200" dirty="0"/>
              <a:t>Estado se puede afirmar frente a lo público que “todo lo estatal es público (mas) no todo lo público es estatal” (Bozeman, 1998). </a:t>
            </a:r>
            <a:endParaRPr lang="es-ES_tradnl" sz="1200" dirty="0">
              <a:ea typeface="Verdana" pitchFamily="34" charset="0"/>
              <a:cs typeface="Verdana" pitchFamily="34" charset="0"/>
            </a:endParaRPr>
          </a:p>
        </p:txBody>
      </p:sp>
      <p:sp>
        <p:nvSpPr>
          <p:cNvPr id="10" name="Redondear rectángulo de esquina diagonal 26"/>
          <p:cNvSpPr/>
          <p:nvPr/>
        </p:nvSpPr>
        <p:spPr>
          <a:xfrm>
            <a:off x="4138052" y="4626010"/>
            <a:ext cx="5401363" cy="1181024"/>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Lo público hegemónico y las otras alternativas de lo público no se agotan en lo estatal. Es más, a partir de lo expuesto, no es arriesgado decir que lo público no emerge necesariamente del Estado. Lo estatal es un espacio más donde se agencia lo público, tal como lo señala Nuria </a:t>
            </a:r>
            <a:r>
              <a:rPr lang="es-CO" sz="1200" dirty="0" err="1">
                <a:solidFill>
                  <a:schemeClr val="tx1"/>
                </a:solidFill>
                <a:ea typeface="Verdana" pitchFamily="34" charset="0"/>
                <a:cs typeface="Verdana" pitchFamily="34" charset="0"/>
              </a:rPr>
              <a:t>Cunill</a:t>
            </a:r>
            <a:r>
              <a:rPr lang="es-CO" sz="1200" dirty="0">
                <a:solidFill>
                  <a:schemeClr val="tx1"/>
                </a:solidFill>
                <a:ea typeface="Verdana" pitchFamily="34" charset="0"/>
                <a:cs typeface="Verdana" pitchFamily="34" charset="0"/>
              </a:rPr>
              <a:t> (1997), pero que históricamente se ha posicionado con una pretensión de centralidad en el debate sobre lo público.</a:t>
            </a:r>
          </a:p>
        </p:txBody>
      </p:sp>
      <p:pic>
        <p:nvPicPr>
          <p:cNvPr id="12" name="Picture 2"/>
          <p:cNvPicPr/>
          <p:nvPr/>
        </p:nvPicPr>
        <p:blipFill rotWithShape="1">
          <a:blip r:embed="rId2">
            <a:extLst>
              <a:ext uri="{28A0092B-C50C-407E-A947-70E740481C1C}">
                <a14:useLocalDpi xmlns:a14="http://schemas.microsoft.com/office/drawing/2010/main" val="0"/>
              </a:ext>
            </a:extLst>
          </a:blip>
          <a:srcRect l="3073" t="69081" r="66447" b="24125"/>
          <a:stretch/>
        </p:blipFill>
        <p:spPr bwMode="auto">
          <a:xfrm>
            <a:off x="4138053" y="4314206"/>
            <a:ext cx="2145083" cy="39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p:nvPr/>
        </p:nvPicPr>
        <p:blipFill rotWithShape="1">
          <a:blip r:embed="rId2">
            <a:extLst>
              <a:ext uri="{28A0092B-C50C-407E-A947-70E740481C1C}">
                <a14:useLocalDpi xmlns:a14="http://schemas.microsoft.com/office/drawing/2010/main" val="0"/>
              </a:ext>
            </a:extLst>
          </a:blip>
          <a:srcRect l="3073" t="68081" r="91219" b="22214"/>
          <a:stretch/>
        </p:blipFill>
        <p:spPr bwMode="auto">
          <a:xfrm>
            <a:off x="8066079" y="3805258"/>
            <a:ext cx="354508" cy="50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Imagen 19"/>
          <p:cNvPicPr>
            <a:picLocks noChangeAspect="1"/>
          </p:cNvPicPr>
          <p:nvPr/>
        </p:nvPicPr>
        <p:blipFill>
          <a:blip r:embed="rId3"/>
          <a:stretch>
            <a:fillRect/>
          </a:stretch>
        </p:blipFill>
        <p:spPr>
          <a:xfrm>
            <a:off x="8595650" y="3805258"/>
            <a:ext cx="481399" cy="404458"/>
          </a:xfrm>
          <a:prstGeom prst="rect">
            <a:avLst/>
          </a:prstGeom>
        </p:spPr>
      </p:pic>
      <p:pic>
        <p:nvPicPr>
          <p:cNvPr id="1026" name="Picture 2" descr="Resultado de imagen para manifestacion colomb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82" y="2259601"/>
            <a:ext cx="3621864" cy="242664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ector angular 21"/>
          <p:cNvCxnSpPr>
            <a:stCxn id="13" idx="1"/>
            <a:endCxn id="12" idx="0"/>
          </p:cNvCxnSpPr>
          <p:nvPr/>
        </p:nvCxnSpPr>
        <p:spPr>
          <a:xfrm rot="10800000" flipV="1">
            <a:off x="5210595" y="4059732"/>
            <a:ext cx="2855484" cy="25447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365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531007" cy="2079109"/>
          </a:xfrm>
          <a:solidFill>
            <a:schemeClr val="bg1"/>
          </a:solidFill>
        </p:spPr>
        <p:txBody>
          <a:bodyPr/>
          <a:lstStyle/>
          <a:p>
            <a:pPr algn="just">
              <a:lnSpc>
                <a:spcPct val="100000"/>
              </a:lnSpc>
              <a:spcBef>
                <a:spcPts val="0"/>
              </a:spcBef>
            </a:pPr>
            <a:r>
              <a:rPr lang="es-ES_tradnl" sz="1100" dirty="0" smtClean="0">
                <a:solidFill>
                  <a:srgbClr val="FF0000"/>
                </a:solidFill>
              </a:rPr>
              <a:t>Inicio tema 3. </a:t>
            </a:r>
            <a:endParaRPr lang="es-ES_tradnl" sz="1100" dirty="0">
              <a:solidFill>
                <a:srgbClr val="FF0000"/>
              </a:solidFill>
            </a:endParaRPr>
          </a:p>
          <a:p>
            <a:pPr algn="just">
              <a:lnSpc>
                <a:spcPct val="100000"/>
              </a:lnSpc>
              <a:spcBef>
                <a:spcPts val="0"/>
              </a:spcBef>
            </a:pPr>
            <a:endParaRPr lang="es-ES_tradnl" sz="1100" dirty="0" smtClean="0">
              <a:solidFill>
                <a:srgbClr val="FF0000"/>
              </a:solidFill>
            </a:endParaRPr>
          </a:p>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texto </a:t>
            </a:r>
            <a:r>
              <a:rPr lang="es-ES_tradnl" sz="1100" dirty="0" smtClean="0">
                <a:solidFill>
                  <a:srgbClr val="FF0000"/>
                </a:solidFill>
              </a:rPr>
              <a:t>con botones enumerados como se muestra en la pantalla para explicar los tres tipos de organizaciones.</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siguiente continua con el tema.</a:t>
            </a:r>
          </a:p>
          <a:p>
            <a:pPr algn="just">
              <a:lnSpc>
                <a:spcPct val="100000"/>
              </a:lnSpc>
              <a:spcBef>
                <a:spcPts val="0"/>
              </a:spcBef>
            </a:pPr>
            <a:r>
              <a:rPr lang="es-ES_tradnl" sz="1100" dirty="0" smtClean="0">
                <a:solidFill>
                  <a:srgbClr val="FF0000"/>
                </a:solidFill>
              </a:rPr>
              <a:t>Botón atrás </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a:t>
            </a:r>
            <a:r>
              <a:rPr lang="es-ES_tradnl" sz="1100" dirty="0" smtClean="0">
                <a:solidFill>
                  <a:srgbClr val="FF0000"/>
                </a:solidFill>
              </a:rPr>
              <a:t>Importante genera </a:t>
            </a:r>
            <a:r>
              <a:rPr lang="es-ES_tradnl" sz="1100" dirty="0">
                <a:solidFill>
                  <a:srgbClr val="FF0000"/>
                </a:solidFill>
              </a:rPr>
              <a:t>otro nivel de interacción.</a:t>
            </a:r>
          </a:p>
          <a:p>
            <a:pPr algn="just">
              <a:lnSpc>
                <a:spcPct val="100000"/>
              </a:lnSpc>
              <a:spcBef>
                <a:spcPts val="0"/>
              </a:spcBef>
            </a:pPr>
            <a:endParaRPr lang="es-ES_tradnl" sz="1100" dirty="0">
              <a:solidFill>
                <a:srgbClr val="FF0000"/>
              </a:solidFill>
            </a:endParaRPr>
          </a:p>
          <a:p>
            <a:pPr algn="just">
              <a:lnSpc>
                <a:spcPct val="100000"/>
              </a:lnSpc>
              <a:spcBef>
                <a:spcPts val="0"/>
              </a:spcBef>
            </a:pPr>
            <a:endParaRPr lang="es-ES_tradnl" sz="1100" dirty="0"/>
          </a:p>
        </p:txBody>
      </p:sp>
      <p:sp>
        <p:nvSpPr>
          <p:cNvPr id="48" name="CuadroTexto 47"/>
          <p:cNvSpPr txBox="1"/>
          <p:nvPr/>
        </p:nvSpPr>
        <p:spPr>
          <a:xfrm>
            <a:off x="46124" y="1324276"/>
            <a:ext cx="9450803" cy="2769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smtClean="0">
                <a:solidFill>
                  <a:schemeClr val="tx1"/>
                </a:solidFill>
                <a:ea typeface="Verdana" pitchFamily="34" charset="0"/>
                <a:cs typeface="Verdana" pitchFamily="34" charset="0"/>
              </a:rPr>
              <a:t>Implicaciones organizacionales de la nueva mirada de lo público desde una perspectiva cultural.</a:t>
            </a:r>
            <a:endParaRPr lang="es-CO" sz="1200" b="1"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4" name="3 Rectángulo"/>
          <p:cNvSpPr/>
          <p:nvPr/>
        </p:nvSpPr>
        <p:spPr>
          <a:xfrm>
            <a:off x="46124" y="1665772"/>
            <a:ext cx="9450803" cy="461665"/>
          </a:xfrm>
          <a:prstGeom prst="rect">
            <a:avLst/>
          </a:prstGeom>
        </p:spPr>
        <p:txBody>
          <a:bodyPr wrap="square">
            <a:spAutoFit/>
          </a:bodyPr>
          <a:lstStyle/>
          <a:p>
            <a:pPr algn="just"/>
            <a:r>
              <a:rPr lang="es-MX" sz="1200" dirty="0"/>
              <a:t>Las organizaciones públicas en el nuevo paradigma de lo público plantean la existencia de un espacio social donde coexisten prácticas culturales de lo público estatal y de lo público no estatal. Para el caso de lo público no estatal, estas se juegan en tres órdenes organizacionales: </a:t>
            </a:r>
            <a:endParaRPr lang="es-CO" sz="1200" dirty="0"/>
          </a:p>
        </p:txBody>
      </p:sp>
      <p:pic>
        <p:nvPicPr>
          <p:cNvPr id="5" name="Imagen 4"/>
          <p:cNvPicPr>
            <a:picLocks noChangeAspect="1"/>
          </p:cNvPicPr>
          <p:nvPr/>
        </p:nvPicPr>
        <p:blipFill>
          <a:blip r:embed="rId2"/>
          <a:stretch>
            <a:fillRect/>
          </a:stretch>
        </p:blipFill>
        <p:spPr>
          <a:xfrm>
            <a:off x="706547" y="2250415"/>
            <a:ext cx="692278" cy="702630"/>
          </a:xfrm>
          <a:prstGeom prst="rect">
            <a:avLst/>
          </a:prstGeom>
        </p:spPr>
      </p:pic>
      <p:sp>
        <p:nvSpPr>
          <p:cNvPr id="6" name="CuadroTexto 5"/>
          <p:cNvSpPr txBox="1"/>
          <p:nvPr/>
        </p:nvSpPr>
        <p:spPr>
          <a:xfrm>
            <a:off x="1385611" y="2254364"/>
            <a:ext cx="7651511" cy="646331"/>
          </a:xfrm>
          <a:prstGeom prst="rect">
            <a:avLst/>
          </a:prstGeom>
          <a:noFill/>
        </p:spPr>
        <p:txBody>
          <a:bodyPr wrap="square" rtlCol="0">
            <a:spAutoFit/>
          </a:bodyPr>
          <a:lstStyle/>
          <a:p>
            <a:pPr lvl="0" algn="just"/>
            <a:r>
              <a:rPr lang="es-MX" sz="1200" dirty="0"/>
              <a:t>Las organizaciones propias del mercado en lo público </a:t>
            </a:r>
            <a:r>
              <a:rPr lang="es-MX" sz="1200" dirty="0" smtClean="0"/>
              <a:t>(ej</a:t>
            </a:r>
            <a:r>
              <a:rPr lang="es-MX" sz="1200" dirty="0"/>
              <a:t>., empresas de servicios públicos domiciliarios prestados por particulares y organizaciones lucrativas en salud y educación bajo esquemas de subsidios y créditos estatales a la demanda</a:t>
            </a:r>
            <a:r>
              <a:rPr lang="es-MX" sz="1200" dirty="0" smtClean="0"/>
              <a:t>).</a:t>
            </a:r>
            <a:endParaRPr lang="es-CO" sz="1200" dirty="0"/>
          </a:p>
        </p:txBody>
      </p:sp>
      <p:pic>
        <p:nvPicPr>
          <p:cNvPr id="8" name="Imagen 7"/>
          <p:cNvPicPr>
            <a:picLocks noChangeAspect="1"/>
          </p:cNvPicPr>
          <p:nvPr/>
        </p:nvPicPr>
        <p:blipFill>
          <a:blip r:embed="rId3"/>
          <a:stretch>
            <a:fillRect/>
          </a:stretch>
        </p:blipFill>
        <p:spPr>
          <a:xfrm>
            <a:off x="706547" y="3076023"/>
            <a:ext cx="673248" cy="702630"/>
          </a:xfrm>
          <a:prstGeom prst="rect">
            <a:avLst/>
          </a:prstGeom>
        </p:spPr>
      </p:pic>
      <p:sp>
        <p:nvSpPr>
          <p:cNvPr id="9" name="CuadroTexto 8"/>
          <p:cNvSpPr txBox="1"/>
          <p:nvPr/>
        </p:nvSpPr>
        <p:spPr>
          <a:xfrm>
            <a:off x="1385611" y="3076023"/>
            <a:ext cx="7625771" cy="461665"/>
          </a:xfrm>
          <a:prstGeom prst="rect">
            <a:avLst/>
          </a:prstGeom>
          <a:noFill/>
        </p:spPr>
        <p:txBody>
          <a:bodyPr wrap="square" rtlCol="0">
            <a:spAutoFit/>
          </a:bodyPr>
          <a:lstStyle/>
          <a:p>
            <a:pPr lvl="0"/>
            <a:r>
              <a:rPr lang="es-MX" sz="1200" dirty="0"/>
              <a:t>Las organizaciones de la sociedad civil en lo público</a:t>
            </a:r>
            <a:r>
              <a:rPr lang="es-MX" sz="1200" b="1" dirty="0"/>
              <a:t> </a:t>
            </a:r>
            <a:r>
              <a:rPr lang="es-MX" sz="1200" dirty="0" smtClean="0"/>
              <a:t>(ej</a:t>
            </a:r>
            <a:r>
              <a:rPr lang="es-MX" sz="1200" dirty="0"/>
              <a:t>., ONG, sindicatos, academias y universidades, partidos políticos, iglesias, entre otras</a:t>
            </a:r>
            <a:r>
              <a:rPr lang="es-MX" sz="1200" dirty="0" smtClean="0"/>
              <a:t>).</a:t>
            </a:r>
            <a:endParaRPr lang="es-CO" sz="1200" dirty="0"/>
          </a:p>
        </p:txBody>
      </p:sp>
      <p:pic>
        <p:nvPicPr>
          <p:cNvPr id="10" name="Imagen 9"/>
          <p:cNvPicPr>
            <a:picLocks noChangeAspect="1"/>
          </p:cNvPicPr>
          <p:nvPr/>
        </p:nvPicPr>
        <p:blipFill>
          <a:blip r:embed="rId4"/>
          <a:stretch>
            <a:fillRect/>
          </a:stretch>
        </p:blipFill>
        <p:spPr>
          <a:xfrm>
            <a:off x="706547" y="3924889"/>
            <a:ext cx="698987" cy="686742"/>
          </a:xfrm>
          <a:prstGeom prst="rect">
            <a:avLst/>
          </a:prstGeom>
        </p:spPr>
      </p:pic>
      <p:sp>
        <p:nvSpPr>
          <p:cNvPr id="11" name="CuadroTexto 10"/>
          <p:cNvSpPr txBox="1"/>
          <p:nvPr/>
        </p:nvSpPr>
        <p:spPr>
          <a:xfrm>
            <a:off x="1385612" y="3833666"/>
            <a:ext cx="7651509" cy="830997"/>
          </a:xfrm>
          <a:prstGeom prst="rect">
            <a:avLst/>
          </a:prstGeom>
          <a:noFill/>
        </p:spPr>
        <p:txBody>
          <a:bodyPr wrap="square" rtlCol="0">
            <a:spAutoFit/>
          </a:bodyPr>
          <a:lstStyle/>
          <a:p>
            <a:pPr lvl="0" algn="just"/>
            <a:r>
              <a:rPr lang="es-MX" sz="1200" dirty="0"/>
              <a:t>Las organizaciones del campo de los contra-públicos, de la resistencia, de las identidades proyectos y de la ilegalidad legitimada (alegalidad) en lo público </a:t>
            </a:r>
            <a:r>
              <a:rPr lang="es-MX" sz="1200" dirty="0" smtClean="0"/>
              <a:t>(ej</a:t>
            </a:r>
            <a:r>
              <a:rPr lang="es-MX" sz="1200" dirty="0"/>
              <a:t>., guerrillas, extrema derecha armada, redes clientelares, movimientos de desobediencia civil, grupos anti-globalización, movimientos fundamentalistas o identitario-religiosos, étnicos, sexuales, generacionales, contraculturales</a:t>
            </a:r>
            <a:r>
              <a:rPr lang="es-MX" sz="1200" dirty="0" smtClean="0"/>
              <a:t>).</a:t>
            </a:r>
            <a:endParaRPr lang="es-CO" sz="1200" dirty="0"/>
          </a:p>
        </p:txBody>
      </p:sp>
      <p:grpSp>
        <p:nvGrpSpPr>
          <p:cNvPr id="21" name="Grupo 20"/>
          <p:cNvGrpSpPr/>
          <p:nvPr/>
        </p:nvGrpSpPr>
        <p:grpSpPr>
          <a:xfrm>
            <a:off x="1669991" y="4919857"/>
            <a:ext cx="6875255" cy="1676485"/>
            <a:chOff x="4061361" y="5299013"/>
            <a:chExt cx="6875255" cy="1676485"/>
          </a:xfrm>
        </p:grpSpPr>
        <p:pic>
          <p:nvPicPr>
            <p:cNvPr id="16" name="Picture 2"/>
            <p:cNvPicPr/>
            <p:nvPr/>
          </p:nvPicPr>
          <p:blipFill rotWithShape="1">
            <a:blip r:embed="rId5">
              <a:extLst>
                <a:ext uri="{28A0092B-C50C-407E-A947-70E740481C1C}">
                  <a14:useLocalDpi xmlns:a14="http://schemas.microsoft.com/office/drawing/2010/main" val="0"/>
                </a:ext>
              </a:extLst>
            </a:blip>
            <a:srcRect l="2233" t="33908" r="66644" b="58539"/>
            <a:stretch/>
          </p:blipFill>
          <p:spPr bwMode="auto">
            <a:xfrm>
              <a:off x="4061361" y="5299013"/>
              <a:ext cx="2190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dondear rectángulo de esquina diagonal 26"/>
            <p:cNvSpPr/>
            <p:nvPr/>
          </p:nvSpPr>
          <p:spPr>
            <a:xfrm>
              <a:off x="4061361" y="5707419"/>
              <a:ext cx="6875255" cy="1268079"/>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Es importante establecer que en cada espacio de lo público estatal y no estatal, el contenido de los componentes de la cultura organizacional varía. Por ejemplo, los valores organizacionales que tienden a ser imperantes en el Estado se diferencian parcialmente y en principio de los valores presentes en las organizaciones de mercado en lo público, de las organizaciones de la sociedad civil y de las organizaciones del campo de los contra-públicos, de las resistencias, de las identidades-proyectos y en general de las organizaciones alegales.</a:t>
              </a:r>
              <a:endParaRPr lang="en-US" sz="1200" dirty="0">
                <a:solidFill>
                  <a:schemeClr val="tx1"/>
                </a:solidFill>
                <a:ea typeface="Verdana" pitchFamily="34" charset="0"/>
                <a:cs typeface="Verdana" pitchFamily="34" charset="0"/>
              </a:endParaRPr>
            </a:p>
          </p:txBody>
        </p:sp>
      </p:grpSp>
      <p:pic>
        <p:nvPicPr>
          <p:cNvPr id="13" name="Imagen 12"/>
          <p:cNvPicPr>
            <a:picLocks noChangeAspect="1"/>
          </p:cNvPicPr>
          <p:nvPr/>
        </p:nvPicPr>
        <p:blipFill>
          <a:blip r:embed="rId6"/>
          <a:stretch>
            <a:fillRect/>
          </a:stretch>
        </p:blipFill>
        <p:spPr>
          <a:xfrm>
            <a:off x="9248040" y="3076023"/>
            <a:ext cx="280440" cy="847417"/>
          </a:xfrm>
          <a:prstGeom prst="rect">
            <a:avLst/>
          </a:prstGeom>
        </p:spPr>
      </p:pic>
      <p:pic>
        <p:nvPicPr>
          <p:cNvPr id="22" name="Picture 2"/>
          <p:cNvPicPr/>
          <p:nvPr/>
        </p:nvPicPr>
        <p:blipFill rotWithShape="1">
          <a:blip r:embed="rId5">
            <a:extLst>
              <a:ext uri="{28A0092B-C50C-407E-A947-70E740481C1C}">
                <a14:useLocalDpi xmlns:a14="http://schemas.microsoft.com/office/drawing/2010/main" val="0"/>
              </a:ext>
            </a:extLst>
          </a:blip>
          <a:srcRect l="4122" t="35499" r="90816" b="57541"/>
          <a:stretch/>
        </p:blipFill>
        <p:spPr bwMode="auto">
          <a:xfrm>
            <a:off x="8609609" y="4743022"/>
            <a:ext cx="427512" cy="4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Conector angular 23"/>
          <p:cNvCxnSpPr>
            <a:stCxn id="22" idx="1"/>
            <a:endCxn id="17" idx="3"/>
          </p:cNvCxnSpPr>
          <p:nvPr/>
        </p:nvCxnSpPr>
        <p:spPr>
          <a:xfrm rot="10800000" flipV="1">
            <a:off x="5107619" y="4966965"/>
            <a:ext cx="3501990" cy="361297"/>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Imagen 27"/>
          <p:cNvPicPr>
            <a:picLocks noChangeAspect="1"/>
          </p:cNvPicPr>
          <p:nvPr/>
        </p:nvPicPr>
        <p:blipFill>
          <a:blip r:embed="rId7"/>
          <a:stretch>
            <a:fillRect/>
          </a:stretch>
        </p:blipFill>
        <p:spPr>
          <a:xfrm>
            <a:off x="130972" y="3076023"/>
            <a:ext cx="317019" cy="847417"/>
          </a:xfrm>
          <a:prstGeom prst="rect">
            <a:avLst/>
          </a:prstGeom>
        </p:spPr>
      </p:pic>
    </p:spTree>
    <p:extLst>
      <p:ext uri="{BB962C8B-B14F-4D97-AF65-F5344CB8AC3E}">
        <p14:creationId xmlns:p14="http://schemas.microsoft.com/office/powerpoint/2010/main" val="1856295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half" idx="2"/>
          </p:nvPr>
        </p:nvSpPr>
        <p:spPr/>
        <p:txBody>
          <a:bodyPr/>
          <a:lstStyle/>
          <a:p>
            <a:r>
              <a:rPr lang="es-CO" dirty="0"/>
              <a:t>Maestría en </a:t>
            </a:r>
            <a:r>
              <a:rPr lang="es-CO" dirty="0" smtClean="0"/>
              <a:t>Administración pública</a:t>
            </a:r>
            <a:endParaRPr lang="es-CO" dirty="0"/>
          </a:p>
        </p:txBody>
      </p:sp>
      <p:sp>
        <p:nvSpPr>
          <p:cNvPr id="3" name="Marcador de texto 2"/>
          <p:cNvSpPr>
            <a:spLocks noGrp="1"/>
          </p:cNvSpPr>
          <p:nvPr>
            <p:ph type="body" sz="half" idx="10"/>
          </p:nvPr>
        </p:nvSpPr>
        <p:spPr/>
        <p:txBody>
          <a:bodyPr/>
          <a:lstStyle/>
          <a:p>
            <a:r>
              <a:rPr lang="es-CO" dirty="0" smtClean="0">
                <a:solidFill>
                  <a:srgbClr val="FF0000"/>
                </a:solidFill>
              </a:rPr>
              <a:t>PENDIENTE</a:t>
            </a:r>
            <a:endParaRPr lang="es-CO" dirty="0">
              <a:solidFill>
                <a:srgbClr val="FF0000"/>
              </a:solidFill>
            </a:endParaRPr>
          </a:p>
        </p:txBody>
      </p:sp>
      <p:sp>
        <p:nvSpPr>
          <p:cNvPr id="4" name="Marcador de texto 3"/>
          <p:cNvSpPr>
            <a:spLocks noGrp="1"/>
          </p:cNvSpPr>
          <p:nvPr>
            <p:ph type="body" sz="half" idx="11"/>
          </p:nvPr>
        </p:nvSpPr>
        <p:spPr/>
        <p:txBody>
          <a:bodyPr/>
          <a:lstStyle/>
          <a:p>
            <a:r>
              <a:rPr lang="es-ES_tradnl" dirty="0" smtClean="0"/>
              <a:t>Enfoques y teorías de la administración pública II</a:t>
            </a:r>
            <a:endParaRPr lang="es-CO" dirty="0"/>
          </a:p>
        </p:txBody>
      </p:sp>
      <p:sp>
        <p:nvSpPr>
          <p:cNvPr id="5" name="Marcador de texto 4"/>
          <p:cNvSpPr>
            <a:spLocks noGrp="1"/>
          </p:cNvSpPr>
          <p:nvPr>
            <p:ph type="body" sz="half" idx="12"/>
          </p:nvPr>
        </p:nvSpPr>
        <p:spPr/>
        <p:txBody>
          <a:bodyPr/>
          <a:lstStyle/>
          <a:p>
            <a:r>
              <a:rPr lang="es-CO" dirty="0" smtClean="0"/>
              <a:t>Unidad 1. </a:t>
            </a:r>
            <a:r>
              <a:rPr lang="es-ES_tradnl" dirty="0" smtClean="0"/>
              <a:t>La trayectoria de lo público</a:t>
            </a:r>
            <a:endParaRPr lang="es-CO" dirty="0"/>
          </a:p>
        </p:txBody>
      </p:sp>
      <p:sp>
        <p:nvSpPr>
          <p:cNvPr id="6" name="Marcador de texto 5"/>
          <p:cNvSpPr>
            <a:spLocks noGrp="1"/>
          </p:cNvSpPr>
          <p:nvPr>
            <p:ph type="body" sz="half" idx="13"/>
          </p:nvPr>
        </p:nvSpPr>
        <p:spPr/>
        <p:txBody>
          <a:bodyPr/>
          <a:lstStyle/>
          <a:p>
            <a:r>
              <a:rPr lang="es-CO" dirty="0" smtClean="0"/>
              <a:t>Sergio Alberto Chica Vélez</a:t>
            </a:r>
            <a:endParaRPr lang="es-CO" dirty="0"/>
          </a:p>
        </p:txBody>
      </p:sp>
      <p:sp>
        <p:nvSpPr>
          <p:cNvPr id="7" name="Marcador de texto 6"/>
          <p:cNvSpPr>
            <a:spLocks noGrp="1"/>
          </p:cNvSpPr>
          <p:nvPr>
            <p:ph type="body" sz="half" idx="14"/>
          </p:nvPr>
        </p:nvSpPr>
        <p:spPr/>
        <p:txBody>
          <a:bodyPr/>
          <a:lstStyle/>
          <a:p>
            <a:r>
              <a:rPr lang="es-CO" dirty="0" smtClean="0"/>
              <a:t>Infografía interactiva</a:t>
            </a:r>
            <a:endParaRPr lang="es-CO" dirty="0"/>
          </a:p>
        </p:txBody>
      </p:sp>
      <p:sp>
        <p:nvSpPr>
          <p:cNvPr id="8" name="Marcador de texto 7"/>
          <p:cNvSpPr>
            <a:spLocks noGrp="1"/>
          </p:cNvSpPr>
          <p:nvPr>
            <p:ph type="body" sz="half" idx="15"/>
          </p:nvPr>
        </p:nvSpPr>
        <p:spPr/>
        <p:txBody>
          <a:bodyPr/>
          <a:lstStyle/>
          <a:p>
            <a:r>
              <a:rPr lang="es-CO" dirty="0" smtClean="0"/>
              <a:t>Alexandra Gayón</a:t>
            </a:r>
            <a:endParaRPr lang="es-CO" dirty="0"/>
          </a:p>
        </p:txBody>
      </p:sp>
      <p:sp>
        <p:nvSpPr>
          <p:cNvPr id="9" name="Marcador de texto 8"/>
          <p:cNvSpPr>
            <a:spLocks noGrp="1"/>
          </p:cNvSpPr>
          <p:nvPr>
            <p:ph type="body" sz="half" idx="16"/>
          </p:nvPr>
        </p:nvSpPr>
        <p:spPr/>
        <p:txBody>
          <a:bodyPr/>
          <a:lstStyle/>
          <a:p>
            <a:endParaRPr lang="es-CO" dirty="0"/>
          </a:p>
        </p:txBody>
      </p:sp>
      <p:sp>
        <p:nvSpPr>
          <p:cNvPr id="10" name="Marcador de texto 9"/>
          <p:cNvSpPr>
            <a:spLocks noGrp="1"/>
          </p:cNvSpPr>
          <p:nvPr>
            <p:ph type="body" sz="half" idx="17"/>
          </p:nvPr>
        </p:nvSpPr>
        <p:spPr/>
        <p:txBody>
          <a:bodyPr/>
          <a:lstStyle/>
          <a:p>
            <a:endParaRPr lang="es-CO" dirty="0"/>
          </a:p>
        </p:txBody>
      </p:sp>
    </p:spTree>
    <p:extLst>
      <p:ext uri="{BB962C8B-B14F-4D97-AF65-F5344CB8AC3E}">
        <p14:creationId xmlns:p14="http://schemas.microsoft.com/office/powerpoint/2010/main" val="2145789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1427125"/>
          </a:xfrm>
          <a:solidFill>
            <a:schemeClr val="bg1"/>
          </a:solidFill>
        </p:spPr>
        <p:txBody>
          <a:bodyPr/>
          <a:lstStyle/>
          <a:p>
            <a:pPr algn="just">
              <a:lnSpc>
                <a:spcPct val="100000"/>
              </a:lnSpc>
              <a:spcBef>
                <a:spcPts val="0"/>
              </a:spcBef>
            </a:pPr>
            <a:r>
              <a:rPr lang="es-ES_tradnl" sz="1100" dirty="0" smtClean="0">
                <a:solidFill>
                  <a:srgbClr val="FF0000"/>
                </a:solidFill>
              </a:rPr>
              <a:t>Continua tema 3.</a:t>
            </a:r>
            <a:endParaRPr lang="es-ES_tradnl" sz="1100" dirty="0">
              <a:solidFill>
                <a:srgbClr val="FF0000"/>
              </a:solidFill>
            </a:endParaRPr>
          </a:p>
          <a:p>
            <a:pPr algn="just"/>
            <a:r>
              <a:rPr lang="es-ES_tradnl" sz="1100" dirty="0">
                <a:solidFill>
                  <a:srgbClr val="FF0000"/>
                </a:solidFill>
              </a:rPr>
              <a:t>Acompañar el texto </a:t>
            </a:r>
            <a:r>
              <a:rPr lang="es-ES_tradnl" sz="1100" dirty="0" smtClean="0">
                <a:solidFill>
                  <a:srgbClr val="FF0000"/>
                </a:solidFill>
              </a:rPr>
              <a:t>con viñetas para generar descanso visual.</a:t>
            </a:r>
            <a:endParaRPr lang="es-ES_tradnl" sz="1100" b="1" dirty="0" smtClean="0">
              <a:solidFill>
                <a:srgbClr val="FF0000"/>
              </a:solidFill>
              <a:ea typeface="Verdana" pitchFamily="34" charset="0"/>
              <a:cs typeface="Verdana" pitchFamily="34" charset="0"/>
            </a:endParaRPr>
          </a:p>
          <a:p>
            <a:pPr algn="just"/>
            <a:r>
              <a:rPr lang="es-CO" sz="1100" dirty="0">
                <a:solidFill>
                  <a:srgbClr val="FF0000"/>
                </a:solidFill>
                <a:ea typeface="Verdana" pitchFamily="34" charset="0"/>
                <a:cs typeface="Verdana" pitchFamily="34" charset="0"/>
              </a:rPr>
              <a:t>Botón siguiente continua con el </a:t>
            </a:r>
            <a:r>
              <a:rPr lang="es-CO" sz="1100" dirty="0" smtClean="0">
                <a:solidFill>
                  <a:srgbClr val="FF0000"/>
                </a:solidFill>
                <a:ea typeface="Verdana" pitchFamily="34" charset="0"/>
                <a:cs typeface="Verdana" pitchFamily="34" charset="0"/>
              </a:rPr>
              <a:t>tema.</a:t>
            </a:r>
            <a:br>
              <a:rPr lang="es-CO" sz="1100" dirty="0" smtClean="0">
                <a:solidFill>
                  <a:srgbClr val="FF0000"/>
                </a:solidFill>
                <a:ea typeface="Verdana" pitchFamily="34" charset="0"/>
                <a:cs typeface="Verdana" pitchFamily="34" charset="0"/>
              </a:rPr>
            </a:br>
            <a:r>
              <a:rPr lang="es-CO" sz="1100" dirty="0" smtClean="0">
                <a:solidFill>
                  <a:srgbClr val="FF0000"/>
                </a:solidFill>
                <a:ea typeface="Verdana" pitchFamily="34" charset="0"/>
                <a:cs typeface="Verdana" pitchFamily="34" charset="0"/>
              </a:rPr>
              <a:t>Botón </a:t>
            </a:r>
            <a:r>
              <a:rPr lang="es-CO" sz="1100" dirty="0">
                <a:solidFill>
                  <a:srgbClr val="FF0000"/>
                </a:solidFill>
                <a:ea typeface="Verdana" pitchFamily="34" charset="0"/>
                <a:cs typeface="Verdana" pitchFamily="34" charset="0"/>
              </a:rPr>
              <a:t>atrás </a:t>
            </a:r>
            <a:endParaRPr lang="es-CO" sz="1100" dirty="0" smtClean="0">
              <a:solidFill>
                <a:srgbClr val="FF0000"/>
              </a:solidFill>
              <a:ea typeface="Verdana" pitchFamily="34" charset="0"/>
              <a:cs typeface="Verdana" pitchFamily="34" charset="0"/>
            </a:endParaRPr>
          </a:p>
          <a:p>
            <a:pPr algn="just"/>
            <a:r>
              <a:rPr lang="es-CO" sz="1100" dirty="0" smtClean="0">
                <a:solidFill>
                  <a:srgbClr val="FF0000"/>
                </a:solidFill>
                <a:ea typeface="Verdana" pitchFamily="34" charset="0"/>
                <a:cs typeface="Verdana" pitchFamily="34" charset="0"/>
              </a:rPr>
              <a:t>El </a:t>
            </a:r>
            <a:r>
              <a:rPr lang="es-CO" sz="1100" dirty="0">
                <a:solidFill>
                  <a:srgbClr val="FF0000"/>
                </a:solidFill>
                <a:ea typeface="Verdana" pitchFamily="34" charset="0"/>
                <a:cs typeface="Verdana" pitchFamily="34" charset="0"/>
              </a:rPr>
              <a:t>ícono Importante genera otro nivel de interacción.</a:t>
            </a:r>
          </a:p>
          <a:p>
            <a:pPr algn="just">
              <a:lnSpc>
                <a:spcPct val="100000"/>
              </a:lnSpc>
              <a:spcBef>
                <a:spcPts val="0"/>
              </a:spcBef>
            </a:pPr>
            <a:endParaRPr lang="es-ES_tradnl" sz="1100" dirty="0"/>
          </a:p>
        </p:txBody>
      </p:sp>
      <p:sp>
        <p:nvSpPr>
          <p:cNvPr id="48" name="CuadroTexto 47"/>
          <p:cNvSpPr txBox="1"/>
          <p:nvPr/>
        </p:nvSpPr>
        <p:spPr>
          <a:xfrm>
            <a:off x="392801" y="1310319"/>
            <a:ext cx="7722767"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a:solidFill>
                  <a:schemeClr val="tx1"/>
                </a:solidFill>
                <a:ea typeface="Verdana" pitchFamily="34" charset="0"/>
                <a:cs typeface="Verdana" pitchFamily="34" charset="0"/>
              </a:rPr>
              <a:t>Implicaciones organizacionales de la nueva mirada de lo público desde una perspectiva cultural</a:t>
            </a:r>
            <a:r>
              <a:rPr lang="es-ES_tradnl" sz="1200" b="1" dirty="0" smtClean="0">
                <a:solidFill>
                  <a:schemeClr val="tx1"/>
                </a:solidFill>
                <a:ea typeface="Verdana" pitchFamily="34" charset="0"/>
                <a:cs typeface="Verdana" pitchFamily="34" charset="0"/>
              </a:rPr>
              <a:t>.</a:t>
            </a:r>
          </a:p>
          <a:p>
            <a:endParaRPr lang="es-ES_tradnl" sz="1200" b="1" dirty="0">
              <a:solidFill>
                <a:schemeClr val="tx1"/>
              </a:solidFill>
              <a:ea typeface="Verdana" pitchFamily="34" charset="0"/>
              <a:cs typeface="Verdana" pitchFamily="34" charset="0"/>
            </a:endParaRPr>
          </a:p>
          <a:p>
            <a:r>
              <a:rPr lang="es-CO" sz="1200" dirty="0">
                <a:solidFill>
                  <a:schemeClr val="tx1"/>
                </a:solidFill>
                <a:ea typeface="Verdana" pitchFamily="34" charset="0"/>
                <a:cs typeface="Verdana" pitchFamily="34" charset="0"/>
              </a:rPr>
              <a:t>Es necesario, con el fin de ahondar en el estudio de las nuevas realidades de lo público, desarrollar estudios de campo en organizaciones públicas tanto estales como no estatales. </a:t>
            </a: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2" name="1 Rectángulo"/>
          <p:cNvSpPr/>
          <p:nvPr/>
        </p:nvSpPr>
        <p:spPr>
          <a:xfrm>
            <a:off x="455318" y="1818151"/>
            <a:ext cx="9084098" cy="246221"/>
          </a:xfrm>
          <a:prstGeom prst="rect">
            <a:avLst/>
          </a:prstGeom>
        </p:spPr>
        <p:txBody>
          <a:bodyPr wrap="square">
            <a:spAutoFit/>
          </a:bodyPr>
          <a:lstStyle/>
          <a:p>
            <a:pPr algn="just"/>
            <a:r>
              <a:rPr lang="es-ES_tradnl" sz="1000" dirty="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p:txBody>
      </p:sp>
      <p:grpSp>
        <p:nvGrpSpPr>
          <p:cNvPr id="20" name="Grupo 19"/>
          <p:cNvGrpSpPr/>
          <p:nvPr/>
        </p:nvGrpSpPr>
        <p:grpSpPr>
          <a:xfrm>
            <a:off x="4821232" y="4636409"/>
            <a:ext cx="3928589" cy="1593351"/>
            <a:chOff x="1011546" y="6167230"/>
            <a:chExt cx="3928589" cy="1593351"/>
          </a:xfrm>
        </p:grpSpPr>
        <p:sp>
          <p:nvSpPr>
            <p:cNvPr id="10" name="Redondear rectángulo de esquina diagonal 26"/>
            <p:cNvSpPr/>
            <p:nvPr/>
          </p:nvSpPr>
          <p:spPr>
            <a:xfrm>
              <a:off x="1011546" y="6415380"/>
              <a:ext cx="3928589" cy="1345201"/>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Estudiar los fenómenos culturales en las organizaciones públicas estatales sigue siendo relevante, pero ampliar el espectro a las organizaciones públicas no estatales es imprescindible para conocer a profundidad los cambios que están operando en lo público.</a:t>
              </a:r>
              <a:r>
                <a:rPr lang="es-ES_tradnl" sz="1200" dirty="0" smtClean="0">
                  <a:solidFill>
                    <a:schemeClr val="tx1"/>
                  </a:solidFill>
                  <a:ea typeface="Verdana" pitchFamily="34" charset="0"/>
                  <a:cs typeface="Verdana" pitchFamily="34" charset="0"/>
                </a:rPr>
                <a:t>. </a:t>
              </a:r>
              <a:endParaRPr lang="en-US" sz="1200" dirty="0">
                <a:solidFill>
                  <a:schemeClr val="tx1"/>
                </a:solidFill>
                <a:ea typeface="Verdana" pitchFamily="34" charset="0"/>
                <a:cs typeface="Verdana" pitchFamily="34" charset="0"/>
              </a:endParaRPr>
            </a:p>
          </p:txBody>
        </p:sp>
        <p:pic>
          <p:nvPicPr>
            <p:cNvPr id="12" name="Picture 2"/>
            <p:cNvPicPr/>
            <p:nvPr/>
          </p:nvPicPr>
          <p:blipFill rotWithShape="1">
            <a:blip r:embed="rId2">
              <a:extLst>
                <a:ext uri="{28A0092B-C50C-407E-A947-70E740481C1C}">
                  <a14:useLocalDpi xmlns:a14="http://schemas.microsoft.com/office/drawing/2010/main" val="0"/>
                </a:ext>
              </a:extLst>
            </a:blip>
            <a:srcRect l="2233" t="33908" r="66644" b="58539"/>
            <a:stretch/>
          </p:blipFill>
          <p:spPr bwMode="auto">
            <a:xfrm>
              <a:off x="1011546" y="6167230"/>
              <a:ext cx="2190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20" t="35052" r="90493" b="57735"/>
          <a:stretch/>
        </p:blipFill>
        <p:spPr bwMode="auto">
          <a:xfrm>
            <a:off x="8259674" y="4064937"/>
            <a:ext cx="407291" cy="418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uadroTexto 7"/>
          <p:cNvSpPr txBox="1"/>
          <p:nvPr/>
        </p:nvSpPr>
        <p:spPr>
          <a:xfrm>
            <a:off x="771855" y="2318540"/>
            <a:ext cx="8098755" cy="1754326"/>
          </a:xfrm>
          <a:prstGeom prst="rect">
            <a:avLst/>
          </a:prstGeom>
          <a:noFill/>
        </p:spPr>
        <p:txBody>
          <a:bodyPr wrap="square" rtlCol="0">
            <a:spAutoFit/>
          </a:bodyPr>
          <a:lstStyle/>
          <a:p>
            <a:pPr marL="171450" indent="-171450" algn="just">
              <a:buFont typeface="Wingdings" panose="05000000000000000000" pitchFamily="2" charset="2"/>
              <a:buChar char="v"/>
            </a:pPr>
            <a:r>
              <a:rPr lang="es-MX" sz="1200" dirty="0">
                <a:ea typeface="Verdana" panose="020B0604030504040204" pitchFamily="34" charset="0"/>
                <a:cs typeface="Verdana" panose="020B0604030504040204" pitchFamily="34" charset="0"/>
              </a:rPr>
              <a:t>Desde el campo de estudio y la delimitación teórica de la cultura organizacional, se encuentran algunos trabajos que dan cuenta en particular de organizaciones del mercado en lo público (lucrativas), en las que las lógicas de la ganancia dan sentido a la cultura organizacional </a:t>
            </a:r>
            <a:r>
              <a:rPr lang="es-ES_tradnl" sz="1200" dirty="0">
                <a:ea typeface="Verdana" panose="020B0604030504040204" pitchFamily="34" charset="0"/>
                <a:cs typeface="Verdana" panose="020B0604030504040204" pitchFamily="34" charset="0"/>
              </a:rPr>
              <a:t>(Urrea, 2000). </a:t>
            </a:r>
            <a:endParaRPr lang="es-ES_tradnl" sz="1200" dirty="0" smtClean="0">
              <a:ea typeface="Verdana" panose="020B0604030504040204" pitchFamily="34" charset="0"/>
              <a:cs typeface="Verdana" panose="020B0604030504040204" pitchFamily="34" charset="0"/>
            </a:endParaRPr>
          </a:p>
          <a:p>
            <a:pPr marL="171450" indent="-171450" algn="just">
              <a:buFont typeface="Wingdings" panose="05000000000000000000" pitchFamily="2" charset="2"/>
              <a:buChar char="v"/>
            </a:pPr>
            <a:endParaRPr lang="es-ES_tradnl" sz="1200" dirty="0">
              <a:ea typeface="Verdana" panose="020B0604030504040204" pitchFamily="34" charset="0"/>
              <a:cs typeface="Verdana" panose="020B0604030504040204" pitchFamily="34" charset="0"/>
            </a:endParaRPr>
          </a:p>
          <a:p>
            <a:pPr marL="171450" indent="-171450" algn="just">
              <a:buFont typeface="Wingdings" panose="05000000000000000000" pitchFamily="2" charset="2"/>
              <a:buChar char="v"/>
            </a:pPr>
            <a:r>
              <a:rPr lang="es-ES_tradnl" sz="1200" dirty="0">
                <a:ea typeface="Verdana" panose="020B0604030504040204" pitchFamily="34" charset="0"/>
                <a:cs typeface="Verdana" panose="020B0604030504040204" pitchFamily="34" charset="0"/>
              </a:rPr>
              <a:t>En cuanto a estudios de cultura organizacional </a:t>
            </a:r>
            <a:r>
              <a:rPr lang="es-MX" sz="1200" dirty="0">
                <a:ea typeface="Verdana" panose="020B0604030504040204" pitchFamily="34" charset="0"/>
                <a:cs typeface="Verdana" panose="020B0604030504040204" pitchFamily="34" charset="0"/>
              </a:rPr>
              <a:t>de la sociedad civil, específicamente, como sindicatos, partidos políticos y ONG, </a:t>
            </a:r>
            <a:r>
              <a:rPr lang="es-ES_tradnl" sz="1200" dirty="0">
                <a:ea typeface="Verdana" panose="020B0604030504040204" pitchFamily="34" charset="0"/>
                <a:cs typeface="Verdana" panose="020B0604030504040204" pitchFamily="34" charset="0"/>
              </a:rPr>
              <a:t>y sobre todo en </a:t>
            </a:r>
            <a:r>
              <a:rPr lang="es-MX" sz="1200" dirty="0">
                <a:ea typeface="Verdana" panose="020B0604030504040204" pitchFamily="34" charset="0"/>
                <a:cs typeface="Verdana" panose="020B0604030504040204" pitchFamily="34" charset="0"/>
              </a:rPr>
              <a:t>organizaciones del campo de los contra públicos, de las resistencias, identidades-proyectos y de las formas organizaciones de la alegalidad, falta un camino por recorrer que haría grandes aportes al desarrollo de este tema. Sin embargo, los avances de la antropología social son un gran soporte en este sentido (García, 2001).</a:t>
            </a:r>
            <a:endParaRPr lang="es-CO" sz="1200" dirty="0">
              <a:ea typeface="Verdana" panose="020B0604030504040204" pitchFamily="34" charset="0"/>
              <a:cs typeface="Verdana" panose="020B0604030504040204" pitchFamily="34" charset="0"/>
            </a:endParaRPr>
          </a:p>
          <a:p>
            <a:pPr algn="just"/>
            <a:endParaRPr lang="es-CO" sz="1200" dirty="0">
              <a:ea typeface="Verdana" panose="020B0604030504040204" pitchFamily="34" charset="0"/>
              <a:cs typeface="Verdana" panose="020B0604030504040204" pitchFamily="34" charset="0"/>
            </a:endParaRPr>
          </a:p>
        </p:txBody>
      </p:sp>
      <p:pic>
        <p:nvPicPr>
          <p:cNvPr id="9" name="Imagen 8"/>
          <p:cNvPicPr>
            <a:picLocks noChangeAspect="1"/>
          </p:cNvPicPr>
          <p:nvPr/>
        </p:nvPicPr>
        <p:blipFill>
          <a:blip r:embed="rId3"/>
          <a:stretch>
            <a:fillRect/>
          </a:stretch>
        </p:blipFill>
        <p:spPr>
          <a:xfrm>
            <a:off x="9258976" y="3146861"/>
            <a:ext cx="280440" cy="847417"/>
          </a:xfrm>
          <a:prstGeom prst="rect">
            <a:avLst/>
          </a:prstGeom>
        </p:spPr>
      </p:pic>
      <p:cxnSp>
        <p:nvCxnSpPr>
          <p:cNvPr id="18" name="Conector angular 17"/>
          <p:cNvCxnSpPr>
            <a:stCxn id="13" idx="1"/>
            <a:endCxn id="12" idx="0"/>
          </p:cNvCxnSpPr>
          <p:nvPr/>
        </p:nvCxnSpPr>
        <p:spPr>
          <a:xfrm rot="10800000" flipV="1">
            <a:off x="5916608" y="4274149"/>
            <a:ext cx="2343067" cy="362259"/>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n 18"/>
          <p:cNvPicPr>
            <a:picLocks noChangeAspect="1"/>
          </p:cNvPicPr>
          <p:nvPr/>
        </p:nvPicPr>
        <p:blipFill>
          <a:blip r:embed="rId4"/>
          <a:stretch>
            <a:fillRect/>
          </a:stretch>
        </p:blipFill>
        <p:spPr>
          <a:xfrm>
            <a:off x="75782" y="3225449"/>
            <a:ext cx="317019" cy="847417"/>
          </a:xfrm>
          <a:prstGeom prst="rect">
            <a:avLst/>
          </a:prstGeom>
        </p:spPr>
      </p:pic>
    </p:spTree>
    <p:extLst>
      <p:ext uri="{BB962C8B-B14F-4D97-AF65-F5344CB8AC3E}">
        <p14:creationId xmlns:p14="http://schemas.microsoft.com/office/powerpoint/2010/main" val="2852502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375454"/>
            <a:ext cx="2531007" cy="1569627"/>
          </a:xfrm>
          <a:solidFill>
            <a:schemeClr val="bg1"/>
          </a:solidFill>
        </p:spPr>
        <p:txBody>
          <a:bodyPr/>
          <a:lstStyle/>
          <a:p>
            <a:pPr algn="just">
              <a:lnSpc>
                <a:spcPct val="100000"/>
              </a:lnSpc>
              <a:spcBef>
                <a:spcPts val="0"/>
              </a:spcBef>
            </a:pPr>
            <a:r>
              <a:rPr lang="es-ES_tradnl" sz="1100" dirty="0">
                <a:solidFill>
                  <a:srgbClr val="FF0000"/>
                </a:solidFill>
              </a:rPr>
              <a:t>Continua tema 3.</a:t>
            </a:r>
          </a:p>
          <a:p>
            <a:pPr algn="just"/>
            <a:r>
              <a:rPr lang="es-ES_tradnl" sz="1100" dirty="0" smtClean="0">
                <a:solidFill>
                  <a:srgbClr val="FF0000"/>
                </a:solidFill>
              </a:rPr>
              <a:t>Acompañar </a:t>
            </a:r>
            <a:r>
              <a:rPr lang="es-ES_tradnl" sz="1100" dirty="0">
                <a:solidFill>
                  <a:srgbClr val="FF0000"/>
                </a:solidFill>
              </a:rPr>
              <a:t>el texto con una </a:t>
            </a:r>
            <a:r>
              <a:rPr lang="es-ES_tradnl" sz="1100" dirty="0" smtClean="0">
                <a:solidFill>
                  <a:srgbClr val="FF0000"/>
                </a:solidFill>
              </a:rPr>
              <a:t>imagen que haga referencia a un listado.. </a:t>
            </a:r>
          </a:p>
          <a:p>
            <a:pPr algn="just"/>
            <a:r>
              <a:rPr lang="es-CO" sz="1100" dirty="0" smtClean="0">
                <a:solidFill>
                  <a:srgbClr val="FF0000"/>
                </a:solidFill>
                <a:ea typeface="Verdana" pitchFamily="34" charset="0"/>
                <a:cs typeface="Verdana" pitchFamily="34" charset="0"/>
              </a:rPr>
              <a:t>Botón </a:t>
            </a:r>
            <a:r>
              <a:rPr lang="es-CO" sz="1100" dirty="0">
                <a:solidFill>
                  <a:srgbClr val="FF0000"/>
                </a:solidFill>
                <a:ea typeface="Verdana" pitchFamily="34" charset="0"/>
                <a:cs typeface="Verdana" pitchFamily="34" charset="0"/>
              </a:rPr>
              <a:t>siguiente continua con el tema.</a:t>
            </a:r>
            <a:br>
              <a:rPr lang="es-CO" sz="1100" dirty="0">
                <a:solidFill>
                  <a:srgbClr val="FF0000"/>
                </a:solidFill>
                <a:ea typeface="Verdana" pitchFamily="34" charset="0"/>
                <a:cs typeface="Verdana" pitchFamily="34" charset="0"/>
              </a:rPr>
            </a:br>
            <a:r>
              <a:rPr lang="es-CO" sz="1100" dirty="0">
                <a:solidFill>
                  <a:srgbClr val="FF0000"/>
                </a:solidFill>
                <a:ea typeface="Verdana" pitchFamily="34" charset="0"/>
                <a:cs typeface="Verdana" pitchFamily="34" charset="0"/>
              </a:rPr>
              <a:t>Botón atrás </a:t>
            </a:r>
          </a:p>
          <a:p>
            <a:pPr algn="just"/>
            <a:r>
              <a:rPr lang="es-CO" sz="1100" dirty="0">
                <a:solidFill>
                  <a:srgbClr val="FF0000"/>
                </a:solidFill>
                <a:ea typeface="Verdana" pitchFamily="34" charset="0"/>
                <a:cs typeface="Verdana" pitchFamily="34" charset="0"/>
              </a:rPr>
              <a:t>El ícono Importante genera otro nivel de interacción</a:t>
            </a:r>
            <a:r>
              <a:rPr lang="es-CO" sz="1100" dirty="0" smtClean="0">
                <a:solidFill>
                  <a:srgbClr val="FF0000"/>
                </a:solidFill>
                <a:ea typeface="Verdana" pitchFamily="34" charset="0"/>
                <a:cs typeface="Verdana" pitchFamily="34" charset="0"/>
              </a:rPr>
              <a:t>.</a:t>
            </a:r>
            <a:endParaRPr lang="es-ES_tradnl" sz="1100" dirty="0">
              <a:solidFill>
                <a:srgbClr val="FF0000"/>
              </a:solidFill>
            </a:endParaRPr>
          </a:p>
          <a:p>
            <a:pPr algn="just">
              <a:lnSpc>
                <a:spcPct val="100000"/>
              </a:lnSpc>
              <a:spcBef>
                <a:spcPts val="0"/>
              </a:spcBef>
            </a:pPr>
            <a:endParaRPr lang="es-ES_tradnl" sz="1100" dirty="0"/>
          </a:p>
        </p:txBody>
      </p:sp>
      <p:sp>
        <p:nvSpPr>
          <p:cNvPr id="48" name="CuadroTexto 47"/>
          <p:cNvSpPr txBox="1"/>
          <p:nvPr/>
        </p:nvSpPr>
        <p:spPr>
          <a:xfrm>
            <a:off x="455317" y="1283897"/>
            <a:ext cx="8721314"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a:solidFill>
                  <a:schemeClr val="tx1"/>
                </a:solidFill>
                <a:ea typeface="Verdana" pitchFamily="34" charset="0"/>
                <a:cs typeface="Verdana" pitchFamily="34" charset="0"/>
              </a:rPr>
              <a:t>Implicaciones organizacionales de la nueva mirada de lo público desde una perspectiva cultural</a:t>
            </a:r>
            <a:r>
              <a:rPr lang="es-ES_tradnl" sz="1200" b="1" dirty="0" smtClean="0">
                <a:solidFill>
                  <a:schemeClr val="tx1"/>
                </a:solidFill>
                <a:ea typeface="Verdana" pitchFamily="34" charset="0"/>
                <a:cs typeface="Verdana" pitchFamily="34" charset="0"/>
              </a:rPr>
              <a:t>.</a:t>
            </a:r>
          </a:p>
          <a:p>
            <a:endParaRPr lang="es-CO" sz="1200" b="1" dirty="0" smtClean="0">
              <a:solidFill>
                <a:schemeClr val="tx1"/>
              </a:solidFill>
              <a:ea typeface="Verdana" pitchFamily="34" charset="0"/>
              <a:cs typeface="Verdana" pitchFamily="34" charset="0"/>
            </a:endParaRPr>
          </a:p>
          <a:p>
            <a:r>
              <a:rPr lang="es-CO" sz="1200" dirty="0" smtClean="0">
                <a:solidFill>
                  <a:schemeClr val="tx1"/>
                </a:solidFill>
                <a:ea typeface="Verdana" pitchFamily="34" charset="0"/>
                <a:cs typeface="Verdana" pitchFamily="34" charset="0"/>
              </a:rPr>
              <a:t>Una </a:t>
            </a:r>
            <a:r>
              <a:rPr lang="es-CO" sz="1200" dirty="0">
                <a:solidFill>
                  <a:schemeClr val="tx1"/>
                </a:solidFill>
                <a:ea typeface="Verdana" pitchFamily="34" charset="0"/>
                <a:cs typeface="Verdana" pitchFamily="34" charset="0"/>
              </a:rPr>
              <a:t>de las consecuencias de este nuevo paradigma de lo público es la migración de los contenidos de los componentes de la cultura organizacional de un campo de lo público a otro</a:t>
            </a:r>
            <a:r>
              <a:rPr lang="es-CO" sz="1200" dirty="0" smtClean="0">
                <a:solidFill>
                  <a:schemeClr val="tx1"/>
                </a:solidFill>
                <a:ea typeface="Verdana" pitchFamily="34" charset="0"/>
                <a:cs typeface="Verdana" pitchFamily="34" charset="0"/>
              </a:rPr>
              <a:t>:</a:t>
            </a:r>
            <a:endParaRPr lang="es-CO" sz="1200"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pic>
        <p:nvPicPr>
          <p:cNvPr id="5" name="Imagen 4"/>
          <p:cNvPicPr>
            <a:picLocks noChangeAspect="1"/>
          </p:cNvPicPr>
          <p:nvPr/>
        </p:nvPicPr>
        <p:blipFill rotWithShape="1">
          <a:blip r:embed="rId2"/>
          <a:srcRect t="9473" r="356" b="8057"/>
          <a:stretch/>
        </p:blipFill>
        <p:spPr>
          <a:xfrm>
            <a:off x="530209" y="2231372"/>
            <a:ext cx="4033361" cy="3283737"/>
          </a:xfrm>
          <a:prstGeom prst="rect">
            <a:avLst/>
          </a:prstGeom>
        </p:spPr>
      </p:pic>
      <p:sp>
        <p:nvSpPr>
          <p:cNvPr id="6" name="Rectángulo 5"/>
          <p:cNvSpPr/>
          <p:nvPr/>
        </p:nvSpPr>
        <p:spPr>
          <a:xfrm>
            <a:off x="4821469" y="2817426"/>
            <a:ext cx="2923504" cy="461665"/>
          </a:xfrm>
          <a:prstGeom prst="rect">
            <a:avLst/>
          </a:prstGeom>
        </p:spPr>
        <p:txBody>
          <a:bodyPr wrap="square">
            <a:spAutoFit/>
          </a:bodyPr>
          <a:lstStyle/>
          <a:p>
            <a:r>
              <a:rPr lang="es-CO" sz="1200" dirty="0" smtClean="0">
                <a:ea typeface="Verdana" panose="020B0604030504040204" pitchFamily="34" charset="0"/>
                <a:cs typeface="Verdana" panose="020B0604030504040204" pitchFamily="34" charset="0"/>
              </a:rPr>
              <a:t>Del </a:t>
            </a:r>
            <a:r>
              <a:rPr lang="es-CO" sz="1200" dirty="0">
                <a:ea typeface="Verdana" panose="020B0604030504040204" pitchFamily="34" charset="0"/>
                <a:cs typeface="Verdana" panose="020B0604030504040204" pitchFamily="34" charset="0"/>
              </a:rPr>
              <a:t>campo del mercado en lo público (lucrativo) al campo del Estado y viceversa.</a:t>
            </a:r>
          </a:p>
        </p:txBody>
      </p:sp>
      <p:sp>
        <p:nvSpPr>
          <p:cNvPr id="8" name="Rectángulo 7"/>
          <p:cNvSpPr/>
          <p:nvPr/>
        </p:nvSpPr>
        <p:spPr>
          <a:xfrm>
            <a:off x="4847585" y="3588377"/>
            <a:ext cx="2920720" cy="461665"/>
          </a:xfrm>
          <a:prstGeom prst="rect">
            <a:avLst/>
          </a:prstGeom>
        </p:spPr>
        <p:txBody>
          <a:bodyPr wrap="square">
            <a:spAutoFit/>
          </a:bodyPr>
          <a:lstStyle/>
          <a:p>
            <a:r>
              <a:rPr lang="es-CO" sz="1200" dirty="0" smtClean="0">
                <a:ea typeface="Verdana" panose="020B0604030504040204" pitchFamily="34" charset="0"/>
                <a:cs typeface="Verdana" panose="020B0604030504040204" pitchFamily="34" charset="0"/>
              </a:rPr>
              <a:t>Del </a:t>
            </a:r>
            <a:r>
              <a:rPr lang="es-CO" sz="1200" dirty="0">
                <a:ea typeface="Verdana" panose="020B0604030504040204" pitchFamily="34" charset="0"/>
                <a:cs typeface="Verdana" panose="020B0604030504040204" pitchFamily="34" charset="0"/>
              </a:rPr>
              <a:t>campo de la sociedad civil al campo del Estado y viceversa.</a:t>
            </a:r>
          </a:p>
        </p:txBody>
      </p:sp>
      <p:sp>
        <p:nvSpPr>
          <p:cNvPr id="9" name="Rectángulo 8"/>
          <p:cNvSpPr/>
          <p:nvPr/>
        </p:nvSpPr>
        <p:spPr>
          <a:xfrm>
            <a:off x="4851713" y="4411515"/>
            <a:ext cx="4221030" cy="646331"/>
          </a:xfrm>
          <a:prstGeom prst="rect">
            <a:avLst/>
          </a:prstGeom>
        </p:spPr>
        <p:txBody>
          <a:bodyPr wrap="square">
            <a:spAutoFit/>
          </a:bodyPr>
          <a:lstStyle/>
          <a:p>
            <a:r>
              <a:rPr lang="es-CO" sz="1200" dirty="0" smtClean="0">
                <a:ea typeface="Verdana" panose="020B0604030504040204" pitchFamily="34" charset="0"/>
                <a:cs typeface="Verdana" panose="020B0604030504040204" pitchFamily="34" charset="0"/>
              </a:rPr>
              <a:t>Del </a:t>
            </a:r>
            <a:r>
              <a:rPr lang="es-CO" sz="1200" dirty="0">
                <a:ea typeface="Verdana" panose="020B0604030504040204" pitchFamily="34" charset="0"/>
                <a:cs typeface="Verdana" panose="020B0604030504040204" pitchFamily="34" charset="0"/>
              </a:rPr>
              <a:t>campo de las organizaciones de contra-públicos, de resistencias, de identidades-proyectos y de organizaciones alegales en lo público al campo del Estado y viceversa</a:t>
            </a:r>
            <a:r>
              <a:rPr lang="es-CO" sz="1200" dirty="0" smtClean="0">
                <a:ea typeface="Verdana" panose="020B0604030504040204" pitchFamily="34" charset="0"/>
                <a:cs typeface="Verdana" panose="020B0604030504040204" pitchFamily="34" charset="0"/>
              </a:rPr>
              <a:t>.</a:t>
            </a:r>
            <a:endParaRPr lang="es-CO" sz="1200" dirty="0">
              <a:ea typeface="Verdana" panose="020B0604030504040204" pitchFamily="34" charset="0"/>
              <a:cs typeface="Verdana" panose="020B0604030504040204" pitchFamily="34" charset="0"/>
            </a:endParaRPr>
          </a:p>
        </p:txBody>
      </p:sp>
      <p:grpSp>
        <p:nvGrpSpPr>
          <p:cNvPr id="29" name="Grupo 28"/>
          <p:cNvGrpSpPr/>
          <p:nvPr/>
        </p:nvGrpSpPr>
        <p:grpSpPr>
          <a:xfrm>
            <a:off x="4445740" y="5497809"/>
            <a:ext cx="4225057" cy="1619219"/>
            <a:chOff x="691090" y="6160443"/>
            <a:chExt cx="4225057" cy="1619219"/>
          </a:xfrm>
        </p:grpSpPr>
        <p:pic>
          <p:nvPicPr>
            <p:cNvPr id="12" name="Imagen 11"/>
            <p:cNvPicPr>
              <a:picLocks noChangeAspect="1"/>
            </p:cNvPicPr>
            <p:nvPr/>
          </p:nvPicPr>
          <p:blipFill>
            <a:blip r:embed="rId3"/>
            <a:stretch>
              <a:fillRect/>
            </a:stretch>
          </p:blipFill>
          <p:spPr>
            <a:xfrm>
              <a:off x="691090" y="6160443"/>
              <a:ext cx="2962913" cy="603556"/>
            </a:xfrm>
            <a:prstGeom prst="rect">
              <a:avLst/>
            </a:prstGeom>
          </p:spPr>
        </p:pic>
        <p:sp>
          <p:nvSpPr>
            <p:cNvPr id="19" name="Redondear rectángulo de esquina diagonal 26"/>
            <p:cNvSpPr/>
            <p:nvPr/>
          </p:nvSpPr>
          <p:spPr>
            <a:xfrm>
              <a:off x="720007" y="6622154"/>
              <a:ext cx="4196140" cy="115750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Estos procesos de migración en materia de cultura de las organizaciones públicas han jugado un especial papel en los cambios paradigmáticos de la gestión pública estatal y no estatal que implica procesos a su vez de traducción cultural de uno a otro campo.</a:t>
              </a:r>
            </a:p>
          </p:txBody>
        </p:sp>
      </p:grpSp>
      <p:pic>
        <p:nvPicPr>
          <p:cNvPr id="18" name="Imagen 17"/>
          <p:cNvPicPr>
            <a:picLocks noChangeAspect="1"/>
          </p:cNvPicPr>
          <p:nvPr/>
        </p:nvPicPr>
        <p:blipFill>
          <a:blip r:embed="rId4"/>
          <a:stretch>
            <a:fillRect/>
          </a:stretch>
        </p:blipFill>
        <p:spPr>
          <a:xfrm>
            <a:off x="9232825" y="3304471"/>
            <a:ext cx="280440" cy="847417"/>
          </a:xfrm>
          <a:prstGeom prst="rect">
            <a:avLst/>
          </a:prstGeom>
        </p:spPr>
      </p:pic>
      <p:pic>
        <p:nvPicPr>
          <p:cNvPr id="10" name="Imagen 9"/>
          <p:cNvPicPr>
            <a:picLocks noChangeAspect="1"/>
          </p:cNvPicPr>
          <p:nvPr/>
        </p:nvPicPr>
        <p:blipFill>
          <a:blip r:embed="rId5"/>
          <a:stretch>
            <a:fillRect/>
          </a:stretch>
        </p:blipFill>
        <p:spPr>
          <a:xfrm>
            <a:off x="100803" y="3348043"/>
            <a:ext cx="317019" cy="847417"/>
          </a:xfrm>
          <a:prstGeom prst="rect">
            <a:avLst/>
          </a:prstGeom>
        </p:spPr>
      </p:pic>
      <p:cxnSp>
        <p:nvCxnSpPr>
          <p:cNvPr id="17" name="Conector recto de flecha 16"/>
          <p:cNvCxnSpPr>
            <a:endCxn id="6" idx="1"/>
          </p:cNvCxnSpPr>
          <p:nvPr/>
        </p:nvCxnSpPr>
        <p:spPr>
          <a:xfrm>
            <a:off x="3562597" y="3048258"/>
            <a:ext cx="125887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8" idx="1"/>
          </p:cNvCxnSpPr>
          <p:nvPr/>
        </p:nvCxnSpPr>
        <p:spPr>
          <a:xfrm flipV="1">
            <a:off x="3031827" y="3819210"/>
            <a:ext cx="1815758" cy="111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endCxn id="9" idx="1"/>
          </p:cNvCxnSpPr>
          <p:nvPr/>
        </p:nvCxnSpPr>
        <p:spPr>
          <a:xfrm>
            <a:off x="2220680" y="4726920"/>
            <a:ext cx="2631033" cy="77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0" name="Picture 2"/>
          <p:cNvPicPr/>
          <p:nvPr/>
        </p:nvPicPr>
        <p:blipFill rotWithShape="1">
          <a:blip r:embed="rId6">
            <a:extLst>
              <a:ext uri="{28A0092B-C50C-407E-A947-70E740481C1C}">
                <a14:useLocalDpi xmlns:a14="http://schemas.microsoft.com/office/drawing/2010/main" val="0"/>
              </a:ext>
            </a:extLst>
          </a:blip>
          <a:srcRect l="3073" t="68081" r="91219" b="22214"/>
          <a:stretch/>
        </p:blipFill>
        <p:spPr bwMode="auto">
          <a:xfrm>
            <a:off x="8398592" y="4998471"/>
            <a:ext cx="354508" cy="50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Conector angular 30"/>
          <p:cNvCxnSpPr>
            <a:stCxn id="30" idx="1"/>
            <a:endCxn id="12" idx="0"/>
          </p:cNvCxnSpPr>
          <p:nvPr/>
        </p:nvCxnSpPr>
        <p:spPr>
          <a:xfrm rot="10800000" flipV="1">
            <a:off x="5927198" y="5252945"/>
            <a:ext cx="2471395" cy="24486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947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399204"/>
            <a:ext cx="2531007" cy="1198590"/>
          </a:xfrm>
          <a:solidFill>
            <a:schemeClr val="bg1"/>
          </a:solidFill>
        </p:spPr>
        <p:txBody>
          <a:bodyPr>
            <a:normAutofit lnSpcReduction="10000"/>
          </a:bodyPr>
          <a:lstStyle/>
          <a:p>
            <a:pPr algn="just">
              <a:lnSpc>
                <a:spcPct val="100000"/>
              </a:lnSpc>
              <a:spcBef>
                <a:spcPts val="0"/>
              </a:spcBef>
            </a:pPr>
            <a:r>
              <a:rPr lang="es-ES_tradnl" sz="1100" dirty="0" smtClean="0">
                <a:solidFill>
                  <a:srgbClr val="FF0000"/>
                </a:solidFill>
              </a:rPr>
              <a:t>Continuación tema 3.</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texto con </a:t>
            </a:r>
            <a:r>
              <a:rPr lang="es-ES_tradnl" sz="1100" dirty="0" smtClean="0">
                <a:solidFill>
                  <a:srgbClr val="FF0000"/>
                </a:solidFill>
              </a:rPr>
              <a:t>enumeración como se muestra en la pantalla.</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CO" sz="1100" dirty="0">
                <a:solidFill>
                  <a:srgbClr val="FF0000"/>
                </a:solidFill>
              </a:rPr>
              <a:t>Botón siguiente continua con el tema.</a:t>
            </a:r>
            <a:br>
              <a:rPr lang="es-CO" sz="1100" dirty="0">
                <a:solidFill>
                  <a:srgbClr val="FF0000"/>
                </a:solidFill>
              </a:rPr>
            </a:br>
            <a:r>
              <a:rPr lang="es-CO" sz="1100" dirty="0">
                <a:solidFill>
                  <a:srgbClr val="FF0000"/>
                </a:solidFill>
              </a:rPr>
              <a:t>Botón atrás </a:t>
            </a:r>
          </a:p>
          <a:p>
            <a:pPr algn="just">
              <a:lnSpc>
                <a:spcPct val="100000"/>
              </a:lnSpc>
              <a:spcBef>
                <a:spcPts val="0"/>
              </a:spcBef>
            </a:pPr>
            <a:endParaRPr lang="es-ES_tradnl" sz="1100" dirty="0" smtClean="0"/>
          </a:p>
          <a:p>
            <a:pPr algn="just">
              <a:lnSpc>
                <a:spcPct val="100000"/>
              </a:lnSpc>
              <a:spcBef>
                <a:spcPts val="0"/>
              </a:spcBef>
            </a:pPr>
            <a:endParaRPr lang="es-ES_tradnl" sz="1100" dirty="0"/>
          </a:p>
          <a:p>
            <a:pPr algn="just">
              <a:lnSpc>
                <a:spcPct val="100000"/>
              </a:lnSpc>
              <a:spcBef>
                <a:spcPts val="0"/>
              </a:spcBef>
            </a:pPr>
            <a:endParaRPr lang="es-ES_tradnl" sz="1100" dirty="0"/>
          </a:p>
          <a:p>
            <a:pPr algn="just">
              <a:lnSpc>
                <a:spcPct val="100000"/>
              </a:lnSpc>
              <a:spcBef>
                <a:spcPts val="0"/>
              </a:spcBef>
            </a:pPr>
            <a:endParaRPr lang="es-ES_tradnl" sz="1100" dirty="0"/>
          </a:p>
        </p:txBody>
      </p:sp>
      <p:sp>
        <p:nvSpPr>
          <p:cNvPr id="48" name="CuadroTexto 47"/>
          <p:cNvSpPr txBox="1"/>
          <p:nvPr/>
        </p:nvSpPr>
        <p:spPr>
          <a:xfrm>
            <a:off x="455318" y="1283897"/>
            <a:ext cx="8972016" cy="64633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a:solidFill>
                  <a:schemeClr val="tx1"/>
                </a:solidFill>
                <a:ea typeface="Verdana" pitchFamily="34" charset="0"/>
                <a:cs typeface="Verdana" pitchFamily="34" charset="0"/>
              </a:rPr>
              <a:t>Implicaciones organizacionales de la nueva mirada de lo público desde una perspectiva cultural</a:t>
            </a:r>
            <a:r>
              <a:rPr lang="es-ES_tradnl" sz="1200" b="1" dirty="0" smtClean="0">
                <a:solidFill>
                  <a:schemeClr val="tx1"/>
                </a:solidFill>
                <a:ea typeface="Verdana" pitchFamily="34" charset="0"/>
                <a:cs typeface="Verdana" pitchFamily="34" charset="0"/>
              </a:rPr>
              <a:t>.</a:t>
            </a:r>
          </a:p>
          <a:p>
            <a:endParaRPr lang="es-ES_tradnl" sz="1200" b="1" dirty="0">
              <a:solidFill>
                <a:schemeClr val="tx1"/>
              </a:solidFill>
              <a:ea typeface="Verdana" pitchFamily="34" charset="0"/>
              <a:cs typeface="Verdana" pitchFamily="34" charset="0"/>
            </a:endParaRPr>
          </a:p>
          <a:p>
            <a:r>
              <a:rPr lang="es-CO" sz="1200" dirty="0">
                <a:solidFill>
                  <a:schemeClr val="tx1"/>
                </a:solidFill>
                <a:ea typeface="Verdana" pitchFamily="34" charset="0"/>
                <a:cs typeface="Verdana" pitchFamily="34" charset="0"/>
              </a:rPr>
              <a:t>Según Ramio (2001), la corriente </a:t>
            </a:r>
            <a:r>
              <a:rPr lang="es-CO" sz="1200" dirty="0" err="1">
                <a:solidFill>
                  <a:schemeClr val="tx1"/>
                </a:solidFill>
                <a:ea typeface="Verdana" pitchFamily="34" charset="0"/>
                <a:cs typeface="Verdana" pitchFamily="34" charset="0"/>
              </a:rPr>
              <a:t>neopública</a:t>
            </a:r>
            <a:r>
              <a:rPr lang="es-CO" sz="1200" dirty="0">
                <a:solidFill>
                  <a:schemeClr val="tx1"/>
                </a:solidFill>
                <a:ea typeface="Verdana" pitchFamily="34" charset="0"/>
                <a:cs typeface="Verdana" pitchFamily="34" charset="0"/>
              </a:rPr>
              <a:t> plantea una cultura de las organizaciones públicas basada en</a:t>
            </a:r>
            <a:r>
              <a:rPr lang="es-CO" sz="1200" dirty="0" smtClean="0">
                <a:solidFill>
                  <a:schemeClr val="tx1"/>
                </a:solidFill>
                <a:ea typeface="Verdana" pitchFamily="34" charset="0"/>
                <a:cs typeface="Verdana" pitchFamily="34" charset="0"/>
              </a:rPr>
              <a:t>:</a:t>
            </a:r>
            <a:endParaRPr lang="es-CO" sz="1200"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pic>
        <p:nvPicPr>
          <p:cNvPr id="5" name="Imagen 4"/>
          <p:cNvPicPr>
            <a:picLocks noChangeAspect="1"/>
          </p:cNvPicPr>
          <p:nvPr/>
        </p:nvPicPr>
        <p:blipFill>
          <a:blip r:embed="rId2"/>
          <a:stretch>
            <a:fillRect/>
          </a:stretch>
        </p:blipFill>
        <p:spPr>
          <a:xfrm>
            <a:off x="590713" y="1996782"/>
            <a:ext cx="508111" cy="635156"/>
          </a:xfrm>
          <a:prstGeom prst="rect">
            <a:avLst/>
          </a:prstGeom>
        </p:spPr>
      </p:pic>
      <p:sp>
        <p:nvSpPr>
          <p:cNvPr id="6" name="CuadroTexto 5"/>
          <p:cNvSpPr txBox="1"/>
          <p:nvPr/>
        </p:nvSpPr>
        <p:spPr>
          <a:xfrm>
            <a:off x="1082671" y="2140590"/>
            <a:ext cx="6540635" cy="261610"/>
          </a:xfrm>
          <a:prstGeom prst="rect">
            <a:avLst/>
          </a:prstGeom>
          <a:noFill/>
        </p:spPr>
        <p:txBody>
          <a:bodyPr wrap="square" rtlCol="0">
            <a:spAutoFit/>
          </a:bodyPr>
          <a:lstStyle/>
          <a:p>
            <a:r>
              <a:rPr lang="es-MX" sz="1100" b="1" dirty="0"/>
              <a:t>La repolitización del Estado: </a:t>
            </a:r>
            <a:r>
              <a:rPr lang="es-MX" sz="1100" dirty="0"/>
              <a:t>Preponderancia de la política sobre la economía.</a:t>
            </a:r>
            <a:endParaRPr lang="es-CO" sz="1100" dirty="0">
              <a:ea typeface="Verdana" panose="020B0604030504040204" pitchFamily="34" charset="0"/>
              <a:cs typeface="Verdana" panose="020B0604030504040204" pitchFamily="34" charset="0"/>
            </a:endParaRPr>
          </a:p>
        </p:txBody>
      </p:sp>
      <p:pic>
        <p:nvPicPr>
          <p:cNvPr id="8" name="Imagen 7"/>
          <p:cNvPicPr>
            <a:picLocks noChangeAspect="1"/>
          </p:cNvPicPr>
          <p:nvPr/>
        </p:nvPicPr>
        <p:blipFill>
          <a:blip r:embed="rId3"/>
          <a:stretch>
            <a:fillRect/>
          </a:stretch>
        </p:blipFill>
        <p:spPr>
          <a:xfrm>
            <a:off x="616471" y="2686457"/>
            <a:ext cx="466200" cy="508125"/>
          </a:xfrm>
          <a:prstGeom prst="rect">
            <a:avLst/>
          </a:prstGeom>
        </p:spPr>
      </p:pic>
      <p:sp>
        <p:nvSpPr>
          <p:cNvPr id="9" name="CuadroTexto 8"/>
          <p:cNvSpPr txBox="1"/>
          <p:nvPr/>
        </p:nvSpPr>
        <p:spPr>
          <a:xfrm>
            <a:off x="1082671" y="2597794"/>
            <a:ext cx="8049454" cy="600164"/>
          </a:xfrm>
          <a:prstGeom prst="rect">
            <a:avLst/>
          </a:prstGeom>
          <a:noFill/>
        </p:spPr>
        <p:txBody>
          <a:bodyPr wrap="square" rtlCol="0">
            <a:spAutoFit/>
          </a:bodyPr>
          <a:lstStyle/>
          <a:p>
            <a:pPr lvl="0" algn="just"/>
            <a:r>
              <a:rPr lang="es-MX" sz="1100" b="1" dirty="0">
                <a:ea typeface="Verdana" panose="020B0604030504040204" pitchFamily="34" charset="0"/>
                <a:cs typeface="Verdana" panose="020B0604030504040204" pitchFamily="34" charset="0"/>
              </a:rPr>
              <a:t>La participación de la ciudadanía en los asuntos públicos:</a:t>
            </a:r>
            <a:r>
              <a:rPr lang="es-MX" sz="1100" dirty="0">
                <a:ea typeface="Verdana" panose="020B0604030504040204" pitchFamily="34" charset="0"/>
                <a:cs typeface="Verdana" panose="020B0604030504040204" pitchFamily="34" charset="0"/>
              </a:rPr>
              <a:t> El concepto de ciudadano debe ser el centro de la relegitimación de la administración pública, mediante la expresión abierta, activa y pluralista de las opiniones. El rol del ciudadano debe ser activo en todas las dimensiones de lo público y del Estado</a:t>
            </a:r>
            <a:r>
              <a:rPr lang="es-MX" sz="1100" dirty="0" smtClean="0">
                <a:ea typeface="Verdana" panose="020B0604030504040204" pitchFamily="34" charset="0"/>
                <a:cs typeface="Verdana" panose="020B0604030504040204" pitchFamily="34" charset="0"/>
              </a:rPr>
              <a:t>.</a:t>
            </a:r>
            <a:endParaRPr lang="es-CO" sz="1100" dirty="0">
              <a:ea typeface="Verdana" panose="020B0604030504040204" pitchFamily="34" charset="0"/>
              <a:cs typeface="Verdana" panose="020B0604030504040204" pitchFamily="34" charset="0"/>
            </a:endParaRPr>
          </a:p>
        </p:txBody>
      </p:sp>
      <p:pic>
        <p:nvPicPr>
          <p:cNvPr id="10" name="Imagen 9"/>
          <p:cNvPicPr>
            <a:picLocks noChangeAspect="1"/>
          </p:cNvPicPr>
          <p:nvPr/>
        </p:nvPicPr>
        <p:blipFill>
          <a:blip r:embed="rId4"/>
          <a:stretch>
            <a:fillRect/>
          </a:stretch>
        </p:blipFill>
        <p:spPr>
          <a:xfrm>
            <a:off x="599672" y="3239269"/>
            <a:ext cx="513769" cy="477254"/>
          </a:xfrm>
          <a:prstGeom prst="rect">
            <a:avLst/>
          </a:prstGeom>
        </p:spPr>
      </p:pic>
      <p:sp>
        <p:nvSpPr>
          <p:cNvPr id="11" name="CuadroTexto 10"/>
          <p:cNvSpPr txBox="1"/>
          <p:nvPr/>
        </p:nvSpPr>
        <p:spPr>
          <a:xfrm>
            <a:off x="1113440" y="3228883"/>
            <a:ext cx="8115575" cy="430887"/>
          </a:xfrm>
          <a:prstGeom prst="rect">
            <a:avLst/>
          </a:prstGeom>
          <a:noFill/>
        </p:spPr>
        <p:txBody>
          <a:bodyPr wrap="square" rtlCol="0">
            <a:spAutoFit/>
          </a:bodyPr>
          <a:lstStyle/>
          <a:p>
            <a:pPr lvl="0"/>
            <a:r>
              <a:rPr lang="es-MX" sz="1100" b="1" dirty="0"/>
              <a:t>La ética como eje de los asuntos públicos:</a:t>
            </a:r>
            <a:r>
              <a:rPr lang="es-MX" sz="1100" dirty="0"/>
              <a:t> “Se deben reforzar los valores de la cosa pública en los empleados públicos y crear una cultura administrativa asociada tanto a la eficacia y a la eficiencia como a la ética en la gestión pública” (Ramio, 2001, p. 3</a:t>
            </a:r>
            <a:r>
              <a:rPr lang="es-MX" sz="1100" dirty="0" smtClean="0"/>
              <a:t>).</a:t>
            </a:r>
            <a:endParaRPr lang="es-CO" sz="1100" dirty="0"/>
          </a:p>
        </p:txBody>
      </p:sp>
      <p:pic>
        <p:nvPicPr>
          <p:cNvPr id="13" name="Imagen 12"/>
          <p:cNvPicPr>
            <a:picLocks noChangeAspect="1"/>
          </p:cNvPicPr>
          <p:nvPr/>
        </p:nvPicPr>
        <p:blipFill>
          <a:blip r:embed="rId5"/>
          <a:stretch>
            <a:fillRect/>
          </a:stretch>
        </p:blipFill>
        <p:spPr>
          <a:xfrm>
            <a:off x="592626" y="3778244"/>
            <a:ext cx="520814" cy="533531"/>
          </a:xfrm>
          <a:prstGeom prst="rect">
            <a:avLst/>
          </a:prstGeom>
        </p:spPr>
      </p:pic>
      <p:sp>
        <p:nvSpPr>
          <p:cNvPr id="16" name="Rectángulo 15"/>
          <p:cNvSpPr/>
          <p:nvPr/>
        </p:nvSpPr>
        <p:spPr>
          <a:xfrm>
            <a:off x="1098823" y="3687177"/>
            <a:ext cx="8033301" cy="769441"/>
          </a:xfrm>
          <a:prstGeom prst="rect">
            <a:avLst/>
          </a:prstGeom>
        </p:spPr>
        <p:txBody>
          <a:bodyPr wrap="square">
            <a:spAutoFit/>
          </a:bodyPr>
          <a:lstStyle/>
          <a:p>
            <a:pPr algn="just"/>
            <a:r>
              <a:rPr lang="es-CO" sz="1100" b="1" dirty="0" smtClean="0">
                <a:ea typeface="Verdana" panose="020B0604030504040204" pitchFamily="34" charset="0"/>
                <a:cs typeface="Verdana" panose="020B0604030504040204" pitchFamily="34" charset="0"/>
              </a:rPr>
              <a:t>El </a:t>
            </a:r>
            <a:r>
              <a:rPr lang="es-CO" sz="1100" b="1" dirty="0">
                <a:ea typeface="Verdana" panose="020B0604030504040204" pitchFamily="34" charset="0"/>
                <a:cs typeface="Verdana" panose="020B0604030504040204" pitchFamily="34" charset="0"/>
              </a:rPr>
              <a:t>reconocimiento de los derechos ciudadanos: </a:t>
            </a:r>
            <a:r>
              <a:rPr lang="es-CO" sz="1100" dirty="0">
                <a:ea typeface="Verdana" panose="020B0604030504040204" pitchFamily="34" charset="0"/>
                <a:cs typeface="Verdana" panose="020B0604030504040204" pitchFamily="34" charset="0"/>
              </a:rPr>
              <a:t>El ciudadano se ubica en oposición al concepto de cliente de los bienes y servicios del Estado, se plantea como un accionista político y económico de la administración pública y, por tanto, ha de tener más derechos e incluso deberes que un cliente, ya que “entre la administración pública y la ciudadanía no hay un contrato comercial sino un contrato social y político” (Ramio, 2001, p. 4).</a:t>
            </a:r>
          </a:p>
        </p:txBody>
      </p:sp>
      <p:pic>
        <p:nvPicPr>
          <p:cNvPr id="17" name="Imagen 16"/>
          <p:cNvPicPr>
            <a:picLocks noChangeAspect="1"/>
          </p:cNvPicPr>
          <p:nvPr/>
        </p:nvPicPr>
        <p:blipFill>
          <a:blip r:embed="rId6"/>
          <a:stretch>
            <a:fillRect/>
          </a:stretch>
        </p:blipFill>
        <p:spPr>
          <a:xfrm>
            <a:off x="520750" y="4370080"/>
            <a:ext cx="597031" cy="508125"/>
          </a:xfrm>
          <a:prstGeom prst="rect">
            <a:avLst/>
          </a:prstGeom>
        </p:spPr>
      </p:pic>
      <p:sp>
        <p:nvSpPr>
          <p:cNvPr id="18" name="CuadroTexto 17"/>
          <p:cNvSpPr txBox="1"/>
          <p:nvPr/>
        </p:nvSpPr>
        <p:spPr>
          <a:xfrm>
            <a:off x="1113440" y="4426554"/>
            <a:ext cx="8018684" cy="430887"/>
          </a:xfrm>
          <a:prstGeom prst="rect">
            <a:avLst/>
          </a:prstGeom>
          <a:noFill/>
        </p:spPr>
        <p:txBody>
          <a:bodyPr wrap="square" rtlCol="0">
            <a:spAutoFit/>
          </a:bodyPr>
          <a:lstStyle/>
          <a:p>
            <a:pPr lvl="0" algn="just"/>
            <a:r>
              <a:rPr lang="es-MX" sz="1100" dirty="0"/>
              <a:t>Una acción organizacional orientada a la satisfacción de los ciudadanos en la simplificación de los procesos y procedimientos, en el tiempo de acceso a los mismos y en la calidad</a:t>
            </a:r>
            <a:r>
              <a:rPr lang="es-MX" sz="1100" dirty="0" smtClean="0"/>
              <a:t>.</a:t>
            </a:r>
            <a:endParaRPr lang="es-CO" sz="1100" dirty="0"/>
          </a:p>
        </p:txBody>
      </p:sp>
      <p:pic>
        <p:nvPicPr>
          <p:cNvPr id="19" name="Imagen 18"/>
          <p:cNvPicPr>
            <a:picLocks noChangeAspect="1"/>
          </p:cNvPicPr>
          <p:nvPr/>
        </p:nvPicPr>
        <p:blipFill>
          <a:blip r:embed="rId7"/>
          <a:stretch>
            <a:fillRect/>
          </a:stretch>
        </p:blipFill>
        <p:spPr>
          <a:xfrm>
            <a:off x="516409" y="4918938"/>
            <a:ext cx="597031" cy="495422"/>
          </a:xfrm>
          <a:prstGeom prst="rect">
            <a:avLst/>
          </a:prstGeom>
        </p:spPr>
      </p:pic>
      <p:sp>
        <p:nvSpPr>
          <p:cNvPr id="20" name="CuadroTexto 19"/>
          <p:cNvSpPr txBox="1"/>
          <p:nvPr/>
        </p:nvSpPr>
        <p:spPr>
          <a:xfrm>
            <a:off x="1098823" y="4913915"/>
            <a:ext cx="8033301" cy="430887"/>
          </a:xfrm>
          <a:prstGeom prst="rect">
            <a:avLst/>
          </a:prstGeom>
          <a:noFill/>
        </p:spPr>
        <p:txBody>
          <a:bodyPr wrap="square" rtlCol="0">
            <a:spAutoFit/>
          </a:bodyPr>
          <a:lstStyle/>
          <a:p>
            <a:pPr lvl="0" algn="just"/>
            <a:r>
              <a:rPr lang="es-MX" sz="1100" dirty="0"/>
              <a:t>Refundar principios y valores estatales como la universalidad y la igualdad en la prestación de los servicios públicos: La focalización del gasto estatal como estrategia económica y de eficiencia fiscal debe ser replanteada como fin economicista de la gerencia estatal</a:t>
            </a:r>
            <a:r>
              <a:rPr lang="es-MX" sz="1100" dirty="0" smtClean="0"/>
              <a:t>.</a:t>
            </a:r>
            <a:endParaRPr lang="es-CO" sz="1100" dirty="0"/>
          </a:p>
        </p:txBody>
      </p:sp>
      <p:pic>
        <p:nvPicPr>
          <p:cNvPr id="21" name="Imagen 20"/>
          <p:cNvPicPr>
            <a:picLocks noChangeAspect="1"/>
          </p:cNvPicPr>
          <p:nvPr/>
        </p:nvPicPr>
        <p:blipFill>
          <a:blip r:embed="rId8"/>
          <a:stretch>
            <a:fillRect/>
          </a:stretch>
        </p:blipFill>
        <p:spPr>
          <a:xfrm>
            <a:off x="516409" y="5472387"/>
            <a:ext cx="558922" cy="457313"/>
          </a:xfrm>
          <a:prstGeom prst="rect">
            <a:avLst/>
          </a:prstGeom>
        </p:spPr>
      </p:pic>
      <p:sp>
        <p:nvSpPr>
          <p:cNvPr id="22" name="CuadroTexto 21"/>
          <p:cNvSpPr txBox="1"/>
          <p:nvPr/>
        </p:nvSpPr>
        <p:spPr>
          <a:xfrm>
            <a:off x="1098822" y="5424887"/>
            <a:ext cx="8033301" cy="600164"/>
          </a:xfrm>
          <a:prstGeom prst="rect">
            <a:avLst/>
          </a:prstGeom>
          <a:solidFill>
            <a:schemeClr val="bg1"/>
          </a:solidFill>
        </p:spPr>
        <p:txBody>
          <a:bodyPr wrap="square" rtlCol="0">
            <a:spAutoFit/>
          </a:bodyPr>
          <a:lstStyle/>
          <a:p>
            <a:pPr algn="just"/>
            <a:r>
              <a:rPr lang="es-MX" sz="1100" b="1" dirty="0"/>
              <a:t>Responsabilidad social:</a:t>
            </a:r>
            <a:r>
              <a:rPr lang="es-MX" sz="1100" dirty="0"/>
              <a:t> Implica definir con mayor claridad qué ámbitos de la gestión pública pueden ser objeto de externalización (prestación de servicios públicos por organizaciones privadas con o sin ánimo de lucro) y cuáles no pueden serlo desde la perspectiva de las necesidades y derechos de los ciudadanos. </a:t>
            </a:r>
            <a:endParaRPr lang="es-CO" sz="1100" dirty="0">
              <a:ea typeface="Verdana" panose="020B0604030504040204" pitchFamily="34" charset="0"/>
              <a:cs typeface="Verdana" panose="020B0604030504040204" pitchFamily="34" charset="0"/>
            </a:endParaRPr>
          </a:p>
        </p:txBody>
      </p:sp>
      <p:pic>
        <p:nvPicPr>
          <p:cNvPr id="23" name="Imagen 22"/>
          <p:cNvPicPr>
            <a:picLocks noChangeAspect="1"/>
          </p:cNvPicPr>
          <p:nvPr/>
        </p:nvPicPr>
        <p:blipFill>
          <a:blip r:embed="rId9"/>
          <a:stretch>
            <a:fillRect/>
          </a:stretch>
        </p:blipFill>
        <p:spPr>
          <a:xfrm>
            <a:off x="9287114" y="3177365"/>
            <a:ext cx="280440" cy="847417"/>
          </a:xfrm>
          <a:prstGeom prst="rect">
            <a:avLst/>
          </a:prstGeom>
        </p:spPr>
      </p:pic>
      <p:pic>
        <p:nvPicPr>
          <p:cNvPr id="12" name="Imagen 11"/>
          <p:cNvPicPr>
            <a:picLocks noChangeAspect="1"/>
          </p:cNvPicPr>
          <p:nvPr/>
        </p:nvPicPr>
        <p:blipFill>
          <a:blip r:embed="rId10"/>
          <a:stretch>
            <a:fillRect/>
          </a:stretch>
        </p:blipFill>
        <p:spPr>
          <a:xfrm>
            <a:off x="75376" y="3187716"/>
            <a:ext cx="317019" cy="847417"/>
          </a:xfrm>
          <a:prstGeom prst="rect">
            <a:avLst/>
          </a:prstGeom>
        </p:spPr>
      </p:pic>
    </p:spTree>
    <p:extLst>
      <p:ext uri="{BB962C8B-B14F-4D97-AF65-F5344CB8AC3E}">
        <p14:creationId xmlns:p14="http://schemas.microsoft.com/office/powerpoint/2010/main" val="1306865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p:nvPr/>
        </p:nvPicPr>
        <p:blipFill rotWithShape="1">
          <a:blip r:embed="rId2">
            <a:extLst>
              <a:ext uri="{28A0092B-C50C-407E-A947-70E740481C1C}">
                <a14:useLocalDpi xmlns:a14="http://schemas.microsoft.com/office/drawing/2010/main" val="0"/>
              </a:ext>
            </a:extLst>
          </a:blip>
          <a:srcRect l="3073" t="67405" r="54872" b="22214"/>
          <a:stretch/>
        </p:blipFill>
        <p:spPr bwMode="auto">
          <a:xfrm>
            <a:off x="253011" y="3972520"/>
            <a:ext cx="2959735" cy="60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1100" dirty="0" smtClean="0">
                <a:solidFill>
                  <a:srgbClr val="FF0000"/>
                </a:solidFill>
              </a:rPr>
              <a:t>Continuación tema 2.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Acompañar </a:t>
            </a:r>
            <a:r>
              <a:rPr lang="es-ES_tradnl" sz="1100" dirty="0">
                <a:solidFill>
                  <a:srgbClr val="FF0000"/>
                </a:solidFill>
              </a:rPr>
              <a:t>el texto con una </a:t>
            </a:r>
            <a:r>
              <a:rPr lang="es-ES_tradnl" sz="1100" dirty="0" smtClean="0">
                <a:solidFill>
                  <a:srgbClr val="FF0000"/>
                </a:solidFill>
              </a:rPr>
              <a:t>imagen gráfica </a:t>
            </a:r>
            <a:r>
              <a:rPr lang="es-ES_tradnl" sz="1100" dirty="0">
                <a:solidFill>
                  <a:srgbClr val="FF0000"/>
                </a:solidFill>
              </a:rPr>
              <a:t>que </a:t>
            </a:r>
            <a:r>
              <a:rPr lang="es-ES_tradnl" sz="1100" dirty="0" smtClean="0">
                <a:solidFill>
                  <a:srgbClr val="FF0000"/>
                </a:solidFill>
              </a:rPr>
              <a:t>sugiera legalidad. La imagen es de referencia.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icono </a:t>
            </a:r>
            <a:r>
              <a:rPr lang="es-ES_tradnl" sz="1100" dirty="0" smtClean="0">
                <a:solidFill>
                  <a:srgbClr val="FF0000"/>
                </a:solidFill>
              </a:rPr>
              <a:t>Para tener en cuenta genera </a:t>
            </a:r>
            <a:r>
              <a:rPr lang="es-ES_tradnl" sz="1100" dirty="0">
                <a:solidFill>
                  <a:srgbClr val="FF0000"/>
                </a:solidFill>
              </a:rPr>
              <a:t>otro nivel de interacción.</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a:solidFill>
                  <a:srgbClr val="FF0000"/>
                </a:solidFill>
              </a:rPr>
              <a:t>El ícono de Casa es para regresar al home de la infografía y poder continuar con el tema </a:t>
            </a:r>
            <a:r>
              <a:rPr lang="es-ES_tradnl" sz="1100" dirty="0" smtClean="0">
                <a:solidFill>
                  <a:srgbClr val="FF0000"/>
                </a:solidFill>
              </a:rPr>
              <a:t>siguiente. </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atrás. </a:t>
            </a:r>
            <a:endParaRPr lang="es-ES_tradnl" sz="1100" dirty="0"/>
          </a:p>
          <a:p>
            <a:pPr algn="just">
              <a:lnSpc>
                <a:spcPct val="100000"/>
              </a:lnSpc>
              <a:spcBef>
                <a:spcPts val="0"/>
              </a:spcBef>
            </a:pPr>
            <a:endParaRPr lang="es-ES_tradnl" sz="1100" dirty="0"/>
          </a:p>
        </p:txBody>
      </p:sp>
      <p:sp>
        <p:nvSpPr>
          <p:cNvPr id="48" name="CuadroTexto 47"/>
          <p:cNvSpPr txBox="1"/>
          <p:nvPr/>
        </p:nvSpPr>
        <p:spPr>
          <a:xfrm>
            <a:off x="455317" y="1283897"/>
            <a:ext cx="7941707" cy="5232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400" b="1" dirty="0">
                <a:solidFill>
                  <a:srgbClr val="FF0000"/>
                </a:solidFill>
                <a:ea typeface="Verdana" pitchFamily="34" charset="0"/>
                <a:cs typeface="Verdana" pitchFamily="34" charset="0"/>
              </a:rPr>
              <a:t>T</a:t>
            </a:r>
            <a:r>
              <a:rPr lang="es-CO" sz="1400" b="1" dirty="0" smtClean="0">
                <a:solidFill>
                  <a:srgbClr val="FF0000"/>
                </a:solidFill>
                <a:ea typeface="Verdana" pitchFamily="34" charset="0"/>
                <a:cs typeface="Verdana" pitchFamily="34" charset="0"/>
              </a:rPr>
              <a:t>ema: </a:t>
            </a:r>
            <a:r>
              <a:rPr lang="es-ES_tradnl" sz="1400" b="1" dirty="0">
                <a:solidFill>
                  <a:schemeClr val="tx1"/>
                </a:solidFill>
                <a:ea typeface="Verdana" pitchFamily="34" charset="0"/>
                <a:cs typeface="Verdana" pitchFamily="34" charset="0"/>
              </a:rPr>
              <a:t>Implicaciones organizacionales de la nueva mirada de lo público desde una perspectiva cultural.</a:t>
            </a:r>
            <a:endParaRPr lang="es-CO" sz="1400" b="1" dirty="0">
              <a:solidFill>
                <a:schemeClr val="tx1"/>
              </a:solidFill>
              <a:ea typeface="Verdana" pitchFamily="34" charset="0"/>
              <a:cs typeface="Verdana" pitchFamily="34" charset="0"/>
            </a:endParaRPr>
          </a:p>
          <a:p>
            <a:endParaRPr lang="es-CO" sz="1400" b="1"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sp>
        <p:nvSpPr>
          <p:cNvPr id="4" name="3 Rectángulo"/>
          <p:cNvSpPr/>
          <p:nvPr/>
        </p:nvSpPr>
        <p:spPr>
          <a:xfrm>
            <a:off x="455318" y="1686419"/>
            <a:ext cx="5631830" cy="2123658"/>
          </a:xfrm>
          <a:prstGeom prst="rect">
            <a:avLst/>
          </a:prstGeom>
        </p:spPr>
        <p:txBody>
          <a:bodyPr wrap="square">
            <a:spAutoFit/>
          </a:bodyPr>
          <a:lstStyle/>
          <a:p>
            <a:pPr algn="just"/>
            <a:r>
              <a:rPr lang="es-MX" sz="1200" dirty="0"/>
              <a:t>Los valores y principios de la corriente neopública, fundados en la ética pública, plantean primero un complejo proceso de interiorización y luego los inconvenientes de “gestionar con tantos miramientos deontológicos”. Una cultura del cumplimiento ético del deber público implica la confección de instrumentos administrativos orientados a la probidad en lo público, a la rectitud y a la integridad de los actores públicos que hacen uso de ellos, aspecto también altamente </a:t>
            </a:r>
            <a:r>
              <a:rPr lang="es-MX" sz="1200" dirty="0" smtClean="0"/>
              <a:t>complejo.</a:t>
            </a:r>
            <a:endParaRPr lang="es-CO" sz="1200" dirty="0"/>
          </a:p>
          <a:p>
            <a:pPr algn="just"/>
            <a:endParaRPr lang="es-CO" sz="1200" dirty="0"/>
          </a:p>
          <a:p>
            <a:pPr algn="just"/>
            <a:r>
              <a:rPr lang="es-MX" sz="1200" dirty="0" smtClean="0"/>
              <a:t>Este </a:t>
            </a:r>
            <a:r>
              <a:rPr lang="es-MX" sz="1200" dirty="0"/>
              <a:t>es un tema que está por ser explorado en materia de cultura de las organizaciones públicas, y mucho más en lo que se refiere al tránsito hacia el Estado de los elementos de cultura organizacional de contra-públicos, resistencias o de otras formas alegales, como son las guerrillas y los grupos de extrema derecha</a:t>
            </a:r>
            <a:r>
              <a:rPr lang="es-MX" sz="1200" dirty="0" smtClean="0"/>
              <a:t>.</a:t>
            </a:r>
            <a:endParaRPr lang="es-CO" sz="1200" dirty="0"/>
          </a:p>
        </p:txBody>
      </p:sp>
      <p:sp>
        <p:nvSpPr>
          <p:cNvPr id="9" name="Redondear rectángulo de esquina diagonal 26"/>
          <p:cNvSpPr/>
          <p:nvPr/>
        </p:nvSpPr>
        <p:spPr>
          <a:xfrm>
            <a:off x="233885" y="4450857"/>
            <a:ext cx="5411274" cy="1414190"/>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100" dirty="0">
                <a:solidFill>
                  <a:schemeClr val="tx1"/>
                </a:solidFill>
                <a:ea typeface="Verdana" pitchFamily="34" charset="0"/>
                <a:cs typeface="Verdana" pitchFamily="34" charset="0"/>
              </a:rPr>
              <a:t>Luis Eduardo Celis, en un artículo publicado por la Corporación Viva la Ciudadanía, dice que “a las FARC las conocemos muy poco y las entendemos menos”. Es importante anotarlo, pues desde el marco teórico que aquí se aborda, tanto los grupos paramilitares como las FARC se enmarcarían como organizaciones públicas alegales, que tienen una cultura organizacional que las hace pensar, sentir, hacer y hablar de una forma y no de otra: se trata de lógicas y formas organizacionales que no han sido estudiadas ni reconocidas, y que son la base de su carácter de permanencia institucional y organizacional en Colombia.</a:t>
            </a:r>
          </a:p>
        </p:txBody>
      </p:sp>
      <p:pic>
        <p:nvPicPr>
          <p:cNvPr id="12" name="Picture 2"/>
          <p:cNvPicPr/>
          <p:nvPr/>
        </p:nvPicPr>
        <p:blipFill rotWithShape="1">
          <a:blip r:embed="rId2">
            <a:extLst>
              <a:ext uri="{28A0092B-C50C-407E-A947-70E740481C1C}">
                <a14:useLocalDpi xmlns:a14="http://schemas.microsoft.com/office/drawing/2010/main" val="0"/>
              </a:ext>
            </a:extLst>
          </a:blip>
          <a:srcRect l="3073" t="68081" r="91219" b="22214"/>
          <a:stretch/>
        </p:blipFill>
        <p:spPr bwMode="auto">
          <a:xfrm>
            <a:off x="5708864" y="3828578"/>
            <a:ext cx="304448" cy="48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n 4"/>
          <p:cNvPicPr>
            <a:picLocks noChangeAspect="1"/>
          </p:cNvPicPr>
          <p:nvPr/>
        </p:nvPicPr>
        <p:blipFill>
          <a:blip r:embed="rId3"/>
          <a:stretch>
            <a:fillRect/>
          </a:stretch>
        </p:blipFill>
        <p:spPr>
          <a:xfrm>
            <a:off x="6173384" y="1686419"/>
            <a:ext cx="3139972" cy="2142159"/>
          </a:xfrm>
          <a:prstGeom prst="rect">
            <a:avLst/>
          </a:prstGeom>
        </p:spPr>
      </p:pic>
      <p:pic>
        <p:nvPicPr>
          <p:cNvPr id="14" name="Imagen 13"/>
          <p:cNvPicPr>
            <a:picLocks noChangeAspect="1"/>
          </p:cNvPicPr>
          <p:nvPr/>
        </p:nvPicPr>
        <p:blipFill>
          <a:blip r:embed="rId4"/>
          <a:stretch>
            <a:fillRect/>
          </a:stretch>
        </p:blipFill>
        <p:spPr>
          <a:xfrm>
            <a:off x="75376" y="2997716"/>
            <a:ext cx="317019" cy="847417"/>
          </a:xfrm>
          <a:prstGeom prst="rect">
            <a:avLst/>
          </a:prstGeom>
        </p:spPr>
      </p:pic>
      <p:pic>
        <p:nvPicPr>
          <p:cNvPr id="16" name="Imagen 15"/>
          <p:cNvPicPr>
            <a:picLocks noChangeAspect="1"/>
          </p:cNvPicPr>
          <p:nvPr/>
        </p:nvPicPr>
        <p:blipFill>
          <a:blip r:embed="rId5"/>
          <a:stretch>
            <a:fillRect/>
          </a:stretch>
        </p:blipFill>
        <p:spPr>
          <a:xfrm>
            <a:off x="6088255" y="3828578"/>
            <a:ext cx="481399" cy="404458"/>
          </a:xfrm>
          <a:prstGeom prst="rect">
            <a:avLst/>
          </a:prstGeom>
        </p:spPr>
      </p:pic>
      <p:cxnSp>
        <p:nvCxnSpPr>
          <p:cNvPr id="17" name="Conector angular 16"/>
          <p:cNvCxnSpPr>
            <a:stCxn id="12" idx="1"/>
            <a:endCxn id="11" idx="3"/>
          </p:cNvCxnSpPr>
          <p:nvPr/>
        </p:nvCxnSpPr>
        <p:spPr>
          <a:xfrm rot="10800000" flipV="1">
            <a:off x="3212746" y="4070156"/>
            <a:ext cx="2496118" cy="203354"/>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07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571429" y="1747781"/>
            <a:ext cx="8441941" cy="4101476"/>
          </a:xfrm>
        </p:spPr>
        <p:txBody>
          <a:bodyPr>
            <a:noAutofit/>
          </a:bodyPr>
          <a:lstStyle/>
          <a:p>
            <a:r>
              <a:rPr lang="es-ES" sz="3200" dirty="0"/>
              <a:t>Construir una reflexión crítica en torno a las trayectorias de las formas del pensamiento contemporáneo en el saber administrativo público a partir de los desarrollos socio-históricos, políticos, económicos y culturales, con el propósito de forjar identidad disciplinar y reconocer los fundamentos teóricos y doctrinales de la administración pública a partir de la segunda mitad del siglo XX.</a:t>
            </a:r>
            <a:endParaRPr lang="es-CO" sz="3200" dirty="0"/>
          </a:p>
        </p:txBody>
      </p:sp>
      <p:sp>
        <p:nvSpPr>
          <p:cNvPr id="12" name="Marcador de texto 11"/>
          <p:cNvSpPr>
            <a:spLocks noGrp="1"/>
          </p:cNvSpPr>
          <p:nvPr>
            <p:ph type="body" sz="half" idx="2"/>
          </p:nvPr>
        </p:nvSpPr>
        <p:spPr/>
        <p:txBody>
          <a:bodyPr/>
          <a:lstStyle/>
          <a:p>
            <a:r>
              <a:rPr lang="es-CO" b="1" dirty="0"/>
              <a:t>Unidad didáctica </a:t>
            </a:r>
            <a:r>
              <a:rPr lang="es-CO" b="1" dirty="0" smtClean="0"/>
              <a:t>1. </a:t>
            </a:r>
            <a:r>
              <a:rPr lang="es-ES_tradnl" b="1" dirty="0" smtClean="0"/>
              <a:t>La trayectoria de lo público</a:t>
            </a:r>
            <a:endParaRPr lang="es-ES_tradnl" b="1" dirty="0"/>
          </a:p>
          <a:p>
            <a:endParaRPr lang="es-CO" dirty="0"/>
          </a:p>
        </p:txBody>
      </p:sp>
      <p:sp>
        <p:nvSpPr>
          <p:cNvPr id="13" name="Marcador de texto 12"/>
          <p:cNvSpPr>
            <a:spLocks noGrp="1"/>
          </p:cNvSpPr>
          <p:nvPr>
            <p:ph type="body" sz="half" idx="10"/>
          </p:nvPr>
        </p:nvSpPr>
        <p:spPr/>
        <p:txBody>
          <a:bodyPr/>
          <a:lstStyle/>
          <a:p>
            <a:r>
              <a:rPr lang="es-CO" dirty="0" smtClean="0">
                <a:solidFill>
                  <a:srgbClr val="FF0000"/>
                </a:solidFill>
              </a:rPr>
              <a:t>El ícono de objetivo no debe aparecer en la plantilla de la infografía. </a:t>
            </a:r>
            <a:endParaRPr lang="es-CO" dirty="0">
              <a:solidFill>
                <a:srgbClr val="FF0000"/>
              </a:solidFill>
            </a:endParaRPr>
          </a:p>
        </p:txBody>
      </p:sp>
    </p:spTree>
    <p:extLst>
      <p:ext uri="{BB962C8B-B14F-4D97-AF65-F5344CB8AC3E}">
        <p14:creationId xmlns:p14="http://schemas.microsoft.com/office/powerpoint/2010/main" val="2410867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half" idx="2"/>
          </p:nvPr>
        </p:nvSpPr>
        <p:spPr/>
        <p:txBody>
          <a:bodyPr/>
          <a:lstStyle/>
          <a:p>
            <a:endParaRPr lang="es-CO"/>
          </a:p>
        </p:txBody>
      </p:sp>
      <p:sp>
        <p:nvSpPr>
          <p:cNvPr id="3" name="Marcador de texto 2"/>
          <p:cNvSpPr>
            <a:spLocks noGrp="1"/>
          </p:cNvSpPr>
          <p:nvPr>
            <p:ph type="body" sz="half" idx="10"/>
          </p:nvPr>
        </p:nvSpPr>
        <p:spPr/>
        <p:txBody>
          <a:bodyPr/>
          <a:lstStyle/>
          <a:p>
            <a:endParaRPr lang="es-CO" dirty="0"/>
          </a:p>
        </p:txBody>
      </p:sp>
      <p:sp>
        <p:nvSpPr>
          <p:cNvPr id="6" name="Título 10"/>
          <p:cNvSpPr>
            <a:spLocks noGrp="1"/>
          </p:cNvSpPr>
          <p:nvPr>
            <p:ph type="title"/>
          </p:nvPr>
        </p:nvSpPr>
        <p:spPr>
          <a:xfrm>
            <a:off x="3032508" y="2676665"/>
            <a:ext cx="5640005" cy="1195248"/>
          </a:xfrm>
        </p:spPr>
        <p:txBody>
          <a:bodyPr/>
          <a:lstStyle/>
          <a:p>
            <a:r>
              <a:rPr lang="es-MX" dirty="0" smtClean="0"/>
              <a:t>Comprende </a:t>
            </a:r>
            <a:r>
              <a:rPr lang="es-MX" dirty="0"/>
              <a:t>la complejidad del concepto de lo público con el propósito de distinguir su estructura y funcionamiento, a partir de la identificación de los diferentes campos sociales, políticos y económicos en los que se desenvuelve.</a:t>
            </a:r>
            <a:endParaRPr lang="es-CO" dirty="0"/>
          </a:p>
        </p:txBody>
      </p:sp>
    </p:spTree>
    <p:extLst>
      <p:ext uri="{BB962C8B-B14F-4D97-AF65-F5344CB8AC3E}">
        <p14:creationId xmlns:p14="http://schemas.microsoft.com/office/powerpoint/2010/main" val="2718533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ángulo 1036"/>
          <p:cNvSpPr/>
          <p:nvPr/>
        </p:nvSpPr>
        <p:spPr>
          <a:xfrm>
            <a:off x="217714" y="371370"/>
            <a:ext cx="11742065" cy="369332"/>
          </a:xfrm>
          <a:prstGeom prst="rect">
            <a:avLst/>
          </a:prstGeom>
        </p:spPr>
        <p:txBody>
          <a:bodyPr wrap="square">
            <a:spAutoFit/>
          </a:bodyPr>
          <a:lstStyle/>
          <a:p>
            <a:r>
              <a:rPr lang="es-CO" b="1" dirty="0"/>
              <a:t>La Unidad </a:t>
            </a:r>
            <a:r>
              <a:rPr lang="es-CO" b="1" dirty="0" smtClean="0"/>
              <a:t>1. La trayectoria de lo público</a:t>
            </a:r>
            <a:endParaRPr lang="es-ES_tradnl" b="1" dirty="0"/>
          </a:p>
        </p:txBody>
      </p:sp>
      <p:graphicFrame>
        <p:nvGraphicFramePr>
          <p:cNvPr id="6" name="Marcador de SmartArt 3"/>
          <p:cNvGraphicFramePr>
            <a:graphicFrameLocks noGrp="1"/>
          </p:cNvGraphicFramePr>
          <p:nvPr>
            <p:ph type="dgm" sz="quarter" idx="10"/>
            <p:extLst>
              <p:ext uri="{D42A27DB-BD31-4B8C-83A1-F6EECF244321}">
                <p14:modId xmlns:p14="http://schemas.microsoft.com/office/powerpoint/2010/main" val="4105743961"/>
              </p:ext>
            </p:extLst>
          </p:nvPr>
        </p:nvGraphicFramePr>
        <p:xfrm>
          <a:off x="0" y="685799"/>
          <a:ext cx="12075886" cy="6063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95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49428" y="3143250"/>
            <a:ext cx="2544886" cy="246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Marcador de texto 1"/>
          <p:cNvSpPr>
            <a:spLocks noGrp="1"/>
          </p:cNvSpPr>
          <p:nvPr>
            <p:ph type="body" sz="half" idx="19"/>
          </p:nvPr>
        </p:nvSpPr>
        <p:spPr>
          <a:xfrm>
            <a:off x="148236" y="2532644"/>
            <a:ext cx="3854821" cy="4042327"/>
          </a:xfrm>
        </p:spPr>
        <p:txBody>
          <a:bodyPr/>
          <a:lstStyle/>
          <a:p>
            <a:pPr algn="ctr">
              <a:spcBef>
                <a:spcPts val="0"/>
              </a:spcBef>
            </a:pPr>
            <a:r>
              <a:rPr lang="es-CO"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INSTRUCCIONES ESPECIFICAS</a:t>
            </a:r>
          </a:p>
          <a:p>
            <a:pPr algn="just">
              <a:spcBef>
                <a:spcPts val="0"/>
              </a:spcBef>
            </a:pPr>
            <a:r>
              <a:rPr lang="es-CO" sz="1200" dirty="0" smtClean="0">
                <a:latin typeface="Verdana" pitchFamily="34" charset="0"/>
                <a:ea typeface="Verdana" pitchFamily="34" charset="0"/>
                <a:cs typeface="Verdana" pitchFamily="34" charset="0"/>
              </a:rPr>
              <a:t>Infografía interactiva con una organización parecida a la imagen propuesta, este será el menú inicial </a:t>
            </a:r>
            <a:r>
              <a:rPr lang="es-CO" sz="1200" dirty="0">
                <a:latin typeface="Verdana" pitchFamily="34" charset="0"/>
                <a:ea typeface="Verdana" pitchFamily="34" charset="0"/>
                <a:cs typeface="Verdana" pitchFamily="34" charset="0"/>
              </a:rPr>
              <a:t>de acceso a los </a:t>
            </a:r>
            <a:r>
              <a:rPr lang="es-CO" sz="1200" dirty="0" smtClean="0">
                <a:latin typeface="Verdana" pitchFamily="34" charset="0"/>
                <a:ea typeface="Verdana" pitchFamily="34" charset="0"/>
                <a:cs typeface="Verdana" pitchFamily="34" charset="0"/>
              </a:rPr>
              <a:t>temas y los subtemas.</a:t>
            </a:r>
          </a:p>
          <a:p>
            <a:pPr algn="just">
              <a:spcBef>
                <a:spcPts val="0"/>
              </a:spcBef>
            </a:pPr>
            <a:endParaRPr lang="es-CO" sz="1200" dirty="0">
              <a:latin typeface="Verdana" pitchFamily="34" charset="0"/>
              <a:ea typeface="Verdana" pitchFamily="34" charset="0"/>
              <a:cs typeface="Verdana" pitchFamily="34" charset="0"/>
            </a:endParaRPr>
          </a:p>
          <a:p>
            <a:pPr algn="just">
              <a:spcBef>
                <a:spcPts val="0"/>
              </a:spcBef>
            </a:pPr>
            <a:r>
              <a:rPr lang="es-CO" sz="1200" dirty="0">
                <a:latin typeface="Verdana" pitchFamily="34" charset="0"/>
                <a:ea typeface="Verdana" pitchFamily="34" charset="0"/>
                <a:cs typeface="Verdana" pitchFamily="34" charset="0"/>
              </a:rPr>
              <a:t>Infografía interactiva </a:t>
            </a:r>
            <a:r>
              <a:rPr lang="es-CO" sz="1200" dirty="0" smtClean="0">
                <a:latin typeface="Verdana" pitchFamily="34" charset="0"/>
                <a:ea typeface="Verdana" pitchFamily="34" charset="0"/>
                <a:cs typeface="Verdana" pitchFamily="34" charset="0"/>
              </a:rPr>
              <a:t>consta de tres temas con subtemas, al hacer clic sobre el pop up se muestra el tema y los subtemas.</a:t>
            </a:r>
          </a:p>
          <a:p>
            <a:pPr algn="just">
              <a:spcBef>
                <a:spcPts val="0"/>
              </a:spcBef>
            </a:pPr>
            <a:endParaRPr lang="es-CO" sz="1200" dirty="0">
              <a:latin typeface="Verdana" pitchFamily="34" charset="0"/>
              <a:ea typeface="Verdana" pitchFamily="34" charset="0"/>
              <a:cs typeface="Verdana" pitchFamily="34" charset="0"/>
            </a:endParaRPr>
          </a:p>
          <a:p>
            <a:pPr algn="just">
              <a:spcBef>
                <a:spcPts val="0"/>
              </a:spcBef>
            </a:pPr>
            <a:r>
              <a:rPr lang="es-CO" sz="1200" dirty="0" smtClean="0">
                <a:latin typeface="Verdana" pitchFamily="34" charset="0"/>
                <a:ea typeface="Verdana" pitchFamily="34" charset="0"/>
                <a:cs typeface="Verdana" pitchFamily="34" charset="0"/>
              </a:rPr>
              <a:t>La imagen propuesta es de referencia. </a:t>
            </a:r>
          </a:p>
          <a:p>
            <a:pPr algn="just">
              <a:spcBef>
                <a:spcPts val="0"/>
              </a:spcBef>
            </a:pPr>
            <a:endParaRPr lang="es-CO" sz="1200" dirty="0" smtClean="0">
              <a:latin typeface="Verdana" pitchFamily="34" charset="0"/>
              <a:ea typeface="Verdana" pitchFamily="34" charset="0"/>
              <a:cs typeface="Verdana" pitchFamily="34" charset="0"/>
            </a:endParaRPr>
          </a:p>
          <a:p>
            <a:pPr algn="just">
              <a:spcBef>
                <a:spcPts val="0"/>
              </a:spcBef>
            </a:pPr>
            <a:r>
              <a:rPr lang="es-CO" sz="1200" b="1" dirty="0" smtClean="0">
                <a:solidFill>
                  <a:srgbClr val="FF0000"/>
                </a:solidFill>
                <a:latin typeface="Verdana" pitchFamily="34" charset="0"/>
                <a:ea typeface="Verdana" pitchFamily="34" charset="0"/>
                <a:cs typeface="Verdana" pitchFamily="34" charset="0"/>
              </a:rPr>
              <a:t>Ejemplo se visualiza sobre la imagen</a:t>
            </a:r>
          </a:p>
        </p:txBody>
      </p:sp>
      <p:sp>
        <p:nvSpPr>
          <p:cNvPr id="4" name="Marcador de texto 1"/>
          <p:cNvSpPr>
            <a:spLocks noGrp="1"/>
          </p:cNvSpPr>
          <p:nvPr>
            <p:ph type="body" sz="half" idx="20"/>
          </p:nvPr>
        </p:nvSpPr>
        <p:spPr>
          <a:xfrm>
            <a:off x="148236" y="868517"/>
            <a:ext cx="3944470" cy="1409320"/>
          </a:xfrm>
          <a:prstGeom prst="rect">
            <a:avLst/>
          </a:prstGeom>
          <a:ln>
            <a:noFill/>
          </a:ln>
        </p:spPr>
        <p:txBody>
          <a:bodyPr/>
          <a:lstStyle>
            <a:lvl1pPr>
              <a:defRPr baseline="0"/>
            </a:lvl1pPr>
          </a:lstStyle>
          <a:p>
            <a:pPr marL="171450" indent="-171450">
              <a:buFont typeface="Arial" panose="020B0604020202020204" pitchFamily="34" charset="0"/>
              <a:buChar char="•"/>
            </a:pPr>
            <a:r>
              <a:rPr lang="es-CO" sz="800" dirty="0">
                <a:solidFill>
                  <a:srgbClr val="1AC4C4"/>
                </a:solidFill>
                <a:latin typeface="Verdana" pitchFamily="34" charset="0"/>
                <a:ea typeface="Verdana" pitchFamily="34" charset="0"/>
                <a:cs typeface="Verdana" pitchFamily="34" charset="0"/>
              </a:rPr>
              <a:t>En </a:t>
            </a:r>
            <a:r>
              <a:rPr lang="es-CO" sz="800" dirty="0" smtClean="0">
                <a:solidFill>
                  <a:srgbClr val="1AC4C4"/>
                </a:solidFill>
                <a:latin typeface="Verdana" pitchFamily="34" charset="0"/>
                <a:ea typeface="Verdana" pitchFamily="34" charset="0"/>
                <a:cs typeface="Verdana" pitchFamily="34" charset="0"/>
              </a:rPr>
              <a:t>el recurso elegido se </a:t>
            </a:r>
            <a:r>
              <a:rPr lang="es-CO" sz="800" dirty="0">
                <a:solidFill>
                  <a:srgbClr val="1AC4C4"/>
                </a:solidFill>
                <a:latin typeface="Verdana" pitchFamily="34" charset="0"/>
                <a:ea typeface="Verdana" pitchFamily="34" charset="0"/>
                <a:cs typeface="Verdana" pitchFamily="34" charset="0"/>
              </a:rPr>
              <a:t>debe escribir el nombre </a:t>
            </a:r>
            <a:r>
              <a:rPr lang="es-CO" sz="800" dirty="0" smtClean="0">
                <a:solidFill>
                  <a:srgbClr val="1AC4C4"/>
                </a:solidFill>
                <a:latin typeface="Verdana" pitchFamily="34" charset="0"/>
                <a:ea typeface="Verdana" pitchFamily="34" charset="0"/>
                <a:cs typeface="Verdana" pitchFamily="34" charset="0"/>
              </a:rPr>
              <a:t>del programa académico, </a:t>
            </a:r>
            <a:r>
              <a:rPr lang="es-CO" sz="800" dirty="0">
                <a:solidFill>
                  <a:srgbClr val="1AC4C4"/>
                </a:solidFill>
                <a:latin typeface="Verdana" pitchFamily="34" charset="0"/>
                <a:ea typeface="Verdana" pitchFamily="34" charset="0"/>
                <a:cs typeface="Verdana" pitchFamily="34" charset="0"/>
              </a:rPr>
              <a:t>la asignatura y la unidad.</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Incluir </a:t>
            </a:r>
            <a:r>
              <a:rPr lang="es-CO" sz="800" dirty="0">
                <a:solidFill>
                  <a:srgbClr val="1AC4C4"/>
                </a:solidFill>
                <a:latin typeface="Verdana" pitchFamily="34" charset="0"/>
                <a:ea typeface="Verdana" pitchFamily="34" charset="0"/>
                <a:cs typeface="Verdana" pitchFamily="34" charset="0"/>
              </a:rPr>
              <a:t>los botones de competencias y objetivos de aprendizaje al igual que los enlaces externos.</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Los </a:t>
            </a:r>
            <a:r>
              <a:rPr lang="es-CO" sz="800" dirty="0">
                <a:solidFill>
                  <a:srgbClr val="1AC4C4"/>
                </a:solidFill>
                <a:latin typeface="Verdana" pitchFamily="34" charset="0"/>
                <a:ea typeface="Verdana" pitchFamily="34" charset="0"/>
                <a:cs typeface="Verdana" pitchFamily="34" charset="0"/>
              </a:rPr>
              <a:t>textos en rojo son instrucciones para el diseñador gráfico.</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Tener </a:t>
            </a:r>
            <a:r>
              <a:rPr lang="es-CO" sz="800" dirty="0">
                <a:solidFill>
                  <a:srgbClr val="1AC4C4"/>
                </a:solidFill>
                <a:latin typeface="Verdana" pitchFamily="34" charset="0"/>
                <a:ea typeface="Verdana" pitchFamily="34" charset="0"/>
                <a:cs typeface="Verdana" pitchFamily="34" charset="0"/>
              </a:rPr>
              <a:t>en cuenta que la población </a:t>
            </a:r>
            <a:r>
              <a:rPr lang="es-CO" sz="800" dirty="0" smtClean="0">
                <a:solidFill>
                  <a:srgbClr val="1AC4C4"/>
                </a:solidFill>
                <a:latin typeface="Verdana" pitchFamily="34" charset="0"/>
                <a:ea typeface="Verdana" pitchFamily="34" charset="0"/>
                <a:cs typeface="Verdana" pitchFamily="34" charset="0"/>
              </a:rPr>
              <a:t>objetivo a la que se dirigen los recursos digitales de la ESAP son estudiantes de pregrado, postgrado y funcionarios públicos. </a:t>
            </a:r>
            <a:endParaRPr lang="es-CO" sz="800" dirty="0">
              <a:solidFill>
                <a:srgbClr val="1AC4C4"/>
              </a:solidFill>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s-CO" sz="1050" dirty="0">
              <a:solidFill>
                <a:srgbClr val="1AC4C4"/>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stretch>
            <a:fillRect/>
          </a:stretch>
        </p:blipFill>
        <p:spPr>
          <a:xfrm>
            <a:off x="4290442" y="857089"/>
            <a:ext cx="7553215" cy="6000912"/>
          </a:xfrm>
          <a:prstGeom prst="rect">
            <a:avLst/>
          </a:prstGeom>
        </p:spPr>
      </p:pic>
      <p:sp>
        <p:nvSpPr>
          <p:cNvPr id="13" name="CuadroTexto 12"/>
          <p:cNvSpPr txBox="1"/>
          <p:nvPr/>
        </p:nvSpPr>
        <p:spPr>
          <a:xfrm>
            <a:off x="7989496" y="5145946"/>
            <a:ext cx="1635618" cy="938719"/>
          </a:xfrm>
          <a:prstGeom prst="rect">
            <a:avLst/>
          </a:prstGeom>
          <a:solidFill>
            <a:srgbClr val="D41C42"/>
          </a:solidFill>
        </p:spPr>
        <p:txBody>
          <a:bodyPr wrap="square" rtlCol="0">
            <a:spAutoFit/>
          </a:bodyPr>
          <a:lstStyle/>
          <a:p>
            <a:r>
              <a:rPr lang="es-CO" sz="1100" b="1" dirty="0" smtClean="0"/>
              <a:t>Tema 1: Antecedentes del concepto de lo público. Los griegos.</a:t>
            </a:r>
          </a:p>
          <a:p>
            <a:pPr marL="171450" indent="-171450">
              <a:buFont typeface="Arial" panose="020B0604020202020204" pitchFamily="34" charset="0"/>
              <a:buChar char="•"/>
            </a:pPr>
            <a:r>
              <a:rPr lang="es-CO" sz="1100" b="1" dirty="0" smtClean="0"/>
              <a:t>El término </a:t>
            </a:r>
            <a:r>
              <a:rPr lang="es-CO" sz="1100" b="1" dirty="0" err="1" smtClean="0"/>
              <a:t>Koinon</a:t>
            </a:r>
            <a:endParaRPr lang="es-CO" sz="1100" b="1" dirty="0" smtClean="0"/>
          </a:p>
          <a:p>
            <a:pPr marL="171450" indent="-171450">
              <a:buFont typeface="Arial" panose="020B0604020202020204" pitchFamily="34" charset="0"/>
              <a:buChar char="•"/>
            </a:pPr>
            <a:r>
              <a:rPr lang="es-CO" sz="1100" b="1" dirty="0" smtClean="0"/>
              <a:t>El Término </a:t>
            </a:r>
            <a:r>
              <a:rPr lang="es-CO" sz="1100" b="1" dirty="0" err="1" smtClean="0"/>
              <a:t>Idion</a:t>
            </a:r>
            <a:endParaRPr lang="es-CO" sz="1100" b="1" dirty="0"/>
          </a:p>
        </p:txBody>
      </p:sp>
      <p:sp>
        <p:nvSpPr>
          <p:cNvPr id="14" name="CuadroTexto 13"/>
          <p:cNvSpPr txBox="1"/>
          <p:nvPr/>
        </p:nvSpPr>
        <p:spPr>
          <a:xfrm>
            <a:off x="9303658" y="3143250"/>
            <a:ext cx="2005709" cy="1107996"/>
          </a:xfrm>
          <a:prstGeom prst="rect">
            <a:avLst/>
          </a:prstGeom>
          <a:solidFill>
            <a:srgbClr val="FFC000"/>
          </a:solidFill>
        </p:spPr>
        <p:txBody>
          <a:bodyPr wrap="square" rtlCol="0">
            <a:spAutoFit/>
          </a:bodyPr>
          <a:lstStyle/>
          <a:p>
            <a:r>
              <a:rPr lang="es-CO" sz="1100" b="1" dirty="0" smtClean="0"/>
              <a:t>Tema 2: El nuevo paradigma de lo público</a:t>
            </a:r>
          </a:p>
          <a:p>
            <a:pPr marL="171450" indent="-171450">
              <a:buFont typeface="Arial" panose="020B0604020202020204" pitchFamily="34" charset="0"/>
              <a:buChar char="•"/>
            </a:pPr>
            <a:r>
              <a:rPr lang="es-CO" sz="1100" b="1" dirty="0" smtClean="0"/>
              <a:t>Definición y Estructura</a:t>
            </a:r>
            <a:endParaRPr lang="es-CO" sz="1100" b="1" dirty="0"/>
          </a:p>
          <a:p>
            <a:pPr marL="171450" indent="-171450">
              <a:buFont typeface="Arial" panose="020B0604020202020204" pitchFamily="34" charset="0"/>
              <a:buChar char="•"/>
            </a:pPr>
            <a:r>
              <a:rPr lang="es-CO" sz="1100" b="1" dirty="0"/>
              <a:t>La sociedad moderna</a:t>
            </a:r>
          </a:p>
          <a:p>
            <a:pPr marL="171450" indent="-171450">
              <a:buFont typeface="Arial" panose="020B0604020202020204" pitchFamily="34" charset="0"/>
              <a:buChar char="•"/>
            </a:pPr>
            <a:r>
              <a:rPr lang="es-CO" sz="1100" b="1" dirty="0"/>
              <a:t>La ilegalidad</a:t>
            </a:r>
          </a:p>
          <a:p>
            <a:pPr marL="171450" indent="-171450">
              <a:buFont typeface="Arial" panose="020B0604020202020204" pitchFamily="34" charset="0"/>
              <a:buChar char="•"/>
            </a:pPr>
            <a:r>
              <a:rPr lang="es-CO" sz="1100" b="1" dirty="0"/>
              <a:t>Lo </a:t>
            </a:r>
            <a:r>
              <a:rPr lang="es-CO" sz="1100" b="1" dirty="0" smtClean="0"/>
              <a:t>estatal</a:t>
            </a:r>
            <a:endParaRPr lang="es-CO" sz="1100" b="1" dirty="0"/>
          </a:p>
        </p:txBody>
      </p:sp>
      <p:sp>
        <p:nvSpPr>
          <p:cNvPr id="15" name="CuadroTexto 14"/>
          <p:cNvSpPr txBox="1"/>
          <p:nvPr/>
        </p:nvSpPr>
        <p:spPr>
          <a:xfrm>
            <a:off x="7504361" y="1479108"/>
            <a:ext cx="2437451" cy="769441"/>
          </a:xfrm>
          <a:prstGeom prst="rect">
            <a:avLst/>
          </a:prstGeom>
          <a:solidFill>
            <a:srgbClr val="0085B4"/>
          </a:solidFill>
        </p:spPr>
        <p:txBody>
          <a:bodyPr wrap="square" rtlCol="0">
            <a:spAutoFit/>
          </a:bodyPr>
          <a:lstStyle/>
          <a:p>
            <a:r>
              <a:rPr lang="es-CO" sz="1100" b="1" dirty="0" smtClean="0">
                <a:ea typeface="Verdana" panose="020B0604030504040204" pitchFamily="34" charset="0"/>
                <a:cs typeface="Verdana" panose="020B0604030504040204" pitchFamily="34" charset="0"/>
              </a:rPr>
              <a:t>Tema 3: Implicaciones organizacionales de la nueva mirada de lo público desde una perspectiva cultural</a:t>
            </a:r>
          </a:p>
        </p:txBody>
      </p:sp>
      <p:sp>
        <p:nvSpPr>
          <p:cNvPr id="16" name="CuadroTexto 15"/>
          <p:cNvSpPr txBox="1"/>
          <p:nvPr/>
        </p:nvSpPr>
        <p:spPr>
          <a:xfrm>
            <a:off x="5609396" y="3341405"/>
            <a:ext cx="2123583" cy="646331"/>
          </a:xfrm>
          <a:prstGeom prst="rect">
            <a:avLst/>
          </a:prstGeom>
          <a:solidFill>
            <a:schemeClr val="bg1"/>
          </a:solidFill>
        </p:spPr>
        <p:txBody>
          <a:bodyPr wrap="square" rtlCol="0">
            <a:spAutoFit/>
          </a:bodyPr>
          <a:lstStyle/>
          <a:p>
            <a:pPr algn="ctr"/>
            <a:r>
              <a:rPr lang="es-CO" b="1" dirty="0" smtClean="0">
                <a:latin typeface="Verdana" panose="020B0604030504040204" pitchFamily="34" charset="0"/>
                <a:ea typeface="Verdana" panose="020B0604030504040204" pitchFamily="34" charset="0"/>
                <a:cs typeface="Verdana" panose="020B0604030504040204" pitchFamily="34" charset="0"/>
              </a:rPr>
              <a:t>La trayectoria de lo público</a:t>
            </a:r>
            <a:endParaRPr lang="es-CO" b="1" dirty="0">
              <a:latin typeface="Verdana" panose="020B0604030504040204" pitchFamily="34" charset="0"/>
              <a:ea typeface="Verdana" panose="020B0604030504040204" pitchFamily="34" charset="0"/>
              <a:cs typeface="Verdana" panose="020B0604030504040204" pitchFamily="34" charset="0"/>
            </a:endParaRPr>
          </a:p>
        </p:txBody>
      </p:sp>
      <p:sp>
        <p:nvSpPr>
          <p:cNvPr id="6" name="Elipse 5"/>
          <p:cNvSpPr/>
          <p:nvPr/>
        </p:nvSpPr>
        <p:spPr>
          <a:xfrm>
            <a:off x="10318388" y="670595"/>
            <a:ext cx="478972" cy="3958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p:cNvSpPr/>
          <p:nvPr/>
        </p:nvSpPr>
        <p:spPr>
          <a:xfrm>
            <a:off x="11393740" y="659167"/>
            <a:ext cx="478972" cy="3958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0841536" y="659167"/>
            <a:ext cx="478972" cy="3958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9814426" y="419122"/>
            <a:ext cx="2377574" cy="253916"/>
          </a:xfrm>
          <a:prstGeom prst="rect">
            <a:avLst/>
          </a:prstGeom>
          <a:noFill/>
        </p:spPr>
        <p:txBody>
          <a:bodyPr wrap="none" rtlCol="0">
            <a:spAutoFit/>
          </a:bodyPr>
          <a:lstStyle/>
          <a:p>
            <a:r>
              <a:rPr lang="es-CO" sz="1050" dirty="0" smtClean="0"/>
              <a:t>Botones: Objetivo, Competencias y PDF.</a:t>
            </a:r>
          </a:p>
        </p:txBody>
      </p:sp>
    </p:spTree>
    <p:extLst>
      <p:ext uri="{BB962C8B-B14F-4D97-AF65-F5344CB8AC3E}">
        <p14:creationId xmlns:p14="http://schemas.microsoft.com/office/powerpoint/2010/main" val="650111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7657" y="1436309"/>
            <a:ext cx="2469689" cy="2796644"/>
          </a:xfrm>
          <a:solidFill>
            <a:schemeClr val="bg1"/>
          </a:solidFill>
        </p:spPr>
        <p:txBody>
          <a:bodyPr/>
          <a:lstStyle/>
          <a:p>
            <a:pPr algn="just">
              <a:lnSpc>
                <a:spcPct val="100000"/>
              </a:lnSpc>
              <a:spcBef>
                <a:spcPts val="0"/>
              </a:spcBef>
            </a:pPr>
            <a:r>
              <a:rPr lang="es-ES_tradnl" sz="1100" dirty="0" smtClean="0">
                <a:solidFill>
                  <a:srgbClr val="FF0000"/>
                </a:solidFill>
              </a:rPr>
              <a:t>Se </a:t>
            </a:r>
            <a:r>
              <a:rPr lang="es-ES_tradnl" sz="1100" dirty="0">
                <a:solidFill>
                  <a:srgbClr val="FF0000"/>
                </a:solidFill>
              </a:rPr>
              <a:t>presenta la información del primer botón del tema </a:t>
            </a:r>
            <a:r>
              <a:rPr lang="es-ES_tradnl" sz="1100" dirty="0" smtClean="0">
                <a:solidFill>
                  <a:srgbClr val="FF0000"/>
                </a:solidFill>
              </a:rPr>
              <a:t>1. </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Al  hacer clic en el botón del tema 1 se muestra en el </a:t>
            </a:r>
            <a:r>
              <a:rPr lang="es-ES_tradnl" sz="1100" dirty="0" err="1" smtClean="0">
                <a:solidFill>
                  <a:srgbClr val="FF0000"/>
                </a:solidFill>
              </a:rPr>
              <a:t>slide</a:t>
            </a:r>
            <a:r>
              <a:rPr lang="es-ES_tradnl" sz="1100" dirty="0" smtClean="0">
                <a:solidFill>
                  <a:srgbClr val="FF0000"/>
                </a:solidFill>
              </a:rPr>
              <a:t> un texto acompañado de imagen fija. La imagen es de referencia.</a:t>
            </a:r>
            <a:endParaRPr lang="es-ES_tradnl" sz="1100" dirty="0">
              <a:solidFill>
                <a:srgbClr val="FF0000"/>
              </a:solidFill>
            </a:endParaRP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El ícono de Para tener en cuenta despliega la información en un nuevo nivel. </a:t>
            </a:r>
          </a:p>
          <a:p>
            <a:pPr algn="just">
              <a:lnSpc>
                <a:spcPct val="100000"/>
              </a:lnSpc>
              <a:spcBef>
                <a:spcPts val="0"/>
              </a:spcBef>
            </a:pPr>
            <a:endParaRPr lang="es-ES_tradnl" sz="1100" dirty="0">
              <a:solidFill>
                <a:srgbClr val="FF0000"/>
              </a:solidFill>
            </a:endParaRPr>
          </a:p>
          <a:p>
            <a:pPr algn="just">
              <a:lnSpc>
                <a:spcPct val="100000"/>
              </a:lnSpc>
              <a:spcBef>
                <a:spcPts val="0"/>
              </a:spcBef>
            </a:pPr>
            <a:r>
              <a:rPr lang="es-ES_tradnl" sz="1100" dirty="0" smtClean="0">
                <a:solidFill>
                  <a:srgbClr val="FF0000"/>
                </a:solidFill>
              </a:rPr>
              <a:t>Botón siguiente lleva al tema 1 – subtema 1. </a:t>
            </a:r>
            <a:endParaRPr lang="es-ES_tradnl" sz="1100" dirty="0">
              <a:solidFill>
                <a:srgbClr val="FF0000"/>
              </a:solidFill>
            </a:endParaRPr>
          </a:p>
          <a:p>
            <a:pPr algn="just">
              <a:lnSpc>
                <a:spcPct val="100000"/>
              </a:lnSpc>
              <a:spcBef>
                <a:spcPts val="0"/>
              </a:spcBef>
            </a:pPr>
            <a:endParaRPr lang="es-ES_tradnl" sz="1100" dirty="0" smtClean="0"/>
          </a:p>
          <a:p>
            <a:pPr algn="just">
              <a:lnSpc>
                <a:spcPct val="100000"/>
              </a:lnSpc>
              <a:spcBef>
                <a:spcPts val="0"/>
              </a:spcBef>
            </a:pPr>
            <a:endParaRPr lang="es-ES_tradnl" sz="1100" dirty="0"/>
          </a:p>
        </p:txBody>
      </p:sp>
      <p:sp>
        <p:nvSpPr>
          <p:cNvPr id="48" name="CuadroTexto 47"/>
          <p:cNvSpPr txBox="1"/>
          <p:nvPr/>
        </p:nvSpPr>
        <p:spPr>
          <a:xfrm>
            <a:off x="103202" y="1311307"/>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_tradnl" sz="1000" b="1" dirty="0" smtClean="0">
                <a:solidFill>
                  <a:schemeClr val="tx1"/>
                </a:solidFill>
                <a:latin typeface="Verdana" pitchFamily="34" charset="0"/>
                <a:ea typeface="Verdana" pitchFamily="34" charset="0"/>
                <a:cs typeface="Verdana" pitchFamily="34" charset="0"/>
              </a:rPr>
              <a:t>Antecedes del concepto de lo público. Los griegos</a:t>
            </a:r>
            <a:endParaRPr lang="es-CO" sz="1000" b="1" dirty="0">
              <a:solidFill>
                <a:schemeClr val="tx1"/>
              </a:solidFill>
              <a:latin typeface="Verdana" pitchFamily="34" charset="0"/>
              <a:ea typeface="Verdana" pitchFamily="34" charset="0"/>
              <a:cs typeface="Verdana" pitchFamily="34" charset="0"/>
            </a:endParaRPr>
          </a:p>
        </p:txBody>
      </p:sp>
      <p:sp>
        <p:nvSpPr>
          <p:cNvPr id="74" name="Chevron 3"/>
          <p:cNvSpPr/>
          <p:nvPr/>
        </p:nvSpPr>
        <p:spPr>
          <a:xfrm>
            <a:off x="5698752" y="2709551"/>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
        <p:nvSpPr>
          <p:cNvPr id="5" name="4 CuadroTexto"/>
          <p:cNvSpPr txBox="1"/>
          <p:nvPr/>
        </p:nvSpPr>
        <p:spPr>
          <a:xfrm>
            <a:off x="103202" y="1580706"/>
            <a:ext cx="8561091" cy="276999"/>
          </a:xfrm>
          <a:prstGeom prst="rect">
            <a:avLst/>
          </a:prstGeom>
          <a:noFill/>
        </p:spPr>
        <p:txBody>
          <a:bodyPr wrap="square" rtlCol="0">
            <a:spAutoFit/>
          </a:bodyPr>
          <a:lstStyle/>
          <a:p>
            <a:pPr algn="just"/>
            <a:r>
              <a:rPr lang="es-ES_tradnl" sz="1200" dirty="0" smtClean="0">
                <a:ea typeface="Verdana" pitchFamily="34" charset="0"/>
                <a:cs typeface="Verdana" pitchFamily="34" charset="0"/>
              </a:rPr>
              <a:t>En el mundo antiguo ya estaba presente la dicotomía entre lo público y lo privado . </a:t>
            </a:r>
            <a:endParaRPr lang="es-CO" sz="1200" b="1" u="sng" dirty="0">
              <a:ea typeface="Verdana" pitchFamily="34" charset="0"/>
              <a:cs typeface="Verdana" pitchFamily="34" charset="0"/>
            </a:endParaRPr>
          </a:p>
        </p:txBody>
      </p:sp>
      <p:pic>
        <p:nvPicPr>
          <p:cNvPr id="21" name="Picture 2"/>
          <p:cNvPicPr/>
          <p:nvPr/>
        </p:nvPicPr>
        <p:blipFill rotWithShape="1">
          <a:blip r:embed="rId2">
            <a:extLst>
              <a:ext uri="{28A0092B-C50C-407E-A947-70E740481C1C}">
                <a14:useLocalDpi xmlns:a14="http://schemas.microsoft.com/office/drawing/2010/main" val="0"/>
              </a:ext>
            </a:extLst>
          </a:blip>
          <a:srcRect l="3073" t="68081" r="91219" b="22214"/>
          <a:stretch/>
        </p:blipFill>
        <p:spPr bwMode="auto">
          <a:xfrm>
            <a:off x="1827587" y="3104286"/>
            <a:ext cx="401320" cy="56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Marcador de texto 1"/>
          <p:cNvSpPr>
            <a:spLocks noGrp="1"/>
          </p:cNvSpPr>
          <p:nvPr>
            <p:ph type="body" sz="half" idx="2"/>
          </p:nvPr>
        </p:nvSpPr>
        <p:spPr>
          <a:xfrm>
            <a:off x="2495227" y="49080"/>
            <a:ext cx="9661432" cy="366743"/>
          </a:xfrm>
        </p:spPr>
        <p:txBody>
          <a:bodyPr/>
          <a:lstStyle/>
          <a:p>
            <a:r>
              <a:rPr lang="es-CO" b="1" dirty="0"/>
              <a:t>Unidad didáctica </a:t>
            </a:r>
            <a:r>
              <a:rPr lang="es-CO" b="1" dirty="0" smtClean="0"/>
              <a:t>1. La trayectoria de lo público </a:t>
            </a:r>
            <a:endParaRPr lang="es-ES_tradnl" b="1" dirty="0"/>
          </a:p>
          <a:p>
            <a:endParaRPr lang="es-CO" dirty="0"/>
          </a:p>
        </p:txBody>
      </p:sp>
      <p:sp>
        <p:nvSpPr>
          <p:cNvPr id="7" name="6 Rectángulo"/>
          <p:cNvSpPr/>
          <p:nvPr/>
        </p:nvSpPr>
        <p:spPr>
          <a:xfrm>
            <a:off x="1811758" y="453852"/>
            <a:ext cx="7835899" cy="400110"/>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p:txBody>
      </p:sp>
      <p:sp>
        <p:nvSpPr>
          <p:cNvPr id="4" name="CuadroTexto 3"/>
          <p:cNvSpPr txBox="1"/>
          <p:nvPr/>
        </p:nvSpPr>
        <p:spPr>
          <a:xfrm>
            <a:off x="1811758" y="1973164"/>
            <a:ext cx="3609055" cy="1015663"/>
          </a:xfrm>
          <a:prstGeom prst="rect">
            <a:avLst/>
          </a:prstGeom>
          <a:noFill/>
        </p:spPr>
        <p:txBody>
          <a:bodyPr wrap="square" rtlCol="0">
            <a:spAutoFit/>
          </a:bodyPr>
          <a:lstStyle/>
          <a:p>
            <a:pPr algn="just"/>
            <a:r>
              <a:rPr lang="es-MX" sz="1200" dirty="0">
                <a:ea typeface="Verdana" panose="020B0604030504040204" pitchFamily="34" charset="0"/>
                <a:cs typeface="Verdana" panose="020B0604030504040204" pitchFamily="34" charset="0"/>
              </a:rPr>
              <a:t>Los griegos, y posteriormente los romanos (apropiando las ideas griegas en el derecho), dividían su realidad social en estos dos ámbitos. Los griegos establecieron la relación público-privado desde una concepción profunda que denominaron </a:t>
            </a:r>
            <a:r>
              <a:rPr lang="es-MX" sz="1200" i="1" dirty="0">
                <a:ea typeface="Verdana" panose="020B0604030504040204" pitchFamily="34" charset="0"/>
                <a:cs typeface="Verdana" panose="020B0604030504040204" pitchFamily="34" charset="0"/>
              </a:rPr>
              <a:t>koinon-idion</a:t>
            </a:r>
            <a:r>
              <a:rPr lang="es-MX" sz="1200" dirty="0" smtClean="0">
                <a:ea typeface="Verdana" panose="020B0604030504040204" pitchFamily="34" charset="0"/>
                <a:cs typeface="Verdana" panose="020B0604030504040204" pitchFamily="34" charset="0"/>
              </a:rPr>
              <a:t>.</a:t>
            </a:r>
            <a:endParaRPr lang="es-CO" sz="1200" dirty="0">
              <a:ea typeface="Verdana" panose="020B0604030504040204" pitchFamily="34" charset="0"/>
              <a:cs typeface="Verdana" panose="020B0604030504040204" pitchFamily="34" charset="0"/>
            </a:endParaRPr>
          </a:p>
        </p:txBody>
      </p:sp>
      <p:pic>
        <p:nvPicPr>
          <p:cNvPr id="8" name="Imagen 7"/>
          <p:cNvPicPr>
            <a:picLocks noChangeAspect="1"/>
          </p:cNvPicPr>
          <p:nvPr/>
        </p:nvPicPr>
        <p:blipFill>
          <a:blip r:embed="rId3"/>
          <a:stretch>
            <a:fillRect/>
          </a:stretch>
        </p:blipFill>
        <p:spPr>
          <a:xfrm>
            <a:off x="103202" y="1909098"/>
            <a:ext cx="1683779" cy="1758614"/>
          </a:xfrm>
          <a:prstGeom prst="rect">
            <a:avLst/>
          </a:prstGeom>
        </p:spPr>
      </p:pic>
      <p:sp>
        <p:nvSpPr>
          <p:cNvPr id="9" name="Rectángulo 8"/>
          <p:cNvSpPr/>
          <p:nvPr/>
        </p:nvSpPr>
        <p:spPr>
          <a:xfrm>
            <a:off x="5977217" y="3244334"/>
            <a:ext cx="237566" cy="369332"/>
          </a:xfrm>
          <a:prstGeom prst="rect">
            <a:avLst/>
          </a:prstGeom>
        </p:spPr>
        <p:txBody>
          <a:bodyPr wrap="none">
            <a:spAutoFit/>
          </a:bodyPr>
          <a:lstStyle/>
          <a:p>
            <a:r>
              <a:rPr lang="es-CO" dirty="0"/>
              <a:t> </a:t>
            </a:r>
          </a:p>
        </p:txBody>
      </p:sp>
      <p:cxnSp>
        <p:nvCxnSpPr>
          <p:cNvPr id="11" name="Conector angular 10"/>
          <p:cNvCxnSpPr>
            <a:stCxn id="21" idx="3"/>
            <a:endCxn id="18" idx="0"/>
          </p:cNvCxnSpPr>
          <p:nvPr/>
        </p:nvCxnSpPr>
        <p:spPr>
          <a:xfrm>
            <a:off x="2228907" y="3385591"/>
            <a:ext cx="1712749" cy="37432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86974" y="1283897"/>
            <a:ext cx="5974779" cy="4161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7" name="Grupo 16"/>
          <p:cNvGrpSpPr/>
          <p:nvPr/>
        </p:nvGrpSpPr>
        <p:grpSpPr>
          <a:xfrm>
            <a:off x="2712519" y="3759915"/>
            <a:ext cx="3502264" cy="1490179"/>
            <a:chOff x="5301288" y="3773476"/>
            <a:chExt cx="4216688" cy="1539139"/>
          </a:xfrm>
        </p:grpSpPr>
        <p:sp>
          <p:nvSpPr>
            <p:cNvPr id="19" name="Redondear rectángulo de esquina diagonal 26"/>
            <p:cNvSpPr/>
            <p:nvPr/>
          </p:nvSpPr>
          <p:spPr>
            <a:xfrm>
              <a:off x="5321836" y="4155107"/>
              <a:ext cx="4196140" cy="115750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smtClean="0">
                  <a:ea typeface="Verdana" panose="020B0604030504040204" pitchFamily="34" charset="0"/>
                  <a:cs typeface="Verdana" panose="020B0604030504040204" pitchFamily="34" charset="0"/>
                </a:rPr>
                <a:t>El  t</a:t>
              </a:r>
            </a:p>
            <a:p>
              <a:pPr algn="just"/>
              <a:endParaRPr lang="es-MX" sz="1200" dirty="0">
                <a:ea typeface="Verdana" panose="020B0604030504040204" pitchFamily="34" charset="0"/>
                <a:cs typeface="Verdana" panose="020B0604030504040204" pitchFamily="34" charset="0"/>
              </a:endParaRPr>
            </a:p>
            <a:p>
              <a:pPr algn="just"/>
              <a:r>
                <a:rPr lang="es-MX" sz="1200" dirty="0" smtClean="0">
                  <a:solidFill>
                    <a:schemeClr val="tx1"/>
                  </a:solidFill>
                  <a:ea typeface="Verdana" panose="020B0604030504040204" pitchFamily="34" charset="0"/>
                  <a:cs typeface="Verdana" panose="020B0604030504040204" pitchFamily="34" charset="0"/>
                </a:rPr>
                <a:t>El termino </a:t>
              </a:r>
              <a:r>
                <a:rPr lang="es-MX" sz="1200" i="1" dirty="0" smtClean="0">
                  <a:solidFill>
                    <a:schemeClr val="tx1"/>
                  </a:solidFill>
                  <a:ea typeface="Verdana" panose="020B0604030504040204" pitchFamily="34" charset="0"/>
                  <a:cs typeface="Verdana" panose="020B0604030504040204" pitchFamily="34" charset="0"/>
                </a:rPr>
                <a:t>idion</a:t>
              </a:r>
              <a:r>
                <a:rPr lang="es-MX" sz="1200" dirty="0" smtClean="0">
                  <a:solidFill>
                    <a:schemeClr val="tx1"/>
                  </a:solidFill>
                  <a:ea typeface="Verdana" panose="020B0604030504040204" pitchFamily="34" charset="0"/>
                  <a:cs typeface="Verdana" panose="020B0604030504040204" pitchFamily="34" charset="0"/>
                </a:rPr>
                <a:t> </a:t>
              </a:r>
              <a:r>
                <a:rPr lang="es-MX" sz="1200" dirty="0">
                  <a:solidFill>
                    <a:schemeClr val="tx1"/>
                  </a:solidFill>
                  <a:ea typeface="Verdana" panose="020B0604030504040204" pitchFamily="34" charset="0"/>
                  <a:cs typeface="Verdana" panose="020B0604030504040204" pitchFamily="34" charset="0"/>
                </a:rPr>
                <a:t>designa a lo propio o lo referente a la unidad domestica (</a:t>
              </a:r>
              <a:r>
                <a:rPr lang="es-MX" sz="1200" i="1" dirty="0">
                  <a:solidFill>
                    <a:schemeClr val="tx1"/>
                  </a:solidFill>
                  <a:ea typeface="Verdana" panose="020B0604030504040204" pitchFamily="34" charset="0"/>
                  <a:cs typeface="Verdana" panose="020B0604030504040204" pitchFamily="34" charset="0"/>
                </a:rPr>
                <a:t>oikos</a:t>
              </a:r>
              <a:r>
                <a:rPr lang="es-MX" sz="1200" dirty="0">
                  <a:solidFill>
                    <a:schemeClr val="tx1"/>
                  </a:solidFill>
                  <a:ea typeface="Verdana" panose="020B0604030504040204" pitchFamily="34" charset="0"/>
                  <a:cs typeface="Verdana" panose="020B0604030504040204" pitchFamily="34" charset="0"/>
                </a:rPr>
                <a:t>) y todo lo referente a sus bienes y sus personas (servicios), que tienen como fin la satisfacción de las necesidades.</a:t>
              </a:r>
              <a:endParaRPr lang="es-CO" sz="1200" dirty="0">
                <a:solidFill>
                  <a:schemeClr val="tx1"/>
                </a:solidFill>
                <a:ea typeface="Verdana" pitchFamily="34" charset="0"/>
                <a:cs typeface="Verdana" pitchFamily="34" charset="0"/>
              </a:endParaRPr>
            </a:p>
            <a:p>
              <a:pPr algn="just"/>
              <a:endParaRPr lang="es-CO" sz="1200" dirty="0">
                <a:solidFill>
                  <a:schemeClr val="tx1"/>
                </a:solidFill>
                <a:ea typeface="Verdana" pitchFamily="34" charset="0"/>
                <a:cs typeface="Verdana" pitchFamily="34" charset="0"/>
              </a:endParaRPr>
            </a:p>
            <a:p>
              <a:pPr algn="just"/>
              <a:endParaRPr lang="es-CO" sz="1200" dirty="0">
                <a:solidFill>
                  <a:schemeClr val="tx1"/>
                </a:solidFill>
                <a:ea typeface="Verdana" pitchFamily="34" charset="0"/>
                <a:cs typeface="Verdana" pitchFamily="34" charset="0"/>
              </a:endParaRPr>
            </a:p>
          </p:txBody>
        </p:sp>
        <p:sp>
          <p:nvSpPr>
            <p:cNvPr id="20" name="24 CuadroTexto"/>
            <p:cNvSpPr txBox="1"/>
            <p:nvPr/>
          </p:nvSpPr>
          <p:spPr>
            <a:xfrm>
              <a:off x="9050098" y="4129619"/>
              <a:ext cx="355146" cy="276999"/>
            </a:xfrm>
            <a:prstGeom prst="rect">
              <a:avLst/>
            </a:prstGeom>
            <a:noFill/>
          </p:spPr>
          <p:txBody>
            <a:bodyPr wrap="square" rtlCol="0">
              <a:spAutoFit/>
            </a:bodyPr>
            <a:lstStyle/>
            <a:p>
              <a:r>
                <a:rPr lang="es-CO" sz="1200" dirty="0">
                  <a:solidFill>
                    <a:srgbClr val="FF0000"/>
                  </a:solidFill>
                </a:rPr>
                <a:t>x</a:t>
              </a:r>
              <a:endParaRPr lang="en-US" sz="1200" dirty="0">
                <a:solidFill>
                  <a:srgbClr val="FF0000"/>
                </a:solidFill>
              </a:endParaRPr>
            </a:p>
          </p:txBody>
        </p:sp>
        <p:pic>
          <p:nvPicPr>
            <p:cNvPr id="18" name="Picture 2"/>
            <p:cNvPicPr/>
            <p:nvPr/>
          </p:nvPicPr>
          <p:blipFill rotWithShape="1">
            <a:blip r:embed="rId2">
              <a:extLst>
                <a:ext uri="{28A0092B-C50C-407E-A947-70E740481C1C}">
                  <a14:useLocalDpi xmlns:a14="http://schemas.microsoft.com/office/drawing/2010/main" val="0"/>
                </a:ext>
              </a:extLst>
            </a:blip>
            <a:srcRect l="3073" t="67405" r="54872" b="22214"/>
            <a:stretch/>
          </p:blipFill>
          <p:spPr bwMode="auto">
            <a:xfrm>
              <a:off x="5301288" y="3773476"/>
              <a:ext cx="2959735" cy="60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60366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46552" y="1458579"/>
            <a:ext cx="2469689" cy="3659788"/>
          </a:xfrm>
          <a:solidFill>
            <a:schemeClr val="bg1"/>
          </a:solidFill>
        </p:spPr>
        <p:txBody>
          <a:bodyPr/>
          <a:lstStyle/>
          <a:p>
            <a:pPr algn="just">
              <a:lnSpc>
                <a:spcPct val="100000"/>
              </a:lnSpc>
              <a:spcBef>
                <a:spcPts val="0"/>
              </a:spcBef>
            </a:pPr>
            <a:r>
              <a:rPr lang="es-ES_tradnl" sz="1050" dirty="0" smtClean="0">
                <a:solidFill>
                  <a:srgbClr val="FF0000"/>
                </a:solidFill>
              </a:rPr>
              <a:t>Tema 1, subtema 1. </a:t>
            </a:r>
            <a:endParaRPr lang="es-ES_tradnl" sz="1050" dirty="0">
              <a:solidFill>
                <a:srgbClr val="FF0000"/>
              </a:solidFill>
            </a:endParaRPr>
          </a:p>
          <a:p>
            <a:pPr algn="just">
              <a:lnSpc>
                <a:spcPct val="100000"/>
              </a:lnSpc>
              <a:spcBef>
                <a:spcPts val="0"/>
              </a:spcBef>
            </a:pPr>
            <a:endParaRPr lang="es-ES_tradnl" sz="1050" dirty="0">
              <a:solidFill>
                <a:srgbClr val="FF0000"/>
              </a:solidFill>
            </a:endParaRPr>
          </a:p>
          <a:p>
            <a:pPr algn="just">
              <a:lnSpc>
                <a:spcPct val="100000"/>
              </a:lnSpc>
              <a:spcBef>
                <a:spcPts val="0"/>
              </a:spcBef>
            </a:pPr>
            <a:r>
              <a:rPr lang="es-ES_tradnl" sz="1050" dirty="0" smtClean="0">
                <a:solidFill>
                  <a:srgbClr val="FF0000"/>
                </a:solidFill>
              </a:rPr>
              <a:t>Se presenta una botonera enumerada de 5 cajones para explicar el concepto.</a:t>
            </a:r>
          </a:p>
          <a:p>
            <a:pPr algn="just">
              <a:lnSpc>
                <a:spcPct val="100000"/>
              </a:lnSpc>
              <a:spcBef>
                <a:spcPts val="0"/>
              </a:spcBef>
            </a:pPr>
            <a:endParaRPr lang="es-ES_tradnl" sz="1050" dirty="0">
              <a:solidFill>
                <a:srgbClr val="FF0000"/>
              </a:solidFill>
            </a:endParaRPr>
          </a:p>
          <a:p>
            <a:pPr algn="just">
              <a:lnSpc>
                <a:spcPct val="100000"/>
              </a:lnSpc>
              <a:spcBef>
                <a:spcPts val="0"/>
              </a:spcBef>
            </a:pPr>
            <a:r>
              <a:rPr lang="es-ES_tradnl" sz="1050" dirty="0">
                <a:solidFill>
                  <a:srgbClr val="FF0000"/>
                </a:solidFill>
              </a:rPr>
              <a:t>El ícono de </a:t>
            </a:r>
            <a:r>
              <a:rPr lang="es-ES_tradnl" sz="1050" dirty="0" smtClean="0">
                <a:solidFill>
                  <a:srgbClr val="FF0000"/>
                </a:solidFill>
              </a:rPr>
              <a:t>Importante despliega </a:t>
            </a:r>
            <a:r>
              <a:rPr lang="es-ES_tradnl" sz="1050" dirty="0">
                <a:solidFill>
                  <a:srgbClr val="FF0000"/>
                </a:solidFill>
              </a:rPr>
              <a:t>la información en un nuevo nivel. </a:t>
            </a:r>
          </a:p>
          <a:p>
            <a:pPr algn="just">
              <a:lnSpc>
                <a:spcPct val="100000"/>
              </a:lnSpc>
              <a:spcBef>
                <a:spcPts val="0"/>
              </a:spcBef>
            </a:pPr>
            <a:endParaRPr lang="es-ES_tradnl" sz="1050" dirty="0">
              <a:solidFill>
                <a:srgbClr val="FF0000"/>
              </a:solidFill>
            </a:endParaRPr>
          </a:p>
          <a:p>
            <a:pPr algn="just">
              <a:lnSpc>
                <a:spcPct val="100000"/>
              </a:lnSpc>
              <a:spcBef>
                <a:spcPts val="0"/>
              </a:spcBef>
            </a:pPr>
            <a:r>
              <a:rPr lang="es-ES_tradnl" sz="1050" dirty="0" smtClean="0">
                <a:solidFill>
                  <a:srgbClr val="FF0000"/>
                </a:solidFill>
              </a:rPr>
              <a:t>Botón atrás lleva al tema 1. </a:t>
            </a:r>
          </a:p>
          <a:p>
            <a:pPr algn="just">
              <a:lnSpc>
                <a:spcPct val="100000"/>
              </a:lnSpc>
              <a:spcBef>
                <a:spcPts val="0"/>
              </a:spcBef>
            </a:pPr>
            <a:r>
              <a:rPr lang="es-ES_tradnl" sz="1050" dirty="0" smtClean="0">
                <a:solidFill>
                  <a:srgbClr val="FF0000"/>
                </a:solidFill>
              </a:rPr>
              <a:t>Botón </a:t>
            </a:r>
            <a:r>
              <a:rPr lang="es-ES_tradnl" sz="1050" dirty="0">
                <a:solidFill>
                  <a:srgbClr val="FF0000"/>
                </a:solidFill>
              </a:rPr>
              <a:t>siguiente lleva al tema 1 – subtema </a:t>
            </a:r>
            <a:r>
              <a:rPr lang="es-ES_tradnl" sz="1050" dirty="0" smtClean="0">
                <a:solidFill>
                  <a:srgbClr val="FF0000"/>
                </a:solidFill>
              </a:rPr>
              <a:t>2. </a:t>
            </a:r>
            <a:endParaRPr lang="es-ES_tradnl" sz="1050" dirty="0">
              <a:solidFill>
                <a:srgbClr val="FF0000"/>
              </a:solidFill>
            </a:endParaRPr>
          </a:p>
          <a:p>
            <a:pPr algn="just">
              <a:lnSpc>
                <a:spcPct val="100000"/>
              </a:lnSpc>
              <a:spcBef>
                <a:spcPts val="0"/>
              </a:spcBef>
            </a:pPr>
            <a:endParaRPr lang="es-ES_tradnl" sz="1050" dirty="0" smtClean="0">
              <a:solidFill>
                <a:srgbClr val="FF0000"/>
              </a:solidFill>
            </a:endParaRPr>
          </a:p>
        </p:txBody>
      </p:sp>
      <p:sp>
        <p:nvSpPr>
          <p:cNvPr id="48" name="CuadroTexto 47"/>
          <p:cNvSpPr txBox="1"/>
          <p:nvPr/>
        </p:nvSpPr>
        <p:spPr>
          <a:xfrm>
            <a:off x="472965" y="1282613"/>
            <a:ext cx="5218634" cy="4616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smtClean="0">
                <a:solidFill>
                  <a:schemeClr val="tx1"/>
                </a:solidFill>
                <a:ea typeface="Verdana" pitchFamily="34" charset="0"/>
                <a:cs typeface="Verdana" pitchFamily="34" charset="0"/>
              </a:rPr>
              <a:t>Antecedes del concepto de lo público de los griegos</a:t>
            </a:r>
          </a:p>
          <a:p>
            <a:r>
              <a:rPr lang="es-CO" sz="1200" b="1" dirty="0">
                <a:solidFill>
                  <a:srgbClr val="FF0000"/>
                </a:solidFill>
                <a:ea typeface="Verdana" pitchFamily="34" charset="0"/>
                <a:cs typeface="Verdana" pitchFamily="34" charset="0"/>
              </a:rPr>
              <a:t>Subtema: </a:t>
            </a:r>
            <a:r>
              <a:rPr lang="es-ES_tradnl" sz="1200" b="1" dirty="0">
                <a:solidFill>
                  <a:schemeClr val="tx1"/>
                </a:solidFill>
                <a:ea typeface="Verdana" pitchFamily="34" charset="0"/>
                <a:cs typeface="Verdana" pitchFamily="34" charset="0"/>
              </a:rPr>
              <a:t>Término </a:t>
            </a:r>
            <a:r>
              <a:rPr lang="es-ES_tradnl" sz="1200" b="1" dirty="0" err="1">
                <a:solidFill>
                  <a:schemeClr val="tx1"/>
                </a:solidFill>
                <a:ea typeface="Verdana" pitchFamily="34" charset="0"/>
                <a:cs typeface="Verdana" pitchFamily="34" charset="0"/>
              </a:rPr>
              <a:t>Koinon</a:t>
            </a:r>
            <a:r>
              <a:rPr lang="es-ES_tradnl" sz="1200" b="1" dirty="0">
                <a:solidFill>
                  <a:schemeClr val="tx1"/>
                </a:solidFill>
                <a:ea typeface="Verdana" pitchFamily="34" charset="0"/>
                <a:cs typeface="Verdana" pitchFamily="34" charset="0"/>
              </a:rPr>
              <a:t>  </a:t>
            </a:r>
            <a:endParaRPr lang="en-US" sz="1200" b="1" dirty="0">
              <a:solidFill>
                <a:schemeClr val="tx1"/>
              </a:solidFill>
              <a:ea typeface="Verdana" pitchFamily="34" charset="0"/>
              <a:cs typeface="Verdana" pitchFamily="34" charset="0"/>
            </a:endParaRPr>
          </a:p>
        </p:txBody>
      </p:sp>
      <p:sp>
        <p:nvSpPr>
          <p:cNvPr id="74" name="Chevron 3"/>
          <p:cNvSpPr/>
          <p:nvPr/>
        </p:nvSpPr>
        <p:spPr>
          <a:xfrm>
            <a:off x="9421153" y="3137996"/>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050" dirty="0">
              <a:solidFill>
                <a:schemeClr val="tx1"/>
              </a:solidFill>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smtClean="0"/>
              <a:t>Unidad </a:t>
            </a:r>
            <a:r>
              <a:rPr lang="es-CO" b="1" dirty="0"/>
              <a:t>didáctica 1. La trayectoria de lo público </a:t>
            </a:r>
            <a:endParaRPr lang="es-ES_tradnl" b="1" dirty="0"/>
          </a:p>
          <a:p>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pic>
        <p:nvPicPr>
          <p:cNvPr id="9" name="Imagen 8"/>
          <p:cNvPicPr>
            <a:picLocks noChangeAspect="1"/>
          </p:cNvPicPr>
          <p:nvPr/>
        </p:nvPicPr>
        <p:blipFill rotWithShape="1">
          <a:blip r:embed="rId2"/>
          <a:srcRect l="1" t="67051" r="-946"/>
          <a:stretch/>
        </p:blipFill>
        <p:spPr>
          <a:xfrm>
            <a:off x="479656" y="3091321"/>
            <a:ext cx="455502" cy="483326"/>
          </a:xfrm>
          <a:prstGeom prst="rect">
            <a:avLst/>
          </a:prstGeom>
        </p:spPr>
      </p:pic>
      <p:sp>
        <p:nvSpPr>
          <p:cNvPr id="11" name="CuadroTexto 10"/>
          <p:cNvSpPr txBox="1"/>
          <p:nvPr/>
        </p:nvSpPr>
        <p:spPr>
          <a:xfrm>
            <a:off x="-929923" y="6839503"/>
            <a:ext cx="4665892" cy="253916"/>
          </a:xfrm>
          <a:prstGeom prst="rect">
            <a:avLst/>
          </a:prstGeom>
          <a:noFill/>
        </p:spPr>
        <p:txBody>
          <a:bodyPr wrap="square" rtlCol="0">
            <a:spAutoFit/>
          </a:bodyPr>
          <a:lstStyle/>
          <a:p>
            <a:pPr marL="171450" indent="-171450" algn="just">
              <a:buFont typeface="Wingdings" panose="05000000000000000000" pitchFamily="2" charset="2"/>
              <a:buChar char="Ø"/>
            </a:pPr>
            <a:endParaRPr lang="es-CO" sz="1050" dirty="0">
              <a:ea typeface="Verdana" panose="020B0604030504040204" pitchFamily="34" charset="0"/>
              <a:cs typeface="Verdana" panose="020B0604030504040204" pitchFamily="34" charset="0"/>
            </a:endParaRPr>
          </a:p>
        </p:txBody>
      </p:sp>
      <p:sp>
        <p:nvSpPr>
          <p:cNvPr id="16" name="CuadroTexto 15"/>
          <p:cNvSpPr txBox="1"/>
          <p:nvPr/>
        </p:nvSpPr>
        <p:spPr>
          <a:xfrm>
            <a:off x="-160155" y="7614285"/>
            <a:ext cx="4482499" cy="253916"/>
          </a:xfrm>
          <a:prstGeom prst="rect">
            <a:avLst/>
          </a:prstGeom>
          <a:noFill/>
        </p:spPr>
        <p:txBody>
          <a:bodyPr wrap="square" rtlCol="0">
            <a:spAutoFit/>
          </a:bodyPr>
          <a:lstStyle/>
          <a:p>
            <a:pPr marL="171450" lvl="0" indent="-171450" algn="just">
              <a:buFont typeface="Wingdings" panose="05000000000000000000" pitchFamily="2" charset="2"/>
              <a:buChar char="Ø"/>
            </a:pPr>
            <a:endParaRPr lang="es-CO" sz="1050" dirty="0"/>
          </a:p>
        </p:txBody>
      </p:sp>
      <p:pic>
        <p:nvPicPr>
          <p:cNvPr id="4" name="Imagen 3"/>
          <p:cNvPicPr>
            <a:picLocks noChangeAspect="1"/>
          </p:cNvPicPr>
          <p:nvPr/>
        </p:nvPicPr>
        <p:blipFill rotWithShape="1">
          <a:blip r:embed="rId3"/>
          <a:srcRect t="52143" r="-7726"/>
          <a:stretch/>
        </p:blipFill>
        <p:spPr>
          <a:xfrm>
            <a:off x="488944" y="4899921"/>
            <a:ext cx="445807" cy="481094"/>
          </a:xfrm>
          <a:prstGeom prst="rect">
            <a:avLst/>
          </a:prstGeom>
        </p:spPr>
      </p:pic>
      <p:sp>
        <p:nvSpPr>
          <p:cNvPr id="17" name="CuadroTexto 16"/>
          <p:cNvSpPr txBox="1"/>
          <p:nvPr/>
        </p:nvSpPr>
        <p:spPr>
          <a:xfrm>
            <a:off x="-200794" y="8386189"/>
            <a:ext cx="7320571" cy="253916"/>
          </a:xfrm>
          <a:prstGeom prst="rect">
            <a:avLst/>
          </a:prstGeom>
          <a:noFill/>
        </p:spPr>
        <p:txBody>
          <a:bodyPr wrap="square" rtlCol="0">
            <a:spAutoFit/>
          </a:bodyPr>
          <a:lstStyle/>
          <a:p>
            <a:pPr marL="171450" indent="-171450" algn="just">
              <a:buFont typeface="Wingdings" panose="05000000000000000000" pitchFamily="2" charset="2"/>
              <a:buChar char="Ø"/>
            </a:pPr>
            <a:endParaRPr lang="es-CO" sz="1050" dirty="0"/>
          </a:p>
        </p:txBody>
      </p:sp>
      <p:sp>
        <p:nvSpPr>
          <p:cNvPr id="5" name="Rectángulo 4"/>
          <p:cNvSpPr/>
          <p:nvPr/>
        </p:nvSpPr>
        <p:spPr>
          <a:xfrm>
            <a:off x="472964" y="1679973"/>
            <a:ext cx="8926375" cy="461665"/>
          </a:xfrm>
          <a:prstGeom prst="rect">
            <a:avLst/>
          </a:prstGeom>
        </p:spPr>
        <p:txBody>
          <a:bodyPr wrap="square">
            <a:spAutoFit/>
          </a:bodyPr>
          <a:lstStyle/>
          <a:p>
            <a:r>
              <a:rPr lang="es-CO" sz="1200" dirty="0"/>
              <a:t>De la relación </a:t>
            </a:r>
            <a:r>
              <a:rPr lang="es-CO" sz="1200" dirty="0" err="1"/>
              <a:t>koinon-idion</a:t>
            </a:r>
            <a:r>
              <a:rPr lang="es-CO" sz="1200" dirty="0"/>
              <a:t> se desprende a su vez la relación dicotómica polis-</a:t>
            </a:r>
            <a:r>
              <a:rPr lang="es-CO" sz="1200" dirty="0" err="1"/>
              <a:t>oikos</a:t>
            </a:r>
            <a:r>
              <a:rPr lang="es-CO" sz="1200" dirty="0"/>
              <a:t> (o público-privado), en la cual se alinean a su vez otras relaciones de subordinación que </a:t>
            </a:r>
            <a:r>
              <a:rPr lang="es-CO" sz="1200" dirty="0" err="1"/>
              <a:t>Hanna</a:t>
            </a:r>
            <a:r>
              <a:rPr lang="es-CO" sz="1200" dirty="0"/>
              <a:t> </a:t>
            </a:r>
            <a:r>
              <a:rPr lang="es-CO" sz="1200" dirty="0" err="1"/>
              <a:t>Arendt</a:t>
            </a:r>
            <a:r>
              <a:rPr lang="es-CO" sz="1200" dirty="0"/>
              <a:t> (2009) analiza y entre las que se destacan: </a:t>
            </a:r>
          </a:p>
        </p:txBody>
      </p:sp>
      <p:grpSp>
        <p:nvGrpSpPr>
          <p:cNvPr id="20" name="Grupo 19"/>
          <p:cNvGrpSpPr/>
          <p:nvPr/>
        </p:nvGrpSpPr>
        <p:grpSpPr>
          <a:xfrm>
            <a:off x="9460378" y="5140468"/>
            <a:ext cx="4199310" cy="1661845"/>
            <a:chOff x="8981325" y="6559704"/>
            <a:chExt cx="4199310" cy="1661845"/>
          </a:xfrm>
        </p:grpSpPr>
        <p:pic>
          <p:nvPicPr>
            <p:cNvPr id="6" name="Imagen 5"/>
            <p:cNvPicPr>
              <a:picLocks noChangeAspect="1"/>
            </p:cNvPicPr>
            <p:nvPr/>
          </p:nvPicPr>
          <p:blipFill>
            <a:blip r:embed="rId4"/>
            <a:stretch>
              <a:fillRect/>
            </a:stretch>
          </p:blipFill>
          <p:spPr>
            <a:xfrm>
              <a:off x="8981325" y="6559704"/>
              <a:ext cx="2194750" cy="438950"/>
            </a:xfrm>
            <a:prstGeom prst="rect">
              <a:avLst/>
            </a:prstGeom>
          </p:spPr>
        </p:pic>
        <p:sp>
          <p:nvSpPr>
            <p:cNvPr id="21" name="Redondear rectángulo de esquina diagonal 26"/>
            <p:cNvSpPr/>
            <p:nvPr/>
          </p:nvSpPr>
          <p:spPr>
            <a:xfrm>
              <a:off x="8984495" y="7007021"/>
              <a:ext cx="4196140" cy="121452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Aristóteles desarrolla la idea de la polis como una forma superior de asociación entre hombres libres a la que supedita el oikos —lo privado supeditado a lo público—, sentando las bases de una idea que ha acompañado el pensamiento político occidental hasta nuestra época: la prevalencia de lo general sobre lo particular.</a:t>
              </a:r>
              <a:endParaRPr lang="en-US" sz="1200" dirty="0">
                <a:solidFill>
                  <a:schemeClr val="tx1"/>
                </a:solidFill>
                <a:ea typeface="Verdana" pitchFamily="34" charset="0"/>
                <a:cs typeface="Verdana" pitchFamily="34" charset="0"/>
              </a:endParaRPr>
            </a:p>
          </p:txBody>
        </p:sp>
      </p:grpSp>
      <p:pic>
        <p:nvPicPr>
          <p:cNvPr id="22" name="Imagen 21"/>
          <p:cNvPicPr>
            <a:picLocks noChangeAspect="1"/>
          </p:cNvPicPr>
          <p:nvPr/>
        </p:nvPicPr>
        <p:blipFill rotWithShape="1">
          <a:blip r:embed="rId2"/>
          <a:srcRect l="-1" r="-18211" b="68452"/>
          <a:stretch/>
        </p:blipFill>
        <p:spPr>
          <a:xfrm>
            <a:off x="488946" y="2157717"/>
            <a:ext cx="574770" cy="502293"/>
          </a:xfrm>
          <a:prstGeom prst="rect">
            <a:avLst/>
          </a:prstGeom>
        </p:spPr>
      </p:pic>
      <p:pic>
        <p:nvPicPr>
          <p:cNvPr id="23" name="Imagen 22"/>
          <p:cNvPicPr>
            <a:picLocks noChangeAspect="1"/>
          </p:cNvPicPr>
          <p:nvPr/>
        </p:nvPicPr>
        <p:blipFill rotWithShape="1">
          <a:blip r:embed="rId2"/>
          <a:srcRect l="1" t="33991" r="-12439" b="31371"/>
          <a:stretch/>
        </p:blipFill>
        <p:spPr>
          <a:xfrm>
            <a:off x="488945" y="2646947"/>
            <a:ext cx="490328" cy="491049"/>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1206515597"/>
              </p:ext>
            </p:extLst>
          </p:nvPr>
        </p:nvGraphicFramePr>
        <p:xfrm>
          <a:off x="916082" y="2169354"/>
          <a:ext cx="8483257" cy="3566160"/>
        </p:xfrm>
        <a:graphic>
          <a:graphicData uri="http://schemas.openxmlformats.org/drawingml/2006/table">
            <a:tbl>
              <a:tblPr firstRow="1" bandRow="1">
                <a:tableStyleId>{5940675A-B579-460E-94D1-54222C63F5DA}</a:tableStyleId>
              </a:tblPr>
              <a:tblGrid>
                <a:gridCol w="8483257"/>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dirty="0" smtClean="0"/>
                        <a:t>El despliegue de la libertad en el </a:t>
                      </a:r>
                      <a:r>
                        <a:rPr lang="es-MX" sz="1200" i="1" dirty="0" err="1" smtClean="0"/>
                        <a:t>koinon</a:t>
                      </a:r>
                      <a:r>
                        <a:rPr lang="es-MX" sz="1200" dirty="0" smtClean="0"/>
                        <a:t> (de </a:t>
                      </a:r>
                      <a:r>
                        <a:rPr lang="es-MX" sz="1200" i="1" dirty="0" smtClean="0"/>
                        <a:t>vita contemplativa</a:t>
                      </a:r>
                      <a:r>
                        <a:rPr lang="es-MX" sz="1200" dirty="0" smtClean="0"/>
                        <a:t>), frente a la satisfacción de la necesidad en el </a:t>
                      </a:r>
                      <a:r>
                        <a:rPr lang="es-MX" sz="1200" i="1" dirty="0" err="1" smtClean="0"/>
                        <a:t>idion</a:t>
                      </a:r>
                      <a:r>
                        <a:rPr lang="es-MX" sz="1200" dirty="0" smtClean="0"/>
                        <a:t> (la </a:t>
                      </a:r>
                      <a:r>
                        <a:rPr lang="es-MX" sz="1200" i="1" dirty="0" smtClean="0"/>
                        <a:t>vita activa</a:t>
                      </a:r>
                      <a:r>
                        <a:rPr lang="es-MX" sz="1200" dirty="0" smtClean="0"/>
                        <a:t>) por medio del trabajo, su obra y la acción humana.</a:t>
                      </a:r>
                      <a:endParaRPr lang="es-CO" sz="1200" dirty="0" smtClean="0"/>
                    </a:p>
                  </a:txBody>
                  <a:tcPr>
                    <a:solidFill>
                      <a:schemeClr val="bg1"/>
                    </a:solidFill>
                  </a:tcPr>
                </a:tc>
              </a:tr>
              <a:tr h="370840">
                <a:tc>
                  <a:txBody>
                    <a:bodyPr/>
                    <a:lstStyle/>
                    <a:p>
                      <a:pPr marL="285750" indent="-285750">
                        <a:buFont typeface="Arial" panose="020B0604020202020204" pitchFamily="34" charset="0"/>
                        <a:buChar char="•"/>
                      </a:pPr>
                      <a:r>
                        <a:rPr lang="es-CO" sz="1200" dirty="0" smtClean="0"/>
                        <a:t>El </a:t>
                      </a:r>
                      <a:r>
                        <a:rPr lang="es-CO" sz="1200" dirty="0" err="1" smtClean="0"/>
                        <a:t>koinon</a:t>
                      </a:r>
                      <a:r>
                        <a:rPr lang="es-CO" sz="1200" dirty="0" smtClean="0"/>
                        <a:t> como una esfera masculina exclusiva y excluyente, frente al </a:t>
                      </a:r>
                      <a:r>
                        <a:rPr lang="es-CO" sz="1200" dirty="0" err="1" smtClean="0"/>
                        <a:t>ideon</a:t>
                      </a:r>
                      <a:r>
                        <a:rPr lang="es-CO" sz="1200" dirty="0" smtClean="0"/>
                        <a:t> como una esfera también de dominio masculino pero que es constitutiva y de la que hace parte la feminidad.</a:t>
                      </a:r>
                    </a:p>
                  </a:txBody>
                  <a:tcPr>
                    <a:solidFill>
                      <a:schemeClr val="bg1"/>
                    </a:solidFill>
                  </a:tcPr>
                </a:tc>
              </a:tr>
              <a:tr h="370840">
                <a:tc>
                  <a:txBody>
                    <a:bodyPr/>
                    <a:lstStyle/>
                    <a:p>
                      <a:pPr marL="285750" indent="-285750">
                        <a:buFont typeface="Arial" panose="020B0604020202020204" pitchFamily="34" charset="0"/>
                        <a:buChar char="•"/>
                      </a:pPr>
                      <a:r>
                        <a:rPr lang="es-CO" sz="1200" dirty="0" smtClean="0"/>
                        <a:t>El </a:t>
                      </a:r>
                      <a:r>
                        <a:rPr lang="es-CO" sz="1200" dirty="0" err="1" smtClean="0"/>
                        <a:t>koinon</a:t>
                      </a:r>
                      <a:r>
                        <a:rPr lang="es-CO" sz="1200" dirty="0" smtClean="0"/>
                        <a:t> es una esfera forjada a partir del supuesto de la igualdad en la cual las diferencias son disueltas, dado que es una asociación entre hombres (o ciudades) libres. En tanto el </a:t>
                      </a:r>
                      <a:r>
                        <a:rPr lang="es-CO" sz="1200" dirty="0" err="1" smtClean="0"/>
                        <a:t>ideon</a:t>
                      </a:r>
                      <a:r>
                        <a:rPr lang="es-CO" sz="1200" dirty="0" smtClean="0"/>
                        <a:t> es una esfera que emerge a partir de la desigualdad entre los hombres y entre estos y el mundo.</a:t>
                      </a:r>
                    </a:p>
                  </a:txBody>
                  <a:tcPr>
                    <a:solidFill>
                      <a:schemeClr val="bg1"/>
                    </a:solidFill>
                  </a:tcPr>
                </a:tc>
              </a:tr>
              <a:tr h="370840">
                <a:tc>
                  <a:txBody>
                    <a:bodyPr/>
                    <a:lstStyle/>
                    <a:p>
                      <a:pPr marL="285750" indent="-285750">
                        <a:buFont typeface="Arial" panose="020B0604020202020204" pitchFamily="34" charset="0"/>
                        <a:buChar char="•"/>
                      </a:pPr>
                      <a:r>
                        <a:rPr lang="es-CO" sz="1200" dirty="0" smtClean="0"/>
                        <a:t>El </a:t>
                      </a:r>
                      <a:r>
                        <a:rPr lang="es-CO" sz="1200" dirty="0" err="1" smtClean="0"/>
                        <a:t>koinon</a:t>
                      </a:r>
                      <a:r>
                        <a:rPr lang="es-CO" sz="1200" dirty="0" smtClean="0"/>
                        <a:t> es una esfera en la cual los ciudadanos (hombres libres) así como la polis tramitan su inmortalidad y permanencia, buscando ser recordados y nombrados aun después de su muerte. Los hombres son mortales pero en su habilidad de producir cosas —trabajo, actos y palabra.</a:t>
                      </a:r>
                    </a:p>
                    <a:p>
                      <a:pPr marL="285750" indent="-285750">
                        <a:buFont typeface="Arial" panose="020B0604020202020204" pitchFamily="34" charset="0"/>
                        <a:buChar char="•"/>
                      </a:pPr>
                      <a:r>
                        <a:rPr lang="es-CO" sz="1200" dirty="0" smtClean="0"/>
                        <a:t>El </a:t>
                      </a:r>
                      <a:r>
                        <a:rPr lang="es-CO" sz="1200" dirty="0" err="1" smtClean="0"/>
                        <a:t>idion</a:t>
                      </a:r>
                      <a:r>
                        <a:rPr lang="es-CO" sz="1200" dirty="0" smtClean="0"/>
                        <a:t> reconoce la mortalidad humana y cómo por medio de la labor-trabajo se asegura la supervivencia; se funda en la linealidad biológica del nacimiento hasta la muerte, pero, ante todo, en la conciencia del hombre de este hecho y de las </a:t>
                      </a:r>
                      <a:br>
                        <a:rPr lang="es-CO" sz="1200" dirty="0" smtClean="0"/>
                      </a:br>
                      <a:r>
                        <a:rPr lang="es-CO" sz="1200" dirty="0" smtClean="0"/>
                        <a:t>acciones que hace para permitirlo y evitarlo (dejar vivir, dejar morir).</a:t>
                      </a:r>
                    </a:p>
                  </a:txBody>
                  <a:tcPr>
                    <a:solidFill>
                      <a:schemeClr val="bg1"/>
                    </a:solidFill>
                  </a:tcPr>
                </a:tc>
              </a:tr>
              <a:tr h="370840">
                <a:tc>
                  <a:txBody>
                    <a:bodyPr/>
                    <a:lstStyle/>
                    <a:p>
                      <a:pPr marL="285750" indent="-285750">
                        <a:buFont typeface="Arial" panose="020B0604020202020204" pitchFamily="34" charset="0"/>
                        <a:buChar char="•"/>
                      </a:pPr>
                      <a:r>
                        <a:rPr lang="es-CO" sz="1200" dirty="0" smtClean="0"/>
                        <a:t>El </a:t>
                      </a:r>
                      <a:r>
                        <a:rPr lang="es-CO" sz="1200" dirty="0" err="1" smtClean="0"/>
                        <a:t>koinon</a:t>
                      </a:r>
                      <a:r>
                        <a:rPr lang="es-CO" sz="1200" dirty="0" smtClean="0"/>
                        <a:t> es el lugar del afuera, de lo visible y lo oíble por todos. Implica la concepción de un espacio abierto propicio para el encuentro de los hombres libres (ciudadanos), en el cual se externalizan ante el otro la praxis (acción) y la </a:t>
                      </a:r>
                      <a:r>
                        <a:rPr lang="es-CO" sz="1200" dirty="0" err="1" smtClean="0"/>
                        <a:t>lexis</a:t>
                      </a:r>
                      <a:r>
                        <a:rPr lang="es-CO" sz="1200" dirty="0" smtClean="0"/>
                        <a:t> (discurso-palabra). </a:t>
                      </a:r>
                    </a:p>
                    <a:p>
                      <a:pPr marL="285750" indent="-285750">
                        <a:buFont typeface="Arial" panose="020B0604020202020204" pitchFamily="34" charset="0"/>
                        <a:buChar char="•"/>
                      </a:pPr>
                      <a:r>
                        <a:rPr lang="es-CO" sz="1200" dirty="0" smtClean="0"/>
                        <a:t>El </a:t>
                      </a:r>
                      <a:r>
                        <a:rPr lang="es-CO" sz="1200" dirty="0" err="1" smtClean="0"/>
                        <a:t>ideon</a:t>
                      </a:r>
                      <a:r>
                        <a:rPr lang="es-CO" sz="1200" dirty="0" smtClean="0"/>
                        <a:t> es el lugar del adentro, de lo oculto y de lo íntimo; se concibe como un espacio cerrado en el cual se desenvuelven los cuerpos en su propia existencia. </a:t>
                      </a:r>
                    </a:p>
                  </a:txBody>
                  <a:tcPr>
                    <a:solidFill>
                      <a:schemeClr val="bg1"/>
                    </a:solidFill>
                  </a:tcPr>
                </a:tc>
              </a:tr>
            </a:tbl>
          </a:graphicData>
        </a:graphic>
      </p:graphicFrame>
      <p:pic>
        <p:nvPicPr>
          <p:cNvPr id="25" name="Imagen 24"/>
          <p:cNvPicPr>
            <a:picLocks noChangeAspect="1"/>
          </p:cNvPicPr>
          <p:nvPr/>
        </p:nvPicPr>
        <p:blipFill rotWithShape="1">
          <a:blip r:embed="rId3"/>
          <a:srcRect r="-8507" b="45148"/>
          <a:stretch/>
        </p:blipFill>
        <p:spPr>
          <a:xfrm>
            <a:off x="488944" y="3734643"/>
            <a:ext cx="445807" cy="547443"/>
          </a:xfrm>
          <a:prstGeom prst="rect">
            <a:avLst/>
          </a:prstGeom>
        </p:spPr>
      </p:pic>
      <p:pic>
        <p:nvPicPr>
          <p:cNvPr id="26" name="Imagen 25"/>
          <p:cNvPicPr>
            <a:picLocks noChangeAspect="1"/>
          </p:cNvPicPr>
          <p:nvPr/>
        </p:nvPicPr>
        <p:blipFill rotWithShape="1">
          <a:blip r:embed="rId4"/>
          <a:srcRect l="6618" t="14663" r="77312" b="-15845"/>
          <a:stretch/>
        </p:blipFill>
        <p:spPr>
          <a:xfrm>
            <a:off x="8979742" y="4444072"/>
            <a:ext cx="352697" cy="444136"/>
          </a:xfrm>
          <a:prstGeom prst="rect">
            <a:avLst/>
          </a:prstGeom>
        </p:spPr>
      </p:pic>
      <p:cxnSp>
        <p:nvCxnSpPr>
          <p:cNvPr id="28" name="Conector angular 27"/>
          <p:cNvCxnSpPr>
            <a:stCxn id="26" idx="3"/>
            <a:endCxn id="6" idx="0"/>
          </p:cNvCxnSpPr>
          <p:nvPr/>
        </p:nvCxnSpPr>
        <p:spPr>
          <a:xfrm>
            <a:off x="9332439" y="4666140"/>
            <a:ext cx="1225314" cy="474328"/>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Chevron 3"/>
          <p:cNvSpPr/>
          <p:nvPr/>
        </p:nvSpPr>
        <p:spPr>
          <a:xfrm flipH="1">
            <a:off x="22382" y="3177847"/>
            <a:ext cx="321720" cy="83940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050" dirty="0">
              <a:solidFill>
                <a:schemeClr val="tx1"/>
              </a:solidFill>
            </a:endParaRPr>
          </a:p>
        </p:txBody>
      </p:sp>
    </p:spTree>
    <p:extLst>
      <p:ext uri="{BB962C8B-B14F-4D97-AF65-F5344CB8AC3E}">
        <p14:creationId xmlns:p14="http://schemas.microsoft.com/office/powerpoint/2010/main" val="320512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1200" dirty="0" smtClean="0">
                <a:solidFill>
                  <a:srgbClr val="FF0000"/>
                </a:solidFill>
              </a:rPr>
              <a:t>Tema 1, subtema 2. </a:t>
            </a:r>
          </a:p>
          <a:p>
            <a:pPr algn="just">
              <a:lnSpc>
                <a:spcPct val="100000"/>
              </a:lnSpc>
              <a:spcBef>
                <a:spcPts val="0"/>
              </a:spcBef>
            </a:pPr>
            <a:endParaRPr lang="es-ES_tradnl" sz="1200" dirty="0">
              <a:solidFill>
                <a:srgbClr val="FF0000"/>
              </a:solidFill>
            </a:endParaRPr>
          </a:p>
          <a:p>
            <a:pPr algn="just">
              <a:lnSpc>
                <a:spcPct val="100000"/>
              </a:lnSpc>
              <a:spcBef>
                <a:spcPts val="0"/>
              </a:spcBef>
            </a:pPr>
            <a:r>
              <a:rPr lang="es-ES_tradnl" sz="1200" dirty="0" smtClean="0">
                <a:solidFill>
                  <a:srgbClr val="FF0000"/>
                </a:solidFill>
              </a:rPr>
              <a:t>La imagen de la distribución es de referencia. </a:t>
            </a:r>
          </a:p>
          <a:p>
            <a:pPr algn="just">
              <a:lnSpc>
                <a:spcPct val="100000"/>
              </a:lnSpc>
              <a:spcBef>
                <a:spcPts val="0"/>
              </a:spcBef>
            </a:pPr>
            <a:endParaRPr lang="es-ES_tradnl" sz="1200" dirty="0">
              <a:solidFill>
                <a:srgbClr val="FF0000"/>
              </a:solidFill>
            </a:endParaRPr>
          </a:p>
          <a:p>
            <a:pPr algn="just">
              <a:lnSpc>
                <a:spcPct val="100000"/>
              </a:lnSpc>
              <a:spcBef>
                <a:spcPts val="0"/>
              </a:spcBef>
            </a:pPr>
            <a:r>
              <a:rPr lang="es-ES_tradnl" sz="1200" dirty="0">
                <a:solidFill>
                  <a:srgbClr val="FF0000"/>
                </a:solidFill>
              </a:rPr>
              <a:t>El ícono de Para tener en cuenta despliega la información en un nuevo nivel. </a:t>
            </a:r>
          </a:p>
          <a:p>
            <a:pPr algn="just">
              <a:lnSpc>
                <a:spcPct val="100000"/>
              </a:lnSpc>
              <a:spcBef>
                <a:spcPts val="0"/>
              </a:spcBef>
            </a:pPr>
            <a:endParaRPr lang="es-ES_tradnl" sz="1200" dirty="0" smtClean="0">
              <a:solidFill>
                <a:srgbClr val="FF0000"/>
              </a:solidFill>
            </a:endParaRPr>
          </a:p>
          <a:p>
            <a:pPr algn="just">
              <a:lnSpc>
                <a:spcPct val="100000"/>
              </a:lnSpc>
              <a:spcBef>
                <a:spcPts val="0"/>
              </a:spcBef>
            </a:pPr>
            <a:r>
              <a:rPr lang="es-ES_tradnl" sz="1200" dirty="0" smtClean="0">
                <a:solidFill>
                  <a:srgbClr val="FF0000"/>
                </a:solidFill>
              </a:rPr>
              <a:t>El ícono de Casa es para regresar al home de la infografía y poder continuar con el tema siguiente. </a:t>
            </a:r>
          </a:p>
          <a:p>
            <a:pPr algn="just">
              <a:lnSpc>
                <a:spcPct val="100000"/>
              </a:lnSpc>
              <a:spcBef>
                <a:spcPts val="0"/>
              </a:spcBef>
            </a:pPr>
            <a:endParaRPr lang="es-ES_tradnl" sz="1200" dirty="0">
              <a:solidFill>
                <a:srgbClr val="FF0000"/>
              </a:solidFill>
            </a:endParaRPr>
          </a:p>
          <a:p>
            <a:pPr algn="just">
              <a:lnSpc>
                <a:spcPct val="100000"/>
              </a:lnSpc>
              <a:spcBef>
                <a:spcPts val="0"/>
              </a:spcBef>
            </a:pPr>
            <a:r>
              <a:rPr lang="es-ES_tradnl" sz="1200" dirty="0" smtClean="0">
                <a:solidFill>
                  <a:srgbClr val="FF0000"/>
                </a:solidFill>
              </a:rPr>
              <a:t>Botón atrás lleva al tema 1, subtema 1. </a:t>
            </a:r>
            <a:endParaRPr lang="es-ES_tradnl" sz="1200" dirty="0">
              <a:solidFill>
                <a:srgbClr val="FF0000"/>
              </a:solidFill>
            </a:endParaRPr>
          </a:p>
          <a:p>
            <a:pPr algn="just">
              <a:lnSpc>
                <a:spcPct val="100000"/>
              </a:lnSpc>
              <a:spcBef>
                <a:spcPts val="0"/>
              </a:spcBef>
            </a:pPr>
            <a:endParaRPr lang="es-ES_tradnl" sz="1200" dirty="0"/>
          </a:p>
        </p:txBody>
      </p:sp>
      <p:sp>
        <p:nvSpPr>
          <p:cNvPr id="48" name="CuadroTexto 47"/>
          <p:cNvSpPr txBox="1"/>
          <p:nvPr/>
        </p:nvSpPr>
        <p:spPr>
          <a:xfrm>
            <a:off x="1043823" y="1288364"/>
            <a:ext cx="5218634" cy="4616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CO" sz="1200" b="1" dirty="0">
                <a:solidFill>
                  <a:srgbClr val="FF0000"/>
                </a:solidFill>
                <a:ea typeface="Verdana" pitchFamily="34" charset="0"/>
                <a:cs typeface="Verdana" pitchFamily="34" charset="0"/>
              </a:rPr>
              <a:t>T</a:t>
            </a:r>
            <a:r>
              <a:rPr lang="es-CO" sz="1200" b="1" dirty="0" smtClean="0">
                <a:solidFill>
                  <a:srgbClr val="FF0000"/>
                </a:solidFill>
                <a:ea typeface="Verdana" pitchFamily="34" charset="0"/>
                <a:cs typeface="Verdana" pitchFamily="34" charset="0"/>
              </a:rPr>
              <a:t>ema: </a:t>
            </a:r>
            <a:r>
              <a:rPr lang="es-ES_tradnl" sz="1200" b="1" dirty="0">
                <a:solidFill>
                  <a:schemeClr val="tx1"/>
                </a:solidFill>
                <a:ea typeface="Verdana" pitchFamily="34" charset="0"/>
                <a:cs typeface="Verdana" pitchFamily="34" charset="0"/>
              </a:rPr>
              <a:t>Antecedes del concepto de lo público. Los </a:t>
            </a:r>
            <a:r>
              <a:rPr lang="es-ES_tradnl" sz="1200" b="1" dirty="0" smtClean="0">
                <a:solidFill>
                  <a:schemeClr val="tx1"/>
                </a:solidFill>
                <a:ea typeface="Verdana" pitchFamily="34" charset="0"/>
                <a:cs typeface="Verdana" pitchFamily="34" charset="0"/>
              </a:rPr>
              <a:t>griegos</a:t>
            </a:r>
          </a:p>
          <a:p>
            <a:r>
              <a:rPr lang="es-CO" sz="1200" b="1" dirty="0">
                <a:solidFill>
                  <a:srgbClr val="FF0000"/>
                </a:solidFill>
                <a:ea typeface="Verdana" pitchFamily="34" charset="0"/>
                <a:cs typeface="Verdana" pitchFamily="34" charset="0"/>
              </a:rPr>
              <a:t>Subtema: </a:t>
            </a:r>
            <a:r>
              <a:rPr lang="es-ES_tradnl" sz="1200" b="1" dirty="0">
                <a:solidFill>
                  <a:schemeClr val="tx1"/>
                </a:solidFill>
                <a:ea typeface="Verdana" pitchFamily="34" charset="0"/>
                <a:cs typeface="Verdana" pitchFamily="34" charset="0"/>
              </a:rPr>
              <a:t>Término Koinon  </a:t>
            </a:r>
            <a:r>
              <a:rPr lang="es-ES_tradnl" sz="1200" b="1" dirty="0" smtClean="0">
                <a:solidFill>
                  <a:schemeClr val="tx1"/>
                </a:solidFill>
                <a:ea typeface="Verdana" pitchFamily="34" charset="0"/>
                <a:cs typeface="Verdana" pitchFamily="34" charset="0"/>
              </a:rPr>
              <a:t>e </a:t>
            </a:r>
            <a:r>
              <a:rPr lang="es-ES_tradnl" sz="1200" b="1" dirty="0" err="1" smtClean="0">
                <a:solidFill>
                  <a:schemeClr val="tx1"/>
                </a:solidFill>
                <a:ea typeface="Verdana" pitchFamily="34" charset="0"/>
                <a:cs typeface="Verdana" pitchFamily="34" charset="0"/>
              </a:rPr>
              <a:t>Idion</a:t>
            </a:r>
            <a:endParaRPr lang="es-CO" sz="1200" b="1" dirty="0">
              <a:solidFill>
                <a:schemeClr val="tx1"/>
              </a:solidFill>
              <a:ea typeface="Verdana" pitchFamily="34" charset="0"/>
              <a:cs typeface="Verdana" pitchFamily="34" charset="0"/>
            </a:endParaRPr>
          </a:p>
        </p:txBody>
      </p:sp>
      <p:sp>
        <p:nvSpPr>
          <p:cNvPr id="15" name="Marcador de texto 1"/>
          <p:cNvSpPr>
            <a:spLocks noGrp="1"/>
          </p:cNvSpPr>
          <p:nvPr>
            <p:ph type="body" sz="half" idx="2"/>
          </p:nvPr>
        </p:nvSpPr>
        <p:spPr>
          <a:xfrm>
            <a:off x="2495227" y="49080"/>
            <a:ext cx="9661432" cy="366743"/>
          </a:xfrm>
        </p:spPr>
        <p:txBody>
          <a:bodyPr/>
          <a:lstStyle/>
          <a:p>
            <a:r>
              <a:rPr lang="es-CO" b="1" dirty="0"/>
              <a:t>Unidad didáctica 1. La trayectoria de lo público </a:t>
            </a:r>
            <a:endParaRPr lang="es-ES_tradnl" b="1" dirty="0"/>
          </a:p>
          <a:p>
            <a:endParaRPr lang="es-CO" dirty="0"/>
          </a:p>
        </p:txBody>
      </p:sp>
      <p:sp>
        <p:nvSpPr>
          <p:cNvPr id="7" name="6 Rectángulo"/>
          <p:cNvSpPr/>
          <p:nvPr/>
        </p:nvSpPr>
        <p:spPr>
          <a:xfrm>
            <a:off x="1811758" y="453852"/>
            <a:ext cx="7835899" cy="553998"/>
          </a:xfrm>
          <a:prstGeom prst="rect">
            <a:avLst/>
          </a:prstGeom>
        </p:spPr>
        <p:txBody>
          <a:bodyPr wrap="square">
            <a:spAutoFit/>
          </a:bodyPr>
          <a:lstStyle/>
          <a:p>
            <a:r>
              <a:rPr lang="es-MX" sz="1000" dirty="0"/>
              <a:t>Comprender la complejidad del concepto de lo público con el propósito de distinguir su estructura y funcionamiento, a partir de la identificación de los diferentes campos sociales, políticos y económicos en los que se desenvuelve.</a:t>
            </a:r>
            <a:endParaRPr lang="en-US" sz="1000" dirty="0"/>
          </a:p>
          <a:p>
            <a:endParaRPr lang="en-US" sz="1000" dirty="0"/>
          </a:p>
        </p:txBody>
      </p:sp>
      <p:pic>
        <p:nvPicPr>
          <p:cNvPr id="4" name="Imagen 3"/>
          <p:cNvPicPr>
            <a:picLocks noChangeAspect="1"/>
          </p:cNvPicPr>
          <p:nvPr/>
        </p:nvPicPr>
        <p:blipFill rotWithShape="1">
          <a:blip r:embed="rId2"/>
          <a:srcRect t="19842"/>
          <a:stretch/>
        </p:blipFill>
        <p:spPr>
          <a:xfrm>
            <a:off x="1417099" y="2261376"/>
            <a:ext cx="6887936" cy="2527802"/>
          </a:xfrm>
          <a:prstGeom prst="rect">
            <a:avLst/>
          </a:prstGeom>
          <a:ln>
            <a:solidFill>
              <a:schemeClr val="bg2"/>
            </a:solidFill>
          </a:ln>
        </p:spPr>
      </p:pic>
      <p:sp>
        <p:nvSpPr>
          <p:cNvPr id="5" name="CuadroTexto 4"/>
          <p:cNvSpPr txBox="1"/>
          <p:nvPr/>
        </p:nvSpPr>
        <p:spPr>
          <a:xfrm>
            <a:off x="1043823" y="1725073"/>
            <a:ext cx="6877567" cy="461665"/>
          </a:xfrm>
          <a:prstGeom prst="rect">
            <a:avLst/>
          </a:prstGeom>
          <a:noFill/>
        </p:spPr>
        <p:txBody>
          <a:bodyPr wrap="square" rtlCol="0">
            <a:spAutoFit/>
          </a:bodyPr>
          <a:lstStyle/>
          <a:p>
            <a:r>
              <a:rPr lang="es-MX" sz="1200" dirty="0" smtClean="0"/>
              <a:t>Nora </a:t>
            </a:r>
            <a:r>
              <a:rPr lang="es-MX" sz="1200" dirty="0" err="1"/>
              <a:t>Rabotnikof</a:t>
            </a:r>
            <a:r>
              <a:rPr lang="es-MX" sz="1200" dirty="0"/>
              <a:t> (2005) plantea que a partir de la distinción grecorromana entre lo público y lo privado emergen tres sentidos básicos asociados a lo público</a:t>
            </a:r>
            <a:r>
              <a:rPr lang="es-MX" sz="1200" dirty="0" smtClean="0"/>
              <a:t>:</a:t>
            </a:r>
            <a:endParaRPr lang="es-CO" sz="1200" dirty="0"/>
          </a:p>
        </p:txBody>
      </p:sp>
      <p:sp>
        <p:nvSpPr>
          <p:cNvPr id="6" name="CuadroTexto 5"/>
          <p:cNvSpPr txBox="1"/>
          <p:nvPr/>
        </p:nvSpPr>
        <p:spPr>
          <a:xfrm>
            <a:off x="1623177" y="3219518"/>
            <a:ext cx="1944710" cy="1569660"/>
          </a:xfrm>
          <a:prstGeom prst="rect">
            <a:avLst/>
          </a:prstGeom>
          <a:solidFill>
            <a:schemeClr val="bg1"/>
          </a:solidFill>
        </p:spPr>
        <p:txBody>
          <a:bodyPr wrap="square" rtlCol="0">
            <a:spAutoFit/>
          </a:bodyPr>
          <a:lstStyle/>
          <a:p>
            <a:r>
              <a:rPr lang="es-CO" sz="1200" dirty="0">
                <a:ea typeface="Verdana" panose="020B0604030504040204" pitchFamily="34" charset="0"/>
                <a:cs typeface="Verdana" panose="020B0604030504040204" pitchFamily="34" charset="0"/>
              </a:rPr>
              <a:t>Lo que es de interés o de utilidad común a todos, que atañe al colectivo, que concierne a la comunidad y por ende la autoridad de allí emanada vs. aquello que se refiere a la utilidad y el interés </a:t>
            </a:r>
            <a:r>
              <a:rPr lang="es-CO" sz="1200" dirty="0" smtClean="0">
                <a:ea typeface="Verdana" panose="020B0604030504040204" pitchFamily="34" charset="0"/>
                <a:cs typeface="Verdana" panose="020B0604030504040204" pitchFamily="34" charset="0"/>
              </a:rPr>
              <a:t>individual.</a:t>
            </a:r>
            <a:endParaRPr lang="es-CO" sz="1200" dirty="0">
              <a:ea typeface="Verdana" panose="020B0604030504040204" pitchFamily="34" charset="0"/>
              <a:cs typeface="Verdana" panose="020B0604030504040204" pitchFamily="34" charset="0"/>
            </a:endParaRPr>
          </a:p>
        </p:txBody>
      </p:sp>
      <p:sp>
        <p:nvSpPr>
          <p:cNvPr id="8" name="CuadroTexto 7"/>
          <p:cNvSpPr txBox="1"/>
          <p:nvPr/>
        </p:nvSpPr>
        <p:spPr>
          <a:xfrm>
            <a:off x="3957853" y="3217676"/>
            <a:ext cx="1661911" cy="1384995"/>
          </a:xfrm>
          <a:prstGeom prst="rect">
            <a:avLst/>
          </a:prstGeom>
          <a:solidFill>
            <a:schemeClr val="bg1"/>
          </a:solidFill>
        </p:spPr>
        <p:txBody>
          <a:bodyPr wrap="square" rtlCol="0">
            <a:spAutoFit/>
          </a:bodyPr>
          <a:lstStyle/>
          <a:p>
            <a:r>
              <a:rPr lang="es-CO" sz="1200" dirty="0"/>
              <a:t>Lo que es visible y se desarrolla a la luz del día, lo manifiesto y ostensible vs. aquello que es secreto, </a:t>
            </a:r>
            <a:r>
              <a:rPr lang="es-CO" sz="1200" dirty="0" smtClean="0"/>
              <a:t>preservado</a:t>
            </a:r>
            <a:r>
              <a:rPr lang="es-CO" sz="1200" dirty="0"/>
              <a:t> </a:t>
            </a:r>
            <a:r>
              <a:rPr lang="es-CO" sz="1200" dirty="0" smtClean="0"/>
              <a:t>y oculto. </a:t>
            </a:r>
            <a:endParaRPr lang="es-CO" sz="1200" dirty="0"/>
          </a:p>
          <a:p>
            <a:endParaRPr lang="es-CO" sz="1200" dirty="0">
              <a:ea typeface="Verdana" panose="020B0604030504040204" pitchFamily="34" charset="0"/>
              <a:cs typeface="Verdana" panose="020B0604030504040204" pitchFamily="34" charset="0"/>
            </a:endParaRPr>
          </a:p>
        </p:txBody>
      </p:sp>
      <p:sp>
        <p:nvSpPr>
          <p:cNvPr id="9" name="CuadroTexto 8"/>
          <p:cNvSpPr txBox="1"/>
          <p:nvPr/>
        </p:nvSpPr>
        <p:spPr>
          <a:xfrm rot="10800000" flipV="1">
            <a:off x="6142716" y="3312007"/>
            <a:ext cx="2029445" cy="1384995"/>
          </a:xfrm>
          <a:prstGeom prst="rect">
            <a:avLst/>
          </a:prstGeom>
          <a:solidFill>
            <a:schemeClr val="bg1"/>
          </a:solidFill>
        </p:spPr>
        <p:txBody>
          <a:bodyPr wrap="square" rtlCol="0">
            <a:spAutoFit/>
          </a:bodyPr>
          <a:lstStyle/>
          <a:p>
            <a:r>
              <a:rPr lang="es-CO" sz="1200" dirty="0" smtClean="0"/>
              <a:t>Puede </a:t>
            </a:r>
            <a:r>
              <a:rPr lang="es-CO" sz="1200" dirty="0"/>
              <a:t>resultar una derivación de los dos </a:t>
            </a:r>
            <a:r>
              <a:rPr lang="es-CO" sz="1200" dirty="0" smtClean="0"/>
              <a:t>anteriores: </a:t>
            </a:r>
            <a:r>
              <a:rPr lang="es-CO" sz="1200" dirty="0"/>
              <a:t>lo que es de uso común, accesible a todos y por lo tanto abierto vs. aquello cerrado, que se sustrae a la disposición de los </a:t>
            </a:r>
            <a:r>
              <a:rPr lang="es-CO" sz="1200" dirty="0" smtClean="0"/>
              <a:t>otros.</a:t>
            </a:r>
            <a:endParaRPr lang="es-CO" sz="1200" dirty="0">
              <a:ea typeface="Verdana" panose="020B0604030504040204" pitchFamily="34" charset="0"/>
              <a:cs typeface="Verdana" panose="020B0604030504040204" pitchFamily="34" charset="0"/>
            </a:endParaRPr>
          </a:p>
        </p:txBody>
      </p:sp>
      <p:grpSp>
        <p:nvGrpSpPr>
          <p:cNvPr id="20" name="Grupo 19"/>
          <p:cNvGrpSpPr/>
          <p:nvPr/>
        </p:nvGrpSpPr>
        <p:grpSpPr>
          <a:xfrm>
            <a:off x="1062946" y="4846693"/>
            <a:ext cx="4222266" cy="1424556"/>
            <a:chOff x="5679626" y="6674169"/>
            <a:chExt cx="4222266" cy="1424556"/>
          </a:xfrm>
        </p:grpSpPr>
        <p:pic>
          <p:nvPicPr>
            <p:cNvPr id="19" name="Imagen 18"/>
            <p:cNvPicPr>
              <a:picLocks noChangeAspect="1"/>
            </p:cNvPicPr>
            <p:nvPr/>
          </p:nvPicPr>
          <p:blipFill>
            <a:blip r:embed="rId3"/>
            <a:stretch>
              <a:fillRect/>
            </a:stretch>
          </p:blipFill>
          <p:spPr>
            <a:xfrm>
              <a:off x="5679626" y="6674169"/>
              <a:ext cx="2962913" cy="603556"/>
            </a:xfrm>
            <a:prstGeom prst="rect">
              <a:avLst/>
            </a:prstGeom>
          </p:spPr>
        </p:pic>
        <p:sp>
          <p:nvSpPr>
            <p:cNvPr id="23" name="Redondear rectángulo de esquina diagonal 26"/>
            <p:cNvSpPr/>
            <p:nvPr/>
          </p:nvSpPr>
          <p:spPr>
            <a:xfrm>
              <a:off x="5705752" y="7152923"/>
              <a:ext cx="4196140" cy="945802"/>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200" dirty="0">
                  <a:solidFill>
                    <a:schemeClr val="tx1"/>
                  </a:solidFill>
                  <a:ea typeface="Verdana" pitchFamily="34" charset="0"/>
                  <a:cs typeface="Verdana" pitchFamily="34" charset="0"/>
                </a:rPr>
                <a:t>La postura de </a:t>
              </a:r>
              <a:r>
                <a:rPr lang="es-CO" sz="1200" dirty="0" err="1">
                  <a:solidFill>
                    <a:schemeClr val="tx1"/>
                  </a:solidFill>
                  <a:ea typeface="Verdana" pitchFamily="34" charset="0"/>
                  <a:cs typeface="Verdana" pitchFamily="34" charset="0"/>
                </a:rPr>
                <a:t>Rabotnikof</a:t>
              </a:r>
              <a:r>
                <a:rPr lang="es-CO" sz="1200" dirty="0">
                  <a:solidFill>
                    <a:schemeClr val="tx1"/>
                  </a:solidFill>
                  <a:ea typeface="Verdana" pitchFamily="34" charset="0"/>
                  <a:cs typeface="Verdana" pitchFamily="34" charset="0"/>
                </a:rPr>
                <a:t> (2005) frente a la lectura de </a:t>
              </a:r>
              <a:r>
                <a:rPr lang="es-CO" sz="1200" dirty="0" err="1">
                  <a:solidFill>
                    <a:schemeClr val="tx1"/>
                  </a:solidFill>
                  <a:ea typeface="Verdana" pitchFamily="34" charset="0"/>
                  <a:cs typeface="Verdana" pitchFamily="34" charset="0"/>
                </a:rPr>
                <a:t>Arendt</a:t>
              </a:r>
              <a:r>
                <a:rPr lang="es-CO" sz="1200" dirty="0">
                  <a:solidFill>
                    <a:schemeClr val="tx1"/>
                  </a:solidFill>
                  <a:ea typeface="Verdana" pitchFamily="34" charset="0"/>
                  <a:cs typeface="Verdana" pitchFamily="34" charset="0"/>
                </a:rPr>
                <a:t> (2009) de la dicotomía público-privado no aborda de forma explícita el problema de la exclusión de la mujer en lo público (ni de los niños o los esclavos), ni la tensión entre igualdad y desigualdad, que también yace en la idea griega de lo público. </a:t>
              </a:r>
            </a:p>
          </p:txBody>
        </p:sp>
      </p:grpSp>
      <p:pic>
        <p:nvPicPr>
          <p:cNvPr id="10" name="Imagen 9"/>
          <p:cNvPicPr>
            <a:picLocks noChangeAspect="1"/>
          </p:cNvPicPr>
          <p:nvPr/>
        </p:nvPicPr>
        <p:blipFill>
          <a:blip r:embed="rId4"/>
          <a:stretch>
            <a:fillRect/>
          </a:stretch>
        </p:blipFill>
        <p:spPr>
          <a:xfrm>
            <a:off x="8260814" y="4967579"/>
            <a:ext cx="396274" cy="560881"/>
          </a:xfrm>
          <a:prstGeom prst="rect">
            <a:avLst/>
          </a:prstGeom>
        </p:spPr>
      </p:pic>
      <p:pic>
        <p:nvPicPr>
          <p:cNvPr id="12" name="Imagen 11"/>
          <p:cNvPicPr>
            <a:picLocks noChangeAspect="1"/>
          </p:cNvPicPr>
          <p:nvPr/>
        </p:nvPicPr>
        <p:blipFill>
          <a:blip r:embed="rId5"/>
          <a:stretch>
            <a:fillRect/>
          </a:stretch>
        </p:blipFill>
        <p:spPr>
          <a:xfrm>
            <a:off x="8819476" y="5045791"/>
            <a:ext cx="481399" cy="404458"/>
          </a:xfrm>
          <a:prstGeom prst="rect">
            <a:avLst/>
          </a:prstGeom>
        </p:spPr>
      </p:pic>
      <p:sp>
        <p:nvSpPr>
          <p:cNvPr id="22" name="Chevron 3"/>
          <p:cNvSpPr/>
          <p:nvPr/>
        </p:nvSpPr>
        <p:spPr>
          <a:xfrm flipH="1">
            <a:off x="266003" y="3070765"/>
            <a:ext cx="321720" cy="83940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200" dirty="0">
              <a:solidFill>
                <a:schemeClr val="tx1"/>
              </a:solidFill>
            </a:endParaRPr>
          </a:p>
        </p:txBody>
      </p:sp>
      <p:sp>
        <p:nvSpPr>
          <p:cNvPr id="14" name="CuadroTexto 13"/>
          <p:cNvSpPr txBox="1"/>
          <p:nvPr/>
        </p:nvSpPr>
        <p:spPr>
          <a:xfrm>
            <a:off x="2373356" y="2398665"/>
            <a:ext cx="444352" cy="707886"/>
          </a:xfrm>
          <a:prstGeom prst="rect">
            <a:avLst/>
          </a:prstGeom>
          <a:solidFill>
            <a:schemeClr val="bg1"/>
          </a:solidFill>
        </p:spPr>
        <p:txBody>
          <a:bodyPr wrap="none" rtlCol="0">
            <a:spAutoFit/>
          </a:bodyPr>
          <a:lstStyle/>
          <a:p>
            <a:r>
              <a:rPr lang="es-CO" sz="4000" b="1" dirty="0" smtClean="0"/>
              <a:t>1</a:t>
            </a:r>
            <a:endParaRPr lang="es-CO" sz="4000" b="1" dirty="0"/>
          </a:p>
        </p:txBody>
      </p:sp>
      <p:sp>
        <p:nvSpPr>
          <p:cNvPr id="24" name="CuadroTexto 23"/>
          <p:cNvSpPr txBox="1"/>
          <p:nvPr/>
        </p:nvSpPr>
        <p:spPr>
          <a:xfrm>
            <a:off x="4638891" y="2390578"/>
            <a:ext cx="444352" cy="707886"/>
          </a:xfrm>
          <a:prstGeom prst="rect">
            <a:avLst/>
          </a:prstGeom>
          <a:solidFill>
            <a:schemeClr val="bg1"/>
          </a:solidFill>
        </p:spPr>
        <p:txBody>
          <a:bodyPr wrap="none" rtlCol="0">
            <a:spAutoFit/>
          </a:bodyPr>
          <a:lstStyle/>
          <a:p>
            <a:r>
              <a:rPr lang="es-CO" sz="4000" b="1" dirty="0" smtClean="0"/>
              <a:t>2</a:t>
            </a:r>
            <a:endParaRPr lang="es-CO" sz="4000" b="1" dirty="0"/>
          </a:p>
        </p:txBody>
      </p:sp>
      <p:sp>
        <p:nvSpPr>
          <p:cNvPr id="25" name="CuadroTexto 24"/>
          <p:cNvSpPr txBox="1"/>
          <p:nvPr/>
        </p:nvSpPr>
        <p:spPr>
          <a:xfrm>
            <a:off x="6966576" y="2386583"/>
            <a:ext cx="444352" cy="707886"/>
          </a:xfrm>
          <a:prstGeom prst="rect">
            <a:avLst/>
          </a:prstGeom>
          <a:solidFill>
            <a:schemeClr val="bg1"/>
          </a:solidFill>
        </p:spPr>
        <p:txBody>
          <a:bodyPr wrap="none" rtlCol="0">
            <a:spAutoFit/>
          </a:bodyPr>
          <a:lstStyle/>
          <a:p>
            <a:r>
              <a:rPr lang="es-CO" sz="4000" b="1" dirty="0" smtClean="0"/>
              <a:t>3</a:t>
            </a:r>
            <a:endParaRPr lang="es-CO" sz="4000" b="1" dirty="0"/>
          </a:p>
        </p:txBody>
      </p:sp>
      <p:cxnSp>
        <p:nvCxnSpPr>
          <p:cNvPr id="26" name="Conector angular 25"/>
          <p:cNvCxnSpPr>
            <a:stCxn id="10" idx="2"/>
            <a:endCxn id="23" idx="1"/>
          </p:cNvCxnSpPr>
          <p:nvPr/>
        </p:nvCxnSpPr>
        <p:spPr>
          <a:xfrm rot="5400000">
            <a:off x="5451653" y="3263950"/>
            <a:ext cx="742789" cy="5271809"/>
          </a:xfrm>
          <a:prstGeom prst="bentConnector3">
            <a:avLst>
              <a:gd name="adj1" fmla="val 13077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968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tory Board">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10788</TotalTime>
  <Words>5951</Words>
  <Application>Microsoft Office PowerPoint</Application>
  <PresentationFormat>Personalizado</PresentationFormat>
  <Paragraphs>349</Paragraphs>
  <Slides>23</Slides>
  <Notes>1</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Story Board</vt:lpstr>
      <vt:lpstr>Presentación de PowerPoint</vt:lpstr>
      <vt:lpstr>Presentación de PowerPoint</vt:lpstr>
      <vt:lpstr>Construir una reflexión crítica en torno a las trayectorias de las formas del pensamiento contemporáneo en el saber administrativo público a partir de los desarrollos socio-históricos, políticos, económicos y culturales, con el propósito de forjar identidad disciplinar y reconocer los fundamentos teóricos y doctrinales de la administración pública a partir de la segunda mitad del siglo XX.</vt:lpstr>
      <vt:lpstr>Comprende la complejidad del concepto de lo público con el propósito de distinguir su estructura y funcionamiento, a partir de la identificación de los diferentes campos sociales, políticos y económicos en los que se desenvuelve.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est30410</dc:creator>
  <cp:lastModifiedBy>Angela V</cp:lastModifiedBy>
  <cp:revision>1419</cp:revision>
  <dcterms:created xsi:type="dcterms:W3CDTF">2016-08-23T15:40:39Z</dcterms:created>
  <dcterms:modified xsi:type="dcterms:W3CDTF">2017-09-21T19:10:34Z</dcterms:modified>
</cp:coreProperties>
</file>