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67" r:id="rId2"/>
    <p:sldId id="268" r:id="rId3"/>
    <p:sldId id="269" r:id="rId4"/>
    <p:sldId id="270" r:id="rId5"/>
    <p:sldId id="271" r:id="rId6"/>
    <p:sldId id="290" r:id="rId7"/>
    <p:sldId id="278" r:id="rId8"/>
    <p:sldId id="279" r:id="rId9"/>
    <p:sldId id="310" r:id="rId10"/>
    <p:sldId id="311" r:id="rId11"/>
    <p:sldId id="322" r:id="rId12"/>
    <p:sldId id="323" r:id="rId13"/>
    <p:sldId id="312" r:id="rId14"/>
    <p:sldId id="280" r:id="rId15"/>
    <p:sldId id="313" r:id="rId16"/>
    <p:sldId id="314" r:id="rId17"/>
    <p:sldId id="315" r:id="rId18"/>
    <p:sldId id="316" r:id="rId19"/>
    <p:sldId id="317" r:id="rId20"/>
    <p:sldId id="318" r:id="rId21"/>
    <p:sldId id="291" r:id="rId22"/>
    <p:sldId id="297" r:id="rId23"/>
    <p:sldId id="320" r:id="rId24"/>
    <p:sldId id="321" r:id="rId25"/>
    <p:sldId id="324"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V" initials="A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022"/>
    <a:srgbClr val="12919B"/>
    <a:srgbClr val="D41C42"/>
    <a:srgbClr val="7DB820"/>
    <a:srgbClr val="ED9F0B"/>
    <a:srgbClr val="F9509F"/>
    <a:srgbClr val="F3C94A"/>
    <a:srgbClr val="83B21D"/>
    <a:srgbClr val="536E16"/>
    <a:srgbClr val="49B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3" autoAdjust="0"/>
    <p:restoredTop sz="98513" autoAdjust="0"/>
  </p:normalViewPr>
  <p:slideViewPr>
    <p:cSldViewPr snapToGrid="0">
      <p:cViewPr>
        <p:scale>
          <a:sx n="100" d="100"/>
          <a:sy n="100" d="100"/>
        </p:scale>
        <p:origin x="-72" y="79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3D8EE-F895-48A0-9694-AF21A028CA9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s-CO"/>
        </a:p>
      </dgm:t>
    </dgm:pt>
    <dgm:pt modelId="{9E0DF18B-E0C8-4A25-9784-6100B6B09587}">
      <dgm:prSet phldrT="[Texto]" custT="1"/>
      <dgm:spPr/>
      <dgm:t>
        <a:bodyPr/>
        <a:lstStyle/>
        <a:p>
          <a:r>
            <a:rPr lang="es-CO" sz="700" dirty="0" smtClean="0"/>
            <a:t>Implementación de políticas públicas</a:t>
          </a:r>
          <a:endParaRPr lang="es-CO" sz="700" dirty="0">
            <a:latin typeface="Verdana" pitchFamily="34" charset="0"/>
            <a:ea typeface="Verdana" pitchFamily="34" charset="0"/>
            <a:cs typeface="Verdana" pitchFamily="34" charset="0"/>
          </a:endParaRPr>
        </a:p>
      </dgm:t>
    </dgm:pt>
    <dgm:pt modelId="{10EEE238-053A-409B-BF53-0ECE8AC5E176}" type="parTrans" cxnId="{52AC2697-EADF-4C07-93C4-152C6231C3E4}">
      <dgm:prSet/>
      <dgm:spPr/>
      <dgm:t>
        <a:bodyPr/>
        <a:lstStyle/>
        <a:p>
          <a:endParaRPr lang="es-CO" sz="700">
            <a:latin typeface="Verdana" pitchFamily="34" charset="0"/>
            <a:ea typeface="Verdana" pitchFamily="34" charset="0"/>
            <a:cs typeface="Verdana" pitchFamily="34" charset="0"/>
          </a:endParaRPr>
        </a:p>
      </dgm:t>
    </dgm:pt>
    <dgm:pt modelId="{F76AA009-57BA-426B-B9E6-49D612B74B34}" type="sibTrans" cxnId="{52AC2697-EADF-4C07-93C4-152C6231C3E4}">
      <dgm:prSet/>
      <dgm:spPr/>
      <dgm:t>
        <a:bodyPr/>
        <a:lstStyle/>
        <a:p>
          <a:endParaRPr lang="es-CO" sz="700">
            <a:latin typeface="Verdana" pitchFamily="34" charset="0"/>
            <a:ea typeface="Verdana" pitchFamily="34" charset="0"/>
            <a:cs typeface="Verdana" pitchFamily="34" charset="0"/>
          </a:endParaRPr>
        </a:p>
      </dgm:t>
    </dgm:pt>
    <dgm:pt modelId="{AA2F66C8-6490-486F-94FD-5810074063F5}">
      <dgm:prSet phldrT="[Texto]" custT="1"/>
      <dgm:spPr/>
      <dgm:t>
        <a:bodyPr/>
        <a:lstStyle/>
        <a:p>
          <a:r>
            <a:rPr lang="es-CO" sz="700" dirty="0" smtClean="0"/>
            <a:t>Implementación diseños institucionales y organizacionales.</a:t>
          </a:r>
          <a:endParaRPr lang="es-CO" sz="700" b="1" dirty="0">
            <a:latin typeface="Verdana" pitchFamily="34" charset="0"/>
            <a:ea typeface="Verdana" pitchFamily="34" charset="0"/>
            <a:cs typeface="Verdana" pitchFamily="34" charset="0"/>
          </a:endParaRPr>
        </a:p>
      </dgm:t>
    </dgm:pt>
    <dgm:pt modelId="{2D99EF9A-4617-42AD-9BAD-680565315709}" type="parTrans" cxnId="{3D810EF8-0AC8-471B-A093-D318CE98606A}">
      <dgm:prSet/>
      <dgm:spPr/>
      <dgm:t>
        <a:bodyPr/>
        <a:lstStyle/>
        <a:p>
          <a:endParaRPr lang="es-CO" sz="700">
            <a:latin typeface="Verdana" pitchFamily="34" charset="0"/>
            <a:ea typeface="Verdana" pitchFamily="34" charset="0"/>
            <a:cs typeface="Verdana" pitchFamily="34" charset="0"/>
          </a:endParaRPr>
        </a:p>
      </dgm:t>
    </dgm:pt>
    <dgm:pt modelId="{C1AB4545-BA50-4584-A24A-50A3D3BF054C}" type="sibTrans" cxnId="{3D810EF8-0AC8-471B-A093-D318CE98606A}">
      <dgm:prSet/>
      <dgm:spPr/>
      <dgm:t>
        <a:bodyPr/>
        <a:lstStyle/>
        <a:p>
          <a:endParaRPr lang="es-CO" sz="700">
            <a:latin typeface="Verdana" pitchFamily="34" charset="0"/>
            <a:ea typeface="Verdana" pitchFamily="34" charset="0"/>
            <a:cs typeface="Verdana" pitchFamily="34" charset="0"/>
          </a:endParaRPr>
        </a:p>
      </dgm:t>
    </dgm:pt>
    <dgm:pt modelId="{22A2FA86-B753-476C-AD0F-E843A8FB22C9}">
      <dgm:prSet phldrT="[Texto]" custT="1"/>
      <dgm:spPr/>
      <dgm:t>
        <a:bodyPr/>
        <a:lstStyle/>
        <a:p>
          <a:r>
            <a:rPr lang="es-CO" sz="700" dirty="0" smtClean="0"/>
            <a:t>Modelos de análisis de implementación y propuestas normativas</a:t>
          </a:r>
          <a:endParaRPr lang="es-CO" sz="700" b="1" dirty="0">
            <a:latin typeface="Verdana" pitchFamily="34" charset="0"/>
            <a:ea typeface="Verdana" pitchFamily="34" charset="0"/>
            <a:cs typeface="Verdana" pitchFamily="34" charset="0"/>
          </a:endParaRPr>
        </a:p>
      </dgm:t>
    </dgm:pt>
    <dgm:pt modelId="{B1170041-58CF-4C68-AA04-B4DEFDDA3C9C}" type="parTrans" cxnId="{B72827EA-4484-48AD-8910-2F20CF10846F}">
      <dgm:prSet/>
      <dgm:spPr/>
      <dgm:t>
        <a:bodyPr/>
        <a:lstStyle/>
        <a:p>
          <a:endParaRPr lang="es-CO" sz="700">
            <a:latin typeface="Verdana" pitchFamily="34" charset="0"/>
            <a:ea typeface="Verdana" pitchFamily="34" charset="0"/>
            <a:cs typeface="Verdana" pitchFamily="34" charset="0"/>
          </a:endParaRPr>
        </a:p>
      </dgm:t>
    </dgm:pt>
    <dgm:pt modelId="{F7E5D90E-0AC9-4978-A7B4-24CF08236F35}" type="sibTrans" cxnId="{B72827EA-4484-48AD-8910-2F20CF10846F}">
      <dgm:prSet/>
      <dgm:spPr/>
      <dgm:t>
        <a:bodyPr/>
        <a:lstStyle/>
        <a:p>
          <a:endParaRPr lang="es-CO" sz="700">
            <a:latin typeface="Verdana" pitchFamily="34" charset="0"/>
            <a:ea typeface="Verdana" pitchFamily="34" charset="0"/>
            <a:cs typeface="Verdana" pitchFamily="34" charset="0"/>
          </a:endParaRPr>
        </a:p>
      </dgm:t>
    </dgm:pt>
    <dgm:pt modelId="{DC557DE4-A01E-4F04-8455-C84EF208353E}">
      <dgm:prSet phldrT="[Texto]" custT="1"/>
      <dgm:spPr/>
      <dgm:t>
        <a:bodyPr/>
        <a:lstStyle/>
        <a:p>
          <a:r>
            <a:rPr lang="es-CO" sz="700" dirty="0" smtClean="0"/>
            <a:t>Diferentes políticas, diferentes procesos de implementación </a:t>
          </a:r>
          <a:endParaRPr lang="es-CO" sz="700" b="1" dirty="0">
            <a:latin typeface="Verdana" pitchFamily="34" charset="0"/>
            <a:ea typeface="Verdana" pitchFamily="34" charset="0"/>
            <a:cs typeface="Verdana" pitchFamily="34" charset="0"/>
          </a:endParaRPr>
        </a:p>
      </dgm:t>
    </dgm:pt>
    <dgm:pt modelId="{AD76B5EB-6D4C-4102-BF74-77C9A59B8E97}" type="parTrans" cxnId="{0AC8E92A-279C-471B-845E-2644EC85E843}">
      <dgm:prSet/>
      <dgm:spPr/>
      <dgm:t>
        <a:bodyPr/>
        <a:lstStyle/>
        <a:p>
          <a:endParaRPr lang="es-CO" sz="700">
            <a:latin typeface="Verdana" pitchFamily="34" charset="0"/>
            <a:ea typeface="Verdana" pitchFamily="34" charset="0"/>
            <a:cs typeface="Verdana" pitchFamily="34" charset="0"/>
          </a:endParaRPr>
        </a:p>
      </dgm:t>
    </dgm:pt>
    <dgm:pt modelId="{051ECC45-5E92-4960-9659-163C6C65850F}" type="sibTrans" cxnId="{0AC8E92A-279C-471B-845E-2644EC85E843}">
      <dgm:prSet/>
      <dgm:spPr/>
      <dgm:t>
        <a:bodyPr/>
        <a:lstStyle/>
        <a:p>
          <a:endParaRPr lang="es-CO" sz="700">
            <a:latin typeface="Verdana" pitchFamily="34" charset="0"/>
            <a:ea typeface="Verdana" pitchFamily="34" charset="0"/>
            <a:cs typeface="Verdana" pitchFamily="34" charset="0"/>
          </a:endParaRPr>
        </a:p>
      </dgm:t>
    </dgm:pt>
    <dgm:pt modelId="{D52C92E4-A1A9-4304-9601-D908529D7672}">
      <dgm:prSet phldrT="[Texto]" custT="1"/>
      <dgm:spPr/>
      <dgm:t>
        <a:bodyPr/>
        <a:lstStyle/>
        <a:p>
          <a:r>
            <a:rPr lang="es-ES_tradnl" sz="700" dirty="0" smtClean="0"/>
            <a:t>Enfoques de arriba hacia abajo (top-</a:t>
          </a:r>
          <a:r>
            <a:rPr lang="es-ES_tradnl" sz="700" dirty="0" err="1" smtClean="0"/>
            <a:t>down</a:t>
          </a:r>
          <a:r>
            <a:rPr lang="es-ES_tradnl" sz="700" dirty="0" smtClean="0"/>
            <a:t>)</a:t>
          </a:r>
          <a:endParaRPr lang="es-CO" sz="700" dirty="0">
            <a:latin typeface="Verdana" pitchFamily="34" charset="0"/>
            <a:ea typeface="Verdana" pitchFamily="34" charset="0"/>
            <a:cs typeface="Verdana" pitchFamily="34" charset="0"/>
          </a:endParaRPr>
        </a:p>
      </dgm:t>
    </dgm:pt>
    <dgm:pt modelId="{4696E626-38B8-4FA4-9CEA-B5A6BF53A9ED}" type="parTrans" cxnId="{F94EC80C-82D2-4849-8912-70F934010150}">
      <dgm:prSet/>
      <dgm:spPr/>
      <dgm:t>
        <a:bodyPr/>
        <a:lstStyle/>
        <a:p>
          <a:endParaRPr lang="es-CO" sz="700">
            <a:latin typeface="Verdana" pitchFamily="34" charset="0"/>
            <a:ea typeface="Verdana" pitchFamily="34" charset="0"/>
            <a:cs typeface="Verdana" pitchFamily="34" charset="0"/>
          </a:endParaRPr>
        </a:p>
      </dgm:t>
    </dgm:pt>
    <dgm:pt modelId="{581619F9-3A11-4A0C-B8AA-43405C3A5F9D}" type="sibTrans" cxnId="{F94EC80C-82D2-4849-8912-70F934010150}">
      <dgm:prSet/>
      <dgm:spPr/>
      <dgm:t>
        <a:bodyPr/>
        <a:lstStyle/>
        <a:p>
          <a:endParaRPr lang="es-CO" sz="700">
            <a:latin typeface="Verdana" pitchFamily="34" charset="0"/>
            <a:ea typeface="Verdana" pitchFamily="34" charset="0"/>
            <a:cs typeface="Verdana" pitchFamily="34" charset="0"/>
          </a:endParaRPr>
        </a:p>
      </dgm:t>
    </dgm:pt>
    <dgm:pt modelId="{0DB915F8-DF5D-40B2-B630-031CF57E0137}">
      <dgm:prSet phldrT="[Texto]" custT="1"/>
      <dgm:spPr/>
      <dgm:t>
        <a:bodyPr/>
        <a:lstStyle/>
        <a:p>
          <a:r>
            <a:rPr lang="es-ES_tradnl" sz="700" dirty="0" smtClean="0"/>
            <a:t>Donald Van Mater y Carl E. van </a:t>
          </a:r>
          <a:r>
            <a:rPr lang="es-ES_tradnl" sz="700" dirty="0" err="1" smtClean="0"/>
            <a:t>Horn</a:t>
          </a:r>
          <a:r>
            <a:rPr lang="es-ES_tradnl" sz="700" dirty="0" smtClean="0"/>
            <a:t> (1975)</a:t>
          </a:r>
          <a:endParaRPr lang="es-CO" sz="700" dirty="0">
            <a:latin typeface="Verdana" pitchFamily="34" charset="0"/>
            <a:ea typeface="Verdana" pitchFamily="34" charset="0"/>
            <a:cs typeface="Verdana" pitchFamily="34" charset="0"/>
          </a:endParaRPr>
        </a:p>
      </dgm:t>
    </dgm:pt>
    <dgm:pt modelId="{1294194F-C459-422B-B8F4-34645FB0EE04}" type="parTrans" cxnId="{D35B9F4E-1302-4257-8C85-B53566592D9A}">
      <dgm:prSet/>
      <dgm:spPr/>
      <dgm:t>
        <a:bodyPr/>
        <a:lstStyle/>
        <a:p>
          <a:endParaRPr lang="es-CO" sz="700">
            <a:latin typeface="Verdana" pitchFamily="34" charset="0"/>
            <a:ea typeface="Verdana" pitchFamily="34" charset="0"/>
            <a:cs typeface="Verdana" pitchFamily="34" charset="0"/>
          </a:endParaRPr>
        </a:p>
      </dgm:t>
    </dgm:pt>
    <dgm:pt modelId="{55B1D4FF-1D83-4B17-AEA8-88A951A77BD1}" type="sibTrans" cxnId="{D35B9F4E-1302-4257-8C85-B53566592D9A}">
      <dgm:prSet/>
      <dgm:spPr/>
      <dgm:t>
        <a:bodyPr/>
        <a:lstStyle/>
        <a:p>
          <a:endParaRPr lang="es-CO" sz="700">
            <a:latin typeface="Verdana" pitchFamily="34" charset="0"/>
            <a:ea typeface="Verdana" pitchFamily="34" charset="0"/>
            <a:cs typeface="Verdana" pitchFamily="34" charset="0"/>
          </a:endParaRPr>
        </a:p>
      </dgm:t>
    </dgm:pt>
    <dgm:pt modelId="{1F323B05-8FE6-4AD0-94B7-C666F5D3CAC6}">
      <dgm:prSet phldrT="[Texto]" custT="1"/>
      <dgm:spPr/>
      <dgm:t>
        <a:bodyPr/>
        <a:lstStyle/>
        <a:p>
          <a:r>
            <a:rPr lang="es-ES_tradnl" sz="700" dirty="0" smtClean="0"/>
            <a:t>Paul A. </a:t>
          </a:r>
          <a:r>
            <a:rPr lang="es-ES_tradnl" sz="700" dirty="0" err="1" smtClean="0"/>
            <a:t>Sabatier</a:t>
          </a:r>
          <a:r>
            <a:rPr lang="es-ES_tradnl" sz="700" dirty="0" smtClean="0"/>
            <a:t> y Daniel A. </a:t>
          </a:r>
          <a:r>
            <a:rPr lang="es-ES_tradnl" sz="700" dirty="0" err="1" smtClean="0"/>
            <a:t>Mazmanian</a:t>
          </a:r>
          <a:r>
            <a:rPr lang="es-ES_tradnl" sz="700" dirty="0" smtClean="0"/>
            <a:t> (1979, 1986, 2000)</a:t>
          </a:r>
          <a:endParaRPr lang="es-CO" sz="700" dirty="0">
            <a:latin typeface="Verdana" pitchFamily="34" charset="0"/>
            <a:ea typeface="Verdana" pitchFamily="34" charset="0"/>
            <a:cs typeface="Verdana" pitchFamily="34" charset="0"/>
          </a:endParaRPr>
        </a:p>
      </dgm:t>
    </dgm:pt>
    <dgm:pt modelId="{F7AFB41C-D766-43B1-9533-4E985241AED9}" type="parTrans" cxnId="{32DDD8DF-60A6-4935-AE28-7C187BDB4514}">
      <dgm:prSet/>
      <dgm:spPr/>
      <dgm:t>
        <a:bodyPr/>
        <a:lstStyle/>
        <a:p>
          <a:endParaRPr lang="es-CO" sz="700">
            <a:latin typeface="Verdana" pitchFamily="34" charset="0"/>
            <a:ea typeface="Verdana" pitchFamily="34" charset="0"/>
            <a:cs typeface="Verdana" pitchFamily="34" charset="0"/>
          </a:endParaRPr>
        </a:p>
      </dgm:t>
    </dgm:pt>
    <dgm:pt modelId="{3A0FF493-1445-4738-89EE-E3AC80C0A55F}" type="sibTrans" cxnId="{32DDD8DF-60A6-4935-AE28-7C187BDB4514}">
      <dgm:prSet/>
      <dgm:spPr/>
      <dgm:t>
        <a:bodyPr/>
        <a:lstStyle/>
        <a:p>
          <a:endParaRPr lang="es-CO" sz="700">
            <a:latin typeface="Verdana" pitchFamily="34" charset="0"/>
            <a:ea typeface="Verdana" pitchFamily="34" charset="0"/>
            <a:cs typeface="Verdana" pitchFamily="34" charset="0"/>
          </a:endParaRPr>
        </a:p>
      </dgm:t>
    </dgm:pt>
    <dgm:pt modelId="{2DC6C58F-5E1E-472B-BB55-0FFD55B4813C}">
      <dgm:prSet phldrT="[Texto]" custT="1"/>
      <dgm:spPr/>
      <dgm:t>
        <a:bodyPr/>
        <a:lstStyle/>
        <a:p>
          <a:r>
            <a:rPr lang="es-CO" sz="700" dirty="0" smtClean="0"/>
            <a:t>Reflexiones sobre el proceso de implementación en Colombia</a:t>
          </a:r>
          <a:endParaRPr lang="es-CO" sz="700" b="1" dirty="0">
            <a:latin typeface="Verdana" pitchFamily="34" charset="0"/>
            <a:ea typeface="Verdana" pitchFamily="34" charset="0"/>
            <a:cs typeface="Verdana" pitchFamily="34" charset="0"/>
          </a:endParaRPr>
        </a:p>
      </dgm:t>
    </dgm:pt>
    <dgm:pt modelId="{BFCA0882-33EE-4B78-A343-FB31A26283FE}" type="sibTrans" cxnId="{9BD822E7-77D5-4706-AD7A-6C20ECFDED58}">
      <dgm:prSet/>
      <dgm:spPr/>
      <dgm:t>
        <a:bodyPr/>
        <a:lstStyle/>
        <a:p>
          <a:endParaRPr lang="es-CO" sz="700">
            <a:latin typeface="Verdana" pitchFamily="34" charset="0"/>
            <a:ea typeface="Verdana" pitchFamily="34" charset="0"/>
            <a:cs typeface="Verdana" pitchFamily="34" charset="0"/>
          </a:endParaRPr>
        </a:p>
      </dgm:t>
    </dgm:pt>
    <dgm:pt modelId="{6D7D9A3C-F38B-4B77-B7EF-5A63DAD33128}" type="parTrans" cxnId="{9BD822E7-77D5-4706-AD7A-6C20ECFDED58}">
      <dgm:prSet/>
      <dgm:spPr/>
      <dgm:t>
        <a:bodyPr/>
        <a:lstStyle/>
        <a:p>
          <a:endParaRPr lang="es-CO" sz="700">
            <a:latin typeface="Verdana" pitchFamily="34" charset="0"/>
            <a:ea typeface="Verdana" pitchFamily="34" charset="0"/>
            <a:cs typeface="Verdana" pitchFamily="34" charset="0"/>
          </a:endParaRPr>
        </a:p>
      </dgm:t>
    </dgm:pt>
    <dgm:pt modelId="{81D2E953-9B95-4985-A0BD-635B7D3E806A}">
      <dgm:prSet custT="1"/>
      <dgm:spPr/>
      <dgm:t>
        <a:bodyPr/>
        <a:lstStyle/>
        <a:p>
          <a:r>
            <a:rPr lang="es-ES_tradnl" sz="700" dirty="0" smtClean="0"/>
            <a:t>Martin </a:t>
          </a:r>
          <a:r>
            <a:rPr lang="es-ES_tradnl" sz="700" dirty="0" err="1" smtClean="0"/>
            <a:t>Rein</a:t>
          </a:r>
          <a:r>
            <a:rPr lang="es-ES_tradnl" sz="700" dirty="0" smtClean="0"/>
            <a:t> y </a:t>
          </a:r>
          <a:r>
            <a:rPr lang="es-ES_tradnl" sz="700" dirty="0" err="1" smtClean="0"/>
            <a:t>Francine</a:t>
          </a:r>
          <a:r>
            <a:rPr lang="es-ES_tradnl" sz="700" dirty="0" smtClean="0"/>
            <a:t> </a:t>
          </a:r>
          <a:r>
            <a:rPr lang="es-ES_tradnl" sz="700" dirty="0" err="1" smtClean="0"/>
            <a:t>Rabinovitz</a:t>
          </a:r>
          <a:r>
            <a:rPr lang="es-ES_tradnl" sz="700" dirty="0" smtClean="0"/>
            <a:t> (1978)</a:t>
          </a:r>
          <a:endParaRPr lang="en-US" sz="700" dirty="0"/>
        </a:p>
      </dgm:t>
    </dgm:pt>
    <dgm:pt modelId="{C703235B-2BFC-4370-9BF8-CE7C12DCC2F8}" type="parTrans" cxnId="{C07CC4DA-39C4-4084-95B1-B4F91B3D278A}">
      <dgm:prSet/>
      <dgm:spPr/>
      <dgm:t>
        <a:bodyPr/>
        <a:lstStyle/>
        <a:p>
          <a:endParaRPr lang="en-US"/>
        </a:p>
      </dgm:t>
    </dgm:pt>
    <dgm:pt modelId="{0FEA0D74-9912-4F94-9028-5CCBBEE37312}" type="sibTrans" cxnId="{C07CC4DA-39C4-4084-95B1-B4F91B3D278A}">
      <dgm:prSet/>
      <dgm:spPr/>
      <dgm:t>
        <a:bodyPr/>
        <a:lstStyle/>
        <a:p>
          <a:endParaRPr lang="en-US"/>
        </a:p>
      </dgm:t>
    </dgm:pt>
    <dgm:pt modelId="{1E6FA147-E495-4CB1-B0AF-85777DDF5760}">
      <dgm:prSet custT="1"/>
      <dgm:spPr/>
      <dgm:t>
        <a:bodyPr/>
        <a:lstStyle/>
        <a:p>
          <a:r>
            <a:rPr lang="es-ES_tradnl" sz="700" dirty="0" smtClean="0"/>
            <a:t>Cambios en los procesos de implementación</a:t>
          </a:r>
          <a:endParaRPr lang="en-US" sz="700" dirty="0"/>
        </a:p>
      </dgm:t>
    </dgm:pt>
    <dgm:pt modelId="{19696848-6450-4EC6-9C27-FAEDF8E7D4CF}" type="parTrans" cxnId="{F2408F3D-C213-43FA-AA00-BEF57A67D5F6}">
      <dgm:prSet/>
      <dgm:spPr/>
      <dgm:t>
        <a:bodyPr/>
        <a:lstStyle/>
        <a:p>
          <a:endParaRPr lang="en-US"/>
        </a:p>
      </dgm:t>
    </dgm:pt>
    <dgm:pt modelId="{ABBEAB17-357F-4748-BC37-185013E3E27E}" type="sibTrans" cxnId="{F2408F3D-C213-43FA-AA00-BEF57A67D5F6}">
      <dgm:prSet/>
      <dgm:spPr/>
      <dgm:t>
        <a:bodyPr/>
        <a:lstStyle/>
        <a:p>
          <a:endParaRPr lang="en-US"/>
        </a:p>
      </dgm:t>
    </dgm:pt>
    <dgm:pt modelId="{B712E8D5-03E9-4664-AC2D-97860C039934}">
      <dgm:prSet custT="1"/>
      <dgm:spPr/>
      <dgm:t>
        <a:bodyPr/>
        <a:lstStyle/>
        <a:p>
          <a:r>
            <a:rPr lang="es-ES_tradnl" sz="700" dirty="0" smtClean="0"/>
            <a:t>Retos de los procesos de implementación</a:t>
          </a:r>
          <a:endParaRPr lang="en-US" sz="700" dirty="0"/>
        </a:p>
      </dgm:t>
    </dgm:pt>
    <dgm:pt modelId="{91EFAEA7-B8D1-47DE-9841-77ADB0A4F45A}" type="parTrans" cxnId="{151854CB-5033-42F0-B4CD-3E251F79BED3}">
      <dgm:prSet/>
      <dgm:spPr/>
      <dgm:t>
        <a:bodyPr/>
        <a:lstStyle/>
        <a:p>
          <a:endParaRPr lang="en-US"/>
        </a:p>
      </dgm:t>
    </dgm:pt>
    <dgm:pt modelId="{D4062C87-869B-4973-A300-F6B12AF58CB6}" type="sibTrans" cxnId="{151854CB-5033-42F0-B4CD-3E251F79BED3}">
      <dgm:prSet/>
      <dgm:spPr/>
      <dgm:t>
        <a:bodyPr/>
        <a:lstStyle/>
        <a:p>
          <a:endParaRPr lang="en-US"/>
        </a:p>
      </dgm:t>
    </dgm:pt>
    <dgm:pt modelId="{00BDFEAA-6695-41F2-82E0-636F0AC96F20}">
      <dgm:prSet custT="1"/>
      <dgm:spPr/>
      <dgm:t>
        <a:bodyPr/>
        <a:lstStyle/>
        <a:p>
          <a:r>
            <a:rPr lang="es-ES_tradnl" sz="700" dirty="0" smtClean="0"/>
            <a:t>Modelos de abajo hacia arriba (</a:t>
          </a:r>
          <a:r>
            <a:rPr lang="es-ES_tradnl" sz="700" dirty="0" err="1" smtClean="0"/>
            <a:t>bottom</a:t>
          </a:r>
          <a:r>
            <a:rPr lang="es-ES_tradnl" sz="700" dirty="0" smtClean="0"/>
            <a:t>-up)</a:t>
          </a:r>
          <a:endParaRPr lang="en-US" sz="700" dirty="0"/>
        </a:p>
      </dgm:t>
    </dgm:pt>
    <dgm:pt modelId="{C8895911-96CD-40EC-8671-256C3020876B}" type="parTrans" cxnId="{817CE484-6A11-423E-806F-FC5FCBB8BC2C}">
      <dgm:prSet/>
      <dgm:spPr/>
      <dgm:t>
        <a:bodyPr/>
        <a:lstStyle/>
        <a:p>
          <a:endParaRPr lang="en-US"/>
        </a:p>
      </dgm:t>
    </dgm:pt>
    <dgm:pt modelId="{7C6EC587-EFAB-4175-B31B-C5BF2FB47D85}" type="sibTrans" cxnId="{817CE484-6A11-423E-806F-FC5FCBB8BC2C}">
      <dgm:prSet/>
      <dgm:spPr/>
      <dgm:t>
        <a:bodyPr/>
        <a:lstStyle/>
        <a:p>
          <a:endParaRPr lang="en-US"/>
        </a:p>
      </dgm:t>
    </dgm:pt>
    <dgm:pt modelId="{0052E5CA-2138-4969-A2B9-167ABBAE69D2}">
      <dgm:prSet custT="1"/>
      <dgm:spPr/>
      <dgm:t>
        <a:bodyPr/>
        <a:lstStyle/>
        <a:p>
          <a:r>
            <a:rPr lang="es-ES_tradnl" sz="700" dirty="0" smtClean="0"/>
            <a:t>Modelos mixtos, híbridos o mezclas</a:t>
          </a:r>
          <a:endParaRPr lang="en-US" sz="700" dirty="0"/>
        </a:p>
      </dgm:t>
    </dgm:pt>
    <dgm:pt modelId="{F8D958DF-D1E6-43E4-B15B-DE8ACD95806B}" type="parTrans" cxnId="{796DA803-DE88-4541-8A20-E35E3180C0B1}">
      <dgm:prSet/>
      <dgm:spPr/>
      <dgm:t>
        <a:bodyPr/>
        <a:lstStyle/>
        <a:p>
          <a:endParaRPr lang="en-US"/>
        </a:p>
      </dgm:t>
    </dgm:pt>
    <dgm:pt modelId="{7EEE09D2-A984-4EA9-906F-3DD8CB336545}" type="sibTrans" cxnId="{796DA803-DE88-4541-8A20-E35E3180C0B1}">
      <dgm:prSet/>
      <dgm:spPr/>
      <dgm:t>
        <a:bodyPr/>
        <a:lstStyle/>
        <a:p>
          <a:endParaRPr lang="en-US"/>
        </a:p>
      </dgm:t>
    </dgm:pt>
    <dgm:pt modelId="{E9140ED3-226B-4278-BF38-43D1A115F4A9}">
      <dgm:prSet custT="1"/>
      <dgm:spPr/>
      <dgm:t>
        <a:bodyPr/>
        <a:lstStyle/>
        <a:p>
          <a:r>
            <a:rPr lang="es-ES_tradnl" sz="700" dirty="0" smtClean="0"/>
            <a:t>Robert </a:t>
          </a:r>
          <a:r>
            <a:rPr lang="es-ES_tradnl" sz="700" dirty="0" err="1" smtClean="0"/>
            <a:t>Stoker</a:t>
          </a:r>
          <a:r>
            <a:rPr lang="es-ES_tradnl" sz="700" dirty="0" smtClean="0"/>
            <a:t> (1989)</a:t>
          </a:r>
          <a:r>
            <a:rPr lang="es-CO" sz="700" dirty="0" smtClean="0"/>
            <a:t>x</a:t>
          </a:r>
          <a:endParaRPr lang="en-US" sz="700" dirty="0"/>
        </a:p>
      </dgm:t>
    </dgm:pt>
    <dgm:pt modelId="{4A7457A5-2350-43F3-A482-BC3FDE0377ED}" type="parTrans" cxnId="{FE27E408-C02F-4372-8CDC-389738F7AD32}">
      <dgm:prSet/>
      <dgm:spPr/>
      <dgm:t>
        <a:bodyPr/>
        <a:lstStyle/>
        <a:p>
          <a:endParaRPr lang="en-US"/>
        </a:p>
      </dgm:t>
    </dgm:pt>
    <dgm:pt modelId="{B0173400-5C6E-449C-A86E-C7C62E8FE0CD}" type="sibTrans" cxnId="{FE27E408-C02F-4372-8CDC-389738F7AD32}">
      <dgm:prSet/>
      <dgm:spPr/>
      <dgm:t>
        <a:bodyPr/>
        <a:lstStyle/>
        <a:p>
          <a:endParaRPr lang="en-US"/>
        </a:p>
      </dgm:t>
    </dgm:pt>
    <dgm:pt modelId="{66786B00-1A16-4C8F-8B69-AE3C8E0B25B9}">
      <dgm:prSet custT="1"/>
      <dgm:spPr/>
      <dgm:t>
        <a:bodyPr/>
        <a:lstStyle/>
        <a:p>
          <a:r>
            <a:rPr lang="es-ES_tradnl" sz="700" dirty="0" smtClean="0"/>
            <a:t>Modelo de gobernanza</a:t>
          </a:r>
          <a:endParaRPr lang="en-US" sz="700" dirty="0"/>
        </a:p>
      </dgm:t>
    </dgm:pt>
    <dgm:pt modelId="{3E70BC3E-6F52-4CBA-BFBF-D4C131608C94}" type="parTrans" cxnId="{DCE54AAF-E7D9-42F8-AAAA-0E9F0C8DA67E}">
      <dgm:prSet/>
      <dgm:spPr/>
      <dgm:t>
        <a:bodyPr/>
        <a:lstStyle/>
        <a:p>
          <a:endParaRPr lang="en-US"/>
        </a:p>
      </dgm:t>
    </dgm:pt>
    <dgm:pt modelId="{53774CC8-EC94-4332-9338-D4F2CF16F617}" type="sibTrans" cxnId="{DCE54AAF-E7D9-42F8-AAAA-0E9F0C8DA67E}">
      <dgm:prSet/>
      <dgm:spPr/>
      <dgm:t>
        <a:bodyPr/>
        <a:lstStyle/>
        <a:p>
          <a:endParaRPr lang="en-US"/>
        </a:p>
      </dgm:t>
    </dgm:pt>
    <dgm:pt modelId="{8FEA928A-DF95-4482-A64A-B898B0E04038}">
      <dgm:prSet custT="1"/>
      <dgm:spPr/>
      <dgm:t>
        <a:bodyPr/>
        <a:lstStyle/>
        <a:p>
          <a:r>
            <a:rPr lang="es-ES_tradnl" sz="700" dirty="0" smtClean="0"/>
            <a:t>El proceso de implementación como un proceso de adaptación y aprendizaje</a:t>
          </a:r>
          <a:endParaRPr lang="en-US" sz="700" dirty="0"/>
        </a:p>
      </dgm:t>
    </dgm:pt>
    <dgm:pt modelId="{0B520929-3BF2-46E3-8DF2-01D46BA7D348}" type="parTrans" cxnId="{7FF250AF-B1F9-4487-A114-972005EC8B90}">
      <dgm:prSet/>
      <dgm:spPr/>
      <dgm:t>
        <a:bodyPr/>
        <a:lstStyle/>
        <a:p>
          <a:endParaRPr lang="en-US"/>
        </a:p>
      </dgm:t>
    </dgm:pt>
    <dgm:pt modelId="{426450FD-56A4-4B6B-9A74-58BF3829ED6C}" type="sibTrans" cxnId="{7FF250AF-B1F9-4487-A114-972005EC8B90}">
      <dgm:prSet/>
      <dgm:spPr/>
      <dgm:t>
        <a:bodyPr/>
        <a:lstStyle/>
        <a:p>
          <a:endParaRPr lang="en-US"/>
        </a:p>
      </dgm:t>
    </dgm:pt>
    <dgm:pt modelId="{B6DAFBBA-5246-48CC-AEF7-4112AB8B3E33}" type="pres">
      <dgm:prSet presAssocID="{C843D8EE-F895-48A0-9694-AF21A028CA92}" presName="hierChild1" presStyleCnt="0">
        <dgm:presLayoutVars>
          <dgm:orgChart val="1"/>
          <dgm:chPref val="1"/>
          <dgm:dir/>
          <dgm:animOne val="branch"/>
          <dgm:animLvl val="lvl"/>
          <dgm:resizeHandles/>
        </dgm:presLayoutVars>
      </dgm:prSet>
      <dgm:spPr/>
      <dgm:t>
        <a:bodyPr/>
        <a:lstStyle/>
        <a:p>
          <a:endParaRPr lang="es-CO"/>
        </a:p>
      </dgm:t>
    </dgm:pt>
    <dgm:pt modelId="{095F0EAE-CE3F-4605-8C07-808A53FCAB4B}" type="pres">
      <dgm:prSet presAssocID="{9E0DF18B-E0C8-4A25-9784-6100B6B09587}" presName="hierRoot1" presStyleCnt="0">
        <dgm:presLayoutVars>
          <dgm:hierBranch val="init"/>
        </dgm:presLayoutVars>
      </dgm:prSet>
      <dgm:spPr/>
    </dgm:pt>
    <dgm:pt modelId="{EDCDCD49-0ED6-4669-B725-2C41835FA468}" type="pres">
      <dgm:prSet presAssocID="{9E0DF18B-E0C8-4A25-9784-6100B6B09587}" presName="rootComposite1" presStyleCnt="0"/>
      <dgm:spPr/>
    </dgm:pt>
    <dgm:pt modelId="{23B14C7D-4DA1-4C2D-BA44-F254C0716F14}" type="pres">
      <dgm:prSet presAssocID="{9E0DF18B-E0C8-4A25-9784-6100B6B09587}" presName="rootText1" presStyleLbl="node0" presStyleIdx="0" presStyleCnt="1">
        <dgm:presLayoutVars>
          <dgm:chPref val="3"/>
        </dgm:presLayoutVars>
      </dgm:prSet>
      <dgm:spPr/>
      <dgm:t>
        <a:bodyPr/>
        <a:lstStyle/>
        <a:p>
          <a:endParaRPr lang="es-CO"/>
        </a:p>
      </dgm:t>
    </dgm:pt>
    <dgm:pt modelId="{AC1F8BC9-0DAF-4D56-9A3E-0A2B8A2C4E8D}" type="pres">
      <dgm:prSet presAssocID="{9E0DF18B-E0C8-4A25-9784-6100B6B09587}" presName="rootConnector1" presStyleLbl="node1" presStyleIdx="0" presStyleCnt="0"/>
      <dgm:spPr/>
      <dgm:t>
        <a:bodyPr/>
        <a:lstStyle/>
        <a:p>
          <a:endParaRPr lang="es-CO"/>
        </a:p>
      </dgm:t>
    </dgm:pt>
    <dgm:pt modelId="{3C8569CB-8A19-43BD-A339-85740C9087DF}" type="pres">
      <dgm:prSet presAssocID="{9E0DF18B-E0C8-4A25-9784-6100B6B09587}" presName="hierChild2" presStyleCnt="0"/>
      <dgm:spPr/>
    </dgm:pt>
    <dgm:pt modelId="{7544091D-7A12-4B45-8AA9-C91892F40182}" type="pres">
      <dgm:prSet presAssocID="{2D99EF9A-4617-42AD-9BAD-680565315709}" presName="Name37" presStyleLbl="parChTrans1D2" presStyleIdx="0" presStyleCnt="4"/>
      <dgm:spPr/>
      <dgm:t>
        <a:bodyPr/>
        <a:lstStyle/>
        <a:p>
          <a:endParaRPr lang="es-CO"/>
        </a:p>
      </dgm:t>
    </dgm:pt>
    <dgm:pt modelId="{751D0A97-7FB0-4FBC-A6D4-9D386A447EE9}" type="pres">
      <dgm:prSet presAssocID="{AA2F66C8-6490-486F-94FD-5810074063F5}" presName="hierRoot2" presStyleCnt="0">
        <dgm:presLayoutVars>
          <dgm:hierBranch val="init"/>
        </dgm:presLayoutVars>
      </dgm:prSet>
      <dgm:spPr/>
    </dgm:pt>
    <dgm:pt modelId="{CAF7C1F2-C033-4B25-9D15-ADE8D1AA4F72}" type="pres">
      <dgm:prSet presAssocID="{AA2F66C8-6490-486F-94FD-5810074063F5}" presName="rootComposite" presStyleCnt="0"/>
      <dgm:spPr/>
    </dgm:pt>
    <dgm:pt modelId="{6FF0F136-92DC-4B50-BA6E-51E8FE1C0443}" type="pres">
      <dgm:prSet presAssocID="{AA2F66C8-6490-486F-94FD-5810074063F5}" presName="rootText" presStyleLbl="node2" presStyleIdx="0" presStyleCnt="4" custLinFactX="-11035" custLinFactNeighborX="-100000" custLinFactNeighborY="-3700">
        <dgm:presLayoutVars>
          <dgm:chPref val="3"/>
        </dgm:presLayoutVars>
      </dgm:prSet>
      <dgm:spPr/>
      <dgm:t>
        <a:bodyPr/>
        <a:lstStyle/>
        <a:p>
          <a:endParaRPr lang="es-CO"/>
        </a:p>
      </dgm:t>
    </dgm:pt>
    <dgm:pt modelId="{CB310700-AEA6-4816-9B8D-C4796BB40D16}" type="pres">
      <dgm:prSet presAssocID="{AA2F66C8-6490-486F-94FD-5810074063F5}" presName="rootConnector" presStyleLbl="node2" presStyleIdx="0" presStyleCnt="4"/>
      <dgm:spPr/>
      <dgm:t>
        <a:bodyPr/>
        <a:lstStyle/>
        <a:p>
          <a:endParaRPr lang="es-CO"/>
        </a:p>
      </dgm:t>
    </dgm:pt>
    <dgm:pt modelId="{5CC4FBA3-FAB7-4D7C-94D1-3E8F70E5BD12}" type="pres">
      <dgm:prSet presAssocID="{AA2F66C8-6490-486F-94FD-5810074063F5}" presName="hierChild4" presStyleCnt="0"/>
      <dgm:spPr/>
    </dgm:pt>
    <dgm:pt modelId="{37C52B9E-2DF0-48B8-B605-285DF7E4E9BA}" type="pres">
      <dgm:prSet presAssocID="{4696E626-38B8-4FA4-9CEA-B5A6BF53A9ED}" presName="Name37" presStyleLbl="parChTrans1D3" presStyleIdx="0" presStyleCnt="11"/>
      <dgm:spPr/>
      <dgm:t>
        <a:bodyPr/>
        <a:lstStyle/>
        <a:p>
          <a:endParaRPr lang="es-CO"/>
        </a:p>
      </dgm:t>
    </dgm:pt>
    <dgm:pt modelId="{4569AE9A-9234-4DB0-BDEC-55D1E31D39EC}" type="pres">
      <dgm:prSet presAssocID="{D52C92E4-A1A9-4304-9601-D908529D7672}" presName="hierRoot2" presStyleCnt="0">
        <dgm:presLayoutVars>
          <dgm:hierBranch val="init"/>
        </dgm:presLayoutVars>
      </dgm:prSet>
      <dgm:spPr/>
    </dgm:pt>
    <dgm:pt modelId="{C6696904-E7CE-4F2D-9D95-75D323B9BDAF}" type="pres">
      <dgm:prSet presAssocID="{D52C92E4-A1A9-4304-9601-D908529D7672}" presName="rootComposite" presStyleCnt="0"/>
      <dgm:spPr/>
    </dgm:pt>
    <dgm:pt modelId="{CDB50F7B-533F-475C-B477-F9007D016634}" type="pres">
      <dgm:prSet presAssocID="{D52C92E4-A1A9-4304-9601-D908529D7672}" presName="rootText" presStyleLbl="node3" presStyleIdx="0" presStyleCnt="11" custLinFactNeighborX="-98061" custLinFactNeighborY="24052">
        <dgm:presLayoutVars>
          <dgm:chPref val="3"/>
        </dgm:presLayoutVars>
      </dgm:prSet>
      <dgm:spPr/>
      <dgm:t>
        <a:bodyPr/>
        <a:lstStyle/>
        <a:p>
          <a:endParaRPr lang="es-CO"/>
        </a:p>
      </dgm:t>
    </dgm:pt>
    <dgm:pt modelId="{A5E45B3E-CD4A-42DB-AF5F-27F93702EDC5}" type="pres">
      <dgm:prSet presAssocID="{D52C92E4-A1A9-4304-9601-D908529D7672}" presName="rootConnector" presStyleLbl="node3" presStyleIdx="0" presStyleCnt="11"/>
      <dgm:spPr/>
      <dgm:t>
        <a:bodyPr/>
        <a:lstStyle/>
        <a:p>
          <a:endParaRPr lang="es-CO"/>
        </a:p>
      </dgm:t>
    </dgm:pt>
    <dgm:pt modelId="{F705CA21-D6E5-4E2C-A32A-D03E4F194741}" type="pres">
      <dgm:prSet presAssocID="{D52C92E4-A1A9-4304-9601-D908529D7672}" presName="hierChild4" presStyleCnt="0"/>
      <dgm:spPr/>
    </dgm:pt>
    <dgm:pt modelId="{7D64586B-38C2-48F1-AC9E-5233157FF57F}" type="pres">
      <dgm:prSet presAssocID="{D52C92E4-A1A9-4304-9601-D908529D7672}" presName="hierChild5" presStyleCnt="0"/>
      <dgm:spPr/>
    </dgm:pt>
    <dgm:pt modelId="{BC43EC73-D5F5-47B6-B322-05E61FA38C4E}" type="pres">
      <dgm:prSet presAssocID="{C8895911-96CD-40EC-8671-256C3020876B}" presName="Name37" presStyleLbl="parChTrans1D3" presStyleIdx="1" presStyleCnt="11"/>
      <dgm:spPr/>
      <dgm:t>
        <a:bodyPr/>
        <a:lstStyle/>
        <a:p>
          <a:endParaRPr lang="en-US"/>
        </a:p>
      </dgm:t>
    </dgm:pt>
    <dgm:pt modelId="{B79AFA5B-E620-4A4E-A038-FBF9A09194FA}" type="pres">
      <dgm:prSet presAssocID="{00BDFEAA-6695-41F2-82E0-636F0AC96F20}" presName="hierRoot2" presStyleCnt="0">
        <dgm:presLayoutVars>
          <dgm:hierBranch val="init"/>
        </dgm:presLayoutVars>
      </dgm:prSet>
      <dgm:spPr/>
    </dgm:pt>
    <dgm:pt modelId="{C2054F9F-4F1C-448E-8855-68936D93264E}" type="pres">
      <dgm:prSet presAssocID="{00BDFEAA-6695-41F2-82E0-636F0AC96F20}" presName="rootComposite" presStyleCnt="0"/>
      <dgm:spPr/>
    </dgm:pt>
    <dgm:pt modelId="{3E5D2B02-6DF8-41CE-ADA1-8D3B15E8193B}" type="pres">
      <dgm:prSet presAssocID="{00BDFEAA-6695-41F2-82E0-636F0AC96F20}" presName="rootText" presStyleLbl="node3" presStyleIdx="1" presStyleCnt="11" custLinFactNeighborX="-98061" custLinFactNeighborY="24052">
        <dgm:presLayoutVars>
          <dgm:chPref val="3"/>
        </dgm:presLayoutVars>
      </dgm:prSet>
      <dgm:spPr/>
      <dgm:t>
        <a:bodyPr/>
        <a:lstStyle/>
        <a:p>
          <a:endParaRPr lang="en-US"/>
        </a:p>
      </dgm:t>
    </dgm:pt>
    <dgm:pt modelId="{A947F579-4FA8-44B0-813B-132F55D2F5F7}" type="pres">
      <dgm:prSet presAssocID="{00BDFEAA-6695-41F2-82E0-636F0AC96F20}" presName="rootConnector" presStyleLbl="node3" presStyleIdx="1" presStyleCnt="11"/>
      <dgm:spPr/>
      <dgm:t>
        <a:bodyPr/>
        <a:lstStyle/>
        <a:p>
          <a:endParaRPr lang="en-US"/>
        </a:p>
      </dgm:t>
    </dgm:pt>
    <dgm:pt modelId="{338E5596-24F4-450E-9CA7-5D70199BB888}" type="pres">
      <dgm:prSet presAssocID="{00BDFEAA-6695-41F2-82E0-636F0AC96F20}" presName="hierChild4" presStyleCnt="0"/>
      <dgm:spPr/>
    </dgm:pt>
    <dgm:pt modelId="{F79F4989-6CE4-4AE2-A7EF-3F9C91FA44EA}" type="pres">
      <dgm:prSet presAssocID="{00BDFEAA-6695-41F2-82E0-636F0AC96F20}" presName="hierChild5" presStyleCnt="0"/>
      <dgm:spPr/>
    </dgm:pt>
    <dgm:pt modelId="{90F7400F-50DF-43F7-A6A6-558B53DC9AD0}" type="pres">
      <dgm:prSet presAssocID="{F8D958DF-D1E6-43E4-B15B-DE8ACD95806B}" presName="Name37" presStyleLbl="parChTrans1D3" presStyleIdx="2" presStyleCnt="11"/>
      <dgm:spPr/>
      <dgm:t>
        <a:bodyPr/>
        <a:lstStyle/>
        <a:p>
          <a:endParaRPr lang="en-US"/>
        </a:p>
      </dgm:t>
    </dgm:pt>
    <dgm:pt modelId="{8DC9448F-0231-4013-B973-460674A7629A}" type="pres">
      <dgm:prSet presAssocID="{0052E5CA-2138-4969-A2B9-167ABBAE69D2}" presName="hierRoot2" presStyleCnt="0">
        <dgm:presLayoutVars>
          <dgm:hierBranch val="init"/>
        </dgm:presLayoutVars>
      </dgm:prSet>
      <dgm:spPr/>
    </dgm:pt>
    <dgm:pt modelId="{AA40CCE6-992A-44B5-AC94-6E64971053D9}" type="pres">
      <dgm:prSet presAssocID="{0052E5CA-2138-4969-A2B9-167ABBAE69D2}" presName="rootComposite" presStyleCnt="0"/>
      <dgm:spPr/>
    </dgm:pt>
    <dgm:pt modelId="{1AFCDD16-6DC3-4C71-B1BE-1881975A23E8}" type="pres">
      <dgm:prSet presAssocID="{0052E5CA-2138-4969-A2B9-167ABBAE69D2}" presName="rootText" presStyleLbl="node3" presStyleIdx="2" presStyleCnt="11" custLinFactNeighborX="-98061" custLinFactNeighborY="24052">
        <dgm:presLayoutVars>
          <dgm:chPref val="3"/>
        </dgm:presLayoutVars>
      </dgm:prSet>
      <dgm:spPr/>
      <dgm:t>
        <a:bodyPr/>
        <a:lstStyle/>
        <a:p>
          <a:endParaRPr lang="en-US"/>
        </a:p>
      </dgm:t>
    </dgm:pt>
    <dgm:pt modelId="{46501329-CF96-4D07-9D2F-48DB244977F3}" type="pres">
      <dgm:prSet presAssocID="{0052E5CA-2138-4969-A2B9-167ABBAE69D2}" presName="rootConnector" presStyleLbl="node3" presStyleIdx="2" presStyleCnt="11"/>
      <dgm:spPr/>
      <dgm:t>
        <a:bodyPr/>
        <a:lstStyle/>
        <a:p>
          <a:endParaRPr lang="en-US"/>
        </a:p>
      </dgm:t>
    </dgm:pt>
    <dgm:pt modelId="{3615339B-F91D-41C2-A9F7-78717208CC12}" type="pres">
      <dgm:prSet presAssocID="{0052E5CA-2138-4969-A2B9-167ABBAE69D2}" presName="hierChild4" presStyleCnt="0"/>
      <dgm:spPr/>
    </dgm:pt>
    <dgm:pt modelId="{9567DF49-EE9B-4F2A-8402-8B06C22374C4}" type="pres">
      <dgm:prSet presAssocID="{0052E5CA-2138-4969-A2B9-167ABBAE69D2}" presName="hierChild5" presStyleCnt="0"/>
      <dgm:spPr/>
    </dgm:pt>
    <dgm:pt modelId="{C75166C3-2902-479D-A56A-EC1862DD5948}" type="pres">
      <dgm:prSet presAssocID="{AA2F66C8-6490-486F-94FD-5810074063F5}" presName="hierChild5" presStyleCnt="0"/>
      <dgm:spPr/>
    </dgm:pt>
    <dgm:pt modelId="{C0F79683-B02F-4CD9-B012-0CE316559983}" type="pres">
      <dgm:prSet presAssocID="{B1170041-58CF-4C68-AA04-B4DEFDDA3C9C}" presName="Name37" presStyleLbl="parChTrans1D2" presStyleIdx="1" presStyleCnt="4"/>
      <dgm:spPr/>
      <dgm:t>
        <a:bodyPr/>
        <a:lstStyle/>
        <a:p>
          <a:endParaRPr lang="es-CO"/>
        </a:p>
      </dgm:t>
    </dgm:pt>
    <dgm:pt modelId="{3C36BEAA-3BB5-4469-B1DB-6174102B5858}" type="pres">
      <dgm:prSet presAssocID="{22A2FA86-B753-476C-AD0F-E843A8FB22C9}" presName="hierRoot2" presStyleCnt="0">
        <dgm:presLayoutVars>
          <dgm:hierBranch val="init"/>
        </dgm:presLayoutVars>
      </dgm:prSet>
      <dgm:spPr/>
    </dgm:pt>
    <dgm:pt modelId="{FB716DB0-0CBE-4042-9CA9-18505EA595E7}" type="pres">
      <dgm:prSet presAssocID="{22A2FA86-B753-476C-AD0F-E843A8FB22C9}" presName="rootComposite" presStyleCnt="0"/>
      <dgm:spPr/>
    </dgm:pt>
    <dgm:pt modelId="{93B31E51-9B7E-41CE-90D0-37F296EC3C0E}" type="pres">
      <dgm:prSet presAssocID="{22A2FA86-B753-476C-AD0F-E843A8FB22C9}" presName="rootText" presStyleLbl="node2" presStyleIdx="1" presStyleCnt="4" custLinFactNeighborX="-69383" custLinFactNeighborY="7401">
        <dgm:presLayoutVars>
          <dgm:chPref val="3"/>
        </dgm:presLayoutVars>
      </dgm:prSet>
      <dgm:spPr/>
      <dgm:t>
        <a:bodyPr/>
        <a:lstStyle/>
        <a:p>
          <a:endParaRPr lang="es-CO"/>
        </a:p>
      </dgm:t>
    </dgm:pt>
    <dgm:pt modelId="{33BFC515-5537-4202-B0C8-D947C0C437F2}" type="pres">
      <dgm:prSet presAssocID="{22A2FA86-B753-476C-AD0F-E843A8FB22C9}" presName="rootConnector" presStyleLbl="node2" presStyleIdx="1" presStyleCnt="4"/>
      <dgm:spPr/>
      <dgm:t>
        <a:bodyPr/>
        <a:lstStyle/>
        <a:p>
          <a:endParaRPr lang="es-CO"/>
        </a:p>
      </dgm:t>
    </dgm:pt>
    <dgm:pt modelId="{2C81F66F-71CB-4BB9-A742-B861C338B0F7}" type="pres">
      <dgm:prSet presAssocID="{22A2FA86-B753-476C-AD0F-E843A8FB22C9}" presName="hierChild4" presStyleCnt="0"/>
      <dgm:spPr/>
    </dgm:pt>
    <dgm:pt modelId="{B525B9FC-2AA7-4671-B437-E4FCDDB8316F}" type="pres">
      <dgm:prSet presAssocID="{1294194F-C459-422B-B8F4-34645FB0EE04}" presName="Name37" presStyleLbl="parChTrans1D3" presStyleIdx="3" presStyleCnt="11"/>
      <dgm:spPr/>
      <dgm:t>
        <a:bodyPr/>
        <a:lstStyle/>
        <a:p>
          <a:endParaRPr lang="es-CO"/>
        </a:p>
      </dgm:t>
    </dgm:pt>
    <dgm:pt modelId="{1276E058-BB3A-4EE2-9517-5295D06DD6E6}" type="pres">
      <dgm:prSet presAssocID="{0DB915F8-DF5D-40B2-B630-031CF57E0137}" presName="hierRoot2" presStyleCnt="0">
        <dgm:presLayoutVars>
          <dgm:hierBranch val="init"/>
        </dgm:presLayoutVars>
      </dgm:prSet>
      <dgm:spPr/>
    </dgm:pt>
    <dgm:pt modelId="{1D978055-2B9A-4441-9CC1-FCE55F615468}" type="pres">
      <dgm:prSet presAssocID="{0DB915F8-DF5D-40B2-B630-031CF57E0137}" presName="rootComposite" presStyleCnt="0"/>
      <dgm:spPr/>
    </dgm:pt>
    <dgm:pt modelId="{DF0D9FE3-4F0B-42FB-AB74-61BB48E6A7FB}" type="pres">
      <dgm:prSet presAssocID="{0DB915F8-DF5D-40B2-B630-031CF57E0137}" presName="rootText" presStyleLbl="node3" presStyleIdx="3" presStyleCnt="11" custLinFactNeighborX="-69383" custLinFactNeighborY="7401">
        <dgm:presLayoutVars>
          <dgm:chPref val="3"/>
        </dgm:presLayoutVars>
      </dgm:prSet>
      <dgm:spPr/>
      <dgm:t>
        <a:bodyPr/>
        <a:lstStyle/>
        <a:p>
          <a:endParaRPr lang="es-CO"/>
        </a:p>
      </dgm:t>
    </dgm:pt>
    <dgm:pt modelId="{B27F7625-DCE7-4A5C-BC1A-055A64DB07D6}" type="pres">
      <dgm:prSet presAssocID="{0DB915F8-DF5D-40B2-B630-031CF57E0137}" presName="rootConnector" presStyleLbl="node3" presStyleIdx="3" presStyleCnt="11"/>
      <dgm:spPr/>
      <dgm:t>
        <a:bodyPr/>
        <a:lstStyle/>
        <a:p>
          <a:endParaRPr lang="es-CO"/>
        </a:p>
      </dgm:t>
    </dgm:pt>
    <dgm:pt modelId="{FE2D59C7-F3E2-4758-82AB-DAD648728BCA}" type="pres">
      <dgm:prSet presAssocID="{0DB915F8-DF5D-40B2-B630-031CF57E0137}" presName="hierChild4" presStyleCnt="0"/>
      <dgm:spPr/>
    </dgm:pt>
    <dgm:pt modelId="{9332C59B-D94F-4A93-8FEB-9422F02A8349}" type="pres">
      <dgm:prSet presAssocID="{0DB915F8-DF5D-40B2-B630-031CF57E0137}" presName="hierChild5" presStyleCnt="0"/>
      <dgm:spPr/>
    </dgm:pt>
    <dgm:pt modelId="{F7DE62CD-2E17-41F4-8488-346B96CA76E6}" type="pres">
      <dgm:prSet presAssocID="{F7AFB41C-D766-43B1-9533-4E985241AED9}" presName="Name37" presStyleLbl="parChTrans1D3" presStyleIdx="4" presStyleCnt="11"/>
      <dgm:spPr/>
      <dgm:t>
        <a:bodyPr/>
        <a:lstStyle/>
        <a:p>
          <a:endParaRPr lang="es-CO"/>
        </a:p>
      </dgm:t>
    </dgm:pt>
    <dgm:pt modelId="{26C70BDF-0A52-4221-8600-6C94653D4921}" type="pres">
      <dgm:prSet presAssocID="{1F323B05-8FE6-4AD0-94B7-C666F5D3CAC6}" presName="hierRoot2" presStyleCnt="0">
        <dgm:presLayoutVars>
          <dgm:hierBranch val="init"/>
        </dgm:presLayoutVars>
      </dgm:prSet>
      <dgm:spPr/>
    </dgm:pt>
    <dgm:pt modelId="{F4F3DD7C-E2DE-4E0C-A003-3A695EA8AC4B}" type="pres">
      <dgm:prSet presAssocID="{1F323B05-8FE6-4AD0-94B7-C666F5D3CAC6}" presName="rootComposite" presStyleCnt="0"/>
      <dgm:spPr/>
    </dgm:pt>
    <dgm:pt modelId="{012681BC-21AE-4493-AE4A-655C35C88287}" type="pres">
      <dgm:prSet presAssocID="{1F323B05-8FE6-4AD0-94B7-C666F5D3CAC6}" presName="rootText" presStyleLbl="node3" presStyleIdx="4" presStyleCnt="11" custLinFactNeighborX="-69383" custLinFactNeighborY="7401">
        <dgm:presLayoutVars>
          <dgm:chPref val="3"/>
        </dgm:presLayoutVars>
      </dgm:prSet>
      <dgm:spPr/>
      <dgm:t>
        <a:bodyPr/>
        <a:lstStyle/>
        <a:p>
          <a:endParaRPr lang="es-CO"/>
        </a:p>
      </dgm:t>
    </dgm:pt>
    <dgm:pt modelId="{2357FD28-787F-48CF-A60B-E4A2620146B0}" type="pres">
      <dgm:prSet presAssocID="{1F323B05-8FE6-4AD0-94B7-C666F5D3CAC6}" presName="rootConnector" presStyleLbl="node3" presStyleIdx="4" presStyleCnt="11"/>
      <dgm:spPr/>
      <dgm:t>
        <a:bodyPr/>
        <a:lstStyle/>
        <a:p>
          <a:endParaRPr lang="es-CO"/>
        </a:p>
      </dgm:t>
    </dgm:pt>
    <dgm:pt modelId="{D1D6D259-FB23-41C4-94BA-836586ACA21B}" type="pres">
      <dgm:prSet presAssocID="{1F323B05-8FE6-4AD0-94B7-C666F5D3CAC6}" presName="hierChild4" presStyleCnt="0"/>
      <dgm:spPr/>
    </dgm:pt>
    <dgm:pt modelId="{CD671DF8-F686-4390-B135-5B209C5EA730}" type="pres">
      <dgm:prSet presAssocID="{1F323B05-8FE6-4AD0-94B7-C666F5D3CAC6}" presName="hierChild5" presStyleCnt="0"/>
      <dgm:spPr/>
    </dgm:pt>
    <dgm:pt modelId="{F6733EB6-0007-4732-939A-7F7BE8B19BE8}" type="pres">
      <dgm:prSet presAssocID="{C703235B-2BFC-4370-9BF8-CE7C12DCC2F8}" presName="Name37" presStyleLbl="parChTrans1D3" presStyleIdx="5" presStyleCnt="11"/>
      <dgm:spPr/>
      <dgm:t>
        <a:bodyPr/>
        <a:lstStyle/>
        <a:p>
          <a:endParaRPr lang="en-US"/>
        </a:p>
      </dgm:t>
    </dgm:pt>
    <dgm:pt modelId="{04CDE9C3-4D19-4979-B615-D654FD04A9FA}" type="pres">
      <dgm:prSet presAssocID="{81D2E953-9B95-4985-A0BD-635B7D3E806A}" presName="hierRoot2" presStyleCnt="0">
        <dgm:presLayoutVars>
          <dgm:hierBranch val="init"/>
        </dgm:presLayoutVars>
      </dgm:prSet>
      <dgm:spPr/>
    </dgm:pt>
    <dgm:pt modelId="{D38083F0-F5A8-4E73-BDC7-A739D0586407}" type="pres">
      <dgm:prSet presAssocID="{81D2E953-9B95-4985-A0BD-635B7D3E806A}" presName="rootComposite" presStyleCnt="0"/>
      <dgm:spPr/>
    </dgm:pt>
    <dgm:pt modelId="{16E3AE98-7B44-4C03-B38A-1BAC5B77B26F}" type="pres">
      <dgm:prSet presAssocID="{81D2E953-9B95-4985-A0BD-635B7D3E806A}" presName="rootText" presStyleLbl="node3" presStyleIdx="5" presStyleCnt="11" custLinFactNeighborX="-69383" custLinFactNeighborY="7401">
        <dgm:presLayoutVars>
          <dgm:chPref val="3"/>
        </dgm:presLayoutVars>
      </dgm:prSet>
      <dgm:spPr/>
      <dgm:t>
        <a:bodyPr/>
        <a:lstStyle/>
        <a:p>
          <a:endParaRPr lang="en-US"/>
        </a:p>
      </dgm:t>
    </dgm:pt>
    <dgm:pt modelId="{852A5044-74C6-4FF5-B882-64144363E92F}" type="pres">
      <dgm:prSet presAssocID="{81D2E953-9B95-4985-A0BD-635B7D3E806A}" presName="rootConnector" presStyleLbl="node3" presStyleIdx="5" presStyleCnt="11"/>
      <dgm:spPr/>
      <dgm:t>
        <a:bodyPr/>
        <a:lstStyle/>
        <a:p>
          <a:endParaRPr lang="en-US"/>
        </a:p>
      </dgm:t>
    </dgm:pt>
    <dgm:pt modelId="{945E377F-E5AB-49F4-B54C-44945549C27D}" type="pres">
      <dgm:prSet presAssocID="{81D2E953-9B95-4985-A0BD-635B7D3E806A}" presName="hierChild4" presStyleCnt="0"/>
      <dgm:spPr/>
    </dgm:pt>
    <dgm:pt modelId="{4AAE94E6-CA0B-4B40-852B-C6E78293F009}" type="pres">
      <dgm:prSet presAssocID="{81D2E953-9B95-4985-A0BD-635B7D3E806A}" presName="hierChild5" presStyleCnt="0"/>
      <dgm:spPr/>
    </dgm:pt>
    <dgm:pt modelId="{7707CB6B-B81A-4FDC-A401-7F0D5024189F}" type="pres">
      <dgm:prSet presAssocID="{4A7457A5-2350-43F3-A482-BC3FDE0377ED}" presName="Name37" presStyleLbl="parChTrans1D3" presStyleIdx="6" presStyleCnt="11"/>
      <dgm:spPr/>
      <dgm:t>
        <a:bodyPr/>
        <a:lstStyle/>
        <a:p>
          <a:endParaRPr lang="en-US"/>
        </a:p>
      </dgm:t>
    </dgm:pt>
    <dgm:pt modelId="{64F44900-995E-483A-ADF9-9F92213F8D58}" type="pres">
      <dgm:prSet presAssocID="{E9140ED3-226B-4278-BF38-43D1A115F4A9}" presName="hierRoot2" presStyleCnt="0">
        <dgm:presLayoutVars>
          <dgm:hierBranch val="init"/>
        </dgm:presLayoutVars>
      </dgm:prSet>
      <dgm:spPr/>
    </dgm:pt>
    <dgm:pt modelId="{B92950AE-72CC-45AF-B932-1420E81D8B75}" type="pres">
      <dgm:prSet presAssocID="{E9140ED3-226B-4278-BF38-43D1A115F4A9}" presName="rootComposite" presStyleCnt="0"/>
      <dgm:spPr/>
    </dgm:pt>
    <dgm:pt modelId="{D7035009-92E4-456F-BE34-7DD535FD32DE}" type="pres">
      <dgm:prSet presAssocID="{E9140ED3-226B-4278-BF38-43D1A115F4A9}" presName="rootText" presStyleLbl="node3" presStyleIdx="6" presStyleCnt="11" custLinFactNeighborX="-69383" custLinFactNeighborY="7401">
        <dgm:presLayoutVars>
          <dgm:chPref val="3"/>
        </dgm:presLayoutVars>
      </dgm:prSet>
      <dgm:spPr/>
      <dgm:t>
        <a:bodyPr/>
        <a:lstStyle/>
        <a:p>
          <a:endParaRPr lang="en-US"/>
        </a:p>
      </dgm:t>
    </dgm:pt>
    <dgm:pt modelId="{49DDF666-7FD6-4D27-B64A-1A9AC9FCBF50}" type="pres">
      <dgm:prSet presAssocID="{E9140ED3-226B-4278-BF38-43D1A115F4A9}" presName="rootConnector" presStyleLbl="node3" presStyleIdx="6" presStyleCnt="11"/>
      <dgm:spPr/>
      <dgm:t>
        <a:bodyPr/>
        <a:lstStyle/>
        <a:p>
          <a:endParaRPr lang="en-US"/>
        </a:p>
      </dgm:t>
    </dgm:pt>
    <dgm:pt modelId="{C46E6061-EAB0-49F1-84F4-DE9AA984E983}" type="pres">
      <dgm:prSet presAssocID="{E9140ED3-226B-4278-BF38-43D1A115F4A9}" presName="hierChild4" presStyleCnt="0"/>
      <dgm:spPr/>
    </dgm:pt>
    <dgm:pt modelId="{548A1EAD-767C-498D-AC94-21F9037B93FD}" type="pres">
      <dgm:prSet presAssocID="{E9140ED3-226B-4278-BF38-43D1A115F4A9}" presName="hierChild5" presStyleCnt="0"/>
      <dgm:spPr/>
    </dgm:pt>
    <dgm:pt modelId="{B3A5B663-FE58-49DB-8095-DB67975F865E}" type="pres">
      <dgm:prSet presAssocID="{3E70BC3E-6F52-4CBA-BFBF-D4C131608C94}" presName="Name37" presStyleLbl="parChTrans1D3" presStyleIdx="7" presStyleCnt="11"/>
      <dgm:spPr/>
      <dgm:t>
        <a:bodyPr/>
        <a:lstStyle/>
        <a:p>
          <a:endParaRPr lang="en-US"/>
        </a:p>
      </dgm:t>
    </dgm:pt>
    <dgm:pt modelId="{AA05A542-35A3-413B-ACB1-5EE3F85A8702}" type="pres">
      <dgm:prSet presAssocID="{66786B00-1A16-4C8F-8B69-AE3C8E0B25B9}" presName="hierRoot2" presStyleCnt="0">
        <dgm:presLayoutVars>
          <dgm:hierBranch val="init"/>
        </dgm:presLayoutVars>
      </dgm:prSet>
      <dgm:spPr/>
    </dgm:pt>
    <dgm:pt modelId="{90DE34A5-06DC-4518-AD57-1598471265EA}" type="pres">
      <dgm:prSet presAssocID="{66786B00-1A16-4C8F-8B69-AE3C8E0B25B9}" presName="rootComposite" presStyleCnt="0"/>
      <dgm:spPr/>
    </dgm:pt>
    <dgm:pt modelId="{8F4CBC1C-F443-40F3-A40E-82366BA788D4}" type="pres">
      <dgm:prSet presAssocID="{66786B00-1A16-4C8F-8B69-AE3C8E0B25B9}" presName="rootText" presStyleLbl="node3" presStyleIdx="7" presStyleCnt="11" custLinFactNeighborX="-69383" custLinFactNeighborY="7401">
        <dgm:presLayoutVars>
          <dgm:chPref val="3"/>
        </dgm:presLayoutVars>
      </dgm:prSet>
      <dgm:spPr/>
      <dgm:t>
        <a:bodyPr/>
        <a:lstStyle/>
        <a:p>
          <a:endParaRPr lang="en-US"/>
        </a:p>
      </dgm:t>
    </dgm:pt>
    <dgm:pt modelId="{D399921A-6CD9-4352-9838-840FF1B674A3}" type="pres">
      <dgm:prSet presAssocID="{66786B00-1A16-4C8F-8B69-AE3C8E0B25B9}" presName="rootConnector" presStyleLbl="node3" presStyleIdx="7" presStyleCnt="11"/>
      <dgm:spPr/>
      <dgm:t>
        <a:bodyPr/>
        <a:lstStyle/>
        <a:p>
          <a:endParaRPr lang="en-US"/>
        </a:p>
      </dgm:t>
    </dgm:pt>
    <dgm:pt modelId="{BAC96E62-B14B-48EB-A9F3-BE8535EC6078}" type="pres">
      <dgm:prSet presAssocID="{66786B00-1A16-4C8F-8B69-AE3C8E0B25B9}" presName="hierChild4" presStyleCnt="0"/>
      <dgm:spPr/>
    </dgm:pt>
    <dgm:pt modelId="{2E197CBA-BCFB-4C41-BC9B-5577B16E15E9}" type="pres">
      <dgm:prSet presAssocID="{66786B00-1A16-4C8F-8B69-AE3C8E0B25B9}" presName="hierChild5" presStyleCnt="0"/>
      <dgm:spPr/>
    </dgm:pt>
    <dgm:pt modelId="{519C066D-44B2-4A1C-9644-02D960663801}" type="pres">
      <dgm:prSet presAssocID="{0B520929-3BF2-46E3-8DF2-01D46BA7D348}" presName="Name37" presStyleLbl="parChTrans1D3" presStyleIdx="8" presStyleCnt="11"/>
      <dgm:spPr/>
      <dgm:t>
        <a:bodyPr/>
        <a:lstStyle/>
        <a:p>
          <a:endParaRPr lang="en-US"/>
        </a:p>
      </dgm:t>
    </dgm:pt>
    <dgm:pt modelId="{0E3B31FE-DC72-49C9-B145-D138F6FB950C}" type="pres">
      <dgm:prSet presAssocID="{8FEA928A-DF95-4482-A64A-B898B0E04038}" presName="hierRoot2" presStyleCnt="0">
        <dgm:presLayoutVars>
          <dgm:hierBranch val="init"/>
        </dgm:presLayoutVars>
      </dgm:prSet>
      <dgm:spPr/>
    </dgm:pt>
    <dgm:pt modelId="{7C56F46E-7F25-42EE-A466-38313C23D610}" type="pres">
      <dgm:prSet presAssocID="{8FEA928A-DF95-4482-A64A-B898B0E04038}" presName="rootComposite" presStyleCnt="0"/>
      <dgm:spPr/>
    </dgm:pt>
    <dgm:pt modelId="{D81642A5-0FD1-4D41-B928-3FCAA46905C2}" type="pres">
      <dgm:prSet presAssocID="{8FEA928A-DF95-4482-A64A-B898B0E04038}" presName="rootText" presStyleLbl="node3" presStyleIdx="8" presStyleCnt="11" custLinFactNeighborX="-69383" custLinFactNeighborY="7401">
        <dgm:presLayoutVars>
          <dgm:chPref val="3"/>
        </dgm:presLayoutVars>
      </dgm:prSet>
      <dgm:spPr/>
      <dgm:t>
        <a:bodyPr/>
        <a:lstStyle/>
        <a:p>
          <a:endParaRPr lang="en-US"/>
        </a:p>
      </dgm:t>
    </dgm:pt>
    <dgm:pt modelId="{E17301C8-382F-4744-91F9-AC81B8F1145E}" type="pres">
      <dgm:prSet presAssocID="{8FEA928A-DF95-4482-A64A-B898B0E04038}" presName="rootConnector" presStyleLbl="node3" presStyleIdx="8" presStyleCnt="11"/>
      <dgm:spPr/>
      <dgm:t>
        <a:bodyPr/>
        <a:lstStyle/>
        <a:p>
          <a:endParaRPr lang="en-US"/>
        </a:p>
      </dgm:t>
    </dgm:pt>
    <dgm:pt modelId="{EBBBBFF0-261E-4107-A397-227406F6E3C1}" type="pres">
      <dgm:prSet presAssocID="{8FEA928A-DF95-4482-A64A-B898B0E04038}" presName="hierChild4" presStyleCnt="0"/>
      <dgm:spPr/>
    </dgm:pt>
    <dgm:pt modelId="{15976C33-C8E1-4C23-8FBE-F44DDA8F7D21}" type="pres">
      <dgm:prSet presAssocID="{8FEA928A-DF95-4482-A64A-B898B0E04038}" presName="hierChild5" presStyleCnt="0"/>
      <dgm:spPr/>
    </dgm:pt>
    <dgm:pt modelId="{9FA00932-D7C9-4FA2-BB8D-D6758F7FD8EE}" type="pres">
      <dgm:prSet presAssocID="{22A2FA86-B753-476C-AD0F-E843A8FB22C9}" presName="hierChild5" presStyleCnt="0"/>
      <dgm:spPr/>
    </dgm:pt>
    <dgm:pt modelId="{95806D12-4FC4-4BB1-9F9F-0086600247D2}" type="pres">
      <dgm:prSet presAssocID="{AD76B5EB-6D4C-4102-BF74-77C9A59B8E97}" presName="Name37" presStyleLbl="parChTrans1D2" presStyleIdx="2" presStyleCnt="4"/>
      <dgm:spPr/>
      <dgm:t>
        <a:bodyPr/>
        <a:lstStyle/>
        <a:p>
          <a:endParaRPr lang="es-CO"/>
        </a:p>
      </dgm:t>
    </dgm:pt>
    <dgm:pt modelId="{2D28AA04-E0CC-46E1-A234-24719307A6CB}" type="pres">
      <dgm:prSet presAssocID="{DC557DE4-A01E-4F04-8455-C84EF208353E}" presName="hierRoot2" presStyleCnt="0">
        <dgm:presLayoutVars>
          <dgm:hierBranch val="init"/>
        </dgm:presLayoutVars>
      </dgm:prSet>
      <dgm:spPr/>
    </dgm:pt>
    <dgm:pt modelId="{C03ABA0B-0C4D-4F8B-9675-D82CEBEDF85B}" type="pres">
      <dgm:prSet presAssocID="{DC557DE4-A01E-4F04-8455-C84EF208353E}" presName="rootComposite" presStyleCnt="0"/>
      <dgm:spPr/>
    </dgm:pt>
    <dgm:pt modelId="{0BDADB38-6E0E-4478-87DE-EC2A76434106}" type="pres">
      <dgm:prSet presAssocID="{DC557DE4-A01E-4F04-8455-C84EF208353E}" presName="rootText" presStyleLbl="node2" presStyleIdx="2" presStyleCnt="4" custLinFactNeighborX="-13877" custLinFactNeighborY="51806">
        <dgm:presLayoutVars>
          <dgm:chPref val="3"/>
        </dgm:presLayoutVars>
      </dgm:prSet>
      <dgm:spPr/>
      <dgm:t>
        <a:bodyPr/>
        <a:lstStyle/>
        <a:p>
          <a:endParaRPr lang="es-CO"/>
        </a:p>
      </dgm:t>
    </dgm:pt>
    <dgm:pt modelId="{5E90AE64-1D7C-40DA-B5B7-AA6C46AE5C4F}" type="pres">
      <dgm:prSet presAssocID="{DC557DE4-A01E-4F04-8455-C84EF208353E}" presName="rootConnector" presStyleLbl="node2" presStyleIdx="2" presStyleCnt="4"/>
      <dgm:spPr/>
      <dgm:t>
        <a:bodyPr/>
        <a:lstStyle/>
        <a:p>
          <a:endParaRPr lang="es-CO"/>
        </a:p>
      </dgm:t>
    </dgm:pt>
    <dgm:pt modelId="{64C311B3-54F0-4147-9205-5423F1656A0F}" type="pres">
      <dgm:prSet presAssocID="{DC557DE4-A01E-4F04-8455-C84EF208353E}" presName="hierChild4" presStyleCnt="0"/>
      <dgm:spPr/>
    </dgm:pt>
    <dgm:pt modelId="{83787245-59EA-4C39-8A6B-A3C700AB3DEE}" type="pres">
      <dgm:prSet presAssocID="{DC557DE4-A01E-4F04-8455-C84EF208353E}" presName="hierChild5" presStyleCnt="0"/>
      <dgm:spPr/>
    </dgm:pt>
    <dgm:pt modelId="{56256821-37DF-45C6-8A6C-441C5C26BF63}" type="pres">
      <dgm:prSet presAssocID="{6D7D9A3C-F38B-4B77-B7EF-5A63DAD33128}" presName="Name37" presStyleLbl="parChTrans1D2" presStyleIdx="3" presStyleCnt="4"/>
      <dgm:spPr/>
      <dgm:t>
        <a:bodyPr/>
        <a:lstStyle/>
        <a:p>
          <a:endParaRPr lang="es-CO"/>
        </a:p>
      </dgm:t>
    </dgm:pt>
    <dgm:pt modelId="{ADAACB47-9015-4B71-9C62-96BA4E7F1620}" type="pres">
      <dgm:prSet presAssocID="{2DC6C58F-5E1E-472B-BB55-0FFD55B4813C}" presName="hierRoot2" presStyleCnt="0">
        <dgm:presLayoutVars>
          <dgm:hierBranch val="init"/>
        </dgm:presLayoutVars>
      </dgm:prSet>
      <dgm:spPr/>
    </dgm:pt>
    <dgm:pt modelId="{85460457-3E15-4733-9AA5-71D0D94F3345}" type="pres">
      <dgm:prSet presAssocID="{2DC6C58F-5E1E-472B-BB55-0FFD55B4813C}" presName="rootComposite" presStyleCnt="0"/>
      <dgm:spPr/>
    </dgm:pt>
    <dgm:pt modelId="{E0884A49-BBEC-48E0-BE26-6016D6D7C763}" type="pres">
      <dgm:prSet presAssocID="{2DC6C58F-5E1E-472B-BB55-0FFD55B4813C}" presName="rootText" presStyleLbl="node2" presStyleIdx="3" presStyleCnt="4">
        <dgm:presLayoutVars>
          <dgm:chPref val="3"/>
        </dgm:presLayoutVars>
      </dgm:prSet>
      <dgm:spPr/>
      <dgm:t>
        <a:bodyPr/>
        <a:lstStyle/>
        <a:p>
          <a:endParaRPr lang="es-CO"/>
        </a:p>
      </dgm:t>
    </dgm:pt>
    <dgm:pt modelId="{CEE0F032-5927-4DA4-AE68-CA27AEDD6179}" type="pres">
      <dgm:prSet presAssocID="{2DC6C58F-5E1E-472B-BB55-0FFD55B4813C}" presName="rootConnector" presStyleLbl="node2" presStyleIdx="3" presStyleCnt="4"/>
      <dgm:spPr/>
      <dgm:t>
        <a:bodyPr/>
        <a:lstStyle/>
        <a:p>
          <a:endParaRPr lang="es-CO"/>
        </a:p>
      </dgm:t>
    </dgm:pt>
    <dgm:pt modelId="{DF5C9846-2DFD-4CF4-B50A-8BE3AB7E1A49}" type="pres">
      <dgm:prSet presAssocID="{2DC6C58F-5E1E-472B-BB55-0FFD55B4813C}" presName="hierChild4" presStyleCnt="0"/>
      <dgm:spPr/>
    </dgm:pt>
    <dgm:pt modelId="{0E498484-CF54-402B-B1C6-353CD1D412D5}" type="pres">
      <dgm:prSet presAssocID="{19696848-6450-4EC6-9C27-FAEDF8E7D4CF}" presName="Name37" presStyleLbl="parChTrans1D3" presStyleIdx="9" presStyleCnt="11"/>
      <dgm:spPr/>
      <dgm:t>
        <a:bodyPr/>
        <a:lstStyle/>
        <a:p>
          <a:endParaRPr lang="en-US"/>
        </a:p>
      </dgm:t>
    </dgm:pt>
    <dgm:pt modelId="{D91AD7F3-7A11-4CD0-9879-34F05B52E26C}" type="pres">
      <dgm:prSet presAssocID="{1E6FA147-E495-4CB1-B0AF-85777DDF5760}" presName="hierRoot2" presStyleCnt="0">
        <dgm:presLayoutVars>
          <dgm:hierBranch val="init"/>
        </dgm:presLayoutVars>
      </dgm:prSet>
      <dgm:spPr/>
    </dgm:pt>
    <dgm:pt modelId="{5E9766CB-DD75-4922-8970-702A2BB966AE}" type="pres">
      <dgm:prSet presAssocID="{1E6FA147-E495-4CB1-B0AF-85777DDF5760}" presName="rootComposite" presStyleCnt="0"/>
      <dgm:spPr/>
    </dgm:pt>
    <dgm:pt modelId="{C2645804-95ED-4CE1-A7B9-2E21F2EE0599}" type="pres">
      <dgm:prSet presAssocID="{1E6FA147-E495-4CB1-B0AF-85777DDF5760}" presName="rootText" presStyleLbl="node3" presStyleIdx="9" presStyleCnt="11">
        <dgm:presLayoutVars>
          <dgm:chPref val="3"/>
        </dgm:presLayoutVars>
      </dgm:prSet>
      <dgm:spPr/>
      <dgm:t>
        <a:bodyPr/>
        <a:lstStyle/>
        <a:p>
          <a:endParaRPr lang="en-US"/>
        </a:p>
      </dgm:t>
    </dgm:pt>
    <dgm:pt modelId="{39566FE4-5C6A-4F7B-BA5B-7EC1375EF587}" type="pres">
      <dgm:prSet presAssocID="{1E6FA147-E495-4CB1-B0AF-85777DDF5760}" presName="rootConnector" presStyleLbl="node3" presStyleIdx="9" presStyleCnt="11"/>
      <dgm:spPr/>
      <dgm:t>
        <a:bodyPr/>
        <a:lstStyle/>
        <a:p>
          <a:endParaRPr lang="en-US"/>
        </a:p>
      </dgm:t>
    </dgm:pt>
    <dgm:pt modelId="{E2040AB2-F75D-46E4-8755-5BF8F4986F9D}" type="pres">
      <dgm:prSet presAssocID="{1E6FA147-E495-4CB1-B0AF-85777DDF5760}" presName="hierChild4" presStyleCnt="0"/>
      <dgm:spPr/>
    </dgm:pt>
    <dgm:pt modelId="{8B89BBFE-3EDA-466E-A208-4E8A39871A46}" type="pres">
      <dgm:prSet presAssocID="{1E6FA147-E495-4CB1-B0AF-85777DDF5760}" presName="hierChild5" presStyleCnt="0"/>
      <dgm:spPr/>
    </dgm:pt>
    <dgm:pt modelId="{E885684A-B3E2-433F-AB5F-578F3C6B7B38}" type="pres">
      <dgm:prSet presAssocID="{91EFAEA7-B8D1-47DE-9841-77ADB0A4F45A}" presName="Name37" presStyleLbl="parChTrans1D3" presStyleIdx="10" presStyleCnt="11"/>
      <dgm:spPr/>
      <dgm:t>
        <a:bodyPr/>
        <a:lstStyle/>
        <a:p>
          <a:endParaRPr lang="en-US"/>
        </a:p>
      </dgm:t>
    </dgm:pt>
    <dgm:pt modelId="{E0A39DD0-40A6-4EC3-8081-1A75697126BA}" type="pres">
      <dgm:prSet presAssocID="{B712E8D5-03E9-4664-AC2D-97860C039934}" presName="hierRoot2" presStyleCnt="0">
        <dgm:presLayoutVars>
          <dgm:hierBranch val="init"/>
        </dgm:presLayoutVars>
      </dgm:prSet>
      <dgm:spPr/>
    </dgm:pt>
    <dgm:pt modelId="{B8DF64CD-90F4-4417-9910-66042F1A89ED}" type="pres">
      <dgm:prSet presAssocID="{B712E8D5-03E9-4664-AC2D-97860C039934}" presName="rootComposite" presStyleCnt="0"/>
      <dgm:spPr/>
    </dgm:pt>
    <dgm:pt modelId="{7D84E42D-B1FF-4A98-B9A0-5DFE3C04976A}" type="pres">
      <dgm:prSet presAssocID="{B712E8D5-03E9-4664-AC2D-97860C039934}" presName="rootText" presStyleLbl="node3" presStyleIdx="10" presStyleCnt="11">
        <dgm:presLayoutVars>
          <dgm:chPref val="3"/>
        </dgm:presLayoutVars>
      </dgm:prSet>
      <dgm:spPr/>
      <dgm:t>
        <a:bodyPr/>
        <a:lstStyle/>
        <a:p>
          <a:endParaRPr lang="en-US"/>
        </a:p>
      </dgm:t>
    </dgm:pt>
    <dgm:pt modelId="{69CA79D0-9665-48D8-B616-4AE881D5BA78}" type="pres">
      <dgm:prSet presAssocID="{B712E8D5-03E9-4664-AC2D-97860C039934}" presName="rootConnector" presStyleLbl="node3" presStyleIdx="10" presStyleCnt="11"/>
      <dgm:spPr/>
      <dgm:t>
        <a:bodyPr/>
        <a:lstStyle/>
        <a:p>
          <a:endParaRPr lang="en-US"/>
        </a:p>
      </dgm:t>
    </dgm:pt>
    <dgm:pt modelId="{66B77499-A63D-4C46-BE4E-027A963C411E}" type="pres">
      <dgm:prSet presAssocID="{B712E8D5-03E9-4664-AC2D-97860C039934}" presName="hierChild4" presStyleCnt="0"/>
      <dgm:spPr/>
    </dgm:pt>
    <dgm:pt modelId="{AA16A085-1840-4F0A-8CFE-092B405F5247}" type="pres">
      <dgm:prSet presAssocID="{B712E8D5-03E9-4664-AC2D-97860C039934}" presName="hierChild5" presStyleCnt="0"/>
      <dgm:spPr/>
    </dgm:pt>
    <dgm:pt modelId="{229EFE68-2AA6-4734-9096-888BCA1B03EE}" type="pres">
      <dgm:prSet presAssocID="{2DC6C58F-5E1E-472B-BB55-0FFD55B4813C}" presName="hierChild5" presStyleCnt="0"/>
      <dgm:spPr/>
    </dgm:pt>
    <dgm:pt modelId="{C91090F2-894C-4DED-9D00-00103D2C05D3}" type="pres">
      <dgm:prSet presAssocID="{9E0DF18B-E0C8-4A25-9784-6100B6B09587}" presName="hierChild3" presStyleCnt="0"/>
      <dgm:spPr/>
    </dgm:pt>
  </dgm:ptLst>
  <dgm:cxnLst>
    <dgm:cxn modelId="{E3E8E57D-9279-4022-A218-F0DCB05A53D9}" type="presOf" srcId="{B712E8D5-03E9-4664-AC2D-97860C039934}" destId="{7D84E42D-B1FF-4A98-B9A0-5DFE3C04976A}" srcOrd="0" destOrd="0" presId="urn:microsoft.com/office/officeart/2005/8/layout/orgChart1"/>
    <dgm:cxn modelId="{7ACAA045-D325-4B23-AB5A-C2FC48DABA72}" type="presOf" srcId="{0DB915F8-DF5D-40B2-B630-031CF57E0137}" destId="{DF0D9FE3-4F0B-42FB-AB74-61BB48E6A7FB}" srcOrd="0" destOrd="0" presId="urn:microsoft.com/office/officeart/2005/8/layout/orgChart1"/>
    <dgm:cxn modelId="{B72827EA-4484-48AD-8910-2F20CF10846F}" srcId="{9E0DF18B-E0C8-4A25-9784-6100B6B09587}" destId="{22A2FA86-B753-476C-AD0F-E843A8FB22C9}" srcOrd="1" destOrd="0" parTransId="{B1170041-58CF-4C68-AA04-B4DEFDDA3C9C}" sibTransId="{F7E5D90E-0AC9-4978-A7B4-24CF08236F35}"/>
    <dgm:cxn modelId="{BE48DF6D-E3A9-48AD-8F6B-7E3F37A8F633}" type="presOf" srcId="{1F323B05-8FE6-4AD0-94B7-C666F5D3CAC6}" destId="{012681BC-21AE-4493-AE4A-655C35C88287}" srcOrd="0" destOrd="0" presId="urn:microsoft.com/office/officeart/2005/8/layout/orgChart1"/>
    <dgm:cxn modelId="{274C15CF-6650-4EDD-AF39-F1B4842A8C9A}" type="presOf" srcId="{0052E5CA-2138-4969-A2B9-167ABBAE69D2}" destId="{1AFCDD16-6DC3-4C71-B1BE-1881975A23E8}" srcOrd="0" destOrd="0" presId="urn:microsoft.com/office/officeart/2005/8/layout/orgChart1"/>
    <dgm:cxn modelId="{E72B9BDC-E677-47D9-9E52-3BB89DBF7D6A}" type="presOf" srcId="{0B520929-3BF2-46E3-8DF2-01D46BA7D348}" destId="{519C066D-44B2-4A1C-9644-02D960663801}" srcOrd="0" destOrd="0" presId="urn:microsoft.com/office/officeart/2005/8/layout/orgChart1"/>
    <dgm:cxn modelId="{62FA1DEB-CCCB-4B34-89E1-5109591ECAE8}" type="presOf" srcId="{2DC6C58F-5E1E-472B-BB55-0FFD55B4813C}" destId="{E0884A49-BBEC-48E0-BE26-6016D6D7C763}" srcOrd="0" destOrd="0" presId="urn:microsoft.com/office/officeart/2005/8/layout/orgChart1"/>
    <dgm:cxn modelId="{86858742-E074-4967-BB25-022A709592C0}" type="presOf" srcId="{B1170041-58CF-4C68-AA04-B4DEFDDA3C9C}" destId="{C0F79683-B02F-4CD9-B012-0CE316559983}" srcOrd="0" destOrd="0" presId="urn:microsoft.com/office/officeart/2005/8/layout/orgChart1"/>
    <dgm:cxn modelId="{AEFE38E0-6EBA-4512-A175-2DAD6D4DAAA0}" type="presOf" srcId="{1294194F-C459-422B-B8F4-34645FB0EE04}" destId="{B525B9FC-2AA7-4671-B437-E4FCDDB8316F}" srcOrd="0" destOrd="0" presId="urn:microsoft.com/office/officeart/2005/8/layout/orgChart1"/>
    <dgm:cxn modelId="{235184B3-6545-4FBB-A680-CC015AE22A6C}" type="presOf" srcId="{E9140ED3-226B-4278-BF38-43D1A115F4A9}" destId="{49DDF666-7FD6-4D27-B64A-1A9AC9FCBF50}" srcOrd="1" destOrd="0" presId="urn:microsoft.com/office/officeart/2005/8/layout/orgChart1"/>
    <dgm:cxn modelId="{1D0CB1E4-3B02-4375-B6AA-ACC0FDBBDB53}" type="presOf" srcId="{9E0DF18B-E0C8-4A25-9784-6100B6B09587}" destId="{AC1F8BC9-0DAF-4D56-9A3E-0A2B8A2C4E8D}" srcOrd="1" destOrd="0" presId="urn:microsoft.com/office/officeart/2005/8/layout/orgChart1"/>
    <dgm:cxn modelId="{FC9B4676-3E37-40C8-85C1-A0420F8B95C0}" type="presOf" srcId="{81D2E953-9B95-4985-A0BD-635B7D3E806A}" destId="{16E3AE98-7B44-4C03-B38A-1BAC5B77B26F}" srcOrd="0" destOrd="0" presId="urn:microsoft.com/office/officeart/2005/8/layout/orgChart1"/>
    <dgm:cxn modelId="{B2AEF6E2-D946-41A0-AC3F-9FFA7DD6C58F}" type="presOf" srcId="{F7AFB41C-D766-43B1-9533-4E985241AED9}" destId="{F7DE62CD-2E17-41F4-8488-346B96CA76E6}" srcOrd="0" destOrd="0" presId="urn:microsoft.com/office/officeart/2005/8/layout/orgChart1"/>
    <dgm:cxn modelId="{1E282B04-33D7-4DD0-8CAE-C64909182BAC}" type="presOf" srcId="{00BDFEAA-6695-41F2-82E0-636F0AC96F20}" destId="{A947F579-4FA8-44B0-813B-132F55D2F5F7}" srcOrd="1" destOrd="0" presId="urn:microsoft.com/office/officeart/2005/8/layout/orgChart1"/>
    <dgm:cxn modelId="{CED11CF9-D97A-4AA1-801E-BE27D6A7BAA5}" type="presOf" srcId="{1E6FA147-E495-4CB1-B0AF-85777DDF5760}" destId="{39566FE4-5C6A-4F7B-BA5B-7EC1375EF587}" srcOrd="1" destOrd="0" presId="urn:microsoft.com/office/officeart/2005/8/layout/orgChart1"/>
    <dgm:cxn modelId="{4668F2DA-9EDA-4E76-985F-612809E5D29A}" type="presOf" srcId="{00BDFEAA-6695-41F2-82E0-636F0AC96F20}" destId="{3E5D2B02-6DF8-41CE-ADA1-8D3B15E8193B}" srcOrd="0" destOrd="0" presId="urn:microsoft.com/office/officeart/2005/8/layout/orgChart1"/>
    <dgm:cxn modelId="{329315AF-546F-4E01-87D9-A0BF4B63FD82}" type="presOf" srcId="{E9140ED3-226B-4278-BF38-43D1A115F4A9}" destId="{D7035009-92E4-456F-BE34-7DD535FD32DE}" srcOrd="0" destOrd="0" presId="urn:microsoft.com/office/officeart/2005/8/layout/orgChart1"/>
    <dgm:cxn modelId="{996E7BA0-A56E-484D-AAA2-020C59D307FC}" type="presOf" srcId="{0052E5CA-2138-4969-A2B9-167ABBAE69D2}" destId="{46501329-CF96-4D07-9D2F-48DB244977F3}" srcOrd="1" destOrd="0" presId="urn:microsoft.com/office/officeart/2005/8/layout/orgChart1"/>
    <dgm:cxn modelId="{D35B9F4E-1302-4257-8C85-B53566592D9A}" srcId="{22A2FA86-B753-476C-AD0F-E843A8FB22C9}" destId="{0DB915F8-DF5D-40B2-B630-031CF57E0137}" srcOrd="0" destOrd="0" parTransId="{1294194F-C459-422B-B8F4-34645FB0EE04}" sibTransId="{55B1D4FF-1D83-4B17-AEA8-88A951A77BD1}"/>
    <dgm:cxn modelId="{3D810EF8-0AC8-471B-A093-D318CE98606A}" srcId="{9E0DF18B-E0C8-4A25-9784-6100B6B09587}" destId="{AA2F66C8-6490-486F-94FD-5810074063F5}" srcOrd="0" destOrd="0" parTransId="{2D99EF9A-4617-42AD-9BAD-680565315709}" sibTransId="{C1AB4545-BA50-4584-A24A-50A3D3BF054C}"/>
    <dgm:cxn modelId="{050F358B-DE9A-443C-8A5F-C609F67063C9}" type="presOf" srcId="{3E70BC3E-6F52-4CBA-BFBF-D4C131608C94}" destId="{B3A5B663-FE58-49DB-8095-DB67975F865E}" srcOrd="0" destOrd="0" presId="urn:microsoft.com/office/officeart/2005/8/layout/orgChart1"/>
    <dgm:cxn modelId="{16B050BA-C7D0-407F-AC97-EFFA51D1DEC8}" type="presOf" srcId="{19696848-6450-4EC6-9C27-FAEDF8E7D4CF}" destId="{0E498484-CF54-402B-B1C6-353CD1D412D5}" srcOrd="0" destOrd="0" presId="urn:microsoft.com/office/officeart/2005/8/layout/orgChart1"/>
    <dgm:cxn modelId="{CFF52DBF-2070-457E-BDBC-4A6344A9468D}" type="presOf" srcId="{AA2F66C8-6490-486F-94FD-5810074063F5}" destId="{6FF0F136-92DC-4B50-BA6E-51E8FE1C0443}" srcOrd="0" destOrd="0" presId="urn:microsoft.com/office/officeart/2005/8/layout/orgChart1"/>
    <dgm:cxn modelId="{9BD822E7-77D5-4706-AD7A-6C20ECFDED58}" srcId="{9E0DF18B-E0C8-4A25-9784-6100B6B09587}" destId="{2DC6C58F-5E1E-472B-BB55-0FFD55B4813C}" srcOrd="3" destOrd="0" parTransId="{6D7D9A3C-F38B-4B77-B7EF-5A63DAD33128}" sibTransId="{BFCA0882-33EE-4B78-A343-FB31A26283FE}"/>
    <dgm:cxn modelId="{F94EC80C-82D2-4849-8912-70F934010150}" srcId="{AA2F66C8-6490-486F-94FD-5810074063F5}" destId="{D52C92E4-A1A9-4304-9601-D908529D7672}" srcOrd="0" destOrd="0" parTransId="{4696E626-38B8-4FA4-9CEA-B5A6BF53A9ED}" sibTransId="{581619F9-3A11-4A0C-B8AA-43405C3A5F9D}"/>
    <dgm:cxn modelId="{817CE484-6A11-423E-806F-FC5FCBB8BC2C}" srcId="{AA2F66C8-6490-486F-94FD-5810074063F5}" destId="{00BDFEAA-6695-41F2-82E0-636F0AC96F20}" srcOrd="1" destOrd="0" parTransId="{C8895911-96CD-40EC-8671-256C3020876B}" sibTransId="{7C6EC587-EFAB-4175-B31B-C5BF2FB47D85}"/>
    <dgm:cxn modelId="{A470EE5B-C67D-4E72-93EF-212E11912520}" type="presOf" srcId="{D52C92E4-A1A9-4304-9601-D908529D7672}" destId="{CDB50F7B-533F-475C-B477-F9007D016634}" srcOrd="0" destOrd="0" presId="urn:microsoft.com/office/officeart/2005/8/layout/orgChart1"/>
    <dgm:cxn modelId="{B423CDC3-0C0F-4A66-A1A7-7ACFA062F5DA}" type="presOf" srcId="{22A2FA86-B753-476C-AD0F-E843A8FB22C9}" destId="{93B31E51-9B7E-41CE-90D0-37F296EC3C0E}" srcOrd="0" destOrd="0" presId="urn:microsoft.com/office/officeart/2005/8/layout/orgChart1"/>
    <dgm:cxn modelId="{DCE54AAF-E7D9-42F8-AAAA-0E9F0C8DA67E}" srcId="{22A2FA86-B753-476C-AD0F-E843A8FB22C9}" destId="{66786B00-1A16-4C8F-8B69-AE3C8E0B25B9}" srcOrd="4" destOrd="0" parTransId="{3E70BC3E-6F52-4CBA-BFBF-D4C131608C94}" sibTransId="{53774CC8-EC94-4332-9338-D4F2CF16F617}"/>
    <dgm:cxn modelId="{6D2E8D6A-B16D-4C30-B6E2-7613865B11AC}" type="presOf" srcId="{AA2F66C8-6490-486F-94FD-5810074063F5}" destId="{CB310700-AEA6-4816-9B8D-C4796BB40D16}" srcOrd="1" destOrd="0" presId="urn:microsoft.com/office/officeart/2005/8/layout/orgChart1"/>
    <dgm:cxn modelId="{7C342B59-E6E9-439C-B4B3-243A2818C8A9}" type="presOf" srcId="{91EFAEA7-B8D1-47DE-9841-77ADB0A4F45A}" destId="{E885684A-B3E2-433F-AB5F-578F3C6B7B38}" srcOrd="0" destOrd="0" presId="urn:microsoft.com/office/officeart/2005/8/layout/orgChart1"/>
    <dgm:cxn modelId="{94112120-DB2A-47B0-BBE9-136EA03C829F}" type="presOf" srcId="{AD76B5EB-6D4C-4102-BF74-77C9A59B8E97}" destId="{95806D12-4FC4-4BB1-9F9F-0086600247D2}" srcOrd="0" destOrd="0" presId="urn:microsoft.com/office/officeart/2005/8/layout/orgChart1"/>
    <dgm:cxn modelId="{796DA803-DE88-4541-8A20-E35E3180C0B1}" srcId="{AA2F66C8-6490-486F-94FD-5810074063F5}" destId="{0052E5CA-2138-4969-A2B9-167ABBAE69D2}" srcOrd="2" destOrd="0" parTransId="{F8D958DF-D1E6-43E4-B15B-DE8ACD95806B}" sibTransId="{7EEE09D2-A984-4EA9-906F-3DD8CB336545}"/>
    <dgm:cxn modelId="{87325D1E-3870-4B0E-8877-7B7119332114}" type="presOf" srcId="{0DB915F8-DF5D-40B2-B630-031CF57E0137}" destId="{B27F7625-DCE7-4A5C-BC1A-055A64DB07D6}" srcOrd="1" destOrd="0" presId="urn:microsoft.com/office/officeart/2005/8/layout/orgChart1"/>
    <dgm:cxn modelId="{7314AA41-6F96-49E0-94E5-46726D68D0FF}" type="presOf" srcId="{2DC6C58F-5E1E-472B-BB55-0FFD55B4813C}" destId="{CEE0F032-5927-4DA4-AE68-CA27AEDD6179}" srcOrd="1" destOrd="0" presId="urn:microsoft.com/office/officeart/2005/8/layout/orgChart1"/>
    <dgm:cxn modelId="{F031D29D-A108-466E-95FE-3896D370EEC0}" type="presOf" srcId="{1E6FA147-E495-4CB1-B0AF-85777DDF5760}" destId="{C2645804-95ED-4CE1-A7B9-2E21F2EE0599}" srcOrd="0" destOrd="0" presId="urn:microsoft.com/office/officeart/2005/8/layout/orgChart1"/>
    <dgm:cxn modelId="{CDC28472-DF1C-403E-A652-361EBFF64F57}" type="presOf" srcId="{D52C92E4-A1A9-4304-9601-D908529D7672}" destId="{A5E45B3E-CD4A-42DB-AF5F-27F93702EDC5}" srcOrd="1" destOrd="0" presId="urn:microsoft.com/office/officeart/2005/8/layout/orgChart1"/>
    <dgm:cxn modelId="{A0E990FF-4CA4-4780-B4BB-4B230661E082}" type="presOf" srcId="{DC557DE4-A01E-4F04-8455-C84EF208353E}" destId="{5E90AE64-1D7C-40DA-B5B7-AA6C46AE5C4F}" srcOrd="1" destOrd="0" presId="urn:microsoft.com/office/officeart/2005/8/layout/orgChart1"/>
    <dgm:cxn modelId="{12BF989F-D355-4D40-B24E-896CC739DE6B}" type="presOf" srcId="{1F323B05-8FE6-4AD0-94B7-C666F5D3CAC6}" destId="{2357FD28-787F-48CF-A60B-E4A2620146B0}" srcOrd="1" destOrd="0" presId="urn:microsoft.com/office/officeart/2005/8/layout/orgChart1"/>
    <dgm:cxn modelId="{22584739-6C01-4497-BA35-C597FF489373}" type="presOf" srcId="{C703235B-2BFC-4370-9BF8-CE7C12DCC2F8}" destId="{F6733EB6-0007-4732-939A-7F7BE8B19BE8}" srcOrd="0" destOrd="0" presId="urn:microsoft.com/office/officeart/2005/8/layout/orgChart1"/>
    <dgm:cxn modelId="{BA3A09AD-2131-4EA8-BD72-353902258851}" type="presOf" srcId="{2D99EF9A-4617-42AD-9BAD-680565315709}" destId="{7544091D-7A12-4B45-8AA9-C91892F40182}" srcOrd="0" destOrd="0" presId="urn:microsoft.com/office/officeart/2005/8/layout/orgChart1"/>
    <dgm:cxn modelId="{151854CB-5033-42F0-B4CD-3E251F79BED3}" srcId="{2DC6C58F-5E1E-472B-BB55-0FFD55B4813C}" destId="{B712E8D5-03E9-4664-AC2D-97860C039934}" srcOrd="1" destOrd="0" parTransId="{91EFAEA7-B8D1-47DE-9841-77ADB0A4F45A}" sibTransId="{D4062C87-869B-4973-A300-F6B12AF58CB6}"/>
    <dgm:cxn modelId="{52AC2697-EADF-4C07-93C4-152C6231C3E4}" srcId="{C843D8EE-F895-48A0-9694-AF21A028CA92}" destId="{9E0DF18B-E0C8-4A25-9784-6100B6B09587}" srcOrd="0" destOrd="0" parTransId="{10EEE238-053A-409B-BF53-0ECE8AC5E176}" sibTransId="{F76AA009-57BA-426B-B9E6-49D612B74B34}"/>
    <dgm:cxn modelId="{B5B65CAE-E2B7-40CB-B8C4-E7DED9013FF2}" type="presOf" srcId="{66786B00-1A16-4C8F-8B69-AE3C8E0B25B9}" destId="{D399921A-6CD9-4352-9838-840FF1B674A3}" srcOrd="1" destOrd="0" presId="urn:microsoft.com/office/officeart/2005/8/layout/orgChart1"/>
    <dgm:cxn modelId="{7FF250AF-B1F9-4487-A114-972005EC8B90}" srcId="{22A2FA86-B753-476C-AD0F-E843A8FB22C9}" destId="{8FEA928A-DF95-4482-A64A-B898B0E04038}" srcOrd="5" destOrd="0" parTransId="{0B520929-3BF2-46E3-8DF2-01D46BA7D348}" sibTransId="{426450FD-56A4-4B6B-9A74-58BF3829ED6C}"/>
    <dgm:cxn modelId="{F2CF8E02-D5A3-495C-BBD6-A7754786DD68}" type="presOf" srcId="{4A7457A5-2350-43F3-A482-BC3FDE0377ED}" destId="{7707CB6B-B81A-4FDC-A401-7F0D5024189F}" srcOrd="0" destOrd="0" presId="urn:microsoft.com/office/officeart/2005/8/layout/orgChart1"/>
    <dgm:cxn modelId="{C07CC4DA-39C4-4084-95B1-B4F91B3D278A}" srcId="{22A2FA86-B753-476C-AD0F-E843A8FB22C9}" destId="{81D2E953-9B95-4985-A0BD-635B7D3E806A}" srcOrd="2" destOrd="0" parTransId="{C703235B-2BFC-4370-9BF8-CE7C12DCC2F8}" sibTransId="{0FEA0D74-9912-4F94-9028-5CCBBEE37312}"/>
    <dgm:cxn modelId="{32DDD8DF-60A6-4935-AE28-7C187BDB4514}" srcId="{22A2FA86-B753-476C-AD0F-E843A8FB22C9}" destId="{1F323B05-8FE6-4AD0-94B7-C666F5D3CAC6}" srcOrd="1" destOrd="0" parTransId="{F7AFB41C-D766-43B1-9533-4E985241AED9}" sibTransId="{3A0FF493-1445-4738-89EE-E3AC80C0A55F}"/>
    <dgm:cxn modelId="{A6D7A7C4-B4A0-4FC6-AC58-21BC8855134C}" type="presOf" srcId="{66786B00-1A16-4C8F-8B69-AE3C8E0B25B9}" destId="{8F4CBC1C-F443-40F3-A40E-82366BA788D4}" srcOrd="0" destOrd="0" presId="urn:microsoft.com/office/officeart/2005/8/layout/orgChart1"/>
    <dgm:cxn modelId="{49A74797-5B0E-4EFC-9189-F7362805F431}" type="presOf" srcId="{22A2FA86-B753-476C-AD0F-E843A8FB22C9}" destId="{33BFC515-5537-4202-B0C8-D947C0C437F2}" srcOrd="1" destOrd="0" presId="urn:microsoft.com/office/officeart/2005/8/layout/orgChart1"/>
    <dgm:cxn modelId="{3E1A55BF-EDA3-498A-8166-87054680930F}" type="presOf" srcId="{6D7D9A3C-F38B-4B77-B7EF-5A63DAD33128}" destId="{56256821-37DF-45C6-8A6C-441C5C26BF63}" srcOrd="0" destOrd="0" presId="urn:microsoft.com/office/officeart/2005/8/layout/orgChart1"/>
    <dgm:cxn modelId="{F2408F3D-C213-43FA-AA00-BEF57A67D5F6}" srcId="{2DC6C58F-5E1E-472B-BB55-0FFD55B4813C}" destId="{1E6FA147-E495-4CB1-B0AF-85777DDF5760}" srcOrd="0" destOrd="0" parTransId="{19696848-6450-4EC6-9C27-FAEDF8E7D4CF}" sibTransId="{ABBEAB17-357F-4748-BC37-185013E3E27E}"/>
    <dgm:cxn modelId="{9ECFDE0E-76D3-4FBB-8547-20DF6DF3EBE7}" type="presOf" srcId="{81D2E953-9B95-4985-A0BD-635B7D3E806A}" destId="{852A5044-74C6-4FF5-B882-64144363E92F}" srcOrd="1" destOrd="0" presId="urn:microsoft.com/office/officeart/2005/8/layout/orgChart1"/>
    <dgm:cxn modelId="{0AC8E92A-279C-471B-845E-2644EC85E843}" srcId="{9E0DF18B-E0C8-4A25-9784-6100B6B09587}" destId="{DC557DE4-A01E-4F04-8455-C84EF208353E}" srcOrd="2" destOrd="0" parTransId="{AD76B5EB-6D4C-4102-BF74-77C9A59B8E97}" sibTransId="{051ECC45-5E92-4960-9659-163C6C65850F}"/>
    <dgm:cxn modelId="{57C7466A-C81C-4C77-B924-EABAE6C62288}" type="presOf" srcId="{4696E626-38B8-4FA4-9CEA-B5A6BF53A9ED}" destId="{37C52B9E-2DF0-48B8-B605-285DF7E4E9BA}" srcOrd="0" destOrd="0" presId="urn:microsoft.com/office/officeart/2005/8/layout/orgChart1"/>
    <dgm:cxn modelId="{773C6AEE-439E-4734-8692-EF2431BA8677}" type="presOf" srcId="{9E0DF18B-E0C8-4A25-9784-6100B6B09587}" destId="{23B14C7D-4DA1-4C2D-BA44-F254C0716F14}" srcOrd="0" destOrd="0" presId="urn:microsoft.com/office/officeart/2005/8/layout/orgChart1"/>
    <dgm:cxn modelId="{D3C29386-D902-402D-B953-3CFCCBE19661}" type="presOf" srcId="{DC557DE4-A01E-4F04-8455-C84EF208353E}" destId="{0BDADB38-6E0E-4478-87DE-EC2A76434106}" srcOrd="0" destOrd="0" presId="urn:microsoft.com/office/officeart/2005/8/layout/orgChart1"/>
    <dgm:cxn modelId="{F5898E77-FB29-4EC8-8376-D3F35F6ACA8C}" type="presOf" srcId="{B712E8D5-03E9-4664-AC2D-97860C039934}" destId="{69CA79D0-9665-48D8-B616-4AE881D5BA78}" srcOrd="1" destOrd="0" presId="urn:microsoft.com/office/officeart/2005/8/layout/orgChart1"/>
    <dgm:cxn modelId="{8C47EB14-26BD-41A5-B77E-658A73AF7FCD}" type="presOf" srcId="{C843D8EE-F895-48A0-9694-AF21A028CA92}" destId="{B6DAFBBA-5246-48CC-AEF7-4112AB8B3E33}" srcOrd="0" destOrd="0" presId="urn:microsoft.com/office/officeart/2005/8/layout/orgChart1"/>
    <dgm:cxn modelId="{E8CF92F7-B773-41FF-A34F-0CA8D998D73D}" type="presOf" srcId="{C8895911-96CD-40EC-8671-256C3020876B}" destId="{BC43EC73-D5F5-47B6-B322-05E61FA38C4E}" srcOrd="0" destOrd="0" presId="urn:microsoft.com/office/officeart/2005/8/layout/orgChart1"/>
    <dgm:cxn modelId="{FE27E408-C02F-4372-8CDC-389738F7AD32}" srcId="{22A2FA86-B753-476C-AD0F-E843A8FB22C9}" destId="{E9140ED3-226B-4278-BF38-43D1A115F4A9}" srcOrd="3" destOrd="0" parTransId="{4A7457A5-2350-43F3-A482-BC3FDE0377ED}" sibTransId="{B0173400-5C6E-449C-A86E-C7C62E8FE0CD}"/>
    <dgm:cxn modelId="{721D6960-6461-472B-92AB-4A642EB1FC6C}" type="presOf" srcId="{8FEA928A-DF95-4482-A64A-B898B0E04038}" destId="{E17301C8-382F-4744-91F9-AC81B8F1145E}" srcOrd="1" destOrd="0" presId="urn:microsoft.com/office/officeart/2005/8/layout/orgChart1"/>
    <dgm:cxn modelId="{ADAE2B77-318D-494D-9F4F-0C070A50E735}" type="presOf" srcId="{F8D958DF-D1E6-43E4-B15B-DE8ACD95806B}" destId="{90F7400F-50DF-43F7-A6A6-558B53DC9AD0}" srcOrd="0" destOrd="0" presId="urn:microsoft.com/office/officeart/2005/8/layout/orgChart1"/>
    <dgm:cxn modelId="{2EC184D3-226E-4EEF-9C22-C5149CFE4E12}" type="presOf" srcId="{8FEA928A-DF95-4482-A64A-B898B0E04038}" destId="{D81642A5-0FD1-4D41-B928-3FCAA46905C2}" srcOrd="0" destOrd="0" presId="urn:microsoft.com/office/officeart/2005/8/layout/orgChart1"/>
    <dgm:cxn modelId="{16D80AA6-5CD5-4794-B2FC-84269ACAE6DE}" type="presParOf" srcId="{B6DAFBBA-5246-48CC-AEF7-4112AB8B3E33}" destId="{095F0EAE-CE3F-4605-8C07-808A53FCAB4B}" srcOrd="0" destOrd="0" presId="urn:microsoft.com/office/officeart/2005/8/layout/orgChart1"/>
    <dgm:cxn modelId="{41F76F49-A6D8-422D-9183-8F2CA907E151}" type="presParOf" srcId="{095F0EAE-CE3F-4605-8C07-808A53FCAB4B}" destId="{EDCDCD49-0ED6-4669-B725-2C41835FA468}" srcOrd="0" destOrd="0" presId="urn:microsoft.com/office/officeart/2005/8/layout/orgChart1"/>
    <dgm:cxn modelId="{4F6082E1-3E99-4169-82B0-068C0A1946FD}" type="presParOf" srcId="{EDCDCD49-0ED6-4669-B725-2C41835FA468}" destId="{23B14C7D-4DA1-4C2D-BA44-F254C0716F14}" srcOrd="0" destOrd="0" presId="urn:microsoft.com/office/officeart/2005/8/layout/orgChart1"/>
    <dgm:cxn modelId="{FFEF6AC4-0C25-4F33-92B4-C7FC2F5C26D1}" type="presParOf" srcId="{EDCDCD49-0ED6-4669-B725-2C41835FA468}" destId="{AC1F8BC9-0DAF-4D56-9A3E-0A2B8A2C4E8D}" srcOrd="1" destOrd="0" presId="urn:microsoft.com/office/officeart/2005/8/layout/orgChart1"/>
    <dgm:cxn modelId="{0FBCE8D3-E7EE-45E6-B366-25514BC3A01A}" type="presParOf" srcId="{095F0EAE-CE3F-4605-8C07-808A53FCAB4B}" destId="{3C8569CB-8A19-43BD-A339-85740C9087DF}" srcOrd="1" destOrd="0" presId="urn:microsoft.com/office/officeart/2005/8/layout/orgChart1"/>
    <dgm:cxn modelId="{AB4D8767-7DCB-407E-9E72-C38EF4FE6179}" type="presParOf" srcId="{3C8569CB-8A19-43BD-A339-85740C9087DF}" destId="{7544091D-7A12-4B45-8AA9-C91892F40182}" srcOrd="0" destOrd="0" presId="urn:microsoft.com/office/officeart/2005/8/layout/orgChart1"/>
    <dgm:cxn modelId="{BAD4BA52-A874-4619-9276-FE7B2D169A7C}" type="presParOf" srcId="{3C8569CB-8A19-43BD-A339-85740C9087DF}" destId="{751D0A97-7FB0-4FBC-A6D4-9D386A447EE9}" srcOrd="1" destOrd="0" presId="urn:microsoft.com/office/officeart/2005/8/layout/orgChart1"/>
    <dgm:cxn modelId="{C0E8062E-190B-4E29-A94F-72E5AFC5F9B4}" type="presParOf" srcId="{751D0A97-7FB0-4FBC-A6D4-9D386A447EE9}" destId="{CAF7C1F2-C033-4B25-9D15-ADE8D1AA4F72}" srcOrd="0" destOrd="0" presId="urn:microsoft.com/office/officeart/2005/8/layout/orgChart1"/>
    <dgm:cxn modelId="{0166B401-CB02-4B43-8B0E-34F037CE7347}" type="presParOf" srcId="{CAF7C1F2-C033-4B25-9D15-ADE8D1AA4F72}" destId="{6FF0F136-92DC-4B50-BA6E-51E8FE1C0443}" srcOrd="0" destOrd="0" presId="urn:microsoft.com/office/officeart/2005/8/layout/orgChart1"/>
    <dgm:cxn modelId="{5CADF151-E954-4954-8777-19F1E3D1E2DE}" type="presParOf" srcId="{CAF7C1F2-C033-4B25-9D15-ADE8D1AA4F72}" destId="{CB310700-AEA6-4816-9B8D-C4796BB40D16}" srcOrd="1" destOrd="0" presId="urn:microsoft.com/office/officeart/2005/8/layout/orgChart1"/>
    <dgm:cxn modelId="{FACDE01E-83DD-43CD-8F8A-D44D15040746}" type="presParOf" srcId="{751D0A97-7FB0-4FBC-A6D4-9D386A447EE9}" destId="{5CC4FBA3-FAB7-4D7C-94D1-3E8F70E5BD12}" srcOrd="1" destOrd="0" presId="urn:microsoft.com/office/officeart/2005/8/layout/orgChart1"/>
    <dgm:cxn modelId="{F7319885-3F42-49FA-AF10-3F460866EEAE}" type="presParOf" srcId="{5CC4FBA3-FAB7-4D7C-94D1-3E8F70E5BD12}" destId="{37C52B9E-2DF0-48B8-B605-285DF7E4E9BA}" srcOrd="0" destOrd="0" presId="urn:microsoft.com/office/officeart/2005/8/layout/orgChart1"/>
    <dgm:cxn modelId="{BB217CE3-09C1-4C76-A610-1A2D5925E9A1}" type="presParOf" srcId="{5CC4FBA3-FAB7-4D7C-94D1-3E8F70E5BD12}" destId="{4569AE9A-9234-4DB0-BDEC-55D1E31D39EC}" srcOrd="1" destOrd="0" presId="urn:microsoft.com/office/officeart/2005/8/layout/orgChart1"/>
    <dgm:cxn modelId="{1119693C-9160-48C8-A44A-6D25B2AA31BB}" type="presParOf" srcId="{4569AE9A-9234-4DB0-BDEC-55D1E31D39EC}" destId="{C6696904-E7CE-4F2D-9D95-75D323B9BDAF}" srcOrd="0" destOrd="0" presId="urn:microsoft.com/office/officeart/2005/8/layout/orgChart1"/>
    <dgm:cxn modelId="{73D865AE-1A56-41A0-825E-05FBE02D6258}" type="presParOf" srcId="{C6696904-E7CE-4F2D-9D95-75D323B9BDAF}" destId="{CDB50F7B-533F-475C-B477-F9007D016634}" srcOrd="0" destOrd="0" presId="urn:microsoft.com/office/officeart/2005/8/layout/orgChart1"/>
    <dgm:cxn modelId="{3C86686C-B42E-4F18-8A72-0A483B4868DD}" type="presParOf" srcId="{C6696904-E7CE-4F2D-9D95-75D323B9BDAF}" destId="{A5E45B3E-CD4A-42DB-AF5F-27F93702EDC5}" srcOrd="1" destOrd="0" presId="urn:microsoft.com/office/officeart/2005/8/layout/orgChart1"/>
    <dgm:cxn modelId="{8958051D-6616-4365-A836-45497393E4D8}" type="presParOf" srcId="{4569AE9A-9234-4DB0-BDEC-55D1E31D39EC}" destId="{F705CA21-D6E5-4E2C-A32A-D03E4F194741}" srcOrd="1" destOrd="0" presId="urn:microsoft.com/office/officeart/2005/8/layout/orgChart1"/>
    <dgm:cxn modelId="{61A134E0-E7F2-4F3A-B7C7-6ED42BC7A8C5}" type="presParOf" srcId="{4569AE9A-9234-4DB0-BDEC-55D1E31D39EC}" destId="{7D64586B-38C2-48F1-AC9E-5233157FF57F}" srcOrd="2" destOrd="0" presId="urn:microsoft.com/office/officeart/2005/8/layout/orgChart1"/>
    <dgm:cxn modelId="{CA059568-8606-4882-82AD-79EDA99F804C}" type="presParOf" srcId="{5CC4FBA3-FAB7-4D7C-94D1-3E8F70E5BD12}" destId="{BC43EC73-D5F5-47B6-B322-05E61FA38C4E}" srcOrd="2" destOrd="0" presId="urn:microsoft.com/office/officeart/2005/8/layout/orgChart1"/>
    <dgm:cxn modelId="{9CC0B40B-A346-47F8-B9F2-50B4698E25A9}" type="presParOf" srcId="{5CC4FBA3-FAB7-4D7C-94D1-3E8F70E5BD12}" destId="{B79AFA5B-E620-4A4E-A038-FBF9A09194FA}" srcOrd="3" destOrd="0" presId="urn:microsoft.com/office/officeart/2005/8/layout/orgChart1"/>
    <dgm:cxn modelId="{128FD4FB-0542-4A91-A4DC-970C0CD4C7FA}" type="presParOf" srcId="{B79AFA5B-E620-4A4E-A038-FBF9A09194FA}" destId="{C2054F9F-4F1C-448E-8855-68936D93264E}" srcOrd="0" destOrd="0" presId="urn:microsoft.com/office/officeart/2005/8/layout/orgChart1"/>
    <dgm:cxn modelId="{D084B23D-2594-4518-B1D1-67CAE7A6B085}" type="presParOf" srcId="{C2054F9F-4F1C-448E-8855-68936D93264E}" destId="{3E5D2B02-6DF8-41CE-ADA1-8D3B15E8193B}" srcOrd="0" destOrd="0" presId="urn:microsoft.com/office/officeart/2005/8/layout/orgChart1"/>
    <dgm:cxn modelId="{1DAC3533-192B-4EBF-8BA7-E09E339F3D66}" type="presParOf" srcId="{C2054F9F-4F1C-448E-8855-68936D93264E}" destId="{A947F579-4FA8-44B0-813B-132F55D2F5F7}" srcOrd="1" destOrd="0" presId="urn:microsoft.com/office/officeart/2005/8/layout/orgChart1"/>
    <dgm:cxn modelId="{BACDD6DA-D313-44B8-8E68-215B3525CC39}" type="presParOf" srcId="{B79AFA5B-E620-4A4E-A038-FBF9A09194FA}" destId="{338E5596-24F4-450E-9CA7-5D70199BB888}" srcOrd="1" destOrd="0" presId="urn:microsoft.com/office/officeart/2005/8/layout/orgChart1"/>
    <dgm:cxn modelId="{91A24916-D955-46D9-ACD8-48D0B4884295}" type="presParOf" srcId="{B79AFA5B-E620-4A4E-A038-FBF9A09194FA}" destId="{F79F4989-6CE4-4AE2-A7EF-3F9C91FA44EA}" srcOrd="2" destOrd="0" presId="urn:microsoft.com/office/officeart/2005/8/layout/orgChart1"/>
    <dgm:cxn modelId="{95589742-90C6-4F56-99C7-A2051834C651}" type="presParOf" srcId="{5CC4FBA3-FAB7-4D7C-94D1-3E8F70E5BD12}" destId="{90F7400F-50DF-43F7-A6A6-558B53DC9AD0}" srcOrd="4" destOrd="0" presId="urn:microsoft.com/office/officeart/2005/8/layout/orgChart1"/>
    <dgm:cxn modelId="{39A9A9E2-9AA7-43AC-A408-590C77132C13}" type="presParOf" srcId="{5CC4FBA3-FAB7-4D7C-94D1-3E8F70E5BD12}" destId="{8DC9448F-0231-4013-B973-460674A7629A}" srcOrd="5" destOrd="0" presId="urn:microsoft.com/office/officeart/2005/8/layout/orgChart1"/>
    <dgm:cxn modelId="{D7FCD755-B336-47D3-A6D9-A5E0FD529BC2}" type="presParOf" srcId="{8DC9448F-0231-4013-B973-460674A7629A}" destId="{AA40CCE6-992A-44B5-AC94-6E64971053D9}" srcOrd="0" destOrd="0" presId="urn:microsoft.com/office/officeart/2005/8/layout/orgChart1"/>
    <dgm:cxn modelId="{12B16692-1492-4444-9F80-B5E444F11F27}" type="presParOf" srcId="{AA40CCE6-992A-44B5-AC94-6E64971053D9}" destId="{1AFCDD16-6DC3-4C71-B1BE-1881975A23E8}" srcOrd="0" destOrd="0" presId="urn:microsoft.com/office/officeart/2005/8/layout/orgChart1"/>
    <dgm:cxn modelId="{9102FAF3-2C5B-4B18-8F59-EC3180AF81FF}" type="presParOf" srcId="{AA40CCE6-992A-44B5-AC94-6E64971053D9}" destId="{46501329-CF96-4D07-9D2F-48DB244977F3}" srcOrd="1" destOrd="0" presId="urn:microsoft.com/office/officeart/2005/8/layout/orgChart1"/>
    <dgm:cxn modelId="{931CB3CB-67C2-4E97-9484-20815840411D}" type="presParOf" srcId="{8DC9448F-0231-4013-B973-460674A7629A}" destId="{3615339B-F91D-41C2-A9F7-78717208CC12}" srcOrd="1" destOrd="0" presId="urn:microsoft.com/office/officeart/2005/8/layout/orgChart1"/>
    <dgm:cxn modelId="{3A102522-F120-4383-8508-729B99971E51}" type="presParOf" srcId="{8DC9448F-0231-4013-B973-460674A7629A}" destId="{9567DF49-EE9B-4F2A-8402-8B06C22374C4}" srcOrd="2" destOrd="0" presId="urn:microsoft.com/office/officeart/2005/8/layout/orgChart1"/>
    <dgm:cxn modelId="{7256321F-7346-4B87-BE7D-671A78674283}" type="presParOf" srcId="{751D0A97-7FB0-4FBC-A6D4-9D386A447EE9}" destId="{C75166C3-2902-479D-A56A-EC1862DD5948}" srcOrd="2" destOrd="0" presId="urn:microsoft.com/office/officeart/2005/8/layout/orgChart1"/>
    <dgm:cxn modelId="{3BA66F07-95DE-4A88-B2DA-C6EF9A5397DF}" type="presParOf" srcId="{3C8569CB-8A19-43BD-A339-85740C9087DF}" destId="{C0F79683-B02F-4CD9-B012-0CE316559983}" srcOrd="2" destOrd="0" presId="urn:microsoft.com/office/officeart/2005/8/layout/orgChart1"/>
    <dgm:cxn modelId="{BA9D1FC6-F8F4-452A-B44C-D5A6657EECEE}" type="presParOf" srcId="{3C8569CB-8A19-43BD-A339-85740C9087DF}" destId="{3C36BEAA-3BB5-4469-B1DB-6174102B5858}" srcOrd="3" destOrd="0" presId="urn:microsoft.com/office/officeart/2005/8/layout/orgChart1"/>
    <dgm:cxn modelId="{157F648E-EC33-4188-99AD-530C095E0DE2}" type="presParOf" srcId="{3C36BEAA-3BB5-4469-B1DB-6174102B5858}" destId="{FB716DB0-0CBE-4042-9CA9-18505EA595E7}" srcOrd="0" destOrd="0" presId="urn:microsoft.com/office/officeart/2005/8/layout/orgChart1"/>
    <dgm:cxn modelId="{4D01150E-6D04-4630-B059-F5D50D3FF409}" type="presParOf" srcId="{FB716DB0-0CBE-4042-9CA9-18505EA595E7}" destId="{93B31E51-9B7E-41CE-90D0-37F296EC3C0E}" srcOrd="0" destOrd="0" presId="urn:microsoft.com/office/officeart/2005/8/layout/orgChart1"/>
    <dgm:cxn modelId="{141D4F2F-E4E5-48BF-89F3-36208B456B3B}" type="presParOf" srcId="{FB716DB0-0CBE-4042-9CA9-18505EA595E7}" destId="{33BFC515-5537-4202-B0C8-D947C0C437F2}" srcOrd="1" destOrd="0" presId="urn:microsoft.com/office/officeart/2005/8/layout/orgChart1"/>
    <dgm:cxn modelId="{5E8AED1F-89E5-4386-A5E3-02A769577336}" type="presParOf" srcId="{3C36BEAA-3BB5-4469-B1DB-6174102B5858}" destId="{2C81F66F-71CB-4BB9-A742-B861C338B0F7}" srcOrd="1" destOrd="0" presId="urn:microsoft.com/office/officeart/2005/8/layout/orgChart1"/>
    <dgm:cxn modelId="{80E289E1-42B0-4AC0-A5C2-7D498862B15C}" type="presParOf" srcId="{2C81F66F-71CB-4BB9-A742-B861C338B0F7}" destId="{B525B9FC-2AA7-4671-B437-E4FCDDB8316F}" srcOrd="0" destOrd="0" presId="urn:microsoft.com/office/officeart/2005/8/layout/orgChart1"/>
    <dgm:cxn modelId="{76ACA196-E865-4586-9937-57B82AF28707}" type="presParOf" srcId="{2C81F66F-71CB-4BB9-A742-B861C338B0F7}" destId="{1276E058-BB3A-4EE2-9517-5295D06DD6E6}" srcOrd="1" destOrd="0" presId="urn:microsoft.com/office/officeart/2005/8/layout/orgChart1"/>
    <dgm:cxn modelId="{5CAEAF91-9F3A-42A3-A039-37108BD86E81}" type="presParOf" srcId="{1276E058-BB3A-4EE2-9517-5295D06DD6E6}" destId="{1D978055-2B9A-4441-9CC1-FCE55F615468}" srcOrd="0" destOrd="0" presId="urn:microsoft.com/office/officeart/2005/8/layout/orgChart1"/>
    <dgm:cxn modelId="{E5BF28DB-CCB5-4615-ACC9-8E75348C4D76}" type="presParOf" srcId="{1D978055-2B9A-4441-9CC1-FCE55F615468}" destId="{DF0D9FE3-4F0B-42FB-AB74-61BB48E6A7FB}" srcOrd="0" destOrd="0" presId="urn:microsoft.com/office/officeart/2005/8/layout/orgChart1"/>
    <dgm:cxn modelId="{DFC9E651-1C25-4A6C-844D-F1368CB36764}" type="presParOf" srcId="{1D978055-2B9A-4441-9CC1-FCE55F615468}" destId="{B27F7625-DCE7-4A5C-BC1A-055A64DB07D6}" srcOrd="1" destOrd="0" presId="urn:microsoft.com/office/officeart/2005/8/layout/orgChart1"/>
    <dgm:cxn modelId="{4173F6ED-19F9-4737-8ABE-F6FCE5F56248}" type="presParOf" srcId="{1276E058-BB3A-4EE2-9517-5295D06DD6E6}" destId="{FE2D59C7-F3E2-4758-82AB-DAD648728BCA}" srcOrd="1" destOrd="0" presId="urn:microsoft.com/office/officeart/2005/8/layout/orgChart1"/>
    <dgm:cxn modelId="{46FB6C4C-BB2E-489B-9667-06F9A02E6FAF}" type="presParOf" srcId="{1276E058-BB3A-4EE2-9517-5295D06DD6E6}" destId="{9332C59B-D94F-4A93-8FEB-9422F02A8349}" srcOrd="2" destOrd="0" presId="urn:microsoft.com/office/officeart/2005/8/layout/orgChart1"/>
    <dgm:cxn modelId="{5FD17400-DB58-4BFE-968C-4A3DB69FC1AC}" type="presParOf" srcId="{2C81F66F-71CB-4BB9-A742-B861C338B0F7}" destId="{F7DE62CD-2E17-41F4-8488-346B96CA76E6}" srcOrd="2" destOrd="0" presId="urn:microsoft.com/office/officeart/2005/8/layout/orgChart1"/>
    <dgm:cxn modelId="{F8F5E037-1240-4F5D-B3EA-B39E75465E43}" type="presParOf" srcId="{2C81F66F-71CB-4BB9-A742-B861C338B0F7}" destId="{26C70BDF-0A52-4221-8600-6C94653D4921}" srcOrd="3" destOrd="0" presId="urn:microsoft.com/office/officeart/2005/8/layout/orgChart1"/>
    <dgm:cxn modelId="{166E1AB9-BE0B-48AE-BB16-E2ABB31072D2}" type="presParOf" srcId="{26C70BDF-0A52-4221-8600-6C94653D4921}" destId="{F4F3DD7C-E2DE-4E0C-A003-3A695EA8AC4B}" srcOrd="0" destOrd="0" presId="urn:microsoft.com/office/officeart/2005/8/layout/orgChart1"/>
    <dgm:cxn modelId="{DDA22E15-2293-4249-80F7-AC3E6C377A0E}" type="presParOf" srcId="{F4F3DD7C-E2DE-4E0C-A003-3A695EA8AC4B}" destId="{012681BC-21AE-4493-AE4A-655C35C88287}" srcOrd="0" destOrd="0" presId="urn:microsoft.com/office/officeart/2005/8/layout/orgChart1"/>
    <dgm:cxn modelId="{58EED57C-3718-483A-AB07-0E5F657D1103}" type="presParOf" srcId="{F4F3DD7C-E2DE-4E0C-A003-3A695EA8AC4B}" destId="{2357FD28-787F-48CF-A60B-E4A2620146B0}" srcOrd="1" destOrd="0" presId="urn:microsoft.com/office/officeart/2005/8/layout/orgChart1"/>
    <dgm:cxn modelId="{9F2C3ADB-D702-49B8-9002-3D3B329A9F58}" type="presParOf" srcId="{26C70BDF-0A52-4221-8600-6C94653D4921}" destId="{D1D6D259-FB23-41C4-94BA-836586ACA21B}" srcOrd="1" destOrd="0" presId="urn:microsoft.com/office/officeart/2005/8/layout/orgChart1"/>
    <dgm:cxn modelId="{B7722287-BABF-4E16-91F6-2226A12B82DD}" type="presParOf" srcId="{26C70BDF-0A52-4221-8600-6C94653D4921}" destId="{CD671DF8-F686-4390-B135-5B209C5EA730}" srcOrd="2" destOrd="0" presId="urn:microsoft.com/office/officeart/2005/8/layout/orgChart1"/>
    <dgm:cxn modelId="{687DB57A-6980-4B6A-8465-55FA0EC4F80C}" type="presParOf" srcId="{2C81F66F-71CB-4BB9-A742-B861C338B0F7}" destId="{F6733EB6-0007-4732-939A-7F7BE8B19BE8}" srcOrd="4" destOrd="0" presId="urn:microsoft.com/office/officeart/2005/8/layout/orgChart1"/>
    <dgm:cxn modelId="{F954096F-6980-4940-9BF0-53274ECE77B8}" type="presParOf" srcId="{2C81F66F-71CB-4BB9-A742-B861C338B0F7}" destId="{04CDE9C3-4D19-4979-B615-D654FD04A9FA}" srcOrd="5" destOrd="0" presId="urn:microsoft.com/office/officeart/2005/8/layout/orgChart1"/>
    <dgm:cxn modelId="{5E47D158-1CC3-4020-AD4F-F9C75A9DF928}" type="presParOf" srcId="{04CDE9C3-4D19-4979-B615-D654FD04A9FA}" destId="{D38083F0-F5A8-4E73-BDC7-A739D0586407}" srcOrd="0" destOrd="0" presId="urn:microsoft.com/office/officeart/2005/8/layout/orgChart1"/>
    <dgm:cxn modelId="{61727D05-7FC4-4E62-8C83-EC21F13E04BF}" type="presParOf" srcId="{D38083F0-F5A8-4E73-BDC7-A739D0586407}" destId="{16E3AE98-7B44-4C03-B38A-1BAC5B77B26F}" srcOrd="0" destOrd="0" presId="urn:microsoft.com/office/officeart/2005/8/layout/orgChart1"/>
    <dgm:cxn modelId="{F2C13F17-F1DB-4AEB-9D74-5DF8B73B2BC1}" type="presParOf" srcId="{D38083F0-F5A8-4E73-BDC7-A739D0586407}" destId="{852A5044-74C6-4FF5-B882-64144363E92F}" srcOrd="1" destOrd="0" presId="urn:microsoft.com/office/officeart/2005/8/layout/orgChart1"/>
    <dgm:cxn modelId="{FA820EE8-0337-4478-824E-A8C01B39FA2B}" type="presParOf" srcId="{04CDE9C3-4D19-4979-B615-D654FD04A9FA}" destId="{945E377F-E5AB-49F4-B54C-44945549C27D}" srcOrd="1" destOrd="0" presId="urn:microsoft.com/office/officeart/2005/8/layout/orgChart1"/>
    <dgm:cxn modelId="{8F748304-0200-448A-AED5-1F5F35322995}" type="presParOf" srcId="{04CDE9C3-4D19-4979-B615-D654FD04A9FA}" destId="{4AAE94E6-CA0B-4B40-852B-C6E78293F009}" srcOrd="2" destOrd="0" presId="urn:microsoft.com/office/officeart/2005/8/layout/orgChart1"/>
    <dgm:cxn modelId="{84592493-C42A-4259-A46F-066BEAD02D01}" type="presParOf" srcId="{2C81F66F-71CB-4BB9-A742-B861C338B0F7}" destId="{7707CB6B-B81A-4FDC-A401-7F0D5024189F}" srcOrd="6" destOrd="0" presId="urn:microsoft.com/office/officeart/2005/8/layout/orgChart1"/>
    <dgm:cxn modelId="{71817AC6-6CA8-4BED-939F-A51C24C97FE7}" type="presParOf" srcId="{2C81F66F-71CB-4BB9-A742-B861C338B0F7}" destId="{64F44900-995E-483A-ADF9-9F92213F8D58}" srcOrd="7" destOrd="0" presId="urn:microsoft.com/office/officeart/2005/8/layout/orgChart1"/>
    <dgm:cxn modelId="{EFFB0DB5-D461-4420-81CD-60071DDE9260}" type="presParOf" srcId="{64F44900-995E-483A-ADF9-9F92213F8D58}" destId="{B92950AE-72CC-45AF-B932-1420E81D8B75}" srcOrd="0" destOrd="0" presId="urn:microsoft.com/office/officeart/2005/8/layout/orgChart1"/>
    <dgm:cxn modelId="{AFA984F7-B8DB-4186-B2E0-851B60B7CA12}" type="presParOf" srcId="{B92950AE-72CC-45AF-B932-1420E81D8B75}" destId="{D7035009-92E4-456F-BE34-7DD535FD32DE}" srcOrd="0" destOrd="0" presId="urn:microsoft.com/office/officeart/2005/8/layout/orgChart1"/>
    <dgm:cxn modelId="{2C4BC80C-5A60-41DA-B20D-7A409AC5816E}" type="presParOf" srcId="{B92950AE-72CC-45AF-B932-1420E81D8B75}" destId="{49DDF666-7FD6-4D27-B64A-1A9AC9FCBF50}" srcOrd="1" destOrd="0" presId="urn:microsoft.com/office/officeart/2005/8/layout/orgChart1"/>
    <dgm:cxn modelId="{771007D0-E9A8-45C7-86FD-412FB2CDF30F}" type="presParOf" srcId="{64F44900-995E-483A-ADF9-9F92213F8D58}" destId="{C46E6061-EAB0-49F1-84F4-DE9AA984E983}" srcOrd="1" destOrd="0" presId="urn:microsoft.com/office/officeart/2005/8/layout/orgChart1"/>
    <dgm:cxn modelId="{A15D231D-1C3F-4479-819E-C27050FB3CAE}" type="presParOf" srcId="{64F44900-995E-483A-ADF9-9F92213F8D58}" destId="{548A1EAD-767C-498D-AC94-21F9037B93FD}" srcOrd="2" destOrd="0" presId="urn:microsoft.com/office/officeart/2005/8/layout/orgChart1"/>
    <dgm:cxn modelId="{129BB045-8DAB-4312-B6EB-F12A70119FCB}" type="presParOf" srcId="{2C81F66F-71CB-4BB9-A742-B861C338B0F7}" destId="{B3A5B663-FE58-49DB-8095-DB67975F865E}" srcOrd="8" destOrd="0" presId="urn:microsoft.com/office/officeart/2005/8/layout/orgChart1"/>
    <dgm:cxn modelId="{21FCAB1C-778E-4AB3-835E-6438A80BF2AA}" type="presParOf" srcId="{2C81F66F-71CB-4BB9-A742-B861C338B0F7}" destId="{AA05A542-35A3-413B-ACB1-5EE3F85A8702}" srcOrd="9" destOrd="0" presId="urn:microsoft.com/office/officeart/2005/8/layout/orgChart1"/>
    <dgm:cxn modelId="{0280D8E9-A336-41D6-B7EE-84B24006858E}" type="presParOf" srcId="{AA05A542-35A3-413B-ACB1-5EE3F85A8702}" destId="{90DE34A5-06DC-4518-AD57-1598471265EA}" srcOrd="0" destOrd="0" presId="urn:microsoft.com/office/officeart/2005/8/layout/orgChart1"/>
    <dgm:cxn modelId="{E7766A2E-14F4-4C76-AD59-FD73D7422946}" type="presParOf" srcId="{90DE34A5-06DC-4518-AD57-1598471265EA}" destId="{8F4CBC1C-F443-40F3-A40E-82366BA788D4}" srcOrd="0" destOrd="0" presId="urn:microsoft.com/office/officeart/2005/8/layout/orgChart1"/>
    <dgm:cxn modelId="{92449DDD-8EF6-48ED-A5FA-CD54C58AE97E}" type="presParOf" srcId="{90DE34A5-06DC-4518-AD57-1598471265EA}" destId="{D399921A-6CD9-4352-9838-840FF1B674A3}" srcOrd="1" destOrd="0" presId="urn:microsoft.com/office/officeart/2005/8/layout/orgChart1"/>
    <dgm:cxn modelId="{BD9A2F76-AAE9-4601-8A48-A7C639ACC10D}" type="presParOf" srcId="{AA05A542-35A3-413B-ACB1-5EE3F85A8702}" destId="{BAC96E62-B14B-48EB-A9F3-BE8535EC6078}" srcOrd="1" destOrd="0" presId="urn:microsoft.com/office/officeart/2005/8/layout/orgChart1"/>
    <dgm:cxn modelId="{481F8F57-6E79-47BE-9D63-4C273A15CA9B}" type="presParOf" srcId="{AA05A542-35A3-413B-ACB1-5EE3F85A8702}" destId="{2E197CBA-BCFB-4C41-BC9B-5577B16E15E9}" srcOrd="2" destOrd="0" presId="urn:microsoft.com/office/officeart/2005/8/layout/orgChart1"/>
    <dgm:cxn modelId="{B435FE53-1E39-4770-BA67-D2ED16760A4C}" type="presParOf" srcId="{2C81F66F-71CB-4BB9-A742-B861C338B0F7}" destId="{519C066D-44B2-4A1C-9644-02D960663801}" srcOrd="10" destOrd="0" presId="urn:microsoft.com/office/officeart/2005/8/layout/orgChart1"/>
    <dgm:cxn modelId="{BAE9EE25-2C1C-4EEF-9A36-EF71B842B249}" type="presParOf" srcId="{2C81F66F-71CB-4BB9-A742-B861C338B0F7}" destId="{0E3B31FE-DC72-49C9-B145-D138F6FB950C}" srcOrd="11" destOrd="0" presId="urn:microsoft.com/office/officeart/2005/8/layout/orgChart1"/>
    <dgm:cxn modelId="{771A970F-342A-43B4-9102-AA5146B86C5F}" type="presParOf" srcId="{0E3B31FE-DC72-49C9-B145-D138F6FB950C}" destId="{7C56F46E-7F25-42EE-A466-38313C23D610}" srcOrd="0" destOrd="0" presId="urn:microsoft.com/office/officeart/2005/8/layout/orgChart1"/>
    <dgm:cxn modelId="{BC068835-793C-4790-B264-FF55B81DA938}" type="presParOf" srcId="{7C56F46E-7F25-42EE-A466-38313C23D610}" destId="{D81642A5-0FD1-4D41-B928-3FCAA46905C2}" srcOrd="0" destOrd="0" presId="urn:microsoft.com/office/officeart/2005/8/layout/orgChart1"/>
    <dgm:cxn modelId="{A521E453-9B79-42EB-9ED2-67D3A1646EB8}" type="presParOf" srcId="{7C56F46E-7F25-42EE-A466-38313C23D610}" destId="{E17301C8-382F-4744-91F9-AC81B8F1145E}" srcOrd="1" destOrd="0" presId="urn:microsoft.com/office/officeart/2005/8/layout/orgChart1"/>
    <dgm:cxn modelId="{6F9F04D9-A72D-4AE6-A284-4A4ACEE580F9}" type="presParOf" srcId="{0E3B31FE-DC72-49C9-B145-D138F6FB950C}" destId="{EBBBBFF0-261E-4107-A397-227406F6E3C1}" srcOrd="1" destOrd="0" presId="urn:microsoft.com/office/officeart/2005/8/layout/orgChart1"/>
    <dgm:cxn modelId="{B13C7A76-CE54-468C-9D10-AC2CFAD2B418}" type="presParOf" srcId="{0E3B31FE-DC72-49C9-B145-D138F6FB950C}" destId="{15976C33-C8E1-4C23-8FBE-F44DDA8F7D21}" srcOrd="2" destOrd="0" presId="urn:microsoft.com/office/officeart/2005/8/layout/orgChart1"/>
    <dgm:cxn modelId="{BA339442-EE0F-4B31-90E4-1975D09539AF}" type="presParOf" srcId="{3C36BEAA-3BB5-4469-B1DB-6174102B5858}" destId="{9FA00932-D7C9-4FA2-BB8D-D6758F7FD8EE}" srcOrd="2" destOrd="0" presId="urn:microsoft.com/office/officeart/2005/8/layout/orgChart1"/>
    <dgm:cxn modelId="{68ABBBC1-F116-469C-BBC0-2AAD71287D47}" type="presParOf" srcId="{3C8569CB-8A19-43BD-A339-85740C9087DF}" destId="{95806D12-4FC4-4BB1-9F9F-0086600247D2}" srcOrd="4" destOrd="0" presId="urn:microsoft.com/office/officeart/2005/8/layout/orgChart1"/>
    <dgm:cxn modelId="{C886736F-2FAA-4DD7-87EA-6E0EB7A310A8}" type="presParOf" srcId="{3C8569CB-8A19-43BD-A339-85740C9087DF}" destId="{2D28AA04-E0CC-46E1-A234-24719307A6CB}" srcOrd="5" destOrd="0" presId="urn:microsoft.com/office/officeart/2005/8/layout/orgChart1"/>
    <dgm:cxn modelId="{980DB2C8-5F13-406B-97F7-C27F220AAD7E}" type="presParOf" srcId="{2D28AA04-E0CC-46E1-A234-24719307A6CB}" destId="{C03ABA0B-0C4D-4F8B-9675-D82CEBEDF85B}" srcOrd="0" destOrd="0" presId="urn:microsoft.com/office/officeart/2005/8/layout/orgChart1"/>
    <dgm:cxn modelId="{47644CA1-9699-4E55-9672-CBDC820000B7}" type="presParOf" srcId="{C03ABA0B-0C4D-4F8B-9675-D82CEBEDF85B}" destId="{0BDADB38-6E0E-4478-87DE-EC2A76434106}" srcOrd="0" destOrd="0" presId="urn:microsoft.com/office/officeart/2005/8/layout/orgChart1"/>
    <dgm:cxn modelId="{0DD23F28-9660-45E5-8878-E0C3838145DA}" type="presParOf" srcId="{C03ABA0B-0C4D-4F8B-9675-D82CEBEDF85B}" destId="{5E90AE64-1D7C-40DA-B5B7-AA6C46AE5C4F}" srcOrd="1" destOrd="0" presId="urn:microsoft.com/office/officeart/2005/8/layout/orgChart1"/>
    <dgm:cxn modelId="{ACD71EC4-BE86-461A-80AE-B18B614CA709}" type="presParOf" srcId="{2D28AA04-E0CC-46E1-A234-24719307A6CB}" destId="{64C311B3-54F0-4147-9205-5423F1656A0F}" srcOrd="1" destOrd="0" presId="urn:microsoft.com/office/officeart/2005/8/layout/orgChart1"/>
    <dgm:cxn modelId="{99CBFE8D-0E60-4C13-A153-D2B0510DBBEC}" type="presParOf" srcId="{2D28AA04-E0CC-46E1-A234-24719307A6CB}" destId="{83787245-59EA-4C39-8A6B-A3C700AB3DEE}" srcOrd="2" destOrd="0" presId="urn:microsoft.com/office/officeart/2005/8/layout/orgChart1"/>
    <dgm:cxn modelId="{6CBE902A-F9F0-41B1-9AF0-487183D66220}" type="presParOf" srcId="{3C8569CB-8A19-43BD-A339-85740C9087DF}" destId="{56256821-37DF-45C6-8A6C-441C5C26BF63}" srcOrd="6" destOrd="0" presId="urn:microsoft.com/office/officeart/2005/8/layout/orgChart1"/>
    <dgm:cxn modelId="{05E3C876-B846-47AC-B84F-7A5950789366}" type="presParOf" srcId="{3C8569CB-8A19-43BD-A339-85740C9087DF}" destId="{ADAACB47-9015-4B71-9C62-96BA4E7F1620}" srcOrd="7" destOrd="0" presId="urn:microsoft.com/office/officeart/2005/8/layout/orgChart1"/>
    <dgm:cxn modelId="{035CF9D8-56F1-4C8A-9419-135232EA5FC6}" type="presParOf" srcId="{ADAACB47-9015-4B71-9C62-96BA4E7F1620}" destId="{85460457-3E15-4733-9AA5-71D0D94F3345}" srcOrd="0" destOrd="0" presId="urn:microsoft.com/office/officeart/2005/8/layout/orgChart1"/>
    <dgm:cxn modelId="{C7E80C63-4670-4EFB-A44A-FDB11079F5F3}" type="presParOf" srcId="{85460457-3E15-4733-9AA5-71D0D94F3345}" destId="{E0884A49-BBEC-48E0-BE26-6016D6D7C763}" srcOrd="0" destOrd="0" presId="urn:microsoft.com/office/officeart/2005/8/layout/orgChart1"/>
    <dgm:cxn modelId="{7610CFFA-C469-44A5-9181-415256A35884}" type="presParOf" srcId="{85460457-3E15-4733-9AA5-71D0D94F3345}" destId="{CEE0F032-5927-4DA4-AE68-CA27AEDD6179}" srcOrd="1" destOrd="0" presId="urn:microsoft.com/office/officeart/2005/8/layout/orgChart1"/>
    <dgm:cxn modelId="{DF13F8FE-352C-46E2-8C6B-0805319E4F2C}" type="presParOf" srcId="{ADAACB47-9015-4B71-9C62-96BA4E7F1620}" destId="{DF5C9846-2DFD-4CF4-B50A-8BE3AB7E1A49}" srcOrd="1" destOrd="0" presId="urn:microsoft.com/office/officeart/2005/8/layout/orgChart1"/>
    <dgm:cxn modelId="{466E65D0-E8B0-4D96-865F-DA111646E674}" type="presParOf" srcId="{DF5C9846-2DFD-4CF4-B50A-8BE3AB7E1A49}" destId="{0E498484-CF54-402B-B1C6-353CD1D412D5}" srcOrd="0" destOrd="0" presId="urn:microsoft.com/office/officeart/2005/8/layout/orgChart1"/>
    <dgm:cxn modelId="{E51E472B-B2B8-4493-91E4-761D8CDD9881}" type="presParOf" srcId="{DF5C9846-2DFD-4CF4-B50A-8BE3AB7E1A49}" destId="{D91AD7F3-7A11-4CD0-9879-34F05B52E26C}" srcOrd="1" destOrd="0" presId="urn:microsoft.com/office/officeart/2005/8/layout/orgChart1"/>
    <dgm:cxn modelId="{A851FAD3-CC53-4D21-8419-2970E2214C8F}" type="presParOf" srcId="{D91AD7F3-7A11-4CD0-9879-34F05B52E26C}" destId="{5E9766CB-DD75-4922-8970-702A2BB966AE}" srcOrd="0" destOrd="0" presId="urn:microsoft.com/office/officeart/2005/8/layout/orgChart1"/>
    <dgm:cxn modelId="{CFFFCC62-6A56-4D55-B28E-BB004F1197C6}" type="presParOf" srcId="{5E9766CB-DD75-4922-8970-702A2BB966AE}" destId="{C2645804-95ED-4CE1-A7B9-2E21F2EE0599}" srcOrd="0" destOrd="0" presId="urn:microsoft.com/office/officeart/2005/8/layout/orgChart1"/>
    <dgm:cxn modelId="{B2A2F375-8CA0-4435-8A46-FCB793C3EEE5}" type="presParOf" srcId="{5E9766CB-DD75-4922-8970-702A2BB966AE}" destId="{39566FE4-5C6A-4F7B-BA5B-7EC1375EF587}" srcOrd="1" destOrd="0" presId="urn:microsoft.com/office/officeart/2005/8/layout/orgChart1"/>
    <dgm:cxn modelId="{B15649C1-F475-4022-AC01-F3884BFFC249}" type="presParOf" srcId="{D91AD7F3-7A11-4CD0-9879-34F05B52E26C}" destId="{E2040AB2-F75D-46E4-8755-5BF8F4986F9D}" srcOrd="1" destOrd="0" presId="urn:microsoft.com/office/officeart/2005/8/layout/orgChart1"/>
    <dgm:cxn modelId="{611E5081-7BDC-4768-B820-7643664DE70E}" type="presParOf" srcId="{D91AD7F3-7A11-4CD0-9879-34F05B52E26C}" destId="{8B89BBFE-3EDA-466E-A208-4E8A39871A46}" srcOrd="2" destOrd="0" presId="urn:microsoft.com/office/officeart/2005/8/layout/orgChart1"/>
    <dgm:cxn modelId="{B91DBA63-9750-40EA-8A99-3492398E1639}" type="presParOf" srcId="{DF5C9846-2DFD-4CF4-B50A-8BE3AB7E1A49}" destId="{E885684A-B3E2-433F-AB5F-578F3C6B7B38}" srcOrd="2" destOrd="0" presId="urn:microsoft.com/office/officeart/2005/8/layout/orgChart1"/>
    <dgm:cxn modelId="{6C484CE0-D8DF-43AA-9085-6B147FEEB4B5}" type="presParOf" srcId="{DF5C9846-2DFD-4CF4-B50A-8BE3AB7E1A49}" destId="{E0A39DD0-40A6-4EC3-8081-1A75697126BA}" srcOrd="3" destOrd="0" presId="urn:microsoft.com/office/officeart/2005/8/layout/orgChart1"/>
    <dgm:cxn modelId="{C5EB5F8E-388D-42C6-AADF-34D2A5C45594}" type="presParOf" srcId="{E0A39DD0-40A6-4EC3-8081-1A75697126BA}" destId="{B8DF64CD-90F4-4417-9910-66042F1A89ED}" srcOrd="0" destOrd="0" presId="urn:microsoft.com/office/officeart/2005/8/layout/orgChart1"/>
    <dgm:cxn modelId="{25D52309-2102-47D0-AFF3-1B1A4CD2ED87}" type="presParOf" srcId="{B8DF64CD-90F4-4417-9910-66042F1A89ED}" destId="{7D84E42D-B1FF-4A98-B9A0-5DFE3C04976A}" srcOrd="0" destOrd="0" presId="urn:microsoft.com/office/officeart/2005/8/layout/orgChart1"/>
    <dgm:cxn modelId="{096CD82E-3C68-4947-B8D8-5BA17A5D88F4}" type="presParOf" srcId="{B8DF64CD-90F4-4417-9910-66042F1A89ED}" destId="{69CA79D0-9665-48D8-B616-4AE881D5BA78}" srcOrd="1" destOrd="0" presId="urn:microsoft.com/office/officeart/2005/8/layout/orgChart1"/>
    <dgm:cxn modelId="{3B504F2B-277B-4E00-B9D3-D94DAE46974A}" type="presParOf" srcId="{E0A39DD0-40A6-4EC3-8081-1A75697126BA}" destId="{66B77499-A63D-4C46-BE4E-027A963C411E}" srcOrd="1" destOrd="0" presId="urn:microsoft.com/office/officeart/2005/8/layout/orgChart1"/>
    <dgm:cxn modelId="{7EA55397-91A9-477B-8706-3F79A2C1AAFF}" type="presParOf" srcId="{E0A39DD0-40A6-4EC3-8081-1A75697126BA}" destId="{AA16A085-1840-4F0A-8CFE-092B405F5247}" srcOrd="2" destOrd="0" presId="urn:microsoft.com/office/officeart/2005/8/layout/orgChart1"/>
    <dgm:cxn modelId="{6B8EF1FA-8230-446D-B407-727FCA67DB4E}" type="presParOf" srcId="{ADAACB47-9015-4B71-9C62-96BA4E7F1620}" destId="{229EFE68-2AA6-4734-9096-888BCA1B03EE}" srcOrd="2" destOrd="0" presId="urn:microsoft.com/office/officeart/2005/8/layout/orgChart1"/>
    <dgm:cxn modelId="{6147B67A-C3A3-48EE-95C7-9EF335337771}" type="presParOf" srcId="{095F0EAE-CE3F-4605-8C07-808A53FCAB4B}" destId="{C91090F2-894C-4DED-9D00-00103D2C05D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3C15C-0A35-4ADE-8415-715ADBDA9264}"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B069015E-4AD2-4AFA-B2EE-C827CB61AB11}">
      <dgm:prSet phldrT="[Texto]"/>
      <dgm:spPr/>
      <dgm:t>
        <a:bodyPr/>
        <a:lstStyle/>
        <a:p>
          <a:r>
            <a:rPr lang="es-CO" dirty="0" smtClean="0">
              <a:latin typeface="Verdana" pitchFamily="34" charset="0"/>
              <a:ea typeface="Verdana" pitchFamily="34" charset="0"/>
              <a:cs typeface="Verdana" pitchFamily="34" charset="0"/>
            </a:rPr>
            <a:t>Primero</a:t>
          </a:r>
          <a:endParaRPr lang="en-US" dirty="0"/>
        </a:p>
      </dgm:t>
    </dgm:pt>
    <dgm:pt modelId="{C35E0390-8AB6-4F6F-971A-8F61CC455904}" type="parTrans" cxnId="{EA12AF59-96AB-4328-BD04-D5C4047FDFA0}">
      <dgm:prSet/>
      <dgm:spPr/>
      <dgm:t>
        <a:bodyPr/>
        <a:lstStyle/>
        <a:p>
          <a:endParaRPr lang="en-US"/>
        </a:p>
      </dgm:t>
    </dgm:pt>
    <dgm:pt modelId="{E09ED64F-E507-472D-94F8-F24E7B505C58}" type="sibTrans" cxnId="{EA12AF59-96AB-4328-BD04-D5C4047FDFA0}">
      <dgm:prSet/>
      <dgm:spPr/>
      <dgm:t>
        <a:bodyPr/>
        <a:lstStyle/>
        <a:p>
          <a:endParaRPr lang="en-US"/>
        </a:p>
      </dgm:t>
    </dgm:pt>
    <dgm:pt modelId="{B8B65C8E-D90C-4B9C-8D3D-BD3948AB4C22}">
      <dgm:prSet phldrT="[Texto]" custT="1"/>
      <dgm:spPr/>
      <dgm:t>
        <a:bodyPr/>
        <a:lstStyle/>
        <a:p>
          <a:pPr algn="just"/>
          <a:r>
            <a:rPr lang="es-CO" sz="800" dirty="0" smtClean="0">
              <a:latin typeface="Verdana" pitchFamily="34" charset="0"/>
              <a:ea typeface="Verdana" pitchFamily="34" charset="0"/>
              <a:cs typeface="Verdana" pitchFamily="34" charset="0"/>
            </a:rPr>
            <a:t>Los modelos de abajo hacia arriba que dan cuenta de nuevos actores y de la importancia de los contextos en los procesos de implementación, en su mayoría no permiten abordar la complejidad de actores, intereses y contextos que hoy participan en los procesos de implementación. </a:t>
          </a:r>
          <a:endParaRPr lang="en-US" sz="800" dirty="0">
            <a:latin typeface="Verdana" pitchFamily="34" charset="0"/>
            <a:ea typeface="Verdana" pitchFamily="34" charset="0"/>
            <a:cs typeface="Verdana" pitchFamily="34" charset="0"/>
          </a:endParaRPr>
        </a:p>
      </dgm:t>
    </dgm:pt>
    <dgm:pt modelId="{1AB2DCC0-675C-42F3-88DF-92644C17B9EB}" type="parTrans" cxnId="{48C5E586-3370-45D9-937C-FFB339DDFB6D}">
      <dgm:prSet/>
      <dgm:spPr/>
      <dgm:t>
        <a:bodyPr/>
        <a:lstStyle/>
        <a:p>
          <a:endParaRPr lang="en-US"/>
        </a:p>
      </dgm:t>
    </dgm:pt>
    <dgm:pt modelId="{B3092A61-50F9-45BA-964C-FD7E97088282}" type="sibTrans" cxnId="{48C5E586-3370-45D9-937C-FFB339DDFB6D}">
      <dgm:prSet/>
      <dgm:spPr/>
      <dgm:t>
        <a:bodyPr/>
        <a:lstStyle/>
        <a:p>
          <a:endParaRPr lang="en-US"/>
        </a:p>
      </dgm:t>
    </dgm:pt>
    <dgm:pt modelId="{6577FE23-8932-4ABA-87FA-BEB87EC3681E}">
      <dgm:prSet phldrT="[Texto]"/>
      <dgm:spPr/>
      <dgm:t>
        <a:bodyPr/>
        <a:lstStyle/>
        <a:p>
          <a:r>
            <a:rPr lang="es-CO" dirty="0" smtClean="0">
              <a:latin typeface="Verdana" pitchFamily="34" charset="0"/>
              <a:ea typeface="Verdana" pitchFamily="34" charset="0"/>
              <a:cs typeface="Verdana" pitchFamily="34" charset="0"/>
            </a:rPr>
            <a:t>Segundo </a:t>
          </a:r>
          <a:endParaRPr lang="en-US" dirty="0"/>
        </a:p>
      </dgm:t>
    </dgm:pt>
    <dgm:pt modelId="{756A2179-14E6-441B-B0F5-5F90008D2AF8}" type="parTrans" cxnId="{65856B63-D9AD-49B1-94D5-814EE0A3A2B7}">
      <dgm:prSet/>
      <dgm:spPr/>
      <dgm:t>
        <a:bodyPr/>
        <a:lstStyle/>
        <a:p>
          <a:endParaRPr lang="en-US"/>
        </a:p>
      </dgm:t>
    </dgm:pt>
    <dgm:pt modelId="{3161560F-9FBF-42F7-8E76-5554FBBFB0E8}" type="sibTrans" cxnId="{65856B63-D9AD-49B1-94D5-814EE0A3A2B7}">
      <dgm:prSet/>
      <dgm:spPr/>
      <dgm:t>
        <a:bodyPr/>
        <a:lstStyle/>
        <a:p>
          <a:endParaRPr lang="en-US"/>
        </a:p>
      </dgm:t>
    </dgm:pt>
    <dgm:pt modelId="{8E29F24C-6D22-49CE-864C-A6AAF503F1EC}">
      <dgm:prSet phldrT="[Texto]" custT="1"/>
      <dgm:spPr/>
      <dgm:t>
        <a:bodyPr/>
        <a:lstStyle/>
        <a:p>
          <a:pPr algn="just"/>
          <a:endParaRPr lang="en-US" sz="800" dirty="0">
            <a:latin typeface="Verdana" pitchFamily="34" charset="0"/>
            <a:ea typeface="Verdana" pitchFamily="34" charset="0"/>
            <a:cs typeface="Verdana" pitchFamily="34" charset="0"/>
          </a:endParaRPr>
        </a:p>
      </dgm:t>
    </dgm:pt>
    <dgm:pt modelId="{1749319C-CE2A-450E-95A0-271BCBE8C42F}" type="parTrans" cxnId="{5964DE39-D481-4A2E-8EFC-CD587BDDB75C}">
      <dgm:prSet/>
      <dgm:spPr/>
      <dgm:t>
        <a:bodyPr/>
        <a:lstStyle/>
        <a:p>
          <a:endParaRPr lang="en-US"/>
        </a:p>
      </dgm:t>
    </dgm:pt>
    <dgm:pt modelId="{E894B1CA-D56D-4443-8FAE-B18FF02BFA44}" type="sibTrans" cxnId="{5964DE39-D481-4A2E-8EFC-CD587BDDB75C}">
      <dgm:prSet/>
      <dgm:spPr/>
      <dgm:t>
        <a:bodyPr/>
        <a:lstStyle/>
        <a:p>
          <a:endParaRPr lang="en-US"/>
        </a:p>
      </dgm:t>
    </dgm:pt>
    <dgm:pt modelId="{AA589DF4-F67E-455B-88BA-404DF54CA2DC}">
      <dgm:prSet phldrT="[Texto]"/>
      <dgm:spPr/>
      <dgm:t>
        <a:bodyPr/>
        <a:lstStyle/>
        <a:p>
          <a:r>
            <a:rPr lang="es-CO" dirty="0" smtClean="0">
              <a:latin typeface="Verdana" pitchFamily="34" charset="0"/>
              <a:ea typeface="Verdana" pitchFamily="34" charset="0"/>
              <a:cs typeface="Verdana" pitchFamily="34" charset="0"/>
            </a:rPr>
            <a:t>Tercero </a:t>
          </a:r>
          <a:endParaRPr lang="en-US" dirty="0"/>
        </a:p>
      </dgm:t>
    </dgm:pt>
    <dgm:pt modelId="{37A8F54C-12C5-47D9-BF9A-EFF5BA28D2AB}" type="parTrans" cxnId="{8E95F4B1-180F-4E33-913B-A8AF4A36539C}">
      <dgm:prSet/>
      <dgm:spPr/>
      <dgm:t>
        <a:bodyPr/>
        <a:lstStyle/>
        <a:p>
          <a:endParaRPr lang="en-US"/>
        </a:p>
      </dgm:t>
    </dgm:pt>
    <dgm:pt modelId="{DADD40CD-4F69-4572-BBC3-DC6318F1DE0F}" type="sibTrans" cxnId="{8E95F4B1-180F-4E33-913B-A8AF4A36539C}">
      <dgm:prSet/>
      <dgm:spPr/>
      <dgm:t>
        <a:bodyPr/>
        <a:lstStyle/>
        <a:p>
          <a:endParaRPr lang="en-US"/>
        </a:p>
      </dgm:t>
    </dgm:pt>
    <dgm:pt modelId="{5D87D0F4-BA7F-4F97-93F2-31768B828767}">
      <dgm:prSet phldrT="[Texto]" custT="1"/>
      <dgm:spPr/>
      <dgm:t>
        <a:bodyPr/>
        <a:lstStyle/>
        <a:p>
          <a:pPr algn="just"/>
          <a:r>
            <a:rPr lang="es-CO" sz="800" dirty="0" smtClean="0">
              <a:latin typeface="Verdana" pitchFamily="34" charset="0"/>
              <a:ea typeface="Verdana" pitchFamily="34" charset="0"/>
              <a:cs typeface="Verdana" pitchFamily="34" charset="0"/>
            </a:rPr>
            <a:t>Tal como lo señala </a:t>
          </a:r>
          <a:r>
            <a:rPr lang="es-CO" sz="800" dirty="0" err="1" smtClean="0">
              <a:latin typeface="Verdana" pitchFamily="34" charset="0"/>
              <a:ea typeface="Verdana" pitchFamily="34" charset="0"/>
              <a:cs typeface="Verdana" pitchFamily="34" charset="0"/>
            </a:rPr>
            <a:t>Jessop</a:t>
          </a:r>
          <a:r>
            <a:rPr lang="es-CO" sz="800" dirty="0" smtClean="0">
              <a:latin typeface="Verdana" pitchFamily="34" charset="0"/>
              <a:ea typeface="Verdana" pitchFamily="34" charset="0"/>
              <a:cs typeface="Verdana" pitchFamily="34" charset="0"/>
            </a:rPr>
            <a:t> (1999), los modelos de abajo hacia arriba que intentan reconocer la acción conjunta de Estado, agentes del capital y sectores sociales en los procesos de implementación, no resuelven de fondo la contradicción entre capital y trabajo, que desde perspectivas </a:t>
          </a:r>
          <a:r>
            <a:rPr lang="es-CO" sz="800" dirty="0" err="1" smtClean="0">
              <a:latin typeface="Verdana" pitchFamily="34" charset="0"/>
              <a:ea typeface="Verdana" pitchFamily="34" charset="0"/>
              <a:cs typeface="Verdana" pitchFamily="34" charset="0"/>
            </a:rPr>
            <a:t>neomarxistas</a:t>
          </a:r>
          <a:r>
            <a:rPr lang="es-CO" sz="800" dirty="0" smtClean="0">
              <a:latin typeface="Verdana" pitchFamily="34" charset="0"/>
              <a:ea typeface="Verdana" pitchFamily="34" charset="0"/>
              <a:cs typeface="Verdana" pitchFamily="34" charset="0"/>
            </a:rPr>
            <a:t> se sigue situando en la base de la problemática y el conflicto social. </a:t>
          </a:r>
          <a:endParaRPr lang="en-US" sz="800" dirty="0">
            <a:latin typeface="Verdana" pitchFamily="34" charset="0"/>
            <a:ea typeface="Verdana" pitchFamily="34" charset="0"/>
            <a:cs typeface="Verdana" pitchFamily="34" charset="0"/>
          </a:endParaRPr>
        </a:p>
      </dgm:t>
    </dgm:pt>
    <dgm:pt modelId="{44348C23-28DD-4073-9428-871E2DDB9974}" type="parTrans" cxnId="{28B5DAD0-090F-4201-B537-6D93331E204E}">
      <dgm:prSet/>
      <dgm:spPr/>
      <dgm:t>
        <a:bodyPr/>
        <a:lstStyle/>
        <a:p>
          <a:endParaRPr lang="en-US"/>
        </a:p>
      </dgm:t>
    </dgm:pt>
    <dgm:pt modelId="{FAEE3A58-2021-42E6-9163-F8E667C399B9}" type="sibTrans" cxnId="{28B5DAD0-090F-4201-B537-6D93331E204E}">
      <dgm:prSet/>
      <dgm:spPr/>
      <dgm:t>
        <a:bodyPr/>
        <a:lstStyle/>
        <a:p>
          <a:endParaRPr lang="en-US"/>
        </a:p>
      </dgm:t>
    </dgm:pt>
    <dgm:pt modelId="{08377D75-E6A2-4ADA-A076-3740752F86E8}">
      <dgm:prSet custT="1"/>
      <dgm:spPr/>
      <dgm:t>
        <a:bodyPr/>
        <a:lstStyle/>
        <a:p>
          <a:pPr algn="just"/>
          <a:r>
            <a:rPr lang="es-CO" sz="800" dirty="0" smtClean="0">
              <a:latin typeface="Verdana" pitchFamily="34" charset="0"/>
              <a:ea typeface="Verdana" pitchFamily="34" charset="0"/>
              <a:cs typeface="Verdana" pitchFamily="34" charset="0"/>
            </a:rPr>
            <a:t>Desde la perspectiva política, a pesar de reconocer elementos políticos en los procesos de implementación, estos no profundizan en al menos tres aspectos importantes: la comprensión de la dinámica no monolítica del Estado y sus burocracias; evidenciar cómo los procesos de implementación son escenarios donde los diversos actores promueven la concreción de sus proyectos políticos; abordar los límites de la gobernanza en la superación de las pugnas políticas.</a:t>
          </a:r>
          <a:endParaRPr lang="en-US" sz="800" dirty="0">
            <a:latin typeface="Verdana" pitchFamily="34" charset="0"/>
            <a:ea typeface="Verdana" pitchFamily="34" charset="0"/>
            <a:cs typeface="Verdana" pitchFamily="34" charset="0"/>
          </a:endParaRPr>
        </a:p>
      </dgm:t>
    </dgm:pt>
    <dgm:pt modelId="{29437D13-2AB5-4A45-91FB-E87738CE1DCA}" type="parTrans" cxnId="{34004B83-361C-46C2-8397-45B40F37C0BD}">
      <dgm:prSet/>
      <dgm:spPr/>
      <dgm:t>
        <a:bodyPr/>
        <a:lstStyle/>
        <a:p>
          <a:endParaRPr lang="en-US"/>
        </a:p>
      </dgm:t>
    </dgm:pt>
    <dgm:pt modelId="{4705DFBD-4896-44AF-B70B-0100D5DF87C2}" type="sibTrans" cxnId="{34004B83-361C-46C2-8397-45B40F37C0BD}">
      <dgm:prSet/>
      <dgm:spPr/>
      <dgm:t>
        <a:bodyPr/>
        <a:lstStyle/>
        <a:p>
          <a:endParaRPr lang="en-US"/>
        </a:p>
      </dgm:t>
    </dgm:pt>
    <dgm:pt modelId="{3EA8F87E-4C61-442E-8050-AA1198C4945A}">
      <dgm:prSet phldrT="[Texto]" custT="1"/>
      <dgm:spPr/>
      <dgm:t>
        <a:bodyPr/>
        <a:lstStyle/>
        <a:p>
          <a:pPr algn="just"/>
          <a:endParaRPr lang="en-US" sz="800" dirty="0">
            <a:latin typeface="Verdana" pitchFamily="34" charset="0"/>
            <a:ea typeface="Verdana" pitchFamily="34" charset="0"/>
            <a:cs typeface="Verdana" pitchFamily="34" charset="0"/>
          </a:endParaRPr>
        </a:p>
      </dgm:t>
    </dgm:pt>
    <dgm:pt modelId="{8C90F6DB-FF58-497C-A15F-A2038F7DAFD8}" type="parTrans" cxnId="{0AE92501-2D8D-4A42-9389-6E48FF6C0229}">
      <dgm:prSet/>
      <dgm:spPr/>
      <dgm:t>
        <a:bodyPr/>
        <a:lstStyle/>
        <a:p>
          <a:endParaRPr lang="en-US"/>
        </a:p>
      </dgm:t>
    </dgm:pt>
    <dgm:pt modelId="{5C1052E3-0AFD-4903-9317-04815B88ABCA}" type="sibTrans" cxnId="{0AE92501-2D8D-4A42-9389-6E48FF6C0229}">
      <dgm:prSet/>
      <dgm:spPr/>
      <dgm:t>
        <a:bodyPr/>
        <a:lstStyle/>
        <a:p>
          <a:endParaRPr lang="en-US"/>
        </a:p>
      </dgm:t>
    </dgm:pt>
    <dgm:pt modelId="{804401B4-4ABD-4E25-80F2-E3A34473627C}" type="pres">
      <dgm:prSet presAssocID="{0E73C15C-0A35-4ADE-8415-715ADBDA9264}" presName="rootnode" presStyleCnt="0">
        <dgm:presLayoutVars>
          <dgm:chMax/>
          <dgm:chPref/>
          <dgm:dir/>
          <dgm:animLvl val="lvl"/>
        </dgm:presLayoutVars>
      </dgm:prSet>
      <dgm:spPr/>
      <dgm:t>
        <a:bodyPr/>
        <a:lstStyle/>
        <a:p>
          <a:endParaRPr lang="es-ES"/>
        </a:p>
      </dgm:t>
    </dgm:pt>
    <dgm:pt modelId="{3F7ED261-36B1-4AA8-B68B-A34B498436D5}" type="pres">
      <dgm:prSet presAssocID="{B069015E-4AD2-4AFA-B2EE-C827CB61AB11}" presName="composite" presStyleCnt="0"/>
      <dgm:spPr/>
    </dgm:pt>
    <dgm:pt modelId="{BF55B061-DDD6-4ADD-9697-D74D25A85552}" type="pres">
      <dgm:prSet presAssocID="{B069015E-4AD2-4AFA-B2EE-C827CB61AB11}" presName="bentUpArrow1" presStyleLbl="alignImgPlace1" presStyleIdx="0" presStyleCnt="2" custLinFactX="-61507" custLinFactY="-30107" custLinFactNeighborX="-100000" custLinFactNeighborY="-100000"/>
      <dgm:spPr/>
    </dgm:pt>
    <dgm:pt modelId="{9035DA92-F678-4E78-9612-FABFA51B2999}" type="pres">
      <dgm:prSet presAssocID="{B069015E-4AD2-4AFA-B2EE-C827CB61AB11}" presName="ParentText" presStyleLbl="node1" presStyleIdx="0" presStyleCnt="3" custLinFactX="-9225" custLinFactY="-10416" custLinFactNeighborX="-100000" custLinFactNeighborY="-100000">
        <dgm:presLayoutVars>
          <dgm:chMax val="1"/>
          <dgm:chPref val="1"/>
          <dgm:bulletEnabled val="1"/>
        </dgm:presLayoutVars>
      </dgm:prSet>
      <dgm:spPr/>
      <dgm:t>
        <a:bodyPr/>
        <a:lstStyle/>
        <a:p>
          <a:endParaRPr lang="en-US"/>
        </a:p>
      </dgm:t>
    </dgm:pt>
    <dgm:pt modelId="{1BE79715-EB25-4BE0-8E4E-03177B5C2A4B}" type="pres">
      <dgm:prSet presAssocID="{B069015E-4AD2-4AFA-B2EE-C827CB61AB11}" presName="ChildText" presStyleLbl="revTx" presStyleIdx="0" presStyleCnt="3" custScaleX="727289" custLinFactX="72557" custLinFactNeighborX="100000" custLinFactNeighborY="-40907">
        <dgm:presLayoutVars>
          <dgm:chMax val="0"/>
          <dgm:chPref val="0"/>
          <dgm:bulletEnabled val="1"/>
        </dgm:presLayoutVars>
      </dgm:prSet>
      <dgm:spPr/>
      <dgm:t>
        <a:bodyPr/>
        <a:lstStyle/>
        <a:p>
          <a:endParaRPr lang="en-US"/>
        </a:p>
      </dgm:t>
    </dgm:pt>
    <dgm:pt modelId="{9A3ACC4E-9E27-4ED9-98DA-3797A6F83F3A}" type="pres">
      <dgm:prSet presAssocID="{E09ED64F-E507-472D-94F8-F24E7B505C58}" presName="sibTrans" presStyleCnt="0"/>
      <dgm:spPr/>
    </dgm:pt>
    <dgm:pt modelId="{E5D00ED8-8342-4A29-9C29-658F6E3078D3}" type="pres">
      <dgm:prSet presAssocID="{6577FE23-8932-4ABA-87FA-BEB87EC3681E}" presName="composite" presStyleCnt="0"/>
      <dgm:spPr/>
    </dgm:pt>
    <dgm:pt modelId="{EE6CC2BE-F1DB-482C-8453-FC3AD8691537}" type="pres">
      <dgm:prSet presAssocID="{6577FE23-8932-4ABA-87FA-BEB87EC3681E}" presName="bentUpArrow1" presStyleLbl="alignImgPlace1" presStyleIdx="1" presStyleCnt="2" custLinFactX="-200000" custLinFactNeighborX="-245938" custLinFactNeighborY="-55456"/>
      <dgm:spPr/>
      <dgm:t>
        <a:bodyPr/>
        <a:lstStyle/>
        <a:p>
          <a:endParaRPr lang="en-US"/>
        </a:p>
      </dgm:t>
    </dgm:pt>
    <dgm:pt modelId="{987CEE89-2344-4C75-B810-E789D2443062}" type="pres">
      <dgm:prSet presAssocID="{6577FE23-8932-4ABA-87FA-BEB87EC3681E}" presName="ParentText" presStyleLbl="node1" presStyleIdx="1" presStyleCnt="3" custLinFactX="-101580" custLinFactNeighborX="-200000" custLinFactNeighborY="-47062">
        <dgm:presLayoutVars>
          <dgm:chMax val="1"/>
          <dgm:chPref val="1"/>
          <dgm:bulletEnabled val="1"/>
        </dgm:presLayoutVars>
      </dgm:prSet>
      <dgm:spPr/>
      <dgm:t>
        <a:bodyPr/>
        <a:lstStyle/>
        <a:p>
          <a:endParaRPr lang="en-US"/>
        </a:p>
      </dgm:t>
    </dgm:pt>
    <dgm:pt modelId="{8A974E20-AA22-4101-8C8B-EEC7BEC03873}" type="pres">
      <dgm:prSet presAssocID="{6577FE23-8932-4ABA-87FA-BEB87EC3681E}" presName="ChildText" presStyleLbl="revTx" presStyleIdx="1" presStyleCnt="3" custScaleX="939443" custScaleY="141880" custLinFactNeighborX="20134" custLinFactNeighborY="-35919">
        <dgm:presLayoutVars>
          <dgm:chMax val="0"/>
          <dgm:chPref val="0"/>
          <dgm:bulletEnabled val="1"/>
        </dgm:presLayoutVars>
      </dgm:prSet>
      <dgm:spPr/>
      <dgm:t>
        <a:bodyPr/>
        <a:lstStyle/>
        <a:p>
          <a:endParaRPr lang="en-US"/>
        </a:p>
      </dgm:t>
    </dgm:pt>
    <dgm:pt modelId="{79FD7904-53D4-470B-AB5E-2755D6E3F0BD}" type="pres">
      <dgm:prSet presAssocID="{3161560F-9FBF-42F7-8E76-5554FBBFB0E8}" presName="sibTrans" presStyleCnt="0"/>
      <dgm:spPr/>
    </dgm:pt>
    <dgm:pt modelId="{0975A045-F369-4AD5-8579-A75AB520A4DC}" type="pres">
      <dgm:prSet presAssocID="{AA589DF4-F67E-455B-88BA-404DF54CA2DC}" presName="composite" presStyleCnt="0"/>
      <dgm:spPr/>
    </dgm:pt>
    <dgm:pt modelId="{A6A048C1-0BEB-414F-BD3F-DEFF7CF480C4}" type="pres">
      <dgm:prSet presAssocID="{AA589DF4-F67E-455B-88BA-404DF54CA2DC}" presName="ParentText" presStyleLbl="node1" presStyleIdx="2" presStyleCnt="3" custLinFactX="-200000" custLinFactNeighborX="-215072" custLinFactNeighborY="-35093">
        <dgm:presLayoutVars>
          <dgm:chMax val="1"/>
          <dgm:chPref val="1"/>
          <dgm:bulletEnabled val="1"/>
        </dgm:presLayoutVars>
      </dgm:prSet>
      <dgm:spPr/>
      <dgm:t>
        <a:bodyPr/>
        <a:lstStyle/>
        <a:p>
          <a:endParaRPr lang="en-US"/>
        </a:p>
      </dgm:t>
    </dgm:pt>
    <dgm:pt modelId="{9890E795-CBB6-4FA9-B524-065E9D12C199}" type="pres">
      <dgm:prSet presAssocID="{AA589DF4-F67E-455B-88BA-404DF54CA2DC}" presName="FinalChildText" presStyleLbl="revTx" presStyleIdx="2" presStyleCnt="3" custScaleX="846091" custScaleY="161377" custLinFactX="-66419" custLinFactNeighborX="-100000" custLinFactNeighborY="24213">
        <dgm:presLayoutVars>
          <dgm:chMax val="0"/>
          <dgm:chPref val="0"/>
          <dgm:bulletEnabled val="1"/>
        </dgm:presLayoutVars>
      </dgm:prSet>
      <dgm:spPr/>
      <dgm:t>
        <a:bodyPr/>
        <a:lstStyle/>
        <a:p>
          <a:endParaRPr lang="en-US"/>
        </a:p>
      </dgm:t>
    </dgm:pt>
  </dgm:ptLst>
  <dgm:cxnLst>
    <dgm:cxn modelId="{5964DE39-D481-4A2E-8EFC-CD587BDDB75C}" srcId="{6577FE23-8932-4ABA-87FA-BEB87EC3681E}" destId="{8E29F24C-6D22-49CE-864C-A6AAF503F1EC}" srcOrd="0" destOrd="0" parTransId="{1749319C-CE2A-450E-95A0-271BCBE8C42F}" sibTransId="{E894B1CA-D56D-4443-8FAE-B18FF02BFA44}"/>
    <dgm:cxn modelId="{1292B4A2-4271-4ADD-BCA1-04C5DEE466FD}" type="presOf" srcId="{B069015E-4AD2-4AFA-B2EE-C827CB61AB11}" destId="{9035DA92-F678-4E78-9612-FABFA51B2999}" srcOrd="0" destOrd="0" presId="urn:microsoft.com/office/officeart/2005/8/layout/StepDownProcess"/>
    <dgm:cxn modelId="{C6939334-8980-416C-94A1-D5AEBB4CE09C}" type="presOf" srcId="{6577FE23-8932-4ABA-87FA-BEB87EC3681E}" destId="{987CEE89-2344-4C75-B810-E789D2443062}" srcOrd="0" destOrd="0" presId="urn:microsoft.com/office/officeart/2005/8/layout/StepDownProcess"/>
    <dgm:cxn modelId="{0AE92501-2D8D-4A42-9389-6E48FF6C0229}" srcId="{6577FE23-8932-4ABA-87FA-BEB87EC3681E}" destId="{3EA8F87E-4C61-442E-8050-AA1198C4945A}" srcOrd="2" destOrd="0" parTransId="{8C90F6DB-FF58-497C-A15F-A2038F7DAFD8}" sibTransId="{5C1052E3-0AFD-4903-9317-04815B88ABCA}"/>
    <dgm:cxn modelId="{28B5DAD0-090F-4201-B537-6D93331E204E}" srcId="{AA589DF4-F67E-455B-88BA-404DF54CA2DC}" destId="{5D87D0F4-BA7F-4F97-93F2-31768B828767}" srcOrd="0" destOrd="0" parTransId="{44348C23-28DD-4073-9428-871E2DDB9974}" sibTransId="{FAEE3A58-2021-42E6-9163-F8E667C399B9}"/>
    <dgm:cxn modelId="{48C5E586-3370-45D9-937C-FFB339DDFB6D}" srcId="{B069015E-4AD2-4AFA-B2EE-C827CB61AB11}" destId="{B8B65C8E-D90C-4B9C-8D3D-BD3948AB4C22}" srcOrd="0" destOrd="0" parTransId="{1AB2DCC0-675C-42F3-88DF-92644C17B9EB}" sibTransId="{B3092A61-50F9-45BA-964C-FD7E97088282}"/>
    <dgm:cxn modelId="{6D80D99A-8D0C-4AD4-A3FA-A28E3965E940}" type="presOf" srcId="{3EA8F87E-4C61-442E-8050-AA1198C4945A}" destId="{8A974E20-AA22-4101-8C8B-EEC7BEC03873}" srcOrd="0" destOrd="2" presId="urn:microsoft.com/office/officeart/2005/8/layout/StepDownProcess"/>
    <dgm:cxn modelId="{ADCD6FBC-D674-49BE-A9C9-E191A6B40FA6}" type="presOf" srcId="{B8B65C8E-D90C-4B9C-8D3D-BD3948AB4C22}" destId="{1BE79715-EB25-4BE0-8E4E-03177B5C2A4B}" srcOrd="0" destOrd="0" presId="urn:microsoft.com/office/officeart/2005/8/layout/StepDownProcess"/>
    <dgm:cxn modelId="{AB9184B0-C6A2-4938-9283-888A727E41FD}" type="presOf" srcId="{AA589DF4-F67E-455B-88BA-404DF54CA2DC}" destId="{A6A048C1-0BEB-414F-BD3F-DEFF7CF480C4}" srcOrd="0" destOrd="0" presId="urn:microsoft.com/office/officeart/2005/8/layout/StepDownProcess"/>
    <dgm:cxn modelId="{8E95F4B1-180F-4E33-913B-A8AF4A36539C}" srcId="{0E73C15C-0A35-4ADE-8415-715ADBDA9264}" destId="{AA589DF4-F67E-455B-88BA-404DF54CA2DC}" srcOrd="2" destOrd="0" parTransId="{37A8F54C-12C5-47D9-BF9A-EFF5BA28D2AB}" sibTransId="{DADD40CD-4F69-4572-BBC3-DC6318F1DE0F}"/>
    <dgm:cxn modelId="{D3DB2E61-A10E-4630-B2EE-5E7A64722CDE}" type="presOf" srcId="{0E73C15C-0A35-4ADE-8415-715ADBDA9264}" destId="{804401B4-4ABD-4E25-80F2-E3A34473627C}" srcOrd="0" destOrd="0" presId="urn:microsoft.com/office/officeart/2005/8/layout/StepDownProcess"/>
    <dgm:cxn modelId="{34004B83-361C-46C2-8397-45B40F37C0BD}" srcId="{6577FE23-8932-4ABA-87FA-BEB87EC3681E}" destId="{08377D75-E6A2-4ADA-A076-3740752F86E8}" srcOrd="1" destOrd="0" parTransId="{29437D13-2AB5-4A45-91FB-E87738CE1DCA}" sibTransId="{4705DFBD-4896-44AF-B70B-0100D5DF87C2}"/>
    <dgm:cxn modelId="{331CC981-3A78-46E8-92BD-120D92BF2BE9}" type="presOf" srcId="{5D87D0F4-BA7F-4F97-93F2-31768B828767}" destId="{9890E795-CBB6-4FA9-B524-065E9D12C199}" srcOrd="0" destOrd="0" presId="urn:microsoft.com/office/officeart/2005/8/layout/StepDownProcess"/>
    <dgm:cxn modelId="{28814C89-C82A-433A-B610-126962605CAE}" type="presOf" srcId="{8E29F24C-6D22-49CE-864C-A6AAF503F1EC}" destId="{8A974E20-AA22-4101-8C8B-EEC7BEC03873}" srcOrd="0" destOrd="0" presId="urn:microsoft.com/office/officeart/2005/8/layout/StepDownProcess"/>
    <dgm:cxn modelId="{65856B63-D9AD-49B1-94D5-814EE0A3A2B7}" srcId="{0E73C15C-0A35-4ADE-8415-715ADBDA9264}" destId="{6577FE23-8932-4ABA-87FA-BEB87EC3681E}" srcOrd="1" destOrd="0" parTransId="{756A2179-14E6-441B-B0F5-5F90008D2AF8}" sibTransId="{3161560F-9FBF-42F7-8E76-5554FBBFB0E8}"/>
    <dgm:cxn modelId="{EA12AF59-96AB-4328-BD04-D5C4047FDFA0}" srcId="{0E73C15C-0A35-4ADE-8415-715ADBDA9264}" destId="{B069015E-4AD2-4AFA-B2EE-C827CB61AB11}" srcOrd="0" destOrd="0" parTransId="{C35E0390-8AB6-4F6F-971A-8F61CC455904}" sibTransId="{E09ED64F-E507-472D-94F8-F24E7B505C58}"/>
    <dgm:cxn modelId="{44B25EA9-80C5-485D-89A5-B4A5B4E469B2}" type="presOf" srcId="{08377D75-E6A2-4ADA-A076-3740752F86E8}" destId="{8A974E20-AA22-4101-8C8B-EEC7BEC03873}" srcOrd="0" destOrd="1" presId="urn:microsoft.com/office/officeart/2005/8/layout/StepDownProcess"/>
    <dgm:cxn modelId="{189AFBC0-7395-4FC8-AAA4-2B520EE5F9CC}" type="presParOf" srcId="{804401B4-4ABD-4E25-80F2-E3A34473627C}" destId="{3F7ED261-36B1-4AA8-B68B-A34B498436D5}" srcOrd="0" destOrd="0" presId="urn:microsoft.com/office/officeart/2005/8/layout/StepDownProcess"/>
    <dgm:cxn modelId="{3FC9766E-8B83-4DD1-BAE1-F75F96529201}" type="presParOf" srcId="{3F7ED261-36B1-4AA8-B68B-A34B498436D5}" destId="{BF55B061-DDD6-4ADD-9697-D74D25A85552}" srcOrd="0" destOrd="0" presId="urn:microsoft.com/office/officeart/2005/8/layout/StepDownProcess"/>
    <dgm:cxn modelId="{D0D40148-3AD7-4FAD-AF33-90FE658D684E}" type="presParOf" srcId="{3F7ED261-36B1-4AA8-B68B-A34B498436D5}" destId="{9035DA92-F678-4E78-9612-FABFA51B2999}" srcOrd="1" destOrd="0" presId="urn:microsoft.com/office/officeart/2005/8/layout/StepDownProcess"/>
    <dgm:cxn modelId="{5724B7FD-4BBD-4623-A172-C8BE1B76A276}" type="presParOf" srcId="{3F7ED261-36B1-4AA8-B68B-A34B498436D5}" destId="{1BE79715-EB25-4BE0-8E4E-03177B5C2A4B}" srcOrd="2" destOrd="0" presId="urn:microsoft.com/office/officeart/2005/8/layout/StepDownProcess"/>
    <dgm:cxn modelId="{D2FF144B-A092-48F8-96E7-A2CB98C6381A}" type="presParOf" srcId="{804401B4-4ABD-4E25-80F2-E3A34473627C}" destId="{9A3ACC4E-9E27-4ED9-98DA-3797A6F83F3A}" srcOrd="1" destOrd="0" presId="urn:microsoft.com/office/officeart/2005/8/layout/StepDownProcess"/>
    <dgm:cxn modelId="{9198DCFF-FF5B-49BB-B762-3617E073FA42}" type="presParOf" srcId="{804401B4-4ABD-4E25-80F2-E3A34473627C}" destId="{E5D00ED8-8342-4A29-9C29-658F6E3078D3}" srcOrd="2" destOrd="0" presId="urn:microsoft.com/office/officeart/2005/8/layout/StepDownProcess"/>
    <dgm:cxn modelId="{3CC9BCAD-2736-43C8-B38C-5AE12E66CBB5}" type="presParOf" srcId="{E5D00ED8-8342-4A29-9C29-658F6E3078D3}" destId="{EE6CC2BE-F1DB-482C-8453-FC3AD8691537}" srcOrd="0" destOrd="0" presId="urn:microsoft.com/office/officeart/2005/8/layout/StepDownProcess"/>
    <dgm:cxn modelId="{3676546F-EECC-4BC7-A756-EBCD79D742BC}" type="presParOf" srcId="{E5D00ED8-8342-4A29-9C29-658F6E3078D3}" destId="{987CEE89-2344-4C75-B810-E789D2443062}" srcOrd="1" destOrd="0" presId="urn:microsoft.com/office/officeart/2005/8/layout/StepDownProcess"/>
    <dgm:cxn modelId="{4084BB1C-C0CE-49F6-870C-5BF8DCCA03DD}" type="presParOf" srcId="{E5D00ED8-8342-4A29-9C29-658F6E3078D3}" destId="{8A974E20-AA22-4101-8C8B-EEC7BEC03873}" srcOrd="2" destOrd="0" presId="urn:microsoft.com/office/officeart/2005/8/layout/StepDownProcess"/>
    <dgm:cxn modelId="{2DE111B5-41D8-484C-8D2E-5E258CA59161}" type="presParOf" srcId="{804401B4-4ABD-4E25-80F2-E3A34473627C}" destId="{79FD7904-53D4-470B-AB5E-2755D6E3F0BD}" srcOrd="3" destOrd="0" presId="urn:microsoft.com/office/officeart/2005/8/layout/StepDownProcess"/>
    <dgm:cxn modelId="{9DDEFE39-95BD-4C05-B1E4-168CDE9778A7}" type="presParOf" srcId="{804401B4-4ABD-4E25-80F2-E3A34473627C}" destId="{0975A045-F369-4AD5-8579-A75AB520A4DC}" srcOrd="4" destOrd="0" presId="urn:microsoft.com/office/officeart/2005/8/layout/StepDownProcess"/>
    <dgm:cxn modelId="{5066F2F7-4ACB-4386-AC3B-F27B75D280B3}" type="presParOf" srcId="{0975A045-F369-4AD5-8579-A75AB520A4DC}" destId="{A6A048C1-0BEB-414F-BD3F-DEFF7CF480C4}" srcOrd="0" destOrd="0" presId="urn:microsoft.com/office/officeart/2005/8/layout/StepDownProcess"/>
    <dgm:cxn modelId="{8309E59A-8D91-4257-BD6C-925C4DFE9121}" type="presParOf" srcId="{0975A045-F369-4AD5-8579-A75AB520A4DC}" destId="{9890E795-CBB6-4FA9-B524-065E9D12C199}"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5684A-B3E2-433F-AB5F-578F3C6B7B38}">
      <dsp:nvSpPr>
        <dsp:cNvPr id="0" name=""/>
        <dsp:cNvSpPr/>
      </dsp:nvSpPr>
      <dsp:spPr>
        <a:xfrm>
          <a:off x="6708339" y="1130679"/>
          <a:ext cx="139870" cy="1090992"/>
        </a:xfrm>
        <a:custGeom>
          <a:avLst/>
          <a:gdLst/>
          <a:ahLst/>
          <a:cxnLst/>
          <a:rect l="0" t="0" r="0" b="0"/>
          <a:pathLst>
            <a:path>
              <a:moveTo>
                <a:pt x="0" y="0"/>
              </a:moveTo>
              <a:lnTo>
                <a:pt x="0" y="1090992"/>
              </a:lnTo>
              <a:lnTo>
                <a:pt x="139870" y="109099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498484-CF54-402B-B1C6-353CD1D412D5}">
      <dsp:nvSpPr>
        <dsp:cNvPr id="0" name=""/>
        <dsp:cNvSpPr/>
      </dsp:nvSpPr>
      <dsp:spPr>
        <a:xfrm>
          <a:off x="6708339" y="1130679"/>
          <a:ext cx="139870" cy="428937"/>
        </a:xfrm>
        <a:custGeom>
          <a:avLst/>
          <a:gdLst/>
          <a:ahLst/>
          <a:cxnLst/>
          <a:rect l="0" t="0" r="0" b="0"/>
          <a:pathLst>
            <a:path>
              <a:moveTo>
                <a:pt x="0" y="0"/>
              </a:moveTo>
              <a:lnTo>
                <a:pt x="0" y="428937"/>
              </a:lnTo>
              <a:lnTo>
                <a:pt x="139870" y="4289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256821-37DF-45C6-8A6C-441C5C26BF63}">
      <dsp:nvSpPr>
        <dsp:cNvPr id="0" name=""/>
        <dsp:cNvSpPr/>
      </dsp:nvSpPr>
      <dsp:spPr>
        <a:xfrm>
          <a:off x="5388890" y="468624"/>
          <a:ext cx="1692436" cy="195819"/>
        </a:xfrm>
        <a:custGeom>
          <a:avLst/>
          <a:gdLst/>
          <a:ahLst/>
          <a:cxnLst/>
          <a:rect l="0" t="0" r="0" b="0"/>
          <a:pathLst>
            <a:path>
              <a:moveTo>
                <a:pt x="0" y="0"/>
              </a:moveTo>
              <a:lnTo>
                <a:pt x="0" y="97909"/>
              </a:lnTo>
              <a:lnTo>
                <a:pt x="1692436" y="97909"/>
              </a:lnTo>
              <a:lnTo>
                <a:pt x="1692436" y="19581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06D12-4FC4-4BB1-9F9F-0086600247D2}">
      <dsp:nvSpPr>
        <dsp:cNvPr id="0" name=""/>
        <dsp:cNvSpPr/>
      </dsp:nvSpPr>
      <dsp:spPr>
        <a:xfrm>
          <a:off x="5388890" y="468624"/>
          <a:ext cx="434746" cy="437357"/>
        </a:xfrm>
        <a:custGeom>
          <a:avLst/>
          <a:gdLst/>
          <a:ahLst/>
          <a:cxnLst/>
          <a:rect l="0" t="0" r="0" b="0"/>
          <a:pathLst>
            <a:path>
              <a:moveTo>
                <a:pt x="0" y="0"/>
              </a:moveTo>
              <a:lnTo>
                <a:pt x="0" y="339447"/>
              </a:lnTo>
              <a:lnTo>
                <a:pt x="434746" y="339447"/>
              </a:lnTo>
              <a:lnTo>
                <a:pt x="434746" y="43735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C066D-44B2-4A1C-9644-02D960663801}">
      <dsp:nvSpPr>
        <dsp:cNvPr id="0" name=""/>
        <dsp:cNvSpPr/>
      </dsp:nvSpPr>
      <dsp:spPr>
        <a:xfrm>
          <a:off x="3804779" y="1165186"/>
          <a:ext cx="139870" cy="3707095"/>
        </a:xfrm>
        <a:custGeom>
          <a:avLst/>
          <a:gdLst/>
          <a:ahLst/>
          <a:cxnLst/>
          <a:rect l="0" t="0" r="0" b="0"/>
          <a:pathLst>
            <a:path>
              <a:moveTo>
                <a:pt x="0" y="0"/>
              </a:moveTo>
              <a:lnTo>
                <a:pt x="0" y="3707095"/>
              </a:lnTo>
              <a:lnTo>
                <a:pt x="139870" y="37070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A5B663-FE58-49DB-8095-DB67975F865E}">
      <dsp:nvSpPr>
        <dsp:cNvPr id="0" name=""/>
        <dsp:cNvSpPr/>
      </dsp:nvSpPr>
      <dsp:spPr>
        <a:xfrm>
          <a:off x="3804779" y="1165186"/>
          <a:ext cx="139870" cy="3077158"/>
        </a:xfrm>
        <a:custGeom>
          <a:avLst/>
          <a:gdLst/>
          <a:ahLst/>
          <a:cxnLst/>
          <a:rect l="0" t="0" r="0" b="0"/>
          <a:pathLst>
            <a:path>
              <a:moveTo>
                <a:pt x="0" y="0"/>
              </a:moveTo>
              <a:lnTo>
                <a:pt x="0" y="3077158"/>
              </a:lnTo>
              <a:lnTo>
                <a:pt x="139870" y="307715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07CB6B-B81A-4FDC-A401-7F0D5024189F}">
      <dsp:nvSpPr>
        <dsp:cNvPr id="0" name=""/>
        <dsp:cNvSpPr/>
      </dsp:nvSpPr>
      <dsp:spPr>
        <a:xfrm>
          <a:off x="3804779" y="1165186"/>
          <a:ext cx="139870" cy="2415102"/>
        </a:xfrm>
        <a:custGeom>
          <a:avLst/>
          <a:gdLst/>
          <a:ahLst/>
          <a:cxnLst/>
          <a:rect l="0" t="0" r="0" b="0"/>
          <a:pathLst>
            <a:path>
              <a:moveTo>
                <a:pt x="0" y="0"/>
              </a:moveTo>
              <a:lnTo>
                <a:pt x="0" y="2415102"/>
              </a:lnTo>
              <a:lnTo>
                <a:pt x="139870" y="241510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33EB6-0007-4732-939A-7F7BE8B19BE8}">
      <dsp:nvSpPr>
        <dsp:cNvPr id="0" name=""/>
        <dsp:cNvSpPr/>
      </dsp:nvSpPr>
      <dsp:spPr>
        <a:xfrm>
          <a:off x="3804779" y="1165186"/>
          <a:ext cx="139870" cy="1753047"/>
        </a:xfrm>
        <a:custGeom>
          <a:avLst/>
          <a:gdLst/>
          <a:ahLst/>
          <a:cxnLst/>
          <a:rect l="0" t="0" r="0" b="0"/>
          <a:pathLst>
            <a:path>
              <a:moveTo>
                <a:pt x="0" y="0"/>
              </a:moveTo>
              <a:lnTo>
                <a:pt x="0" y="1753047"/>
              </a:lnTo>
              <a:lnTo>
                <a:pt x="139870" y="175304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DE62CD-2E17-41F4-8488-346B96CA76E6}">
      <dsp:nvSpPr>
        <dsp:cNvPr id="0" name=""/>
        <dsp:cNvSpPr/>
      </dsp:nvSpPr>
      <dsp:spPr>
        <a:xfrm>
          <a:off x="3804779" y="1165186"/>
          <a:ext cx="139870" cy="1090992"/>
        </a:xfrm>
        <a:custGeom>
          <a:avLst/>
          <a:gdLst/>
          <a:ahLst/>
          <a:cxnLst/>
          <a:rect l="0" t="0" r="0" b="0"/>
          <a:pathLst>
            <a:path>
              <a:moveTo>
                <a:pt x="0" y="0"/>
              </a:moveTo>
              <a:lnTo>
                <a:pt x="0" y="1090992"/>
              </a:lnTo>
              <a:lnTo>
                <a:pt x="139870" y="109099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25B9FC-2AA7-4671-B437-E4FCDDB8316F}">
      <dsp:nvSpPr>
        <dsp:cNvPr id="0" name=""/>
        <dsp:cNvSpPr/>
      </dsp:nvSpPr>
      <dsp:spPr>
        <a:xfrm>
          <a:off x="3804779" y="1165186"/>
          <a:ext cx="139870" cy="428937"/>
        </a:xfrm>
        <a:custGeom>
          <a:avLst/>
          <a:gdLst/>
          <a:ahLst/>
          <a:cxnLst/>
          <a:rect l="0" t="0" r="0" b="0"/>
          <a:pathLst>
            <a:path>
              <a:moveTo>
                <a:pt x="0" y="0"/>
              </a:moveTo>
              <a:lnTo>
                <a:pt x="0" y="428937"/>
              </a:lnTo>
              <a:lnTo>
                <a:pt x="139870" y="4289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F79683-B02F-4CD9-B012-0CE316559983}">
      <dsp:nvSpPr>
        <dsp:cNvPr id="0" name=""/>
        <dsp:cNvSpPr/>
      </dsp:nvSpPr>
      <dsp:spPr>
        <a:xfrm>
          <a:off x="4177768" y="468624"/>
          <a:ext cx="1211122" cy="230325"/>
        </a:xfrm>
        <a:custGeom>
          <a:avLst/>
          <a:gdLst/>
          <a:ahLst/>
          <a:cxnLst/>
          <a:rect l="0" t="0" r="0" b="0"/>
          <a:pathLst>
            <a:path>
              <a:moveTo>
                <a:pt x="1211122" y="0"/>
              </a:moveTo>
              <a:lnTo>
                <a:pt x="1211122" y="132415"/>
              </a:lnTo>
              <a:lnTo>
                <a:pt x="0" y="132415"/>
              </a:lnTo>
              <a:lnTo>
                <a:pt x="0" y="23032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7400F-50DF-43F7-A6A6-558B53DC9AD0}">
      <dsp:nvSpPr>
        <dsp:cNvPr id="0" name=""/>
        <dsp:cNvSpPr/>
      </dsp:nvSpPr>
      <dsp:spPr>
        <a:xfrm>
          <a:off x="2288094" y="1113429"/>
          <a:ext cx="260849" cy="1882437"/>
        </a:xfrm>
        <a:custGeom>
          <a:avLst/>
          <a:gdLst/>
          <a:ahLst/>
          <a:cxnLst/>
          <a:rect l="0" t="0" r="0" b="0"/>
          <a:pathLst>
            <a:path>
              <a:moveTo>
                <a:pt x="0" y="0"/>
              </a:moveTo>
              <a:lnTo>
                <a:pt x="0" y="1882437"/>
              </a:lnTo>
              <a:lnTo>
                <a:pt x="260849" y="18824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3EC73-D5F5-47B6-B322-05E61FA38C4E}">
      <dsp:nvSpPr>
        <dsp:cNvPr id="0" name=""/>
        <dsp:cNvSpPr/>
      </dsp:nvSpPr>
      <dsp:spPr>
        <a:xfrm>
          <a:off x="2288094" y="1113429"/>
          <a:ext cx="260849" cy="1220382"/>
        </a:xfrm>
        <a:custGeom>
          <a:avLst/>
          <a:gdLst/>
          <a:ahLst/>
          <a:cxnLst/>
          <a:rect l="0" t="0" r="0" b="0"/>
          <a:pathLst>
            <a:path>
              <a:moveTo>
                <a:pt x="0" y="0"/>
              </a:moveTo>
              <a:lnTo>
                <a:pt x="0" y="1220382"/>
              </a:lnTo>
              <a:lnTo>
                <a:pt x="260849" y="122038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52B9E-2DF0-48B8-B605-285DF7E4E9BA}">
      <dsp:nvSpPr>
        <dsp:cNvPr id="0" name=""/>
        <dsp:cNvSpPr/>
      </dsp:nvSpPr>
      <dsp:spPr>
        <a:xfrm>
          <a:off x="2288094" y="1113429"/>
          <a:ext cx="260849" cy="558327"/>
        </a:xfrm>
        <a:custGeom>
          <a:avLst/>
          <a:gdLst/>
          <a:ahLst/>
          <a:cxnLst/>
          <a:rect l="0" t="0" r="0" b="0"/>
          <a:pathLst>
            <a:path>
              <a:moveTo>
                <a:pt x="0" y="0"/>
              </a:moveTo>
              <a:lnTo>
                <a:pt x="0" y="558327"/>
              </a:lnTo>
              <a:lnTo>
                <a:pt x="260849" y="55832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4091D-7A12-4B45-8AA9-C91892F40182}">
      <dsp:nvSpPr>
        <dsp:cNvPr id="0" name=""/>
        <dsp:cNvSpPr/>
      </dsp:nvSpPr>
      <dsp:spPr>
        <a:xfrm>
          <a:off x="2661083" y="468624"/>
          <a:ext cx="2727807" cy="178568"/>
        </a:xfrm>
        <a:custGeom>
          <a:avLst/>
          <a:gdLst/>
          <a:ahLst/>
          <a:cxnLst/>
          <a:rect l="0" t="0" r="0" b="0"/>
          <a:pathLst>
            <a:path>
              <a:moveTo>
                <a:pt x="2727807" y="0"/>
              </a:moveTo>
              <a:lnTo>
                <a:pt x="2727807" y="80658"/>
              </a:lnTo>
              <a:lnTo>
                <a:pt x="0" y="80658"/>
              </a:lnTo>
              <a:lnTo>
                <a:pt x="0" y="17856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14C7D-4DA1-4C2D-BA44-F254C0716F14}">
      <dsp:nvSpPr>
        <dsp:cNvPr id="0" name=""/>
        <dsp:cNvSpPr/>
      </dsp:nvSpPr>
      <dsp:spPr>
        <a:xfrm>
          <a:off x="4922654" y="2388"/>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CO" sz="700" kern="1200" dirty="0" smtClean="0"/>
            <a:t>Implementación de políticas públicas</a:t>
          </a:r>
          <a:endParaRPr lang="es-CO" sz="700" kern="1200" dirty="0">
            <a:latin typeface="Verdana" pitchFamily="34" charset="0"/>
            <a:ea typeface="Verdana" pitchFamily="34" charset="0"/>
            <a:cs typeface="Verdana" pitchFamily="34" charset="0"/>
          </a:endParaRPr>
        </a:p>
      </dsp:txBody>
      <dsp:txXfrm>
        <a:off x="4922654" y="2388"/>
        <a:ext cx="932472" cy="466236"/>
      </dsp:txXfrm>
    </dsp:sp>
    <dsp:sp modelId="{6FF0F136-92DC-4B50-BA6E-51E8FE1C0443}">
      <dsp:nvSpPr>
        <dsp:cNvPr id="0" name=""/>
        <dsp:cNvSpPr/>
      </dsp:nvSpPr>
      <dsp:spPr>
        <a:xfrm>
          <a:off x="2194847" y="647193"/>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CO" sz="700" kern="1200" dirty="0" smtClean="0"/>
            <a:t>Implementación diseños institucionales y organizacionales.</a:t>
          </a:r>
          <a:endParaRPr lang="es-CO" sz="700" b="1" kern="1200" dirty="0">
            <a:latin typeface="Verdana" pitchFamily="34" charset="0"/>
            <a:ea typeface="Verdana" pitchFamily="34" charset="0"/>
            <a:cs typeface="Verdana" pitchFamily="34" charset="0"/>
          </a:endParaRPr>
        </a:p>
      </dsp:txBody>
      <dsp:txXfrm>
        <a:off x="2194847" y="647193"/>
        <a:ext cx="932472" cy="466236"/>
      </dsp:txXfrm>
    </dsp:sp>
    <dsp:sp modelId="{CDB50F7B-533F-475C-B477-F9007D016634}">
      <dsp:nvSpPr>
        <dsp:cNvPr id="0" name=""/>
        <dsp:cNvSpPr/>
      </dsp:nvSpPr>
      <dsp:spPr>
        <a:xfrm>
          <a:off x="2548944" y="1438638"/>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Enfoques de arriba hacia abajo (top-</a:t>
          </a:r>
          <a:r>
            <a:rPr lang="es-ES_tradnl" sz="700" kern="1200" dirty="0" err="1" smtClean="0"/>
            <a:t>down</a:t>
          </a:r>
          <a:r>
            <a:rPr lang="es-ES_tradnl" sz="700" kern="1200" dirty="0" smtClean="0"/>
            <a:t>)</a:t>
          </a:r>
          <a:endParaRPr lang="es-CO" sz="700" kern="1200" dirty="0">
            <a:latin typeface="Verdana" pitchFamily="34" charset="0"/>
            <a:ea typeface="Verdana" pitchFamily="34" charset="0"/>
            <a:cs typeface="Verdana" pitchFamily="34" charset="0"/>
          </a:endParaRPr>
        </a:p>
      </dsp:txBody>
      <dsp:txXfrm>
        <a:off x="2548944" y="1438638"/>
        <a:ext cx="932472" cy="466236"/>
      </dsp:txXfrm>
    </dsp:sp>
    <dsp:sp modelId="{3E5D2B02-6DF8-41CE-ADA1-8D3B15E8193B}">
      <dsp:nvSpPr>
        <dsp:cNvPr id="0" name=""/>
        <dsp:cNvSpPr/>
      </dsp:nvSpPr>
      <dsp:spPr>
        <a:xfrm>
          <a:off x="2548944" y="2100693"/>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Modelos de abajo hacia arriba (</a:t>
          </a:r>
          <a:r>
            <a:rPr lang="es-ES_tradnl" sz="700" kern="1200" dirty="0" err="1" smtClean="0"/>
            <a:t>bottom</a:t>
          </a:r>
          <a:r>
            <a:rPr lang="es-ES_tradnl" sz="700" kern="1200" dirty="0" smtClean="0"/>
            <a:t>-up)</a:t>
          </a:r>
          <a:endParaRPr lang="en-US" sz="700" kern="1200" dirty="0"/>
        </a:p>
      </dsp:txBody>
      <dsp:txXfrm>
        <a:off x="2548944" y="2100693"/>
        <a:ext cx="932472" cy="466236"/>
      </dsp:txXfrm>
    </dsp:sp>
    <dsp:sp modelId="{1AFCDD16-6DC3-4C71-B1BE-1881975A23E8}">
      <dsp:nvSpPr>
        <dsp:cNvPr id="0" name=""/>
        <dsp:cNvSpPr/>
      </dsp:nvSpPr>
      <dsp:spPr>
        <a:xfrm>
          <a:off x="2548944" y="2762748"/>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Modelos mixtos, híbridos o mezclas</a:t>
          </a:r>
          <a:endParaRPr lang="en-US" sz="700" kern="1200" dirty="0"/>
        </a:p>
      </dsp:txBody>
      <dsp:txXfrm>
        <a:off x="2548944" y="2762748"/>
        <a:ext cx="932472" cy="466236"/>
      </dsp:txXfrm>
    </dsp:sp>
    <dsp:sp modelId="{93B31E51-9B7E-41CE-90D0-37F296EC3C0E}">
      <dsp:nvSpPr>
        <dsp:cNvPr id="0" name=""/>
        <dsp:cNvSpPr/>
      </dsp:nvSpPr>
      <dsp:spPr>
        <a:xfrm>
          <a:off x="3711532" y="698950"/>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CO" sz="700" kern="1200" dirty="0" smtClean="0"/>
            <a:t>Modelos de análisis de implementación y propuestas normativas</a:t>
          </a:r>
          <a:endParaRPr lang="es-CO" sz="700" b="1" kern="1200" dirty="0">
            <a:latin typeface="Verdana" pitchFamily="34" charset="0"/>
            <a:ea typeface="Verdana" pitchFamily="34" charset="0"/>
            <a:cs typeface="Verdana" pitchFamily="34" charset="0"/>
          </a:endParaRPr>
        </a:p>
      </dsp:txBody>
      <dsp:txXfrm>
        <a:off x="3711532" y="698950"/>
        <a:ext cx="932472" cy="466236"/>
      </dsp:txXfrm>
    </dsp:sp>
    <dsp:sp modelId="{DF0D9FE3-4F0B-42FB-AB74-61BB48E6A7FB}">
      <dsp:nvSpPr>
        <dsp:cNvPr id="0" name=""/>
        <dsp:cNvSpPr/>
      </dsp:nvSpPr>
      <dsp:spPr>
        <a:xfrm>
          <a:off x="3944650" y="1361005"/>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Donald Van Mater y Carl E. van </a:t>
          </a:r>
          <a:r>
            <a:rPr lang="es-ES_tradnl" sz="700" kern="1200" dirty="0" err="1" smtClean="0"/>
            <a:t>Horn</a:t>
          </a:r>
          <a:r>
            <a:rPr lang="es-ES_tradnl" sz="700" kern="1200" dirty="0" smtClean="0"/>
            <a:t> (1975)</a:t>
          </a:r>
          <a:endParaRPr lang="es-CO" sz="700" kern="1200" dirty="0">
            <a:latin typeface="Verdana" pitchFamily="34" charset="0"/>
            <a:ea typeface="Verdana" pitchFamily="34" charset="0"/>
            <a:cs typeface="Verdana" pitchFamily="34" charset="0"/>
          </a:endParaRPr>
        </a:p>
      </dsp:txBody>
      <dsp:txXfrm>
        <a:off x="3944650" y="1361005"/>
        <a:ext cx="932472" cy="466236"/>
      </dsp:txXfrm>
    </dsp:sp>
    <dsp:sp modelId="{012681BC-21AE-4493-AE4A-655C35C88287}">
      <dsp:nvSpPr>
        <dsp:cNvPr id="0" name=""/>
        <dsp:cNvSpPr/>
      </dsp:nvSpPr>
      <dsp:spPr>
        <a:xfrm>
          <a:off x="3944650" y="2023060"/>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Paul A. </a:t>
          </a:r>
          <a:r>
            <a:rPr lang="es-ES_tradnl" sz="700" kern="1200" dirty="0" err="1" smtClean="0"/>
            <a:t>Sabatier</a:t>
          </a:r>
          <a:r>
            <a:rPr lang="es-ES_tradnl" sz="700" kern="1200" dirty="0" smtClean="0"/>
            <a:t> y Daniel A. </a:t>
          </a:r>
          <a:r>
            <a:rPr lang="es-ES_tradnl" sz="700" kern="1200" dirty="0" err="1" smtClean="0"/>
            <a:t>Mazmanian</a:t>
          </a:r>
          <a:r>
            <a:rPr lang="es-ES_tradnl" sz="700" kern="1200" dirty="0" smtClean="0"/>
            <a:t> (1979, 1986, 2000)</a:t>
          </a:r>
          <a:endParaRPr lang="es-CO" sz="700" kern="1200" dirty="0">
            <a:latin typeface="Verdana" pitchFamily="34" charset="0"/>
            <a:ea typeface="Verdana" pitchFamily="34" charset="0"/>
            <a:cs typeface="Verdana" pitchFamily="34" charset="0"/>
          </a:endParaRPr>
        </a:p>
      </dsp:txBody>
      <dsp:txXfrm>
        <a:off x="3944650" y="2023060"/>
        <a:ext cx="932472" cy="466236"/>
      </dsp:txXfrm>
    </dsp:sp>
    <dsp:sp modelId="{16E3AE98-7B44-4C03-B38A-1BAC5B77B26F}">
      <dsp:nvSpPr>
        <dsp:cNvPr id="0" name=""/>
        <dsp:cNvSpPr/>
      </dsp:nvSpPr>
      <dsp:spPr>
        <a:xfrm>
          <a:off x="3944650" y="2685115"/>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Martin </a:t>
          </a:r>
          <a:r>
            <a:rPr lang="es-ES_tradnl" sz="700" kern="1200" dirty="0" err="1" smtClean="0"/>
            <a:t>Rein</a:t>
          </a:r>
          <a:r>
            <a:rPr lang="es-ES_tradnl" sz="700" kern="1200" dirty="0" smtClean="0"/>
            <a:t> y </a:t>
          </a:r>
          <a:r>
            <a:rPr lang="es-ES_tradnl" sz="700" kern="1200" dirty="0" err="1" smtClean="0"/>
            <a:t>Francine</a:t>
          </a:r>
          <a:r>
            <a:rPr lang="es-ES_tradnl" sz="700" kern="1200" dirty="0" smtClean="0"/>
            <a:t> </a:t>
          </a:r>
          <a:r>
            <a:rPr lang="es-ES_tradnl" sz="700" kern="1200" dirty="0" err="1" smtClean="0"/>
            <a:t>Rabinovitz</a:t>
          </a:r>
          <a:r>
            <a:rPr lang="es-ES_tradnl" sz="700" kern="1200" dirty="0" smtClean="0"/>
            <a:t> (1978)</a:t>
          </a:r>
          <a:endParaRPr lang="en-US" sz="700" kern="1200" dirty="0"/>
        </a:p>
      </dsp:txBody>
      <dsp:txXfrm>
        <a:off x="3944650" y="2685115"/>
        <a:ext cx="932472" cy="466236"/>
      </dsp:txXfrm>
    </dsp:sp>
    <dsp:sp modelId="{D7035009-92E4-456F-BE34-7DD535FD32DE}">
      <dsp:nvSpPr>
        <dsp:cNvPr id="0" name=""/>
        <dsp:cNvSpPr/>
      </dsp:nvSpPr>
      <dsp:spPr>
        <a:xfrm>
          <a:off x="3944650" y="3347170"/>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Robert </a:t>
          </a:r>
          <a:r>
            <a:rPr lang="es-ES_tradnl" sz="700" kern="1200" dirty="0" err="1" smtClean="0"/>
            <a:t>Stoker</a:t>
          </a:r>
          <a:r>
            <a:rPr lang="es-ES_tradnl" sz="700" kern="1200" dirty="0" smtClean="0"/>
            <a:t> (1989)</a:t>
          </a:r>
          <a:r>
            <a:rPr lang="es-CO" sz="700" kern="1200" dirty="0" smtClean="0"/>
            <a:t>x</a:t>
          </a:r>
          <a:endParaRPr lang="en-US" sz="700" kern="1200" dirty="0"/>
        </a:p>
      </dsp:txBody>
      <dsp:txXfrm>
        <a:off x="3944650" y="3347170"/>
        <a:ext cx="932472" cy="466236"/>
      </dsp:txXfrm>
    </dsp:sp>
    <dsp:sp modelId="{8F4CBC1C-F443-40F3-A40E-82366BA788D4}">
      <dsp:nvSpPr>
        <dsp:cNvPr id="0" name=""/>
        <dsp:cNvSpPr/>
      </dsp:nvSpPr>
      <dsp:spPr>
        <a:xfrm>
          <a:off x="3944650" y="4009226"/>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Modelo de gobernanza</a:t>
          </a:r>
          <a:endParaRPr lang="en-US" sz="700" kern="1200" dirty="0"/>
        </a:p>
      </dsp:txBody>
      <dsp:txXfrm>
        <a:off x="3944650" y="4009226"/>
        <a:ext cx="932472" cy="466236"/>
      </dsp:txXfrm>
    </dsp:sp>
    <dsp:sp modelId="{D81642A5-0FD1-4D41-B928-3FCAA46905C2}">
      <dsp:nvSpPr>
        <dsp:cNvPr id="0" name=""/>
        <dsp:cNvSpPr/>
      </dsp:nvSpPr>
      <dsp:spPr>
        <a:xfrm>
          <a:off x="3944650" y="4639163"/>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El proceso de implementación como un proceso de adaptación y aprendizaje</a:t>
          </a:r>
          <a:endParaRPr lang="en-US" sz="700" kern="1200" dirty="0"/>
        </a:p>
      </dsp:txBody>
      <dsp:txXfrm>
        <a:off x="3944650" y="4639163"/>
        <a:ext cx="932472" cy="466236"/>
      </dsp:txXfrm>
    </dsp:sp>
    <dsp:sp modelId="{0BDADB38-6E0E-4478-87DE-EC2A76434106}">
      <dsp:nvSpPr>
        <dsp:cNvPr id="0" name=""/>
        <dsp:cNvSpPr/>
      </dsp:nvSpPr>
      <dsp:spPr>
        <a:xfrm>
          <a:off x="5357401" y="905982"/>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CO" sz="700" kern="1200" dirty="0" smtClean="0"/>
            <a:t>Diferentes políticas, diferentes procesos de implementación </a:t>
          </a:r>
          <a:endParaRPr lang="es-CO" sz="700" b="1" kern="1200" dirty="0">
            <a:latin typeface="Verdana" pitchFamily="34" charset="0"/>
            <a:ea typeface="Verdana" pitchFamily="34" charset="0"/>
            <a:cs typeface="Verdana" pitchFamily="34" charset="0"/>
          </a:endParaRPr>
        </a:p>
      </dsp:txBody>
      <dsp:txXfrm>
        <a:off x="5357401" y="905982"/>
        <a:ext cx="932472" cy="466236"/>
      </dsp:txXfrm>
    </dsp:sp>
    <dsp:sp modelId="{E0884A49-BBEC-48E0-BE26-6016D6D7C763}">
      <dsp:nvSpPr>
        <dsp:cNvPr id="0" name=""/>
        <dsp:cNvSpPr/>
      </dsp:nvSpPr>
      <dsp:spPr>
        <a:xfrm>
          <a:off x="6615091" y="664443"/>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CO" sz="700" kern="1200" dirty="0" smtClean="0"/>
            <a:t>Reflexiones sobre el proceso de implementación en Colombia</a:t>
          </a:r>
          <a:endParaRPr lang="es-CO" sz="700" b="1" kern="1200" dirty="0">
            <a:latin typeface="Verdana" pitchFamily="34" charset="0"/>
            <a:ea typeface="Verdana" pitchFamily="34" charset="0"/>
            <a:cs typeface="Verdana" pitchFamily="34" charset="0"/>
          </a:endParaRPr>
        </a:p>
      </dsp:txBody>
      <dsp:txXfrm>
        <a:off x="6615091" y="664443"/>
        <a:ext cx="932472" cy="466236"/>
      </dsp:txXfrm>
    </dsp:sp>
    <dsp:sp modelId="{C2645804-95ED-4CE1-A7B9-2E21F2EE0599}">
      <dsp:nvSpPr>
        <dsp:cNvPr id="0" name=""/>
        <dsp:cNvSpPr/>
      </dsp:nvSpPr>
      <dsp:spPr>
        <a:xfrm>
          <a:off x="6848209" y="1326499"/>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Cambios en los procesos de implementación</a:t>
          </a:r>
          <a:endParaRPr lang="en-US" sz="700" kern="1200" dirty="0"/>
        </a:p>
      </dsp:txBody>
      <dsp:txXfrm>
        <a:off x="6848209" y="1326499"/>
        <a:ext cx="932472" cy="466236"/>
      </dsp:txXfrm>
    </dsp:sp>
    <dsp:sp modelId="{7D84E42D-B1FF-4A98-B9A0-5DFE3C04976A}">
      <dsp:nvSpPr>
        <dsp:cNvPr id="0" name=""/>
        <dsp:cNvSpPr/>
      </dsp:nvSpPr>
      <dsp:spPr>
        <a:xfrm>
          <a:off x="6848209" y="1988554"/>
          <a:ext cx="932472" cy="46623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s-ES_tradnl" sz="700" kern="1200" dirty="0" smtClean="0"/>
            <a:t>Retos de los procesos de implementación</a:t>
          </a:r>
          <a:endParaRPr lang="en-US" sz="700" kern="1200" dirty="0"/>
        </a:p>
      </dsp:txBody>
      <dsp:txXfrm>
        <a:off x="6848209" y="1988554"/>
        <a:ext cx="932472" cy="466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B061-DDD6-4ADD-9697-D74D25A85552}">
      <dsp:nvSpPr>
        <dsp:cNvPr id="0" name=""/>
        <dsp:cNvSpPr/>
      </dsp:nvSpPr>
      <dsp:spPr>
        <a:xfrm rot="5400000">
          <a:off x="278020" y="786302"/>
          <a:ext cx="476800" cy="542820"/>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35DA92-F678-4E78-9612-FABFA51B2999}">
      <dsp:nvSpPr>
        <dsp:cNvPr id="0" name=""/>
        <dsp:cNvSpPr/>
      </dsp:nvSpPr>
      <dsp:spPr>
        <a:xfrm>
          <a:off x="151694" y="257760"/>
          <a:ext cx="802651" cy="561829"/>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dirty="0" smtClean="0">
              <a:latin typeface="Verdana" pitchFamily="34" charset="0"/>
              <a:ea typeface="Verdana" pitchFamily="34" charset="0"/>
              <a:cs typeface="Verdana" pitchFamily="34" charset="0"/>
            </a:rPr>
            <a:t>Primero</a:t>
          </a:r>
          <a:endParaRPr lang="en-US" sz="1100" kern="1200" dirty="0"/>
        </a:p>
      </dsp:txBody>
      <dsp:txXfrm>
        <a:off x="179125" y="285191"/>
        <a:ext cx="747789" cy="506967"/>
      </dsp:txXfrm>
    </dsp:sp>
    <dsp:sp modelId="{1BE79715-EB25-4BE0-8E4E-03177B5C2A4B}">
      <dsp:nvSpPr>
        <dsp:cNvPr id="0" name=""/>
        <dsp:cNvSpPr/>
      </dsp:nvSpPr>
      <dsp:spPr>
        <a:xfrm>
          <a:off x="1007412" y="745937"/>
          <a:ext cx="4245708" cy="454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Los modelos de abajo hacia arriba que dan cuenta de nuevos actores y de la importancia de los contextos en los procesos de implementación, en su mayoría no permiten abordar la complejidad de actores, intereses y contextos que hoy participan en los procesos de implementación. </a:t>
          </a:r>
          <a:endParaRPr lang="en-US" sz="800" kern="1200" dirty="0">
            <a:latin typeface="Verdana" pitchFamily="34" charset="0"/>
            <a:ea typeface="Verdana" pitchFamily="34" charset="0"/>
            <a:cs typeface="Verdana" pitchFamily="34" charset="0"/>
          </a:endParaRPr>
        </a:p>
      </dsp:txBody>
      <dsp:txXfrm>
        <a:off x="1007412" y="745937"/>
        <a:ext cx="4245708" cy="454095"/>
      </dsp:txXfrm>
    </dsp:sp>
    <dsp:sp modelId="{EE6CC2BE-F1DB-482C-8453-FC3AD8691537}">
      <dsp:nvSpPr>
        <dsp:cNvPr id="0" name=""/>
        <dsp:cNvSpPr/>
      </dsp:nvSpPr>
      <dsp:spPr>
        <a:xfrm rot="5400000">
          <a:off x="1391259" y="1814863"/>
          <a:ext cx="476800" cy="542820"/>
        </a:xfrm>
        <a:prstGeom prst="bentUpArrow">
          <a:avLst>
            <a:gd name="adj1" fmla="val 32840"/>
            <a:gd name="adj2" fmla="val 25000"/>
            <a:gd name="adj3" fmla="val 35780"/>
          </a:avLst>
        </a:prstGeom>
        <a:solidFill>
          <a:schemeClr val="accent3">
            <a:tint val="50000"/>
            <a:hueOff val="1955671"/>
            <a:satOff val="100000"/>
            <a:lumOff val="105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CEE89-2344-4C75-B810-E789D2443062}">
      <dsp:nvSpPr>
        <dsp:cNvPr id="0" name=""/>
        <dsp:cNvSpPr/>
      </dsp:nvSpPr>
      <dsp:spPr>
        <a:xfrm>
          <a:off x="1264943" y="1286326"/>
          <a:ext cx="802651" cy="561829"/>
        </a:xfrm>
        <a:prstGeom prst="roundRect">
          <a:avLst>
            <a:gd name="adj" fmla="val 1667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dirty="0" smtClean="0">
              <a:latin typeface="Verdana" pitchFamily="34" charset="0"/>
              <a:ea typeface="Verdana" pitchFamily="34" charset="0"/>
              <a:cs typeface="Verdana" pitchFamily="34" charset="0"/>
            </a:rPr>
            <a:t>Segundo </a:t>
          </a:r>
          <a:endParaRPr lang="en-US" sz="1100" kern="1200" dirty="0"/>
        </a:p>
      </dsp:txBody>
      <dsp:txXfrm>
        <a:off x="1292374" y="1313757"/>
        <a:ext cx="747789" cy="506967"/>
      </dsp:txXfrm>
    </dsp:sp>
    <dsp:sp modelId="{8A974E20-AA22-4101-8C8B-EEC7BEC03873}">
      <dsp:nvSpPr>
        <dsp:cNvPr id="0" name=""/>
        <dsp:cNvSpPr/>
      </dsp:nvSpPr>
      <dsp:spPr>
        <a:xfrm>
          <a:off x="2155549" y="1346124"/>
          <a:ext cx="5484204" cy="6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just" defTabSz="355600">
            <a:lnSpc>
              <a:spcPct val="90000"/>
            </a:lnSpc>
            <a:spcBef>
              <a:spcPct val="0"/>
            </a:spcBef>
            <a:spcAft>
              <a:spcPct val="15000"/>
            </a:spcAft>
            <a:buChar char="••"/>
          </a:pPr>
          <a:endParaRPr lang="en-US" sz="800" kern="1200" dirty="0">
            <a:latin typeface="Verdana" pitchFamily="34" charset="0"/>
            <a:ea typeface="Verdana" pitchFamily="34" charset="0"/>
            <a:cs typeface="Verdana" pitchFamily="34" charset="0"/>
          </a:endParaRPr>
        </a:p>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Desde la perspectiva política, a pesar de reconocer elementos políticos en los procesos de implementación, estos no profundizan en al menos tres aspectos importantes: la comprensión de la dinámica no monolítica del Estado y sus burocracias; evidenciar cómo los procesos de implementación son escenarios donde los diversos actores promueven la concreción de sus proyectos políticos; abordar los límites de la gobernanza en la superación de las pugnas políticas.</a:t>
          </a:r>
          <a:endParaRPr lang="en-US" sz="800" kern="1200" dirty="0">
            <a:latin typeface="Verdana" pitchFamily="34" charset="0"/>
            <a:ea typeface="Verdana" pitchFamily="34" charset="0"/>
            <a:cs typeface="Verdana" pitchFamily="34" charset="0"/>
          </a:endParaRPr>
        </a:p>
        <a:p>
          <a:pPr marL="57150" lvl="1" indent="-57150" algn="just" defTabSz="355600">
            <a:lnSpc>
              <a:spcPct val="90000"/>
            </a:lnSpc>
            <a:spcBef>
              <a:spcPct val="0"/>
            </a:spcBef>
            <a:spcAft>
              <a:spcPct val="15000"/>
            </a:spcAft>
            <a:buChar char="••"/>
          </a:pPr>
          <a:endParaRPr lang="en-US" sz="800" kern="1200" dirty="0">
            <a:latin typeface="Verdana" pitchFamily="34" charset="0"/>
            <a:ea typeface="Verdana" pitchFamily="34" charset="0"/>
            <a:cs typeface="Verdana" pitchFamily="34" charset="0"/>
          </a:endParaRPr>
        </a:p>
      </dsp:txBody>
      <dsp:txXfrm>
        <a:off x="2155549" y="1346124"/>
        <a:ext cx="5484204" cy="644270"/>
      </dsp:txXfrm>
    </dsp:sp>
    <dsp:sp modelId="{A6A048C1-0BEB-414F-BD3F-DEFF7CF480C4}">
      <dsp:nvSpPr>
        <dsp:cNvPr id="0" name=""/>
        <dsp:cNvSpPr/>
      </dsp:nvSpPr>
      <dsp:spPr>
        <a:xfrm>
          <a:off x="2119457" y="2070464"/>
          <a:ext cx="802651" cy="561829"/>
        </a:xfrm>
        <a:prstGeom prst="roundRect">
          <a:avLst>
            <a:gd name="adj" fmla="val 166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kern="1200" dirty="0" smtClean="0">
              <a:latin typeface="Verdana" pitchFamily="34" charset="0"/>
              <a:ea typeface="Verdana" pitchFamily="34" charset="0"/>
              <a:cs typeface="Verdana" pitchFamily="34" charset="0"/>
            </a:rPr>
            <a:t>Tercero </a:t>
          </a:r>
          <a:endParaRPr lang="en-US" sz="1100" kern="1200" dirty="0"/>
        </a:p>
      </dsp:txBody>
      <dsp:txXfrm>
        <a:off x="2146888" y="2097895"/>
        <a:ext cx="747789" cy="506967"/>
      </dsp:txXfrm>
    </dsp:sp>
    <dsp:sp modelId="{9890E795-CBB6-4FA9-B524-065E9D12C199}">
      <dsp:nvSpPr>
        <dsp:cNvPr id="0" name=""/>
        <dsp:cNvSpPr/>
      </dsp:nvSpPr>
      <dsp:spPr>
        <a:xfrm>
          <a:off x="3104446" y="2291805"/>
          <a:ext cx="4939241" cy="73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just" defTabSz="355600">
            <a:lnSpc>
              <a:spcPct val="90000"/>
            </a:lnSpc>
            <a:spcBef>
              <a:spcPct val="0"/>
            </a:spcBef>
            <a:spcAft>
              <a:spcPct val="15000"/>
            </a:spcAft>
            <a:buChar char="••"/>
          </a:pPr>
          <a:r>
            <a:rPr lang="es-CO" sz="800" kern="1200" dirty="0" smtClean="0">
              <a:latin typeface="Verdana" pitchFamily="34" charset="0"/>
              <a:ea typeface="Verdana" pitchFamily="34" charset="0"/>
              <a:cs typeface="Verdana" pitchFamily="34" charset="0"/>
            </a:rPr>
            <a:t>Tal como lo señala </a:t>
          </a:r>
          <a:r>
            <a:rPr lang="es-CO" sz="800" kern="1200" dirty="0" err="1" smtClean="0">
              <a:latin typeface="Verdana" pitchFamily="34" charset="0"/>
              <a:ea typeface="Verdana" pitchFamily="34" charset="0"/>
              <a:cs typeface="Verdana" pitchFamily="34" charset="0"/>
            </a:rPr>
            <a:t>Jessop</a:t>
          </a:r>
          <a:r>
            <a:rPr lang="es-CO" sz="800" kern="1200" dirty="0" smtClean="0">
              <a:latin typeface="Verdana" pitchFamily="34" charset="0"/>
              <a:ea typeface="Verdana" pitchFamily="34" charset="0"/>
              <a:cs typeface="Verdana" pitchFamily="34" charset="0"/>
            </a:rPr>
            <a:t> (1999), los modelos de abajo hacia arriba que intentan reconocer la acción conjunta de Estado, agentes del capital y sectores sociales en los procesos de implementación, no resuelven de fondo la contradicción entre capital y trabajo, que desde perspectivas </a:t>
          </a:r>
          <a:r>
            <a:rPr lang="es-CO" sz="800" kern="1200" dirty="0" err="1" smtClean="0">
              <a:latin typeface="Verdana" pitchFamily="34" charset="0"/>
              <a:ea typeface="Verdana" pitchFamily="34" charset="0"/>
              <a:cs typeface="Verdana" pitchFamily="34" charset="0"/>
            </a:rPr>
            <a:t>neomarxistas</a:t>
          </a:r>
          <a:r>
            <a:rPr lang="es-CO" sz="800" kern="1200" dirty="0" smtClean="0">
              <a:latin typeface="Verdana" pitchFamily="34" charset="0"/>
              <a:ea typeface="Verdana" pitchFamily="34" charset="0"/>
              <a:cs typeface="Verdana" pitchFamily="34" charset="0"/>
            </a:rPr>
            <a:t> se sigue situando en la base de la problemática y el conflicto social. </a:t>
          </a:r>
          <a:endParaRPr lang="en-US" sz="800" kern="1200" dirty="0">
            <a:latin typeface="Verdana" pitchFamily="34" charset="0"/>
            <a:ea typeface="Verdana" pitchFamily="34" charset="0"/>
            <a:cs typeface="Verdana" pitchFamily="34" charset="0"/>
          </a:endParaRPr>
        </a:p>
      </dsp:txBody>
      <dsp:txXfrm>
        <a:off x="3104446" y="2291805"/>
        <a:ext cx="4939241" cy="7328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43E73-AD29-4544-BF68-B70E49C19D93}" type="datetimeFigureOut">
              <a:rPr lang="es-CO" smtClean="0"/>
              <a:t>29/08/2017</a:t>
            </a:fld>
            <a:endParaRPr lang="es-CO"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1D8AD8-9717-4132-B5DC-6E5BDA87EB44}" type="slidenum">
              <a:rPr lang="es-CO" smtClean="0"/>
              <a:t>‹Nº›</a:t>
            </a:fld>
            <a:endParaRPr lang="es-CO" dirty="0"/>
          </a:p>
        </p:txBody>
      </p:sp>
    </p:spTree>
    <p:extLst>
      <p:ext uri="{BB962C8B-B14F-4D97-AF65-F5344CB8AC3E}">
        <p14:creationId xmlns:p14="http://schemas.microsoft.com/office/powerpoint/2010/main" val="3794478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E2C03-6493-40EB-8A80-D2FBBD7245EE}" type="datetimeFigureOut">
              <a:rPr lang="es-CO" smtClean="0"/>
              <a:t>29/08/2017</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91234-3534-46F8-812D-2A6D65B248C2}" type="slidenum">
              <a:rPr lang="es-CO" smtClean="0"/>
              <a:t>‹Nº›</a:t>
            </a:fld>
            <a:endParaRPr lang="es-CO" dirty="0"/>
          </a:p>
        </p:txBody>
      </p:sp>
    </p:spTree>
    <p:extLst>
      <p:ext uri="{BB962C8B-B14F-4D97-AF65-F5344CB8AC3E}">
        <p14:creationId xmlns:p14="http://schemas.microsoft.com/office/powerpoint/2010/main" val="18148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C991234-3534-46F8-812D-2A6D65B248C2}" type="slidenum">
              <a:rPr lang="es-CO" smtClean="0"/>
              <a:t>1</a:t>
            </a:fld>
            <a:endParaRPr lang="es-CO" dirty="0"/>
          </a:p>
        </p:txBody>
      </p:sp>
    </p:spTree>
    <p:extLst>
      <p:ext uri="{BB962C8B-B14F-4D97-AF65-F5344CB8AC3E}">
        <p14:creationId xmlns:p14="http://schemas.microsoft.com/office/powerpoint/2010/main" val="23127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pos de Recursos">
    <p:spTree>
      <p:nvGrpSpPr>
        <p:cNvPr id="1" name=""/>
        <p:cNvGrpSpPr/>
        <p:nvPr/>
      </p:nvGrpSpPr>
      <p:grpSpPr>
        <a:xfrm>
          <a:off x="0" y="0"/>
          <a:ext cx="0" cy="0"/>
          <a:chOff x="0" y="0"/>
          <a:chExt cx="0" cy="0"/>
        </a:xfrm>
      </p:grpSpPr>
      <p:sp>
        <p:nvSpPr>
          <p:cNvPr id="30" name="Rectángulo 29"/>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Rectángulo 30"/>
          <p:cNvSpPr/>
          <p:nvPr userDrawn="1"/>
        </p:nvSpPr>
        <p:spPr>
          <a:xfrm>
            <a:off x="9586452" y="0"/>
            <a:ext cx="2605547" cy="44889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aphicFrame>
        <p:nvGraphicFramePr>
          <p:cNvPr id="32" name="Tabla 31"/>
          <p:cNvGraphicFramePr>
            <a:graphicFrameLocks noGrp="1"/>
          </p:cNvGraphicFramePr>
          <p:nvPr userDrawn="1">
            <p:extLst>
              <p:ext uri="{D42A27DB-BD31-4B8C-83A1-F6EECF244321}">
                <p14:modId xmlns:p14="http://schemas.microsoft.com/office/powerpoint/2010/main" val="1964401907"/>
              </p:ext>
            </p:extLst>
          </p:nvPr>
        </p:nvGraphicFramePr>
        <p:xfrm>
          <a:off x="441852" y="908566"/>
          <a:ext cx="11007076" cy="5327046"/>
        </p:xfrm>
        <a:graphic>
          <a:graphicData uri="http://schemas.openxmlformats.org/drawingml/2006/table">
            <a:tbl>
              <a:tblPr firstRow="1" bandRow="1">
                <a:tableStyleId>{5940675A-B579-460E-94D1-54222C63F5DA}</a:tableStyleId>
              </a:tblPr>
              <a:tblGrid>
                <a:gridCol w="5503538"/>
                <a:gridCol w="5503538"/>
              </a:tblGrid>
              <a:tr h="421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Tipos de recursos</a:t>
                      </a:r>
                    </a:p>
                    <a:p>
                      <a:pPr algn="ctr"/>
                      <a:endParaRPr lang="es-CO" b="1" dirty="0"/>
                    </a:p>
                  </a:txBody>
                  <a:tcPr marL="28575" marR="28575"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smtClean="0">
                          <a:solidFill>
                            <a:srgbClr val="1AC4C4"/>
                          </a:solidFill>
                        </a:rPr>
                        <a:t>Retos</a:t>
                      </a:r>
                    </a:p>
                  </a:txBody>
                  <a:tcPr/>
                </a:tc>
              </a:tr>
              <a:tr h="287094">
                <a:tc>
                  <a:txBody>
                    <a:bodyPr/>
                    <a:lstStyle/>
                    <a:p>
                      <a:pPr rtl="0" fontAlgn="b"/>
                      <a:r>
                        <a:rPr lang="es-CO" sz="1400" dirty="0">
                          <a:solidFill>
                            <a:srgbClr val="44546A"/>
                          </a:solidFill>
                          <a:effectLst/>
                          <a:latin typeface="+mn-lt"/>
                        </a:rPr>
                        <a:t>Pdf</a:t>
                      </a:r>
                    </a:p>
                  </a:txBody>
                  <a:tcPr marL="28575" marR="28575" marT="0" marB="0" anchor="b"/>
                </a:tc>
                <a:tc>
                  <a:txBody>
                    <a:bodyPr/>
                    <a:lstStyle/>
                    <a:p>
                      <a:pPr rtl="0" fontAlgn="b"/>
                      <a:r>
                        <a:rPr lang="es-CO" sz="1400" dirty="0">
                          <a:solidFill>
                            <a:srgbClr val="44546A"/>
                          </a:solidFill>
                          <a:effectLst/>
                          <a:latin typeface="+mn-lt"/>
                        </a:rPr>
                        <a:t>Sopas de letras</a:t>
                      </a:r>
                    </a:p>
                  </a:txBody>
                  <a:tcPr marL="28575" marR="28575" marT="0" marB="0" anchor="b"/>
                </a:tc>
              </a:tr>
              <a:tr h="287094">
                <a:tc>
                  <a:txBody>
                    <a:bodyPr/>
                    <a:lstStyle/>
                    <a:p>
                      <a:pPr rtl="0" fontAlgn="b"/>
                      <a:r>
                        <a:rPr lang="es-CO" sz="1400" dirty="0">
                          <a:solidFill>
                            <a:srgbClr val="44546A"/>
                          </a:solidFill>
                          <a:effectLst/>
                          <a:latin typeface="+mn-lt"/>
                        </a:rPr>
                        <a:t>Infografías Interactiva</a:t>
                      </a:r>
                    </a:p>
                  </a:txBody>
                  <a:tcPr marL="28575" marR="28575" marT="0" marB="0" anchor="b"/>
                </a:tc>
                <a:tc>
                  <a:txBody>
                    <a:bodyPr/>
                    <a:lstStyle/>
                    <a:p>
                      <a:pPr rtl="0" fontAlgn="b"/>
                      <a:r>
                        <a:rPr lang="es-CO" sz="1400" dirty="0">
                          <a:solidFill>
                            <a:srgbClr val="44546A"/>
                          </a:solidFill>
                          <a:effectLst/>
                          <a:latin typeface="+mn-lt"/>
                        </a:rPr>
                        <a:t>Crucigramas</a:t>
                      </a:r>
                    </a:p>
                  </a:txBody>
                  <a:tcPr marL="28575" marR="28575" marT="0" marB="0" anchor="b"/>
                </a:tc>
              </a:tr>
              <a:tr h="287094">
                <a:tc>
                  <a:txBody>
                    <a:bodyPr/>
                    <a:lstStyle/>
                    <a:p>
                      <a:pPr rtl="0" fontAlgn="b"/>
                      <a:r>
                        <a:rPr lang="es-CO" sz="1400" dirty="0" smtClean="0">
                          <a:solidFill>
                            <a:srgbClr val="44546A"/>
                          </a:solidFill>
                          <a:effectLst/>
                          <a:latin typeface="+mn-lt"/>
                        </a:rPr>
                        <a:t>Infografías </a:t>
                      </a:r>
                      <a:r>
                        <a:rPr lang="es-CO" sz="1400" dirty="0">
                          <a:solidFill>
                            <a:srgbClr val="44546A"/>
                          </a:solidFill>
                          <a:effectLst/>
                          <a:latin typeface="+mn-lt"/>
                        </a:rPr>
                        <a:t>planas</a:t>
                      </a:r>
                    </a:p>
                  </a:txBody>
                  <a:tcPr marL="28575" marR="28575" marT="0" marB="0" anchor="b"/>
                </a:tc>
                <a:tc>
                  <a:txBody>
                    <a:bodyPr/>
                    <a:lstStyle/>
                    <a:p>
                      <a:pPr rtl="0" fontAlgn="b"/>
                      <a:r>
                        <a:rPr lang="es-CO" sz="1400" dirty="0">
                          <a:solidFill>
                            <a:srgbClr val="44546A"/>
                          </a:solidFill>
                          <a:effectLst/>
                          <a:latin typeface="+mn-lt"/>
                        </a:rPr>
                        <a:t>Completar</a:t>
                      </a:r>
                    </a:p>
                  </a:txBody>
                  <a:tcPr marL="28575" marR="28575" marT="0" marB="0" anchor="b"/>
                </a:tc>
              </a:tr>
              <a:tr h="287094">
                <a:tc>
                  <a:txBody>
                    <a:bodyPr/>
                    <a:lstStyle/>
                    <a:p>
                      <a:pPr rtl="0" fontAlgn="b"/>
                      <a:r>
                        <a:rPr lang="es-CO" sz="1400" dirty="0">
                          <a:solidFill>
                            <a:srgbClr val="44546A"/>
                          </a:solidFill>
                          <a:effectLst/>
                          <a:latin typeface="+mn-lt"/>
                        </a:rPr>
                        <a:t>Esquemas/mapas</a:t>
                      </a:r>
                    </a:p>
                  </a:txBody>
                  <a:tcPr marL="28575" marR="28575" marT="0" marB="0" anchor="b"/>
                </a:tc>
                <a:tc>
                  <a:txBody>
                    <a:bodyPr/>
                    <a:lstStyle/>
                    <a:p>
                      <a:pPr rtl="0" fontAlgn="b"/>
                      <a:r>
                        <a:rPr lang="es-CO" sz="1400" dirty="0">
                          <a:solidFill>
                            <a:srgbClr val="44546A"/>
                          </a:solidFill>
                          <a:effectLst/>
                          <a:latin typeface="+mn-lt"/>
                        </a:rPr>
                        <a:t>Ordenar una secuencia</a:t>
                      </a:r>
                    </a:p>
                  </a:txBody>
                  <a:tcPr marL="28575" marR="28575" marT="0" marB="0" anchor="b"/>
                </a:tc>
              </a:tr>
              <a:tr h="287094">
                <a:tc>
                  <a:txBody>
                    <a:bodyPr/>
                    <a:lstStyle/>
                    <a:p>
                      <a:pPr rtl="0" fontAlgn="b"/>
                      <a:r>
                        <a:rPr lang="es-CO" sz="1400" dirty="0">
                          <a:solidFill>
                            <a:srgbClr val="44546A"/>
                          </a:solidFill>
                          <a:effectLst/>
                          <a:latin typeface="+mn-lt"/>
                        </a:rPr>
                        <a:t>Video </a:t>
                      </a:r>
                      <a:r>
                        <a:rPr lang="es-CO" sz="1400" dirty="0" smtClean="0">
                          <a:solidFill>
                            <a:srgbClr val="44546A"/>
                          </a:solidFill>
                          <a:effectLst/>
                          <a:latin typeface="+mn-lt"/>
                        </a:rPr>
                        <a:t>con </a:t>
                      </a:r>
                      <a:r>
                        <a:rPr lang="es-CO" sz="1400" dirty="0">
                          <a:solidFill>
                            <a:srgbClr val="44546A"/>
                          </a:solidFill>
                          <a:effectLst/>
                          <a:latin typeface="+mn-lt"/>
                        </a:rPr>
                        <a:t>expertos</a:t>
                      </a:r>
                    </a:p>
                  </a:txBody>
                  <a:tcPr marL="28575" marR="28575" marT="0" marB="0" anchor="b"/>
                </a:tc>
                <a:tc>
                  <a:txBody>
                    <a:bodyPr/>
                    <a:lstStyle/>
                    <a:p>
                      <a:pPr rtl="0" fontAlgn="b"/>
                      <a:r>
                        <a:rPr lang="es-CO" sz="1400" dirty="0" smtClean="0">
                          <a:solidFill>
                            <a:srgbClr val="44546A"/>
                          </a:solidFill>
                          <a:effectLst/>
                          <a:latin typeface="+mn-lt"/>
                        </a:rPr>
                        <a:t>Relacionar columnas</a:t>
                      </a:r>
                      <a:endParaRPr lang="es-CO" sz="1400" dirty="0">
                        <a:solidFill>
                          <a:srgbClr val="44546A"/>
                        </a:solidFill>
                        <a:effectLst/>
                        <a:latin typeface="+mn-lt"/>
                      </a:endParaRPr>
                    </a:p>
                  </a:txBody>
                  <a:tcPr marL="28575" marR="28575" marT="0" marB="0" anchor="b"/>
                </a:tc>
              </a:tr>
              <a:tr h="287094">
                <a:tc>
                  <a:txBody>
                    <a:bodyPr/>
                    <a:lstStyle/>
                    <a:p>
                      <a:pPr rtl="0" fontAlgn="b"/>
                      <a:r>
                        <a:rPr lang="es-CO" sz="1400" dirty="0">
                          <a:solidFill>
                            <a:srgbClr val="44546A"/>
                          </a:solidFill>
                          <a:effectLst/>
                          <a:latin typeface="+mn-lt"/>
                        </a:rPr>
                        <a:t>Objetos Virtuales de Aprendizaje</a:t>
                      </a:r>
                    </a:p>
                  </a:txBody>
                  <a:tcPr marL="28575" marR="28575" marT="0" marB="0" anchor="b"/>
                </a:tc>
                <a:tc>
                  <a:txBody>
                    <a:bodyPr/>
                    <a:lstStyle/>
                    <a:p>
                      <a:pPr rtl="0" fontAlgn="b"/>
                      <a:r>
                        <a:rPr lang="es-CO" sz="1400" dirty="0">
                          <a:solidFill>
                            <a:srgbClr val="44546A"/>
                          </a:solidFill>
                          <a:effectLst/>
                          <a:latin typeface="+mn-lt"/>
                        </a:rPr>
                        <a:t>Caza del tesoro</a:t>
                      </a:r>
                    </a:p>
                  </a:txBody>
                  <a:tcPr marL="28575" marR="28575" marT="0" marB="0" anchor="b"/>
                </a:tc>
              </a:tr>
              <a:tr h="287094">
                <a:tc>
                  <a:txBody>
                    <a:bodyPr/>
                    <a:lstStyle/>
                    <a:p>
                      <a:pPr rtl="0" fontAlgn="b"/>
                      <a:r>
                        <a:rPr lang="es-CO" sz="1400" dirty="0">
                          <a:solidFill>
                            <a:srgbClr val="44546A"/>
                          </a:solidFill>
                          <a:effectLst/>
                          <a:latin typeface="+mn-lt"/>
                        </a:rPr>
                        <a:t>Video Tutoriales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Cartillas Interactivas</a:t>
                      </a:r>
                    </a:p>
                  </a:txBody>
                  <a:tcPr marL="28575" marR="28575" marT="0" marB="0" anchor="b"/>
                </a:tc>
                <a:tc>
                  <a:txBody>
                    <a:bodyPr/>
                    <a:lstStyle/>
                    <a:p>
                      <a:endParaRPr lang="es-CO" sz="1100" dirty="0"/>
                    </a:p>
                  </a:txBody>
                  <a:tcPr/>
                </a:tc>
              </a:tr>
              <a:tr h="287094">
                <a:tc>
                  <a:txBody>
                    <a:bodyPr/>
                    <a:lstStyle/>
                    <a:p>
                      <a:pPr rtl="0" fontAlgn="b"/>
                      <a:r>
                        <a:rPr lang="es-CO" sz="1400" dirty="0">
                          <a:solidFill>
                            <a:srgbClr val="44546A"/>
                          </a:solidFill>
                          <a:effectLst/>
                          <a:latin typeface="+mn-lt"/>
                        </a:rPr>
                        <a:t>Casos de Estudio</a:t>
                      </a:r>
                    </a:p>
                  </a:txBody>
                  <a:tcPr marL="28575" marR="28575" marT="0" marB="0" anchor="b"/>
                </a:tc>
                <a:tc>
                  <a:txBody>
                    <a:bodyPr/>
                    <a:lstStyle/>
                    <a:p>
                      <a:endParaRPr lang="es-CO" sz="1100" dirty="0"/>
                    </a:p>
                  </a:txBody>
                  <a:tcPr/>
                </a:tc>
              </a:tr>
              <a:tr h="28709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dirty="0" smtClean="0">
                        <a:solidFill>
                          <a:srgbClr val="1AC4C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b="1" dirty="0" smtClean="0">
                          <a:solidFill>
                            <a:srgbClr val="1AC4C4"/>
                          </a:solidFill>
                        </a:rPr>
                        <a:t>Iconos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400" b="1" dirty="0" smtClean="0">
                        <a:solidFill>
                          <a:srgbClr val="1AC4C4"/>
                        </a:solidFill>
                      </a:endParaRPr>
                    </a:p>
                  </a:txBody>
                  <a:tcPr marL="28575" marR="28575" marT="0" marB="0" anchor="b"/>
                </a:tc>
                <a:tc hMerge="1">
                  <a:txBody>
                    <a:bodyPr/>
                    <a:lstStyle/>
                    <a:p>
                      <a:endParaRPr lang="es-CO" sz="1100" dirty="0"/>
                    </a:p>
                  </a:txBody>
                  <a:tcPr/>
                </a:tc>
              </a:tr>
              <a:tr h="287094">
                <a:tc gridSpan="2">
                  <a:txBody>
                    <a:bodyPr/>
                    <a:lstStyle/>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smtClean="0">
                        <a:solidFill>
                          <a:srgbClr val="44546A"/>
                        </a:solidFill>
                        <a:effectLst/>
                        <a:latin typeface="+mn-lt"/>
                      </a:endParaRPr>
                    </a:p>
                    <a:p>
                      <a:pPr rtl="0" fontAlgn="b"/>
                      <a:endParaRPr lang="es-CO" sz="1400" dirty="0">
                        <a:solidFill>
                          <a:srgbClr val="44546A"/>
                        </a:solidFill>
                        <a:effectLst/>
                        <a:latin typeface="+mn-lt"/>
                      </a:endParaRPr>
                    </a:p>
                  </a:txBody>
                  <a:tcPr marL="28575" marR="28575" marT="0" marB="0" anchor="b"/>
                </a:tc>
                <a:tc hMerge="1">
                  <a:txBody>
                    <a:bodyPr/>
                    <a:lstStyle/>
                    <a:p>
                      <a:endParaRPr lang="es-CO" sz="1100" dirty="0"/>
                    </a:p>
                  </a:txBody>
                  <a:tcPr/>
                </a:tc>
              </a:tr>
            </a:tbl>
          </a:graphicData>
        </a:graphic>
      </p:graphicFrame>
      <p:sp>
        <p:nvSpPr>
          <p:cNvPr id="33" name="CuadroTexto 32"/>
          <p:cNvSpPr txBox="1"/>
          <p:nvPr userDrawn="1"/>
        </p:nvSpPr>
        <p:spPr>
          <a:xfrm>
            <a:off x="81942" y="53669"/>
            <a:ext cx="2123466" cy="369332"/>
          </a:xfrm>
          <a:prstGeom prst="rect">
            <a:avLst/>
          </a:prstGeom>
          <a:noFill/>
        </p:spPr>
        <p:txBody>
          <a:bodyPr wrap="none" rtlCol="0">
            <a:spAutoFit/>
          </a:bodyPr>
          <a:lstStyle/>
          <a:p>
            <a:r>
              <a:rPr lang="es-CO" sz="1800" b="1" dirty="0" smtClean="0">
                <a:solidFill>
                  <a:schemeClr val="bg1"/>
                </a:solidFill>
              </a:rPr>
              <a:t>TIPOS DE RECURSOS</a:t>
            </a:r>
            <a:endParaRPr lang="es-CO" sz="1800" b="1" dirty="0">
              <a:solidFill>
                <a:schemeClr val="bg1"/>
              </a:solidFill>
            </a:endParaRPr>
          </a:p>
        </p:txBody>
      </p:sp>
      <p:sp>
        <p:nvSpPr>
          <p:cNvPr id="34" name="CuadroTexto 33"/>
          <p:cNvSpPr txBox="1"/>
          <p:nvPr userDrawn="1"/>
        </p:nvSpPr>
        <p:spPr>
          <a:xfrm>
            <a:off x="722446" y="5762835"/>
            <a:ext cx="1821796" cy="430887"/>
          </a:xfrm>
          <a:prstGeom prst="rect">
            <a:avLst/>
          </a:prstGeom>
          <a:noFill/>
        </p:spPr>
        <p:txBody>
          <a:bodyPr wrap="square" rtlCol="0">
            <a:spAutoFit/>
          </a:bodyPr>
          <a:lstStyle/>
          <a:p>
            <a:pPr algn="ctr"/>
            <a:r>
              <a:rPr lang="es-CO" sz="1100" b="1" dirty="0" smtClean="0">
                <a:solidFill>
                  <a:schemeClr val="bg1">
                    <a:lumMod val="50000"/>
                  </a:schemeClr>
                </a:solidFill>
              </a:rPr>
              <a:t>Competencias de aprendizaje</a:t>
            </a:r>
            <a:endParaRPr lang="es-CO" sz="1100" b="1" dirty="0">
              <a:solidFill>
                <a:schemeClr val="bg1">
                  <a:lumMod val="50000"/>
                </a:schemeClr>
              </a:solidFill>
            </a:endParaRPr>
          </a:p>
        </p:txBody>
      </p:sp>
      <p:sp>
        <p:nvSpPr>
          <p:cNvPr id="35" name="CuadroTexto 34"/>
          <p:cNvSpPr txBox="1"/>
          <p:nvPr userDrawn="1"/>
        </p:nvSpPr>
        <p:spPr>
          <a:xfrm>
            <a:off x="2212617" y="5762835"/>
            <a:ext cx="1479696" cy="430887"/>
          </a:xfrm>
          <a:prstGeom prst="rect">
            <a:avLst/>
          </a:prstGeom>
          <a:noFill/>
        </p:spPr>
        <p:txBody>
          <a:bodyPr wrap="square" rtlCol="0">
            <a:spAutoFit/>
          </a:bodyPr>
          <a:lstStyle/>
          <a:p>
            <a:pPr algn="ctr"/>
            <a:r>
              <a:rPr lang="es-CO" sz="1100" b="1" dirty="0" smtClean="0">
                <a:solidFill>
                  <a:schemeClr val="bg1">
                    <a:lumMod val="50000"/>
                  </a:schemeClr>
                </a:solidFill>
              </a:rPr>
              <a:t>Objetivos de aprendizaje</a:t>
            </a:r>
            <a:endParaRPr lang="es-CO" sz="1100" b="1" dirty="0">
              <a:solidFill>
                <a:schemeClr val="bg1">
                  <a:lumMod val="50000"/>
                </a:schemeClr>
              </a:solidFill>
            </a:endParaRPr>
          </a:p>
        </p:txBody>
      </p:sp>
      <p:sp>
        <p:nvSpPr>
          <p:cNvPr id="36" name="CuadroTexto 35"/>
          <p:cNvSpPr txBox="1"/>
          <p:nvPr userDrawn="1"/>
        </p:nvSpPr>
        <p:spPr>
          <a:xfrm>
            <a:off x="3436788"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Reto</a:t>
            </a:r>
            <a:endParaRPr lang="es-CO" sz="1100" b="1" dirty="0">
              <a:solidFill>
                <a:schemeClr val="bg1">
                  <a:lumMod val="50000"/>
                </a:schemeClr>
              </a:solidFill>
            </a:endParaRPr>
          </a:p>
        </p:txBody>
      </p:sp>
      <p:sp>
        <p:nvSpPr>
          <p:cNvPr id="62" name="CuadroTexto 61"/>
          <p:cNvSpPr txBox="1"/>
          <p:nvPr userDrawn="1"/>
        </p:nvSpPr>
        <p:spPr>
          <a:xfrm>
            <a:off x="6024105"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Sitio web</a:t>
            </a:r>
            <a:endParaRPr lang="es-CO" sz="1100" b="1" dirty="0">
              <a:solidFill>
                <a:schemeClr val="bg1">
                  <a:lumMod val="50000"/>
                </a:schemeClr>
              </a:solidFill>
            </a:endParaRPr>
          </a:p>
        </p:txBody>
      </p:sp>
      <p:sp>
        <p:nvSpPr>
          <p:cNvPr id="63" name="CuadroTexto 62"/>
          <p:cNvSpPr txBox="1"/>
          <p:nvPr userDrawn="1"/>
        </p:nvSpPr>
        <p:spPr>
          <a:xfrm>
            <a:off x="726047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PDF</a:t>
            </a:r>
            <a:endParaRPr lang="es-CO" sz="1100" b="1" dirty="0">
              <a:solidFill>
                <a:schemeClr val="bg1">
                  <a:lumMod val="50000"/>
                </a:schemeClr>
              </a:solidFill>
            </a:endParaRPr>
          </a:p>
        </p:txBody>
      </p:sp>
      <p:sp>
        <p:nvSpPr>
          <p:cNvPr id="64" name="CuadroTexto 63"/>
          <p:cNvSpPr txBox="1"/>
          <p:nvPr userDrawn="1"/>
        </p:nvSpPr>
        <p:spPr>
          <a:xfrm>
            <a:off x="8587326"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Video</a:t>
            </a:r>
            <a:endParaRPr lang="es-CO" sz="1100" b="1" dirty="0">
              <a:solidFill>
                <a:schemeClr val="bg1">
                  <a:lumMod val="50000"/>
                </a:schemeClr>
              </a:solidFill>
            </a:endParaRPr>
          </a:p>
        </p:txBody>
      </p:sp>
      <p:sp>
        <p:nvSpPr>
          <p:cNvPr id="65" name="CuadroTexto 64"/>
          <p:cNvSpPr txBox="1"/>
          <p:nvPr userDrawn="1"/>
        </p:nvSpPr>
        <p:spPr>
          <a:xfrm>
            <a:off x="4683383" y="5847473"/>
            <a:ext cx="1608449" cy="261610"/>
          </a:xfrm>
          <a:prstGeom prst="rect">
            <a:avLst/>
          </a:prstGeom>
          <a:noFill/>
        </p:spPr>
        <p:txBody>
          <a:bodyPr wrap="square" rtlCol="0">
            <a:spAutoFit/>
          </a:bodyPr>
          <a:lstStyle/>
          <a:p>
            <a:pPr algn="ctr"/>
            <a:r>
              <a:rPr lang="es-CO" sz="1100" b="1" dirty="0" smtClean="0">
                <a:solidFill>
                  <a:schemeClr val="bg1">
                    <a:lumMod val="50000"/>
                  </a:schemeClr>
                </a:solidFill>
              </a:rPr>
              <a:t>Pop up</a:t>
            </a:r>
            <a:endParaRPr lang="es-CO" sz="1100" b="1" dirty="0">
              <a:solidFill>
                <a:schemeClr val="bg1">
                  <a:lumMod val="50000"/>
                </a:schemeClr>
              </a:solidFill>
            </a:endParaRPr>
          </a:p>
        </p:txBody>
      </p:sp>
      <p:sp>
        <p:nvSpPr>
          <p:cNvPr id="66" name="CuadroTexto 65"/>
          <p:cNvSpPr txBox="1"/>
          <p:nvPr userDrawn="1"/>
        </p:nvSpPr>
        <p:spPr>
          <a:xfrm>
            <a:off x="9792969" y="5847473"/>
            <a:ext cx="1479696" cy="261610"/>
          </a:xfrm>
          <a:prstGeom prst="rect">
            <a:avLst/>
          </a:prstGeom>
          <a:noFill/>
        </p:spPr>
        <p:txBody>
          <a:bodyPr wrap="square" rtlCol="0">
            <a:spAutoFit/>
          </a:bodyPr>
          <a:lstStyle/>
          <a:p>
            <a:pPr algn="ctr"/>
            <a:r>
              <a:rPr lang="es-CO" sz="1100" b="1" dirty="0" smtClean="0">
                <a:solidFill>
                  <a:schemeClr val="bg1">
                    <a:lumMod val="50000"/>
                  </a:schemeClr>
                </a:solidFill>
              </a:rPr>
              <a:t>Audio</a:t>
            </a:r>
            <a:endParaRPr lang="es-CO" sz="1100" b="1" dirty="0">
              <a:solidFill>
                <a:schemeClr val="bg1">
                  <a:lumMod val="50000"/>
                </a:schemeClr>
              </a:solidFill>
            </a:endParaRPr>
          </a:p>
        </p:txBody>
      </p:sp>
    </p:spTree>
    <p:extLst>
      <p:ext uri="{BB962C8B-B14F-4D97-AF65-F5344CB8AC3E}">
        <p14:creationId xmlns:p14="http://schemas.microsoft.com/office/powerpoint/2010/main" val="15230493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dentificador Unidad Didáctica">
    <p:spTree>
      <p:nvGrpSpPr>
        <p:cNvPr id="1" name=""/>
        <p:cNvGrpSpPr/>
        <p:nvPr/>
      </p:nvGrpSpPr>
      <p:grpSpPr>
        <a:xfrm>
          <a:off x="0" y="0"/>
          <a:ext cx="0" cy="0"/>
          <a:chOff x="0" y="0"/>
          <a:chExt cx="0" cy="0"/>
        </a:xfrm>
      </p:grpSpPr>
      <p:sp>
        <p:nvSpPr>
          <p:cNvPr id="7" name="Marcador de texto 15"/>
          <p:cNvSpPr>
            <a:spLocks noGrp="1"/>
          </p:cNvSpPr>
          <p:nvPr>
            <p:ph type="body" sz="half" idx="2"/>
          </p:nvPr>
        </p:nvSpPr>
        <p:spPr>
          <a:xfrm>
            <a:off x="3447560" y="911379"/>
            <a:ext cx="5846810" cy="390656"/>
          </a:xfrm>
          <a:prstGeom prst="rect">
            <a:avLst/>
          </a:prstGeom>
          <a:ln>
            <a:noFill/>
          </a:ln>
        </p:spPr>
        <p:txBody>
          <a:bodyPr/>
          <a:lstStyle>
            <a:lvl1pPr marL="0" indent="0">
              <a:buNone/>
              <a:defRPr sz="1400"/>
            </a:lvl1pPr>
          </a:lstStyle>
          <a:p>
            <a:endParaRPr lang="es-CO" dirty="0"/>
          </a:p>
        </p:txBody>
      </p:sp>
      <p:sp>
        <p:nvSpPr>
          <p:cNvPr id="9" name="Rectángulo redondeado 8"/>
          <p:cNvSpPr/>
          <p:nvPr userDrawn="1"/>
        </p:nvSpPr>
        <p:spPr>
          <a:xfrm>
            <a:off x="271639" y="85968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 name="CuadroTexto 4"/>
          <p:cNvSpPr txBox="1"/>
          <p:nvPr userDrawn="1"/>
        </p:nvSpPr>
        <p:spPr>
          <a:xfrm>
            <a:off x="271639" y="907787"/>
            <a:ext cx="1091517" cy="369332"/>
          </a:xfrm>
          <a:prstGeom prst="rect">
            <a:avLst/>
          </a:prstGeom>
          <a:noFill/>
        </p:spPr>
        <p:txBody>
          <a:bodyPr wrap="none" rtlCol="0">
            <a:spAutoFit/>
          </a:bodyPr>
          <a:lstStyle/>
          <a:p>
            <a:r>
              <a:rPr lang="es-CO" dirty="0" smtClean="0">
                <a:solidFill>
                  <a:srgbClr val="1AC4C4"/>
                </a:solidFill>
              </a:rPr>
              <a:t>Programa</a:t>
            </a:r>
            <a:endParaRPr lang="es-CO" dirty="0">
              <a:solidFill>
                <a:srgbClr val="1AC4C4"/>
              </a:solidFill>
            </a:endParaRPr>
          </a:p>
        </p:txBody>
      </p:sp>
      <p:sp>
        <p:nvSpPr>
          <p:cNvPr id="37" name="Marcador de texto 15"/>
          <p:cNvSpPr>
            <a:spLocks noGrp="1"/>
          </p:cNvSpPr>
          <p:nvPr>
            <p:ph type="body" sz="half" idx="10"/>
          </p:nvPr>
        </p:nvSpPr>
        <p:spPr>
          <a:xfrm>
            <a:off x="3447560" y="1566197"/>
            <a:ext cx="5846810" cy="390656"/>
          </a:xfrm>
          <a:prstGeom prst="rect">
            <a:avLst/>
          </a:prstGeom>
          <a:ln>
            <a:noFill/>
          </a:ln>
        </p:spPr>
        <p:txBody>
          <a:bodyPr/>
          <a:lstStyle>
            <a:lvl1pPr marL="0" indent="0">
              <a:buNone/>
              <a:defRPr sz="1400"/>
            </a:lvl1pPr>
          </a:lstStyle>
          <a:p>
            <a:endParaRPr lang="es-CO" dirty="0"/>
          </a:p>
        </p:txBody>
      </p:sp>
      <p:sp>
        <p:nvSpPr>
          <p:cNvPr id="38" name="Rectángulo redondeado 37"/>
          <p:cNvSpPr/>
          <p:nvPr userDrawn="1"/>
        </p:nvSpPr>
        <p:spPr>
          <a:xfrm>
            <a:off x="271639" y="149883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39" name="CuadroTexto 38"/>
          <p:cNvSpPr txBox="1"/>
          <p:nvPr userDrawn="1"/>
        </p:nvSpPr>
        <p:spPr>
          <a:xfrm>
            <a:off x="271639" y="1566197"/>
            <a:ext cx="1062342" cy="369332"/>
          </a:xfrm>
          <a:prstGeom prst="rect">
            <a:avLst/>
          </a:prstGeom>
          <a:noFill/>
        </p:spPr>
        <p:txBody>
          <a:bodyPr wrap="none" rtlCol="0">
            <a:spAutoFit/>
          </a:bodyPr>
          <a:lstStyle/>
          <a:p>
            <a:r>
              <a:rPr lang="es-CO" dirty="0" smtClean="0">
                <a:solidFill>
                  <a:srgbClr val="1AC4C4"/>
                </a:solidFill>
              </a:rPr>
              <a:t>Semestre</a:t>
            </a:r>
            <a:endParaRPr lang="es-CO" dirty="0">
              <a:solidFill>
                <a:srgbClr val="1AC4C4"/>
              </a:solidFill>
            </a:endParaRPr>
          </a:p>
        </p:txBody>
      </p:sp>
      <p:sp>
        <p:nvSpPr>
          <p:cNvPr id="40" name="Marcador de texto 15"/>
          <p:cNvSpPr>
            <a:spLocks noGrp="1"/>
          </p:cNvSpPr>
          <p:nvPr>
            <p:ph type="body" sz="half" idx="11"/>
          </p:nvPr>
        </p:nvSpPr>
        <p:spPr>
          <a:xfrm>
            <a:off x="3447560" y="2165297"/>
            <a:ext cx="5846810" cy="390656"/>
          </a:xfrm>
          <a:prstGeom prst="rect">
            <a:avLst/>
          </a:prstGeom>
          <a:ln>
            <a:noFill/>
          </a:ln>
        </p:spPr>
        <p:txBody>
          <a:bodyPr/>
          <a:lstStyle>
            <a:lvl1pPr marL="0" indent="0">
              <a:buNone/>
              <a:defRPr sz="1400"/>
            </a:lvl1pPr>
          </a:lstStyle>
          <a:p>
            <a:endParaRPr lang="es-CO" dirty="0"/>
          </a:p>
        </p:txBody>
      </p:sp>
      <p:sp>
        <p:nvSpPr>
          <p:cNvPr id="41" name="Rectángulo redondeado 40"/>
          <p:cNvSpPr/>
          <p:nvPr userDrawn="1"/>
        </p:nvSpPr>
        <p:spPr>
          <a:xfrm>
            <a:off x="271639" y="213798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2" name="CuadroTexto 41"/>
          <p:cNvSpPr txBox="1"/>
          <p:nvPr userDrawn="1"/>
        </p:nvSpPr>
        <p:spPr>
          <a:xfrm>
            <a:off x="271639" y="2205342"/>
            <a:ext cx="1184491" cy="369332"/>
          </a:xfrm>
          <a:prstGeom prst="rect">
            <a:avLst/>
          </a:prstGeom>
          <a:noFill/>
        </p:spPr>
        <p:txBody>
          <a:bodyPr wrap="none" rtlCol="0">
            <a:spAutoFit/>
          </a:bodyPr>
          <a:lstStyle/>
          <a:p>
            <a:r>
              <a:rPr lang="es-CO" dirty="0" smtClean="0">
                <a:solidFill>
                  <a:srgbClr val="1AC4C4"/>
                </a:solidFill>
              </a:rPr>
              <a:t>Asignatura</a:t>
            </a:r>
            <a:endParaRPr lang="es-CO" dirty="0">
              <a:solidFill>
                <a:srgbClr val="1AC4C4"/>
              </a:solidFill>
            </a:endParaRPr>
          </a:p>
        </p:txBody>
      </p:sp>
      <p:sp>
        <p:nvSpPr>
          <p:cNvPr id="43" name="Marcador de texto 15"/>
          <p:cNvSpPr>
            <a:spLocks noGrp="1"/>
          </p:cNvSpPr>
          <p:nvPr>
            <p:ph type="body" sz="half" idx="12"/>
          </p:nvPr>
        </p:nvSpPr>
        <p:spPr>
          <a:xfrm>
            <a:off x="3447560" y="2828817"/>
            <a:ext cx="5846810" cy="390656"/>
          </a:xfrm>
          <a:prstGeom prst="rect">
            <a:avLst/>
          </a:prstGeom>
          <a:ln>
            <a:noFill/>
          </a:ln>
        </p:spPr>
        <p:txBody>
          <a:bodyPr/>
          <a:lstStyle>
            <a:lvl1pPr marL="0" indent="0">
              <a:buNone/>
              <a:defRPr sz="1400"/>
            </a:lvl1pPr>
          </a:lstStyle>
          <a:p>
            <a:endParaRPr lang="es-CO" dirty="0"/>
          </a:p>
        </p:txBody>
      </p:sp>
      <p:sp>
        <p:nvSpPr>
          <p:cNvPr id="44" name="Rectángulo redondeado 43"/>
          <p:cNvSpPr/>
          <p:nvPr userDrawn="1"/>
        </p:nvSpPr>
        <p:spPr>
          <a:xfrm>
            <a:off x="271639" y="277712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5" name="CuadroTexto 44"/>
          <p:cNvSpPr txBox="1"/>
          <p:nvPr userDrawn="1"/>
        </p:nvSpPr>
        <p:spPr>
          <a:xfrm>
            <a:off x="271639" y="2845151"/>
            <a:ext cx="2499402" cy="369332"/>
          </a:xfrm>
          <a:prstGeom prst="rect">
            <a:avLst/>
          </a:prstGeom>
          <a:noFill/>
        </p:spPr>
        <p:txBody>
          <a:bodyPr wrap="none" rtlCol="0">
            <a:spAutoFit/>
          </a:bodyPr>
          <a:lstStyle/>
          <a:p>
            <a:r>
              <a:rPr lang="es-CO" dirty="0" smtClean="0">
                <a:solidFill>
                  <a:srgbClr val="1AC4C4"/>
                </a:solidFill>
              </a:rPr>
              <a:t>Unidad Didáctica +</a:t>
            </a:r>
            <a:r>
              <a:rPr lang="es-CO" baseline="0" dirty="0" smtClean="0">
                <a:solidFill>
                  <a:srgbClr val="1AC4C4"/>
                </a:solidFill>
              </a:rPr>
              <a:t> Tema</a:t>
            </a:r>
            <a:endParaRPr lang="es-CO" dirty="0">
              <a:solidFill>
                <a:srgbClr val="1AC4C4"/>
              </a:solidFill>
            </a:endParaRPr>
          </a:p>
        </p:txBody>
      </p:sp>
      <p:sp>
        <p:nvSpPr>
          <p:cNvPr id="46" name="Marcador de texto 15"/>
          <p:cNvSpPr>
            <a:spLocks noGrp="1"/>
          </p:cNvSpPr>
          <p:nvPr>
            <p:ph type="body" sz="half" idx="13"/>
          </p:nvPr>
        </p:nvSpPr>
        <p:spPr>
          <a:xfrm>
            <a:off x="3447560" y="3484296"/>
            <a:ext cx="5846810" cy="390656"/>
          </a:xfrm>
          <a:prstGeom prst="rect">
            <a:avLst/>
          </a:prstGeom>
          <a:ln>
            <a:noFill/>
          </a:ln>
        </p:spPr>
        <p:txBody>
          <a:bodyPr/>
          <a:lstStyle>
            <a:lvl1pPr marL="0" indent="0">
              <a:buNone/>
              <a:defRPr sz="1400"/>
            </a:lvl1pPr>
          </a:lstStyle>
          <a:p>
            <a:endParaRPr lang="es-CO" dirty="0"/>
          </a:p>
        </p:txBody>
      </p:sp>
      <p:sp>
        <p:nvSpPr>
          <p:cNvPr id="47" name="Rectángulo redondeado 46"/>
          <p:cNvSpPr/>
          <p:nvPr userDrawn="1"/>
        </p:nvSpPr>
        <p:spPr>
          <a:xfrm>
            <a:off x="271639" y="3416272"/>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48" name="CuadroTexto 47"/>
          <p:cNvSpPr txBox="1"/>
          <p:nvPr userDrawn="1"/>
        </p:nvSpPr>
        <p:spPr>
          <a:xfrm>
            <a:off x="271639" y="3484296"/>
            <a:ext cx="716222" cy="369332"/>
          </a:xfrm>
          <a:prstGeom prst="rect">
            <a:avLst/>
          </a:prstGeom>
          <a:noFill/>
        </p:spPr>
        <p:txBody>
          <a:bodyPr wrap="none" rtlCol="0">
            <a:spAutoFit/>
          </a:bodyPr>
          <a:lstStyle/>
          <a:p>
            <a:r>
              <a:rPr lang="es-CO" dirty="0" smtClean="0">
                <a:solidFill>
                  <a:srgbClr val="1AC4C4"/>
                </a:solidFill>
              </a:rPr>
              <a:t>Autor</a:t>
            </a:r>
            <a:endParaRPr lang="es-CO" dirty="0">
              <a:solidFill>
                <a:srgbClr val="1AC4C4"/>
              </a:solidFill>
            </a:endParaRPr>
          </a:p>
        </p:txBody>
      </p:sp>
      <p:sp>
        <p:nvSpPr>
          <p:cNvPr id="49" name="Marcador de texto 15"/>
          <p:cNvSpPr>
            <a:spLocks noGrp="1"/>
          </p:cNvSpPr>
          <p:nvPr>
            <p:ph type="body" sz="half" idx="14"/>
          </p:nvPr>
        </p:nvSpPr>
        <p:spPr>
          <a:xfrm>
            <a:off x="3447560" y="4107109"/>
            <a:ext cx="5846810" cy="390656"/>
          </a:xfrm>
          <a:prstGeom prst="rect">
            <a:avLst/>
          </a:prstGeom>
          <a:ln>
            <a:noFill/>
          </a:ln>
        </p:spPr>
        <p:txBody>
          <a:bodyPr/>
          <a:lstStyle>
            <a:lvl1pPr marL="0" indent="0">
              <a:buNone/>
              <a:defRPr sz="1400"/>
            </a:lvl1pPr>
          </a:lstStyle>
          <a:p>
            <a:endParaRPr lang="es-CO" dirty="0"/>
          </a:p>
        </p:txBody>
      </p:sp>
      <p:sp>
        <p:nvSpPr>
          <p:cNvPr id="50" name="Rectángulo redondeado 49"/>
          <p:cNvSpPr/>
          <p:nvPr userDrawn="1"/>
        </p:nvSpPr>
        <p:spPr>
          <a:xfrm>
            <a:off x="271639" y="4055418"/>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1" name="CuadroTexto 50"/>
          <p:cNvSpPr txBox="1"/>
          <p:nvPr userDrawn="1"/>
        </p:nvSpPr>
        <p:spPr>
          <a:xfrm>
            <a:off x="271639" y="4117771"/>
            <a:ext cx="2696251" cy="369332"/>
          </a:xfrm>
          <a:prstGeom prst="rect">
            <a:avLst/>
          </a:prstGeom>
          <a:noFill/>
        </p:spPr>
        <p:txBody>
          <a:bodyPr wrap="none" rtlCol="0">
            <a:spAutoFit/>
          </a:bodyPr>
          <a:lstStyle/>
          <a:p>
            <a:r>
              <a:rPr lang="es-CO" dirty="0" smtClean="0">
                <a:solidFill>
                  <a:srgbClr val="1AC4C4"/>
                </a:solidFill>
              </a:rPr>
              <a:t>Tipo de recurso educativo</a:t>
            </a:r>
            <a:endParaRPr lang="es-CO" dirty="0">
              <a:solidFill>
                <a:srgbClr val="1AC4C4"/>
              </a:solidFill>
            </a:endParaRPr>
          </a:p>
        </p:txBody>
      </p:sp>
      <p:sp>
        <p:nvSpPr>
          <p:cNvPr id="52" name="Marcador de texto 15"/>
          <p:cNvSpPr>
            <a:spLocks noGrp="1"/>
          </p:cNvSpPr>
          <p:nvPr>
            <p:ph type="body" sz="half" idx="15"/>
          </p:nvPr>
        </p:nvSpPr>
        <p:spPr>
          <a:xfrm>
            <a:off x="3447560" y="4743674"/>
            <a:ext cx="5846810" cy="390656"/>
          </a:xfrm>
          <a:prstGeom prst="rect">
            <a:avLst/>
          </a:prstGeom>
          <a:ln>
            <a:noFill/>
          </a:ln>
        </p:spPr>
        <p:txBody>
          <a:bodyPr/>
          <a:lstStyle>
            <a:lvl1pPr marL="0" indent="0">
              <a:buNone/>
              <a:defRPr sz="1400"/>
            </a:lvl1pPr>
          </a:lstStyle>
          <a:p>
            <a:endParaRPr lang="es-CO" dirty="0"/>
          </a:p>
        </p:txBody>
      </p:sp>
      <p:sp>
        <p:nvSpPr>
          <p:cNvPr id="53" name="Rectángulo redondeado 52"/>
          <p:cNvSpPr/>
          <p:nvPr userDrawn="1"/>
        </p:nvSpPr>
        <p:spPr>
          <a:xfrm>
            <a:off x="271639" y="4694564"/>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4" name="CuadroTexto 53"/>
          <p:cNvSpPr txBox="1"/>
          <p:nvPr userDrawn="1"/>
        </p:nvSpPr>
        <p:spPr>
          <a:xfrm>
            <a:off x="271639" y="4753966"/>
            <a:ext cx="2647520" cy="369332"/>
          </a:xfrm>
          <a:prstGeom prst="rect">
            <a:avLst/>
          </a:prstGeom>
          <a:noFill/>
        </p:spPr>
        <p:txBody>
          <a:bodyPr wrap="none" rtlCol="0">
            <a:spAutoFit/>
          </a:bodyPr>
          <a:lstStyle/>
          <a:p>
            <a:r>
              <a:rPr lang="es-CO" dirty="0" smtClean="0">
                <a:solidFill>
                  <a:srgbClr val="1AC4C4"/>
                </a:solidFill>
              </a:rPr>
              <a:t>Diseñador(a) Instruccional</a:t>
            </a:r>
            <a:endParaRPr lang="es-CO" dirty="0">
              <a:solidFill>
                <a:srgbClr val="1AC4C4"/>
              </a:solidFill>
            </a:endParaRPr>
          </a:p>
        </p:txBody>
      </p:sp>
      <p:sp>
        <p:nvSpPr>
          <p:cNvPr id="55" name="Marcador de texto 15"/>
          <p:cNvSpPr>
            <a:spLocks noGrp="1"/>
          </p:cNvSpPr>
          <p:nvPr>
            <p:ph type="body" sz="half" idx="16"/>
          </p:nvPr>
        </p:nvSpPr>
        <p:spPr>
          <a:xfrm>
            <a:off x="3447560" y="5385401"/>
            <a:ext cx="5846810" cy="390656"/>
          </a:xfrm>
          <a:prstGeom prst="rect">
            <a:avLst/>
          </a:prstGeom>
          <a:ln>
            <a:noFill/>
          </a:ln>
        </p:spPr>
        <p:txBody>
          <a:bodyPr/>
          <a:lstStyle>
            <a:lvl1pPr marL="0" indent="0">
              <a:buNone/>
              <a:defRPr sz="1400"/>
            </a:lvl1pPr>
          </a:lstStyle>
          <a:p>
            <a:endParaRPr lang="es-CO" dirty="0"/>
          </a:p>
        </p:txBody>
      </p:sp>
      <p:sp>
        <p:nvSpPr>
          <p:cNvPr id="56" name="Rectángulo redondeado 55"/>
          <p:cNvSpPr/>
          <p:nvPr userDrawn="1"/>
        </p:nvSpPr>
        <p:spPr>
          <a:xfrm>
            <a:off x="271639" y="5333710"/>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57" name="CuadroTexto 56"/>
          <p:cNvSpPr txBox="1"/>
          <p:nvPr userDrawn="1"/>
        </p:nvSpPr>
        <p:spPr>
          <a:xfrm>
            <a:off x="271639" y="5396063"/>
            <a:ext cx="1461747" cy="369332"/>
          </a:xfrm>
          <a:prstGeom prst="rect">
            <a:avLst/>
          </a:prstGeom>
          <a:noFill/>
        </p:spPr>
        <p:txBody>
          <a:bodyPr wrap="none" rtlCol="0">
            <a:spAutoFit/>
          </a:bodyPr>
          <a:lstStyle/>
          <a:p>
            <a:r>
              <a:rPr lang="es-CO" dirty="0" smtClean="0">
                <a:solidFill>
                  <a:srgbClr val="1AC4C4"/>
                </a:solidFill>
              </a:rPr>
              <a:t>Desarrollador</a:t>
            </a:r>
            <a:endParaRPr lang="es-CO" dirty="0">
              <a:solidFill>
                <a:srgbClr val="1AC4C4"/>
              </a:solidFill>
            </a:endParaRPr>
          </a:p>
        </p:txBody>
      </p:sp>
      <p:sp>
        <p:nvSpPr>
          <p:cNvPr id="58" name="Marcador de texto 15"/>
          <p:cNvSpPr>
            <a:spLocks noGrp="1"/>
          </p:cNvSpPr>
          <p:nvPr>
            <p:ph type="body" sz="half" idx="17"/>
          </p:nvPr>
        </p:nvSpPr>
        <p:spPr>
          <a:xfrm>
            <a:off x="3447560" y="6035209"/>
            <a:ext cx="5846810" cy="390656"/>
          </a:xfrm>
          <a:prstGeom prst="rect">
            <a:avLst/>
          </a:prstGeom>
          <a:ln>
            <a:noFill/>
          </a:ln>
        </p:spPr>
        <p:txBody>
          <a:bodyPr/>
          <a:lstStyle>
            <a:lvl1pPr marL="0" indent="0">
              <a:buNone/>
              <a:defRPr sz="1400"/>
            </a:lvl1pPr>
          </a:lstStyle>
          <a:p>
            <a:endParaRPr lang="es-CO" dirty="0"/>
          </a:p>
        </p:txBody>
      </p:sp>
      <p:sp>
        <p:nvSpPr>
          <p:cNvPr id="59" name="Rectángulo redondeado 58"/>
          <p:cNvSpPr/>
          <p:nvPr userDrawn="1"/>
        </p:nvSpPr>
        <p:spPr>
          <a:xfrm>
            <a:off x="271639" y="5972856"/>
            <a:ext cx="9143870" cy="494038"/>
          </a:xfrm>
          <a:prstGeom prst="roundRect">
            <a:avLst/>
          </a:prstGeom>
          <a:ln>
            <a:solidFill>
              <a:srgbClr val="1AC4C4"/>
            </a:solidFill>
          </a:ln>
        </p:spPr>
        <p:txBody>
          <a:bodyPr/>
          <a:lstStyle/>
          <a:p>
            <a:pPr>
              <a:lnSpc>
                <a:spcPct val="90000"/>
              </a:lnSpc>
              <a:spcBef>
                <a:spcPts val="1000"/>
              </a:spcBef>
              <a:buFont typeface="Arial" panose="020B0604020202020204" pitchFamily="34" charset="0"/>
              <a:buNone/>
            </a:pPr>
            <a:endParaRPr lang="es-CO" sz="1100" dirty="0">
              <a:solidFill>
                <a:schemeClr val="bg1">
                  <a:lumMod val="50000"/>
                </a:schemeClr>
              </a:solidFill>
            </a:endParaRPr>
          </a:p>
        </p:txBody>
      </p:sp>
      <p:sp>
        <p:nvSpPr>
          <p:cNvPr id="60" name="CuadroTexto 59"/>
          <p:cNvSpPr txBox="1"/>
          <p:nvPr userDrawn="1"/>
        </p:nvSpPr>
        <p:spPr>
          <a:xfrm>
            <a:off x="271639" y="6035209"/>
            <a:ext cx="1795684" cy="369332"/>
          </a:xfrm>
          <a:prstGeom prst="rect">
            <a:avLst/>
          </a:prstGeom>
          <a:noFill/>
        </p:spPr>
        <p:txBody>
          <a:bodyPr wrap="none" rtlCol="0">
            <a:spAutoFit/>
          </a:bodyPr>
          <a:lstStyle/>
          <a:p>
            <a:r>
              <a:rPr lang="es-CO" dirty="0" smtClean="0">
                <a:solidFill>
                  <a:srgbClr val="1AC4C4"/>
                </a:solidFill>
              </a:rPr>
              <a:t>Fecha de entrega</a:t>
            </a:r>
            <a:endParaRPr lang="es-CO" dirty="0">
              <a:solidFill>
                <a:srgbClr val="1AC4C4"/>
              </a:solidFill>
            </a:endParaRPr>
          </a:p>
        </p:txBody>
      </p:sp>
      <p:sp>
        <p:nvSpPr>
          <p:cNvPr id="61" name="Rectángulo 60"/>
          <p:cNvSpPr/>
          <p:nvPr userDrawn="1"/>
        </p:nvSpPr>
        <p:spPr>
          <a:xfrm>
            <a:off x="70682" y="48149"/>
            <a:ext cx="11968918" cy="369332"/>
          </a:xfrm>
          <a:prstGeom prst="rect">
            <a:avLst/>
          </a:prstGeom>
        </p:spPr>
        <p:txBody>
          <a:bodyPr wrap="square">
            <a:spAutoFit/>
          </a:bodyPr>
          <a:lstStyle/>
          <a:p>
            <a:pPr algn="l"/>
            <a:r>
              <a:rPr lang="es-CO" sz="1800" b="1" dirty="0" smtClean="0">
                <a:solidFill>
                  <a:schemeClr val="bg1"/>
                </a:solidFill>
              </a:rPr>
              <a:t>IDENTIFICADOR UNIDAD DIDÁCTICA</a:t>
            </a:r>
            <a:endParaRPr lang="es-CO" sz="1800" b="1" dirty="0">
              <a:solidFill>
                <a:schemeClr val="bg1"/>
              </a:solidFill>
            </a:endParaRPr>
          </a:p>
        </p:txBody>
      </p:sp>
    </p:spTree>
    <p:extLst>
      <p:ext uri="{BB962C8B-B14F-4D97-AF65-F5344CB8AC3E}">
        <p14:creationId xmlns:p14="http://schemas.microsoft.com/office/powerpoint/2010/main" val="39781614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tivo">
    <p:spTree>
      <p:nvGrpSpPr>
        <p:cNvPr id="1" name=""/>
        <p:cNvGrpSpPr/>
        <p:nvPr/>
      </p:nvGrpSpPr>
      <p:grpSpPr>
        <a:xfrm>
          <a:off x="0" y="0"/>
          <a:ext cx="0" cy="0"/>
          <a:chOff x="0" y="0"/>
          <a:chExt cx="0" cy="0"/>
        </a:xfrm>
      </p:grpSpPr>
      <p:sp>
        <p:nvSpPr>
          <p:cNvPr id="2" name="Rectángulo 1"/>
          <p:cNvSpPr/>
          <p:nvPr userDrawn="1"/>
        </p:nvSpPr>
        <p:spPr>
          <a:xfrm>
            <a:off x="545909" y="1246661"/>
            <a:ext cx="8496300" cy="481357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b="1" dirty="0">
              <a:solidFill>
                <a:schemeClr val="bg1">
                  <a:lumMod val="50000"/>
                </a:schemeClr>
              </a:solidFill>
            </a:endParaRPr>
          </a:p>
        </p:txBody>
      </p:sp>
      <p:sp>
        <p:nvSpPr>
          <p:cNvPr id="3" name="Rectángulo 2"/>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Picture 4" descr="Resultado de imagen para icono cerrar 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209" y="598544"/>
            <a:ext cx="420219" cy="42021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p:cNvGrpSpPr/>
          <p:nvPr userDrawn="1"/>
        </p:nvGrpSpPr>
        <p:grpSpPr>
          <a:xfrm>
            <a:off x="158265" y="568516"/>
            <a:ext cx="7378469" cy="808442"/>
            <a:chOff x="0" y="498176"/>
            <a:chExt cx="7378469" cy="808442"/>
          </a:xfrm>
        </p:grpSpPr>
        <p:sp>
          <p:nvSpPr>
            <p:cNvPr id="8" name="CuadroTexto 7"/>
            <p:cNvSpPr txBox="1"/>
            <p:nvPr userDrawn="1"/>
          </p:nvSpPr>
          <p:spPr>
            <a:xfrm>
              <a:off x="455228" y="552731"/>
              <a:ext cx="6923241"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OBJETIVO</a:t>
              </a:r>
              <a:endParaRPr lang="es-CO" sz="3200" b="1" i="1" dirty="0">
                <a:solidFill>
                  <a:schemeClr val="accent5">
                    <a:lumMod val="75000"/>
                  </a:schemeClr>
                </a:solidFill>
              </a:endParaRPr>
            </a:p>
          </p:txBody>
        </p:sp>
        <p:pic>
          <p:nvPicPr>
            <p:cNvPr id="9" name="Imagen 8"/>
            <p:cNvPicPr>
              <a:picLocks noChangeAspect="1"/>
            </p:cNvPicPr>
            <p:nvPr userDrawn="1"/>
          </p:nvPicPr>
          <p:blipFill>
            <a:blip r:embed="rId3">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0" y="498176"/>
              <a:ext cx="803658" cy="808442"/>
            </a:xfrm>
            <a:prstGeom prst="rect">
              <a:avLst/>
            </a:prstGeom>
          </p:spPr>
        </p:pic>
      </p:grpSp>
      <p:sp>
        <p:nvSpPr>
          <p:cNvPr id="10" name="Título 3"/>
          <p:cNvSpPr>
            <a:spLocks noGrp="1"/>
          </p:cNvSpPr>
          <p:nvPr>
            <p:ph type="title"/>
          </p:nvPr>
        </p:nvSpPr>
        <p:spPr>
          <a:xfrm>
            <a:off x="803658" y="1936467"/>
            <a:ext cx="7627986" cy="1600200"/>
          </a:xfrm>
          <a:prstGeom prst="rect">
            <a:avLst/>
          </a:prstGeom>
        </p:spPr>
        <p:txBody>
          <a:bodyPr anchor="t"/>
          <a:lstStyle/>
          <a:p>
            <a:endParaRPr lang="es-CO" sz="2000" dirty="0"/>
          </a:p>
        </p:txBody>
      </p:sp>
      <p:sp>
        <p:nvSpPr>
          <p:cNvPr id="1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2" name="Rectángulo 11"/>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
        <p:nvSpPr>
          <p:cNvPr id="14"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indent="0">
              <a:buNone/>
              <a:defRPr sz="1400" b="0" baseline="0">
                <a:solidFill>
                  <a:schemeClr val="tx1"/>
                </a:solidFill>
              </a:defRPr>
            </a:lvl1pPr>
          </a:lstStyle>
          <a:p>
            <a:r>
              <a:rPr lang="es-CO" dirty="0" smtClean="0"/>
              <a:t>Espacio para escribir observaciones relacionadas con el objetivo. </a:t>
            </a:r>
            <a:endParaRPr lang="es-CO" dirty="0"/>
          </a:p>
        </p:txBody>
      </p:sp>
    </p:spTree>
    <p:extLst>
      <p:ext uri="{BB962C8B-B14F-4D97-AF65-F5344CB8AC3E}">
        <p14:creationId xmlns:p14="http://schemas.microsoft.com/office/powerpoint/2010/main" val="6471902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etencias">
    <p:spTree>
      <p:nvGrpSpPr>
        <p:cNvPr id="1" name=""/>
        <p:cNvGrpSpPr/>
        <p:nvPr/>
      </p:nvGrpSpPr>
      <p:grpSpPr>
        <a:xfrm>
          <a:off x="0" y="0"/>
          <a:ext cx="0" cy="0"/>
          <a:chOff x="0" y="0"/>
          <a:chExt cx="0" cy="0"/>
        </a:xfrm>
      </p:grpSpPr>
      <p:sp>
        <p:nvSpPr>
          <p:cNvPr id="2" name="Rectángulo 1"/>
          <p:cNvSpPr/>
          <p:nvPr userDrawn="1"/>
        </p:nvSpPr>
        <p:spPr>
          <a:xfrm>
            <a:off x="0" y="448893"/>
            <a:ext cx="9586452"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3" name="Grupo 2"/>
          <p:cNvGrpSpPr/>
          <p:nvPr userDrawn="1"/>
        </p:nvGrpSpPr>
        <p:grpSpPr>
          <a:xfrm>
            <a:off x="144378" y="598314"/>
            <a:ext cx="7682744" cy="786360"/>
            <a:chOff x="0" y="518104"/>
            <a:chExt cx="7682744" cy="786360"/>
          </a:xfrm>
        </p:grpSpPr>
        <p:sp>
          <p:nvSpPr>
            <p:cNvPr id="6" name="CuadroTexto 5"/>
            <p:cNvSpPr txBox="1"/>
            <p:nvPr userDrawn="1"/>
          </p:nvSpPr>
          <p:spPr>
            <a:xfrm>
              <a:off x="432790" y="561618"/>
              <a:ext cx="7249954" cy="737472"/>
            </a:xfrm>
            <a:prstGeom prst="roundRect">
              <a:avLst>
                <a:gd name="adj" fmla="val 36503"/>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sz="3200" b="1" i="1" dirty="0" smtClean="0">
                  <a:solidFill>
                    <a:schemeClr val="accent5">
                      <a:lumMod val="75000"/>
                    </a:schemeClr>
                  </a:solidFill>
                </a:rPr>
                <a:t>   COMPETENCIAS </a:t>
              </a:r>
              <a:r>
                <a:rPr lang="es-CO" sz="3200" b="1" i="1" dirty="0">
                  <a:solidFill>
                    <a:schemeClr val="accent5">
                      <a:lumMod val="75000"/>
                    </a:schemeClr>
                  </a:solidFill>
                </a:rPr>
                <a:t>DE APRENDIZAJE</a:t>
              </a: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8104"/>
              <a:ext cx="789549" cy="786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8" name="Grupo 7"/>
          <p:cNvGrpSpPr/>
          <p:nvPr userDrawn="1"/>
        </p:nvGrpSpPr>
        <p:grpSpPr>
          <a:xfrm>
            <a:off x="143027" y="1544703"/>
            <a:ext cx="9300398" cy="5067684"/>
            <a:chOff x="488265" y="1906996"/>
            <a:chExt cx="15898762" cy="8779627"/>
          </a:xfrm>
        </p:grpSpPr>
        <p:pic>
          <p:nvPicPr>
            <p:cNvPr id="9" name="Imagen 8"/>
            <p:cNvPicPr>
              <a:picLocks noChangeAspect="1"/>
            </p:cNvPicPr>
            <p:nvPr userDrawn="1"/>
          </p:nvPicPr>
          <p:blipFill rotWithShape="1">
            <a:blip r:embed="rId3"/>
            <a:srcRect t="11042"/>
            <a:stretch/>
          </p:blipFill>
          <p:spPr>
            <a:xfrm>
              <a:off x="488265" y="1906996"/>
              <a:ext cx="15898762" cy="8779627"/>
            </a:xfrm>
            <a:prstGeom prst="rect">
              <a:avLst/>
            </a:prstGeom>
          </p:spPr>
        </p:pic>
        <p:sp>
          <p:nvSpPr>
            <p:cNvPr id="10" name="Rectángulo 9"/>
            <p:cNvSpPr/>
            <p:nvPr userDrawn="1"/>
          </p:nvSpPr>
          <p:spPr>
            <a:xfrm>
              <a:off x="766916" y="271370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p:cNvSpPr/>
            <p:nvPr/>
          </p:nvSpPr>
          <p:spPr>
            <a:xfrm>
              <a:off x="9766779" y="2694653"/>
              <a:ext cx="6282813" cy="1150374"/>
            </a:xfrm>
            <a:prstGeom prst="rect">
              <a:avLst/>
            </a:prstGeom>
            <a:solidFill>
              <a:srgbClr val="876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p:cNvSpPr/>
            <p:nvPr userDrawn="1"/>
          </p:nvSpPr>
          <p:spPr>
            <a:xfrm>
              <a:off x="766916" y="427580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p:cNvSpPr/>
            <p:nvPr/>
          </p:nvSpPr>
          <p:spPr>
            <a:xfrm>
              <a:off x="9777566" y="4256753"/>
              <a:ext cx="6282813" cy="1150374"/>
            </a:xfrm>
            <a:prstGeom prst="rect">
              <a:avLst/>
            </a:prstGeom>
            <a:solidFill>
              <a:srgbClr val="03C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p:cNvSpPr/>
            <p:nvPr userDrawn="1"/>
          </p:nvSpPr>
          <p:spPr>
            <a:xfrm>
              <a:off x="756129" y="592863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p:cNvSpPr/>
            <p:nvPr/>
          </p:nvSpPr>
          <p:spPr>
            <a:xfrm>
              <a:off x="9766779" y="5947688"/>
              <a:ext cx="6282813" cy="1150374"/>
            </a:xfrm>
            <a:prstGeom prst="rect">
              <a:avLst/>
            </a:prstGeom>
            <a:solidFill>
              <a:srgbClr val="AAD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766916" y="752114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p:cNvSpPr/>
            <p:nvPr/>
          </p:nvSpPr>
          <p:spPr>
            <a:xfrm>
              <a:off x="9777566" y="7540193"/>
              <a:ext cx="6282813" cy="1150374"/>
            </a:xfrm>
            <a:prstGeom prst="rect">
              <a:avLst/>
            </a:prstGeom>
            <a:solidFill>
              <a:srgbClr val="FF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p:cNvSpPr/>
            <p:nvPr/>
          </p:nvSpPr>
          <p:spPr>
            <a:xfrm>
              <a:off x="766916" y="921207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p:nvSpPr>
          <p:spPr>
            <a:xfrm>
              <a:off x="9777566" y="9231128"/>
              <a:ext cx="6282813" cy="1150374"/>
            </a:xfrm>
            <a:prstGeom prst="rect">
              <a:avLst/>
            </a:prstGeom>
            <a:solidFill>
              <a:srgbClr val="F35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Marcador de texto 15"/>
          <p:cNvSpPr>
            <a:spLocks noGrp="1"/>
          </p:cNvSpPr>
          <p:nvPr>
            <p:ph type="body" sz="half" idx="10" hasCustomPrompt="1"/>
          </p:nvPr>
        </p:nvSpPr>
        <p:spPr>
          <a:xfrm>
            <a:off x="9652199" y="552731"/>
            <a:ext cx="2409172" cy="5848069"/>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baseline="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CO" dirty="0" smtClean="0"/>
              <a:t>Espacio para escribir observaciones relacionadas con las competencias</a:t>
            </a:r>
          </a:p>
        </p:txBody>
      </p:sp>
      <p:sp>
        <p:nvSpPr>
          <p:cNvPr id="24" name="Rectángulo 23"/>
          <p:cNvSpPr/>
          <p:nvPr userDrawn="1"/>
        </p:nvSpPr>
        <p:spPr>
          <a:xfrm>
            <a:off x="70682" y="82015"/>
            <a:ext cx="2358798" cy="369332"/>
          </a:xfrm>
          <a:prstGeom prst="rect">
            <a:avLst/>
          </a:prstGeom>
        </p:spPr>
        <p:txBody>
          <a:bodyPr wrap="square">
            <a:spAutoFit/>
          </a:bodyPr>
          <a:lstStyle/>
          <a:p>
            <a:pPr algn="l"/>
            <a:r>
              <a:rPr lang="es-CO" sz="1800" b="1" dirty="0" smtClean="0">
                <a:solidFill>
                  <a:schemeClr val="bg1"/>
                </a:solidFill>
              </a:rPr>
              <a:t>UNIDAD DIDÁCTICA</a:t>
            </a:r>
            <a:endParaRPr lang="es-CO" sz="1800" b="1" dirty="0">
              <a:solidFill>
                <a:schemeClr val="bg1"/>
              </a:solidFill>
            </a:endParaRPr>
          </a:p>
        </p:txBody>
      </p:sp>
    </p:spTree>
    <p:extLst>
      <p:ext uri="{BB962C8B-B14F-4D97-AF65-F5344CB8AC3E}">
        <p14:creationId xmlns:p14="http://schemas.microsoft.com/office/powerpoint/2010/main" val="3137606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structura General">
    <p:spTree>
      <p:nvGrpSpPr>
        <p:cNvPr id="1" name=""/>
        <p:cNvGrpSpPr/>
        <p:nvPr/>
      </p:nvGrpSpPr>
      <p:grpSpPr>
        <a:xfrm>
          <a:off x="0" y="0"/>
          <a:ext cx="0" cy="0"/>
          <a:chOff x="0" y="0"/>
          <a:chExt cx="0" cy="0"/>
        </a:xfrm>
      </p:grpSpPr>
      <p:sp>
        <p:nvSpPr>
          <p:cNvPr id="8" name="Rectángulo 7"/>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Marcador de texto 15"/>
          <p:cNvSpPr>
            <a:spLocks noGrp="1"/>
          </p:cNvSpPr>
          <p:nvPr>
            <p:ph type="body" sz="half" idx="2" hasCustomPrompt="1"/>
          </p:nvPr>
        </p:nvSpPr>
        <p:spPr>
          <a:xfrm>
            <a:off x="77854" y="5823305"/>
            <a:ext cx="10633689" cy="906787"/>
          </a:xfrm>
          <a:prstGeom prst="rect">
            <a:avLst/>
          </a:prstGeom>
          <a:ln>
            <a:noFill/>
          </a:ln>
        </p:spPr>
        <p:txBody>
          <a:bodyPr/>
          <a:lstStyle>
            <a:lvl1pPr marL="0" indent="0">
              <a:buNone/>
              <a:defRPr sz="1400"/>
            </a:lvl1pPr>
          </a:lstStyle>
          <a:p>
            <a:r>
              <a:rPr lang="es-CO" dirty="0" smtClean="0"/>
              <a:t>Observaciones sobre la estructura general</a:t>
            </a:r>
            <a:endParaRPr lang="es-CO" dirty="0"/>
          </a:p>
        </p:txBody>
      </p:sp>
      <p:sp>
        <p:nvSpPr>
          <p:cNvPr id="13" name="Rectángulo 12"/>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ESTRUCTURA</a:t>
            </a:r>
            <a:r>
              <a:rPr lang="es-CO" sz="2000" b="1" baseline="0" dirty="0" smtClean="0">
                <a:solidFill>
                  <a:schemeClr val="bg1"/>
                </a:solidFill>
              </a:rPr>
              <a:t> GENERAL</a:t>
            </a:r>
            <a:endParaRPr lang="es-CO" sz="2000" b="1" dirty="0">
              <a:solidFill>
                <a:schemeClr val="bg1"/>
              </a:solidFill>
            </a:endParaRPr>
          </a:p>
        </p:txBody>
      </p:sp>
      <p:sp>
        <p:nvSpPr>
          <p:cNvPr id="3" name="Marcador de SmartArt 2"/>
          <p:cNvSpPr>
            <a:spLocks noGrp="1"/>
          </p:cNvSpPr>
          <p:nvPr>
            <p:ph type="dgm" sz="quarter" idx="10"/>
          </p:nvPr>
        </p:nvSpPr>
        <p:spPr>
          <a:xfrm>
            <a:off x="77854" y="592667"/>
            <a:ext cx="12015721" cy="5122333"/>
          </a:xfrm>
          <a:prstGeom prst="rect">
            <a:avLst/>
          </a:prstGeom>
        </p:spPr>
        <p:txBody>
          <a:bodyPr/>
          <a:lstStyle>
            <a:lvl1pPr>
              <a:defRPr sz="1400"/>
            </a:lvl1pPr>
          </a:lstStyle>
          <a:p>
            <a:endParaRPr lang="es-CO" dirty="0"/>
          </a:p>
        </p:txBody>
      </p:sp>
    </p:spTree>
    <p:extLst>
      <p:ext uri="{BB962C8B-B14F-4D97-AF65-F5344CB8AC3E}">
        <p14:creationId xmlns:p14="http://schemas.microsoft.com/office/powerpoint/2010/main" val="2623467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puesta Gráfica">
    <p:spTree>
      <p:nvGrpSpPr>
        <p:cNvPr id="1" name=""/>
        <p:cNvGrpSpPr/>
        <p:nvPr/>
      </p:nvGrpSpPr>
      <p:grpSpPr>
        <a:xfrm>
          <a:off x="0" y="0"/>
          <a:ext cx="0" cy="0"/>
          <a:chOff x="0" y="0"/>
          <a:chExt cx="0" cy="0"/>
        </a:xfrm>
      </p:grpSpPr>
      <p:sp>
        <p:nvSpPr>
          <p:cNvPr id="3" name="Rectángulo 2"/>
          <p:cNvSpPr/>
          <p:nvPr userDrawn="1"/>
        </p:nvSpPr>
        <p:spPr>
          <a:xfrm>
            <a:off x="4245428" y="548968"/>
            <a:ext cx="7946572" cy="307777"/>
          </a:xfrm>
          <a:prstGeom prst="rect">
            <a:avLst/>
          </a:prstGeom>
        </p:spPr>
        <p:txBody>
          <a:bodyPr wrap="square">
            <a:spAutoFit/>
          </a:bodyPr>
          <a:lstStyle/>
          <a:p>
            <a:pPr algn="ctr"/>
            <a:r>
              <a:rPr lang="es-CO" sz="1400" b="1" dirty="0" smtClean="0">
                <a:solidFill>
                  <a:srgbClr val="1AC4C4"/>
                </a:solidFill>
              </a:rPr>
              <a:t>Maqueta Gráfica</a:t>
            </a:r>
            <a:r>
              <a:rPr lang="es-CO" sz="1400" b="1" baseline="0" dirty="0" smtClean="0">
                <a:solidFill>
                  <a:srgbClr val="1AC4C4"/>
                </a:solidFill>
              </a:rPr>
              <a:t> Home</a:t>
            </a:r>
            <a:endParaRPr lang="es-CO" sz="1400" b="1" dirty="0">
              <a:solidFill>
                <a:srgbClr val="1AC4C4"/>
              </a:solidFill>
            </a:endParaRPr>
          </a:p>
        </p:txBody>
      </p:sp>
      <p:sp>
        <p:nvSpPr>
          <p:cNvPr id="4" name="Rectángulo 3"/>
          <p:cNvSpPr/>
          <p:nvPr userDrawn="1"/>
        </p:nvSpPr>
        <p:spPr>
          <a:xfrm>
            <a:off x="-1" y="448893"/>
            <a:ext cx="424543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userDrawn="1"/>
        </p:nvSpPr>
        <p:spPr>
          <a:xfrm>
            <a:off x="4245428" y="448892"/>
            <a:ext cx="7946571"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p:cNvSpPr/>
          <p:nvPr userDrawn="1"/>
        </p:nvSpPr>
        <p:spPr>
          <a:xfrm>
            <a:off x="-4485" y="548968"/>
            <a:ext cx="4249912" cy="307777"/>
          </a:xfrm>
          <a:prstGeom prst="rect">
            <a:avLst/>
          </a:prstGeom>
        </p:spPr>
        <p:txBody>
          <a:bodyPr wrap="square">
            <a:spAutoFit/>
          </a:bodyPr>
          <a:lstStyle/>
          <a:p>
            <a:pPr algn="ctr"/>
            <a:r>
              <a:rPr lang="es-CO" sz="1400" b="1" dirty="0" smtClean="0">
                <a:solidFill>
                  <a:srgbClr val="1AC4C4"/>
                </a:solidFill>
              </a:rPr>
              <a:t>OBSERVACIONES GENERALES</a:t>
            </a:r>
            <a:endParaRPr lang="es-CO" sz="1400" b="1" dirty="0">
              <a:solidFill>
                <a:srgbClr val="1AC4C4"/>
              </a:solidFill>
            </a:endParaRPr>
          </a:p>
        </p:txBody>
      </p:sp>
      <p:sp>
        <p:nvSpPr>
          <p:cNvPr id="8" name="Rectángulo 7"/>
          <p:cNvSpPr/>
          <p:nvPr userDrawn="1"/>
        </p:nvSpPr>
        <p:spPr>
          <a:xfrm>
            <a:off x="6081" y="3128882"/>
            <a:ext cx="4249912" cy="307777"/>
          </a:xfrm>
          <a:prstGeom prst="rect">
            <a:avLst/>
          </a:prstGeom>
        </p:spPr>
        <p:txBody>
          <a:bodyPr wrap="square">
            <a:spAutoFit/>
          </a:bodyPr>
          <a:lstStyle/>
          <a:p>
            <a:pPr algn="ctr"/>
            <a:r>
              <a:rPr lang="es-CO" sz="1400" b="1" dirty="0" smtClean="0">
                <a:solidFill>
                  <a:srgbClr val="1AC4C4"/>
                </a:solidFill>
              </a:rPr>
              <a:t>INSTRUCCIONES ESPECÍFICAS</a:t>
            </a:r>
            <a:endParaRPr lang="es-CO" sz="1400" b="1" dirty="0">
              <a:solidFill>
                <a:srgbClr val="1AC4C4"/>
              </a:solidFill>
            </a:endParaRPr>
          </a:p>
        </p:txBody>
      </p:sp>
      <p:sp>
        <p:nvSpPr>
          <p:cNvPr id="13" name="Marcador de texto 15"/>
          <p:cNvSpPr>
            <a:spLocks noGrp="1"/>
          </p:cNvSpPr>
          <p:nvPr>
            <p:ph type="body" sz="half" idx="19" hasCustomPrompt="1"/>
          </p:nvPr>
        </p:nvSpPr>
        <p:spPr>
          <a:xfrm>
            <a:off x="148236" y="3505955"/>
            <a:ext cx="3944470" cy="3235807"/>
          </a:xfrm>
          <a:prstGeom prst="rect">
            <a:avLst/>
          </a:prstGeom>
          <a:ln>
            <a:noFill/>
          </a:ln>
        </p:spPr>
        <p:txBody>
          <a:bodyPr/>
          <a:lstStyle>
            <a:lvl1pPr marL="0" indent="0">
              <a:buNone/>
              <a:defRPr sz="1400"/>
            </a:lvl1pPr>
          </a:lstStyle>
          <a:p>
            <a:r>
              <a:rPr lang="es-CO" dirty="0" smtClean="0"/>
              <a:t>Ingrese las instrucciones específicas relacionadas con la maqueta gráfica de la propuesta.</a:t>
            </a:r>
            <a:endParaRPr lang="es-CO" dirty="0"/>
          </a:p>
        </p:txBody>
      </p:sp>
      <p:sp>
        <p:nvSpPr>
          <p:cNvPr id="9" name="Rectángulo 8"/>
          <p:cNvSpPr/>
          <p:nvPr userDrawn="1"/>
        </p:nvSpPr>
        <p:spPr>
          <a:xfrm>
            <a:off x="-10286" y="39517"/>
            <a:ext cx="12192000" cy="400110"/>
          </a:xfrm>
          <a:prstGeom prst="rect">
            <a:avLst/>
          </a:prstGeom>
        </p:spPr>
        <p:txBody>
          <a:bodyPr wrap="square">
            <a:spAutoFit/>
          </a:bodyPr>
          <a:lstStyle/>
          <a:p>
            <a:pPr algn="ctr"/>
            <a:r>
              <a:rPr lang="es-CO" sz="2000" b="1" dirty="0" smtClean="0">
                <a:solidFill>
                  <a:schemeClr val="bg1"/>
                </a:solidFill>
              </a:rPr>
              <a:t>PROPUESTA</a:t>
            </a:r>
            <a:r>
              <a:rPr lang="es-CO" sz="2000" b="1" baseline="0" dirty="0" smtClean="0">
                <a:solidFill>
                  <a:schemeClr val="bg1"/>
                </a:solidFill>
              </a:rPr>
              <a:t> GRÁFICA</a:t>
            </a:r>
            <a:endParaRPr lang="es-CO" sz="2000" b="1" dirty="0">
              <a:solidFill>
                <a:schemeClr val="bg1"/>
              </a:solidFill>
            </a:endParaRPr>
          </a:p>
        </p:txBody>
      </p:sp>
      <p:sp>
        <p:nvSpPr>
          <p:cNvPr id="10" name="Marcador de texto 1"/>
          <p:cNvSpPr>
            <a:spLocks noGrp="1"/>
          </p:cNvSpPr>
          <p:nvPr>
            <p:ph type="body" sz="half" idx="20" hasCustomPrompt="1"/>
          </p:nvPr>
        </p:nvSpPr>
        <p:spPr>
          <a:xfrm>
            <a:off x="148236" y="868516"/>
            <a:ext cx="3944470" cy="2002657"/>
          </a:xfrm>
          <a:prstGeom prst="rect">
            <a:avLst/>
          </a:prstGeom>
          <a:ln>
            <a:noFill/>
          </a:ln>
        </p:spPr>
        <p:txBody>
          <a:bodyPr/>
          <a:lstStyle>
            <a:lvl1pPr>
              <a:defRPr baseline="0"/>
            </a:lvl1pPr>
          </a:lstStyle>
          <a:p>
            <a:pPr marL="171450" indent="-171450">
              <a:buFont typeface="Arial" panose="020B0604020202020204" pitchFamily="34" charset="0"/>
              <a:buChar char="•"/>
            </a:pPr>
            <a:r>
              <a:rPr lang="es-CO" sz="1050" dirty="0">
                <a:solidFill>
                  <a:srgbClr val="1AC4C4"/>
                </a:solidFill>
                <a:latin typeface="Arial" panose="020B0604020202020204" pitchFamily="34" charset="0"/>
                <a:cs typeface="Arial" panose="020B0604020202020204" pitchFamily="34" charset="0"/>
              </a:rPr>
              <a:t>En </a:t>
            </a:r>
            <a:r>
              <a:rPr lang="es-CO" sz="1050" dirty="0" smtClean="0">
                <a:solidFill>
                  <a:srgbClr val="1AC4C4"/>
                </a:solidFill>
                <a:latin typeface="Arial" panose="020B0604020202020204" pitchFamily="34" charset="0"/>
                <a:cs typeface="Arial" panose="020B0604020202020204" pitchFamily="34" charset="0"/>
              </a:rPr>
              <a:t>el recurso elegido se </a:t>
            </a:r>
            <a:r>
              <a:rPr lang="es-CO" sz="1050" dirty="0">
                <a:solidFill>
                  <a:srgbClr val="1AC4C4"/>
                </a:solidFill>
                <a:latin typeface="Arial" panose="020B0604020202020204" pitchFamily="34" charset="0"/>
                <a:cs typeface="Arial" panose="020B0604020202020204" pitchFamily="34" charset="0"/>
              </a:rPr>
              <a:t>debe escribir el nombre </a:t>
            </a:r>
            <a:r>
              <a:rPr lang="es-CO" sz="1050" dirty="0" smtClean="0">
                <a:solidFill>
                  <a:srgbClr val="1AC4C4"/>
                </a:solidFill>
                <a:latin typeface="Arial" panose="020B0604020202020204" pitchFamily="34" charset="0"/>
                <a:cs typeface="Arial" panose="020B0604020202020204" pitchFamily="34" charset="0"/>
              </a:rPr>
              <a:t>del programa académico, </a:t>
            </a:r>
            <a:r>
              <a:rPr lang="es-CO" sz="1050" dirty="0">
                <a:solidFill>
                  <a:srgbClr val="1AC4C4"/>
                </a:solidFill>
                <a:latin typeface="Arial" panose="020B0604020202020204" pitchFamily="34" charset="0"/>
                <a:cs typeface="Arial" panose="020B0604020202020204" pitchFamily="34" charset="0"/>
              </a:rPr>
              <a:t>la asignatura y la unidad.</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Incluir </a:t>
            </a:r>
            <a:r>
              <a:rPr lang="es-CO" sz="1050" dirty="0">
                <a:solidFill>
                  <a:srgbClr val="1AC4C4"/>
                </a:solidFill>
                <a:latin typeface="Arial" panose="020B0604020202020204" pitchFamily="34" charset="0"/>
                <a:cs typeface="Arial" panose="020B0604020202020204" pitchFamily="34" charset="0"/>
              </a:rPr>
              <a:t>los botones de competencias y objetivos de aprendizaje al igual que los enlaces externos.</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Los </a:t>
            </a:r>
            <a:r>
              <a:rPr lang="es-CO" sz="1050" dirty="0">
                <a:solidFill>
                  <a:srgbClr val="1AC4C4"/>
                </a:solidFill>
                <a:latin typeface="Arial" panose="020B0604020202020204" pitchFamily="34" charset="0"/>
                <a:cs typeface="Arial" panose="020B0604020202020204" pitchFamily="34" charset="0"/>
              </a:rPr>
              <a:t>textos en rojo son instrucciones para el diseñador gráfico.</a:t>
            </a:r>
          </a:p>
          <a:p>
            <a:pPr marL="171450" indent="-171450">
              <a:buFont typeface="Arial" panose="020B0604020202020204" pitchFamily="34" charset="0"/>
              <a:buChar char="•"/>
            </a:pPr>
            <a:r>
              <a:rPr lang="es-CO" sz="1050" dirty="0" smtClean="0">
                <a:solidFill>
                  <a:srgbClr val="1AC4C4"/>
                </a:solidFill>
                <a:latin typeface="Arial" panose="020B0604020202020204" pitchFamily="34" charset="0"/>
                <a:cs typeface="Arial" panose="020B0604020202020204" pitchFamily="34" charset="0"/>
              </a:rPr>
              <a:t>Tener </a:t>
            </a:r>
            <a:r>
              <a:rPr lang="es-CO" sz="1050" dirty="0">
                <a:solidFill>
                  <a:srgbClr val="1AC4C4"/>
                </a:solidFill>
                <a:latin typeface="Arial" panose="020B0604020202020204" pitchFamily="34" charset="0"/>
                <a:cs typeface="Arial" panose="020B0604020202020204" pitchFamily="34" charset="0"/>
              </a:rPr>
              <a:t>en cuenta que la población </a:t>
            </a:r>
            <a:r>
              <a:rPr lang="es-CO" sz="1050" dirty="0" smtClean="0">
                <a:solidFill>
                  <a:srgbClr val="1AC4C4"/>
                </a:solidFill>
                <a:latin typeface="Arial" panose="020B0604020202020204" pitchFamily="34" charset="0"/>
                <a:cs typeface="Arial" panose="020B0604020202020204" pitchFamily="34" charset="0"/>
              </a:rPr>
              <a:t>objetivo a la que se dirigen los recursos digitales de la ESAP son estudiantes de pregrado, postgrado y funcionarios públicos. </a:t>
            </a:r>
            <a:endParaRPr lang="es-CO" sz="1050" dirty="0">
              <a:solidFill>
                <a:srgbClr val="1AC4C4"/>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071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smtClean="0">
                <a:solidFill>
                  <a:srgbClr val="1AC4C4"/>
                </a:solidFill>
              </a:rPr>
              <a:t>COMPETENCIA</a:t>
            </a:r>
            <a:endParaRPr lang="es-CO" sz="1400" b="1" dirty="0">
              <a:solidFill>
                <a:srgbClr val="1AC4C4"/>
              </a:solidFill>
            </a:endParaRP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smtClean="0">
                <a:solidFill>
                  <a:schemeClr val="bg1"/>
                </a:solidFill>
              </a:rPr>
              <a:t>UNIDAD DIDÁCTICA</a:t>
            </a:r>
            <a:endParaRPr lang="es-CO" sz="1400" b="1" dirty="0">
              <a:solidFill>
                <a:schemeClr val="bg1"/>
              </a:solidFill>
            </a:endParaRP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smtClean="0">
                <a:solidFill>
                  <a:srgbClr val="1AC4C4"/>
                </a:solidFill>
              </a:rPr>
              <a:t>ESTRATEGIA</a:t>
            </a:r>
            <a:r>
              <a:rPr lang="es-CO" sz="1400" b="1" baseline="0" dirty="0" smtClean="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hasCustomPrompt="1"/>
          </p:nvPr>
        </p:nvSpPr>
        <p:spPr>
          <a:xfrm>
            <a:off x="9664133" y="1315170"/>
            <a:ext cx="2461530" cy="1331148"/>
          </a:xfrm>
          <a:prstGeom prst="rect">
            <a:avLst/>
          </a:prstGeom>
          <a:ln>
            <a:noFill/>
          </a:ln>
        </p:spPr>
        <p:txBody>
          <a:bodyPr/>
          <a:lstStyle>
            <a:lvl1pPr marL="0" indent="0">
              <a:buNone/>
              <a:defRPr sz="1400" b="0" baseline="0">
                <a:solidFill>
                  <a:schemeClr val="tx1"/>
                </a:solidFill>
              </a:defRPr>
            </a:lvl1pPr>
          </a:lstStyle>
          <a:p>
            <a:r>
              <a:rPr lang="es-CO" dirty="0" smtClean="0"/>
              <a:t>Interacción</a:t>
            </a:r>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smtClean="0">
                <a:solidFill>
                  <a:srgbClr val="1AC4C4"/>
                </a:solidFill>
              </a:rPr>
              <a:t>INSTRUCCIONES</a:t>
            </a:r>
            <a:r>
              <a:rPr lang="es-CO" sz="1400" b="1" baseline="0" dirty="0" smtClean="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smtClean="0"/>
              <a:t>Escriba la que corresponda según el caso: Aprendizaje autónomo, estudio de caso, aprendizaje basado en proyectos, aprendizaje orientado por problemas, práctica, aprendizaje colaborativo, evaluación formativa. </a:t>
            </a:r>
            <a:endParaRPr lang="es-CO" dirty="0"/>
          </a:p>
        </p:txBody>
      </p:sp>
      <p:sp>
        <p:nvSpPr>
          <p:cNvPr id="5" name="Marcador de contenido 4"/>
          <p:cNvSpPr>
            <a:spLocks noGrp="1"/>
          </p:cNvSpPr>
          <p:nvPr>
            <p:ph sz="quarter" idx="20" hasCustomPrompt="1"/>
          </p:nvPr>
        </p:nvSpPr>
        <p:spPr>
          <a:xfrm>
            <a:off x="71438" y="1314451"/>
            <a:ext cx="9429750" cy="4324350"/>
          </a:xfrm>
          <a:prstGeom prst="rect">
            <a:avLst/>
          </a:prstGeom>
        </p:spPr>
        <p:txBody>
          <a:bodyPr/>
          <a:lstStyle>
            <a:lvl1pPr marL="0" indent="0">
              <a:buNone/>
              <a:defRPr sz="1400" baseline="0"/>
            </a:lvl1pPr>
          </a:lstStyle>
          <a:p>
            <a:pPr lvl="0"/>
            <a:r>
              <a:rPr lang="es-CO" dirty="0" smtClean="0"/>
              <a:t>Información – Maqueta gráfica</a:t>
            </a:r>
            <a:endParaRPr lang="es-CO" dirty="0"/>
          </a:p>
        </p:txBody>
      </p:sp>
      <p:sp>
        <p:nvSpPr>
          <p:cNvPr id="26" name="Marcador de texto 15"/>
          <p:cNvSpPr>
            <a:spLocks noGrp="1"/>
          </p:cNvSpPr>
          <p:nvPr>
            <p:ph type="body" sz="half" idx="21" hasCustomPrompt="1"/>
          </p:nvPr>
        </p:nvSpPr>
        <p:spPr>
          <a:xfrm>
            <a:off x="9672292" y="2726102"/>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Audio</a:t>
            </a:r>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hasCustomPrompt="1"/>
          </p:nvPr>
        </p:nvSpPr>
        <p:spPr>
          <a:xfrm>
            <a:off x="9672292" y="4563610"/>
            <a:ext cx="2461530" cy="1744298"/>
          </a:xfrm>
          <a:prstGeom prst="rect">
            <a:avLst/>
          </a:prstGeom>
          <a:ln>
            <a:noFill/>
          </a:ln>
        </p:spPr>
        <p:txBody>
          <a:bodyPr/>
          <a:lstStyle>
            <a:lvl1pPr marL="0" indent="0">
              <a:buNone/>
              <a:defRPr sz="1400" b="0" baseline="0">
                <a:solidFill>
                  <a:schemeClr val="tx1"/>
                </a:solidFill>
              </a:defRPr>
            </a:lvl1pPr>
          </a:lstStyle>
          <a:p>
            <a:r>
              <a:rPr lang="es-CO" dirty="0" smtClean="0"/>
              <a:t>Animación/video</a:t>
            </a:r>
            <a:endParaRPr lang="es-CO" dirty="0"/>
          </a:p>
        </p:txBody>
      </p:sp>
      <p:sp>
        <p:nvSpPr>
          <p:cNvPr id="19" name="Marcador de contenido 4"/>
          <p:cNvSpPr>
            <a:spLocks noGrp="1"/>
          </p:cNvSpPr>
          <p:nvPr>
            <p:ph sz="quarter" idx="23" hasCustomPrompt="1"/>
          </p:nvPr>
        </p:nvSpPr>
        <p:spPr>
          <a:xfrm>
            <a:off x="70682" y="5734458"/>
            <a:ext cx="9429750" cy="1027884"/>
          </a:xfrm>
          <a:prstGeom prst="rect">
            <a:avLst/>
          </a:prstGeom>
        </p:spPr>
        <p:txBody>
          <a:bodyPr/>
          <a:lstStyle>
            <a:lvl1pPr marL="0" indent="0">
              <a:buNone/>
              <a:defRPr sz="1400" baseline="0"/>
            </a:lvl1pPr>
          </a:lstStyle>
          <a:p>
            <a:pPr lvl="0"/>
            <a:r>
              <a:rPr lang="es-CO" dirty="0" smtClean="0"/>
              <a:t>Script</a:t>
            </a:r>
            <a:endParaRPr lang="es-CO" dirty="0"/>
          </a:p>
        </p:txBody>
      </p:sp>
    </p:spTree>
    <p:extLst>
      <p:ext uri="{BB962C8B-B14F-4D97-AF65-F5344CB8AC3E}">
        <p14:creationId xmlns:p14="http://schemas.microsoft.com/office/powerpoint/2010/main" val="18051804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ido">
    <p:spTree>
      <p:nvGrpSpPr>
        <p:cNvPr id="1" name=""/>
        <p:cNvGrpSpPr/>
        <p:nvPr/>
      </p:nvGrpSpPr>
      <p:grpSpPr>
        <a:xfrm>
          <a:off x="0" y="0"/>
          <a:ext cx="0" cy="0"/>
          <a:chOff x="0" y="0"/>
          <a:chExt cx="0" cy="0"/>
        </a:xfrm>
      </p:grpSpPr>
      <p:sp>
        <p:nvSpPr>
          <p:cNvPr id="9" name="Rectángulo 8"/>
          <p:cNvSpPr/>
          <p:nvPr userDrawn="1"/>
        </p:nvSpPr>
        <p:spPr>
          <a:xfrm>
            <a:off x="0" y="448892"/>
            <a:ext cx="12192000" cy="640910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Marcador de texto 15"/>
          <p:cNvSpPr>
            <a:spLocks noGrp="1"/>
          </p:cNvSpPr>
          <p:nvPr>
            <p:ph type="body" sz="half" idx="2"/>
          </p:nvPr>
        </p:nvSpPr>
        <p:spPr>
          <a:xfrm>
            <a:off x="2495227" y="49080"/>
            <a:ext cx="9661432" cy="366743"/>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 name="Rectángulo 1"/>
          <p:cNvSpPr/>
          <p:nvPr userDrawn="1"/>
        </p:nvSpPr>
        <p:spPr>
          <a:xfrm>
            <a:off x="0" y="448892"/>
            <a:ext cx="9624447" cy="417640"/>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Marcador de texto 15"/>
          <p:cNvSpPr>
            <a:spLocks noGrp="1"/>
          </p:cNvSpPr>
          <p:nvPr>
            <p:ph type="body" sz="half" idx="10"/>
          </p:nvPr>
        </p:nvSpPr>
        <p:spPr>
          <a:xfrm>
            <a:off x="2495227" y="526382"/>
            <a:ext cx="7129220" cy="293655"/>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16" name="Rectángulo 15"/>
          <p:cNvSpPr/>
          <p:nvPr userDrawn="1"/>
        </p:nvSpPr>
        <p:spPr>
          <a:xfrm>
            <a:off x="70682" y="512261"/>
            <a:ext cx="1990593" cy="307777"/>
          </a:xfrm>
          <a:prstGeom prst="rect">
            <a:avLst/>
          </a:prstGeom>
        </p:spPr>
        <p:txBody>
          <a:bodyPr wrap="square">
            <a:spAutoFit/>
          </a:bodyPr>
          <a:lstStyle/>
          <a:p>
            <a:pPr algn="l"/>
            <a:r>
              <a:rPr lang="es-CO" sz="1400" b="1" dirty="0" smtClean="0">
                <a:solidFill>
                  <a:srgbClr val="1AC4C4"/>
                </a:solidFill>
              </a:rPr>
              <a:t>COMPETENCIA</a:t>
            </a:r>
            <a:endParaRPr lang="es-CO" sz="1400" b="1" dirty="0">
              <a:solidFill>
                <a:srgbClr val="1AC4C4"/>
              </a:solidFill>
            </a:endParaRPr>
          </a:p>
        </p:txBody>
      </p:sp>
      <p:sp>
        <p:nvSpPr>
          <p:cNvPr id="17" name="Rectángulo 16"/>
          <p:cNvSpPr/>
          <p:nvPr userDrawn="1"/>
        </p:nvSpPr>
        <p:spPr>
          <a:xfrm>
            <a:off x="70682" y="82015"/>
            <a:ext cx="1990593" cy="307777"/>
          </a:xfrm>
          <a:prstGeom prst="rect">
            <a:avLst/>
          </a:prstGeom>
        </p:spPr>
        <p:txBody>
          <a:bodyPr wrap="square">
            <a:spAutoFit/>
          </a:bodyPr>
          <a:lstStyle/>
          <a:p>
            <a:pPr algn="l"/>
            <a:r>
              <a:rPr lang="es-CO" sz="1400" b="1" dirty="0" smtClean="0">
                <a:solidFill>
                  <a:schemeClr val="bg1"/>
                </a:solidFill>
              </a:rPr>
              <a:t>UNIDAD DIDÁCTICA</a:t>
            </a:r>
            <a:endParaRPr lang="es-CO" sz="1400" b="1" dirty="0">
              <a:solidFill>
                <a:schemeClr val="bg1"/>
              </a:solidFill>
            </a:endParaRPr>
          </a:p>
        </p:txBody>
      </p:sp>
      <p:sp>
        <p:nvSpPr>
          <p:cNvPr id="18" name="Rectángulo 17"/>
          <p:cNvSpPr/>
          <p:nvPr userDrawn="1"/>
        </p:nvSpPr>
        <p:spPr>
          <a:xfrm>
            <a:off x="0" y="867909"/>
            <a:ext cx="9624447" cy="385267"/>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Rectángulo 19"/>
          <p:cNvSpPr/>
          <p:nvPr userDrawn="1"/>
        </p:nvSpPr>
        <p:spPr>
          <a:xfrm>
            <a:off x="70682" y="929901"/>
            <a:ext cx="2290226" cy="307777"/>
          </a:xfrm>
          <a:prstGeom prst="rect">
            <a:avLst/>
          </a:prstGeom>
        </p:spPr>
        <p:txBody>
          <a:bodyPr wrap="square">
            <a:spAutoFit/>
          </a:bodyPr>
          <a:lstStyle/>
          <a:p>
            <a:pPr algn="l"/>
            <a:r>
              <a:rPr lang="es-CO" sz="1400" b="1" dirty="0" smtClean="0">
                <a:solidFill>
                  <a:srgbClr val="1AC4C4"/>
                </a:solidFill>
              </a:rPr>
              <a:t>ESTRATEGIA</a:t>
            </a:r>
            <a:r>
              <a:rPr lang="es-CO" sz="1400" b="1" baseline="0" dirty="0" smtClean="0">
                <a:solidFill>
                  <a:srgbClr val="1AC4C4"/>
                </a:solidFill>
              </a:rPr>
              <a:t> DIDÁCTICA</a:t>
            </a:r>
            <a:endParaRPr lang="es-CO" sz="1400" b="1" dirty="0">
              <a:solidFill>
                <a:srgbClr val="1AC4C4"/>
              </a:solidFill>
            </a:endParaRPr>
          </a:p>
        </p:txBody>
      </p:sp>
      <p:sp>
        <p:nvSpPr>
          <p:cNvPr id="21" name="Rectángulo 20"/>
          <p:cNvSpPr/>
          <p:nvPr userDrawn="1"/>
        </p:nvSpPr>
        <p:spPr>
          <a:xfrm>
            <a:off x="9614114" y="2646318"/>
            <a:ext cx="2577886" cy="1824082"/>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Marcador de texto 15"/>
          <p:cNvSpPr>
            <a:spLocks noGrp="1"/>
          </p:cNvSpPr>
          <p:nvPr>
            <p:ph type="body" sz="half" idx="12"/>
          </p:nvPr>
        </p:nvSpPr>
        <p:spPr>
          <a:xfrm>
            <a:off x="9664133" y="1466984"/>
            <a:ext cx="2461530" cy="1179334"/>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3" name="Rectángulo 22"/>
          <p:cNvSpPr/>
          <p:nvPr userDrawn="1"/>
        </p:nvSpPr>
        <p:spPr>
          <a:xfrm>
            <a:off x="9695129" y="560569"/>
            <a:ext cx="2290226" cy="523220"/>
          </a:xfrm>
          <a:prstGeom prst="rect">
            <a:avLst/>
          </a:prstGeom>
        </p:spPr>
        <p:txBody>
          <a:bodyPr wrap="square">
            <a:spAutoFit/>
          </a:bodyPr>
          <a:lstStyle/>
          <a:p>
            <a:pPr algn="l"/>
            <a:r>
              <a:rPr lang="es-CO" sz="1400" b="1" dirty="0" smtClean="0">
                <a:solidFill>
                  <a:srgbClr val="1AC4C4"/>
                </a:solidFill>
              </a:rPr>
              <a:t>INSTRUCCIONES</a:t>
            </a:r>
            <a:r>
              <a:rPr lang="es-CO" sz="1400" b="1" baseline="0" dirty="0" smtClean="0">
                <a:solidFill>
                  <a:srgbClr val="1AC4C4"/>
                </a:solidFill>
              </a:rPr>
              <a:t> PARA EL DESARROLLADOR</a:t>
            </a:r>
            <a:endParaRPr lang="es-CO" sz="1400" b="1" dirty="0">
              <a:solidFill>
                <a:srgbClr val="1AC4C4"/>
              </a:solidFill>
            </a:endParaRPr>
          </a:p>
        </p:txBody>
      </p:sp>
      <p:sp>
        <p:nvSpPr>
          <p:cNvPr id="24" name="Rectángulo 23"/>
          <p:cNvSpPr/>
          <p:nvPr userDrawn="1"/>
        </p:nvSpPr>
        <p:spPr>
          <a:xfrm>
            <a:off x="9614114" y="1251103"/>
            <a:ext cx="2577886" cy="5606896"/>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Marcador de texto 15"/>
          <p:cNvSpPr>
            <a:spLocks noGrp="1"/>
          </p:cNvSpPr>
          <p:nvPr>
            <p:ph type="body" sz="half" idx="19" hasCustomPrompt="1"/>
          </p:nvPr>
        </p:nvSpPr>
        <p:spPr>
          <a:xfrm>
            <a:off x="2495226" y="888461"/>
            <a:ext cx="7118887" cy="349216"/>
          </a:xfrm>
          <a:prstGeom prst="rect">
            <a:avLst/>
          </a:prstGeom>
          <a:ln>
            <a:noFill/>
          </a:ln>
        </p:spPr>
        <p:txBody>
          <a:bodyPr/>
          <a:lstStyle>
            <a:lvl1pPr marL="0" indent="0">
              <a:buNone/>
              <a:defRPr sz="1200" b="0" baseline="0">
                <a:solidFill>
                  <a:schemeClr val="tx1"/>
                </a:solidFill>
              </a:defRPr>
            </a:lvl1pPr>
          </a:lstStyle>
          <a:p>
            <a:r>
              <a:rPr lang="es-CO" dirty="0" smtClean="0"/>
              <a:t>Escriba la que corresponda según el caso: Aprendizaje autónomo, estudio de caso, aprendizaje basado en proyectos, aprendizaje orientado por problemas, práctica, aprendizaje colaborativo, evaluación formativa. </a:t>
            </a:r>
            <a:endParaRPr lang="es-CO" dirty="0"/>
          </a:p>
        </p:txBody>
      </p:sp>
      <p:sp>
        <p:nvSpPr>
          <p:cNvPr id="5" name="Marcador de contenido 4"/>
          <p:cNvSpPr>
            <a:spLocks noGrp="1"/>
          </p:cNvSpPr>
          <p:nvPr>
            <p:ph sz="quarter" idx="20" hasCustomPrompt="1"/>
          </p:nvPr>
        </p:nvSpPr>
        <p:spPr>
          <a:xfrm>
            <a:off x="71438" y="1314451"/>
            <a:ext cx="9429750" cy="4158697"/>
          </a:xfrm>
          <a:prstGeom prst="rect">
            <a:avLst/>
          </a:prstGeom>
        </p:spPr>
        <p:txBody>
          <a:bodyPr/>
          <a:lstStyle>
            <a:lvl1pPr marL="0" indent="0">
              <a:buNone/>
              <a:defRPr sz="1400" baseline="0"/>
            </a:lvl1pPr>
          </a:lstStyle>
          <a:p>
            <a:pPr lvl="0"/>
            <a:r>
              <a:rPr lang="es-CO" dirty="0" smtClean="0"/>
              <a:t>Información – Maqueta gráfica</a:t>
            </a:r>
            <a:endParaRPr lang="es-CO" dirty="0"/>
          </a:p>
        </p:txBody>
      </p:sp>
      <p:sp>
        <p:nvSpPr>
          <p:cNvPr id="26" name="Marcador de texto 15"/>
          <p:cNvSpPr>
            <a:spLocks noGrp="1"/>
          </p:cNvSpPr>
          <p:nvPr>
            <p:ph type="body" sz="half" idx="21"/>
          </p:nvPr>
        </p:nvSpPr>
        <p:spPr>
          <a:xfrm>
            <a:off x="9672292" y="2861378"/>
            <a:ext cx="2461530" cy="1609021"/>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27" name="Rectángulo 26"/>
          <p:cNvSpPr/>
          <p:nvPr userDrawn="1"/>
        </p:nvSpPr>
        <p:spPr>
          <a:xfrm>
            <a:off x="9614114" y="4483825"/>
            <a:ext cx="2577886" cy="2374173"/>
          </a:xfrm>
          <a:prstGeom prst="rect">
            <a:avLst/>
          </a:prstGeom>
          <a:no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Marcador de texto 15"/>
          <p:cNvSpPr>
            <a:spLocks noGrp="1"/>
          </p:cNvSpPr>
          <p:nvPr>
            <p:ph type="body" sz="half" idx="22"/>
          </p:nvPr>
        </p:nvSpPr>
        <p:spPr>
          <a:xfrm>
            <a:off x="9672292" y="4685458"/>
            <a:ext cx="2461530" cy="1622449"/>
          </a:xfrm>
          <a:prstGeom prst="rect">
            <a:avLst/>
          </a:prstGeom>
          <a:ln>
            <a:noFill/>
          </a:ln>
        </p:spPr>
        <p:txBody>
          <a:bodyPr/>
          <a:lstStyle>
            <a:lvl1pPr marL="0" indent="0">
              <a:buNone/>
              <a:defRPr sz="1400" b="0" baseline="0">
                <a:solidFill>
                  <a:schemeClr val="tx1"/>
                </a:solidFill>
              </a:defRPr>
            </a:lvl1pPr>
          </a:lstStyle>
          <a:p>
            <a:endParaRPr lang="es-CO" dirty="0"/>
          </a:p>
        </p:txBody>
      </p:sp>
      <p:sp>
        <p:nvSpPr>
          <p:cNvPr id="3" name="Rectángulo 2"/>
          <p:cNvSpPr/>
          <p:nvPr userDrawn="1"/>
        </p:nvSpPr>
        <p:spPr>
          <a:xfrm>
            <a:off x="9597796" y="1158387"/>
            <a:ext cx="1013611" cy="307777"/>
          </a:xfrm>
          <a:prstGeom prst="rect">
            <a:avLst/>
          </a:prstGeom>
        </p:spPr>
        <p:txBody>
          <a:bodyPr wrap="none">
            <a:spAutoFit/>
          </a:bodyPr>
          <a:lstStyle/>
          <a:p>
            <a:r>
              <a:rPr lang="es-CO" sz="1400" b="1" dirty="0" smtClean="0">
                <a:solidFill>
                  <a:srgbClr val="2FC9C9"/>
                </a:solidFill>
              </a:rPr>
              <a:t>Interacción</a:t>
            </a:r>
            <a:endParaRPr lang="es-CO" sz="1400" b="1" dirty="0">
              <a:solidFill>
                <a:srgbClr val="2FC9C9"/>
              </a:solidFill>
            </a:endParaRPr>
          </a:p>
        </p:txBody>
      </p:sp>
      <p:sp>
        <p:nvSpPr>
          <p:cNvPr id="31" name="Rectángulo 30"/>
          <p:cNvSpPr/>
          <p:nvPr userDrawn="1"/>
        </p:nvSpPr>
        <p:spPr>
          <a:xfrm>
            <a:off x="9597795" y="2595105"/>
            <a:ext cx="627095" cy="307777"/>
          </a:xfrm>
          <a:prstGeom prst="rect">
            <a:avLst/>
          </a:prstGeom>
        </p:spPr>
        <p:txBody>
          <a:bodyPr wrap="none">
            <a:spAutoFit/>
          </a:bodyPr>
          <a:lstStyle/>
          <a:p>
            <a:r>
              <a:rPr lang="es-CO" sz="1400" b="1" dirty="0" smtClean="0">
                <a:solidFill>
                  <a:srgbClr val="2FC9C9"/>
                </a:solidFill>
              </a:rPr>
              <a:t>Audio</a:t>
            </a:r>
            <a:endParaRPr lang="es-CO" sz="1400" b="1" dirty="0">
              <a:solidFill>
                <a:srgbClr val="2FC9C9"/>
              </a:solidFill>
            </a:endParaRPr>
          </a:p>
        </p:txBody>
      </p:sp>
      <p:sp>
        <p:nvSpPr>
          <p:cNvPr id="32" name="Rectángulo 31"/>
          <p:cNvSpPr/>
          <p:nvPr userDrawn="1"/>
        </p:nvSpPr>
        <p:spPr>
          <a:xfrm>
            <a:off x="9559366" y="4425926"/>
            <a:ext cx="1491114" cy="307777"/>
          </a:xfrm>
          <a:prstGeom prst="rect">
            <a:avLst/>
          </a:prstGeom>
        </p:spPr>
        <p:txBody>
          <a:bodyPr wrap="none">
            <a:spAutoFit/>
          </a:bodyPr>
          <a:lstStyle/>
          <a:p>
            <a:r>
              <a:rPr lang="es-CO" sz="1400" b="1" dirty="0" smtClean="0">
                <a:solidFill>
                  <a:srgbClr val="2FC9C9"/>
                </a:solidFill>
              </a:rPr>
              <a:t>Animación/Video</a:t>
            </a:r>
            <a:endParaRPr lang="es-CO" sz="1400" b="1" dirty="0">
              <a:solidFill>
                <a:srgbClr val="2FC9C9"/>
              </a:solidFill>
            </a:endParaRPr>
          </a:p>
        </p:txBody>
      </p:sp>
      <p:sp>
        <p:nvSpPr>
          <p:cNvPr id="33" name="Rectángulo 32"/>
          <p:cNvSpPr/>
          <p:nvPr userDrawn="1"/>
        </p:nvSpPr>
        <p:spPr>
          <a:xfrm>
            <a:off x="4782023" y="5419764"/>
            <a:ext cx="2070695" cy="307777"/>
          </a:xfrm>
          <a:prstGeom prst="rect">
            <a:avLst/>
          </a:prstGeom>
        </p:spPr>
        <p:txBody>
          <a:bodyPr wrap="none">
            <a:spAutoFit/>
          </a:bodyPr>
          <a:lstStyle/>
          <a:p>
            <a:r>
              <a:rPr lang="es-CO" sz="1400" b="1" dirty="0" smtClean="0">
                <a:solidFill>
                  <a:srgbClr val="2FC9C9"/>
                </a:solidFill>
              </a:rPr>
              <a:t>Instrucción Visual/gráfica</a:t>
            </a:r>
            <a:endParaRPr lang="es-CO" sz="1400" b="1" dirty="0">
              <a:solidFill>
                <a:srgbClr val="2FC9C9"/>
              </a:solidFill>
            </a:endParaRPr>
          </a:p>
        </p:txBody>
      </p:sp>
      <p:sp>
        <p:nvSpPr>
          <p:cNvPr id="34" name="Rectángulo 33"/>
          <p:cNvSpPr/>
          <p:nvPr userDrawn="1"/>
        </p:nvSpPr>
        <p:spPr>
          <a:xfrm>
            <a:off x="30630" y="5435020"/>
            <a:ext cx="611962" cy="307777"/>
          </a:xfrm>
          <a:prstGeom prst="rect">
            <a:avLst/>
          </a:prstGeom>
        </p:spPr>
        <p:txBody>
          <a:bodyPr wrap="none">
            <a:spAutoFit/>
          </a:bodyPr>
          <a:lstStyle/>
          <a:p>
            <a:r>
              <a:rPr lang="es-CO" sz="1400" b="1" dirty="0" smtClean="0">
                <a:solidFill>
                  <a:srgbClr val="2FC9C9"/>
                </a:solidFill>
              </a:rPr>
              <a:t>Script</a:t>
            </a:r>
            <a:endParaRPr lang="es-CO" sz="1400" b="1" dirty="0">
              <a:solidFill>
                <a:srgbClr val="2FC9C9"/>
              </a:solidFill>
            </a:endParaRPr>
          </a:p>
        </p:txBody>
      </p:sp>
      <p:sp>
        <p:nvSpPr>
          <p:cNvPr id="35" name="Marcador de texto 15"/>
          <p:cNvSpPr>
            <a:spLocks noGrp="1"/>
          </p:cNvSpPr>
          <p:nvPr>
            <p:ph type="body" sz="half" idx="24"/>
          </p:nvPr>
        </p:nvSpPr>
        <p:spPr>
          <a:xfrm>
            <a:off x="4907430" y="5716293"/>
            <a:ext cx="4679955" cy="1098784"/>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36" name="Marcador de texto 15"/>
          <p:cNvSpPr>
            <a:spLocks noGrp="1"/>
          </p:cNvSpPr>
          <p:nvPr>
            <p:ph type="body" sz="half" idx="25"/>
          </p:nvPr>
        </p:nvSpPr>
        <p:spPr>
          <a:xfrm>
            <a:off x="44708" y="5689189"/>
            <a:ext cx="4790231" cy="1168809"/>
          </a:xfrm>
          <a:prstGeom prst="rect">
            <a:avLst/>
          </a:prstGeom>
          <a:ln>
            <a:noFill/>
          </a:ln>
        </p:spPr>
        <p:txBody>
          <a:bodyPr/>
          <a:lstStyle>
            <a:lvl1pPr marL="0" indent="0">
              <a:buNone/>
              <a:defRPr sz="1000" b="0" baseline="0">
                <a:solidFill>
                  <a:schemeClr val="tx1"/>
                </a:solidFill>
              </a:defRPr>
            </a:lvl1pPr>
          </a:lstStyle>
          <a:p>
            <a:endParaRPr lang="es-CO" dirty="0"/>
          </a:p>
        </p:txBody>
      </p:sp>
      <p:sp>
        <p:nvSpPr>
          <p:cNvPr id="4" name="Rectángulo 3"/>
          <p:cNvSpPr/>
          <p:nvPr userDrawn="1"/>
        </p:nvSpPr>
        <p:spPr>
          <a:xfrm>
            <a:off x="0" y="5670912"/>
            <a:ext cx="4876800"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Rectángulo 37"/>
          <p:cNvSpPr/>
          <p:nvPr userDrawn="1"/>
        </p:nvSpPr>
        <p:spPr>
          <a:xfrm>
            <a:off x="4893118" y="5663204"/>
            <a:ext cx="4704677" cy="1187086"/>
          </a:xfrm>
          <a:prstGeom prst="rect">
            <a:avLst/>
          </a:prstGeom>
          <a:noFill/>
          <a:ln>
            <a:solidFill>
              <a:srgbClr val="43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0278530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 descr="Resultado de imagen para esap png"/>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31860" y="6558543"/>
            <a:ext cx="362165" cy="2690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p:cNvSpPr/>
          <p:nvPr userDrawn="1"/>
        </p:nvSpPr>
        <p:spPr>
          <a:xfrm>
            <a:off x="11103857" y="6688109"/>
            <a:ext cx="846921" cy="169277"/>
          </a:xfrm>
          <a:prstGeom prst="rect">
            <a:avLst/>
          </a:prstGeom>
        </p:spPr>
        <p:txBody>
          <a:bodyPr wrap="square">
            <a:spAutoFit/>
          </a:bodyPr>
          <a:lstStyle/>
          <a:p>
            <a:pPr algn="r"/>
            <a:r>
              <a:rPr lang="es-CO" sz="500" b="1" dirty="0" smtClean="0">
                <a:solidFill>
                  <a:schemeClr val="bg1">
                    <a:lumMod val="50000"/>
                  </a:schemeClr>
                </a:solidFill>
              </a:rPr>
              <a:t>Subdirección Académica</a:t>
            </a:r>
            <a:endParaRPr lang="es-CO" sz="500" b="1" dirty="0">
              <a:solidFill>
                <a:schemeClr val="bg1">
                  <a:lumMod val="50000"/>
                </a:schemeClr>
              </a:solidFill>
            </a:endParaRPr>
          </a:p>
        </p:txBody>
      </p:sp>
      <p:grpSp>
        <p:nvGrpSpPr>
          <p:cNvPr id="38" name="Grupo 37"/>
          <p:cNvGrpSpPr/>
          <p:nvPr userDrawn="1"/>
        </p:nvGrpSpPr>
        <p:grpSpPr>
          <a:xfrm>
            <a:off x="11102884" y="6479248"/>
            <a:ext cx="1144317" cy="329230"/>
            <a:chOff x="9564381" y="6133294"/>
            <a:chExt cx="1157613" cy="329230"/>
          </a:xfrm>
        </p:grpSpPr>
        <p:sp>
          <p:nvSpPr>
            <p:cNvPr id="26" name="Rectángulo 25"/>
            <p:cNvSpPr/>
            <p:nvPr userDrawn="1"/>
          </p:nvSpPr>
          <p:spPr>
            <a:xfrm>
              <a:off x="9564381" y="6182783"/>
              <a:ext cx="479714" cy="184666"/>
            </a:xfrm>
            <a:prstGeom prst="rect">
              <a:avLst/>
            </a:prstGeom>
          </p:spPr>
          <p:txBody>
            <a:bodyPr wrap="square">
              <a:spAutoFit/>
            </a:bodyPr>
            <a:lstStyle/>
            <a:p>
              <a:pPr algn="l"/>
              <a:r>
                <a:rPr lang="es-CO" sz="600" b="1" dirty="0" smtClean="0">
                  <a:solidFill>
                    <a:schemeClr val="bg1">
                      <a:lumMod val="50000"/>
                    </a:schemeClr>
                  </a:solidFill>
                </a:rPr>
                <a:t>Equipo</a:t>
              </a:r>
            </a:p>
          </p:txBody>
        </p:sp>
        <p:sp>
          <p:nvSpPr>
            <p:cNvPr id="35" name="CuadroTexto 34"/>
            <p:cNvSpPr txBox="1"/>
            <p:nvPr userDrawn="1"/>
          </p:nvSpPr>
          <p:spPr>
            <a:xfrm>
              <a:off x="10310985" y="6133294"/>
              <a:ext cx="222284" cy="253916"/>
            </a:xfrm>
            <a:prstGeom prst="rect">
              <a:avLst/>
            </a:prstGeom>
            <a:noFill/>
          </p:spPr>
          <p:txBody>
            <a:bodyPr wrap="square" rtlCol="0">
              <a:spAutoFit/>
            </a:bodyPr>
            <a:lstStyle/>
            <a:p>
              <a:r>
                <a:rPr lang="es-CO" sz="1050" b="1" dirty="0" smtClean="0">
                  <a:solidFill>
                    <a:schemeClr val="bg1">
                      <a:lumMod val="50000"/>
                    </a:schemeClr>
                  </a:solidFill>
                </a:rPr>
                <a:t>&amp;</a:t>
              </a:r>
              <a:endParaRPr lang="es-CO" sz="1050" dirty="0"/>
            </a:p>
          </p:txBody>
        </p:sp>
        <p:sp>
          <p:nvSpPr>
            <p:cNvPr id="36" name="Rectángulo 35"/>
            <p:cNvSpPr/>
            <p:nvPr userDrawn="1"/>
          </p:nvSpPr>
          <p:spPr>
            <a:xfrm>
              <a:off x="9564381" y="6231692"/>
              <a:ext cx="1157613" cy="230832"/>
            </a:xfrm>
            <a:prstGeom prst="rect">
              <a:avLst/>
            </a:prstGeom>
          </p:spPr>
          <p:txBody>
            <a:bodyPr wrap="square">
              <a:spAutoFit/>
            </a:bodyPr>
            <a:lstStyle/>
            <a:p>
              <a:pPr algn="l"/>
              <a:r>
                <a:rPr lang="es-CO" sz="900" b="1" dirty="0" smtClean="0">
                  <a:solidFill>
                    <a:schemeClr val="bg1">
                      <a:lumMod val="50000"/>
                    </a:schemeClr>
                  </a:solidFill>
                </a:rPr>
                <a:t>Entornos</a:t>
              </a:r>
              <a:r>
                <a:rPr lang="es-CO" sz="900" b="1" baseline="0" dirty="0" smtClean="0">
                  <a:solidFill>
                    <a:schemeClr val="bg1">
                      <a:lumMod val="50000"/>
                    </a:schemeClr>
                  </a:solidFill>
                </a:rPr>
                <a:t> Digitales</a:t>
              </a:r>
              <a:endParaRPr lang="es-CO" sz="900" b="1" dirty="0" smtClean="0">
                <a:solidFill>
                  <a:schemeClr val="bg1">
                    <a:lumMod val="50000"/>
                  </a:schemeClr>
                </a:solidFill>
              </a:endParaRPr>
            </a:p>
          </p:txBody>
        </p:sp>
        <p:sp>
          <p:nvSpPr>
            <p:cNvPr id="37" name="Rectángulo 36"/>
            <p:cNvSpPr/>
            <p:nvPr userDrawn="1"/>
          </p:nvSpPr>
          <p:spPr>
            <a:xfrm>
              <a:off x="9808736" y="6156378"/>
              <a:ext cx="707928" cy="230832"/>
            </a:xfrm>
            <a:prstGeom prst="rect">
              <a:avLst/>
            </a:prstGeom>
          </p:spPr>
          <p:txBody>
            <a:bodyPr wrap="square">
              <a:spAutoFit/>
            </a:bodyPr>
            <a:lstStyle/>
            <a:p>
              <a:pPr algn="l"/>
              <a:r>
                <a:rPr lang="es-CO" sz="900" b="1" dirty="0" smtClean="0">
                  <a:solidFill>
                    <a:schemeClr val="bg1">
                      <a:lumMod val="50000"/>
                    </a:schemeClr>
                  </a:solidFill>
                </a:rPr>
                <a:t>Educación</a:t>
              </a:r>
            </a:p>
          </p:txBody>
        </p:sp>
      </p:grpSp>
      <p:sp>
        <p:nvSpPr>
          <p:cNvPr id="34" name="Rectángulo 33"/>
          <p:cNvSpPr/>
          <p:nvPr userDrawn="1"/>
        </p:nvSpPr>
        <p:spPr>
          <a:xfrm>
            <a:off x="0" y="0"/>
            <a:ext cx="12192000" cy="448893"/>
          </a:xfrm>
          <a:prstGeom prst="rect">
            <a:avLst/>
          </a:prstGeom>
          <a:solidFill>
            <a:srgbClr val="1AC4C4"/>
          </a:solidFill>
          <a:ln>
            <a:solidFill>
              <a:srgbClr val="1AC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79440573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0" r:id="rId3"/>
    <p:sldLayoutId id="2147483679" r:id="rId4"/>
    <p:sldLayoutId id="2147483675" r:id="rId5"/>
    <p:sldLayoutId id="2147483684" r:id="rId6"/>
    <p:sldLayoutId id="2147483674" r:id="rId7"/>
    <p:sldLayoutId id="2147483686"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icono a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605" y="4988069"/>
            <a:ext cx="606425" cy="6064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4"/>
          <a:srcRect l="10208" t="49852" r="84688" b="40222"/>
          <a:stretch/>
        </p:blipFill>
        <p:spPr>
          <a:xfrm>
            <a:off x="7654533" y="4913025"/>
            <a:ext cx="691588" cy="756513"/>
          </a:xfrm>
          <a:prstGeom prst="rect">
            <a:avLst/>
          </a:prstGeom>
        </p:spPr>
      </p:pic>
      <p:pic>
        <p:nvPicPr>
          <p:cNvPr id="4" name="Imagen 3"/>
          <p:cNvPicPr>
            <a:picLocks noChangeAspect="1"/>
          </p:cNvPicPr>
          <p:nvPr/>
        </p:nvPicPr>
        <p:blipFill rotWithShape="1">
          <a:blip r:embed="rId4"/>
          <a:srcRect l="15499" t="50296" r="79397" b="39778"/>
          <a:stretch/>
        </p:blipFill>
        <p:spPr>
          <a:xfrm>
            <a:off x="6482535" y="4913025"/>
            <a:ext cx="691588" cy="756513"/>
          </a:xfrm>
          <a:prstGeom prst="rect">
            <a:avLst/>
          </a:prstGeom>
        </p:spPr>
      </p:pic>
      <p:pic>
        <p:nvPicPr>
          <p:cNvPr id="5" name="Imagen 4"/>
          <p:cNvPicPr>
            <a:picLocks noChangeAspect="1"/>
          </p:cNvPicPr>
          <p:nvPr/>
        </p:nvPicPr>
        <p:blipFill rotWithShape="1">
          <a:blip r:embed="rId4"/>
          <a:srcRect l="20749" t="50296" r="74147" b="39778"/>
          <a:stretch/>
        </p:blipFill>
        <p:spPr>
          <a:xfrm>
            <a:off x="8981380" y="4913025"/>
            <a:ext cx="691588" cy="756513"/>
          </a:xfrm>
          <a:prstGeom prst="rect">
            <a:avLst/>
          </a:prstGeom>
        </p:spPr>
      </p:pic>
      <p:pic>
        <p:nvPicPr>
          <p:cNvPr id="6" name="Imagen 5"/>
          <p:cNvPicPr>
            <a:picLocks noChangeAspect="1"/>
          </p:cNvPicPr>
          <p:nvPr/>
        </p:nvPicPr>
        <p:blipFill rotWithShape="1">
          <a:blip r:embed="rId4"/>
          <a:srcRect l="25707" t="50222" r="69189" b="39852"/>
          <a:stretch/>
        </p:blipFill>
        <p:spPr>
          <a:xfrm>
            <a:off x="5141813" y="4913025"/>
            <a:ext cx="691588" cy="756513"/>
          </a:xfrm>
          <a:prstGeom prst="rect">
            <a:avLst/>
          </a:prstGeom>
        </p:spPr>
      </p:pic>
      <p:pic>
        <p:nvPicPr>
          <p:cNvPr id="7" name="Imagen 6"/>
          <p:cNvPicPr>
            <a:picLocks noChangeAspect="1"/>
          </p:cNvPicPr>
          <p:nvPr/>
        </p:nvPicPr>
        <p:blipFill rotWithShape="1">
          <a:blip r:embed="rId4"/>
          <a:srcRect l="30915" t="50222" r="63981" b="39852"/>
          <a:stretch/>
        </p:blipFill>
        <p:spPr>
          <a:xfrm>
            <a:off x="1287550" y="4913025"/>
            <a:ext cx="691588" cy="756513"/>
          </a:xfrm>
          <a:prstGeom prst="rect">
            <a:avLst/>
          </a:prstGeom>
        </p:spPr>
      </p:pic>
      <p:pic>
        <p:nvPicPr>
          <p:cNvPr id="8" name="Imagen 7"/>
          <p:cNvPicPr>
            <a:picLocks noChangeAspect="1"/>
          </p:cNvPicPr>
          <p:nvPr/>
        </p:nvPicPr>
        <p:blipFill rotWithShape="1">
          <a:blip r:embed="rId4"/>
          <a:srcRect l="35998" t="50592" r="58898" b="39482"/>
          <a:stretch/>
        </p:blipFill>
        <p:spPr>
          <a:xfrm>
            <a:off x="2606671" y="4913025"/>
            <a:ext cx="691588" cy="756513"/>
          </a:xfrm>
          <a:prstGeom prst="rect">
            <a:avLst/>
          </a:prstGeom>
        </p:spPr>
      </p:pic>
      <p:pic>
        <p:nvPicPr>
          <p:cNvPr id="9" name="Imagen 8"/>
          <p:cNvPicPr>
            <a:picLocks noChangeAspect="1"/>
          </p:cNvPicPr>
          <p:nvPr/>
        </p:nvPicPr>
        <p:blipFill rotWithShape="1">
          <a:blip r:embed="rId4"/>
          <a:srcRect l="40748" t="50444" r="54148" b="39630"/>
          <a:stretch/>
        </p:blipFill>
        <p:spPr>
          <a:xfrm>
            <a:off x="3830842" y="4913025"/>
            <a:ext cx="691588" cy="756513"/>
          </a:xfrm>
          <a:prstGeom prst="rect">
            <a:avLst/>
          </a:prstGeom>
        </p:spPr>
      </p:pic>
    </p:spTree>
    <p:extLst>
      <p:ext uri="{BB962C8B-B14F-4D97-AF65-F5344CB8AC3E}">
        <p14:creationId xmlns:p14="http://schemas.microsoft.com/office/powerpoint/2010/main" val="160535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2 tema 1</a:t>
            </a:r>
          </a:p>
          <a:p>
            <a:pPr algn="just">
              <a:lnSpc>
                <a:spcPct val="100000"/>
              </a:lnSpc>
              <a:spcBef>
                <a:spcPts val="0"/>
              </a:spcBef>
            </a:pPr>
            <a:endParaRPr lang="es-ES_tradnl" sz="800" dirty="0"/>
          </a:p>
          <a:p>
            <a:pPr algn="just">
              <a:lnSpc>
                <a:spcPct val="100000"/>
              </a:lnSpc>
              <a:spcBef>
                <a:spcPts val="0"/>
              </a:spcBef>
            </a:pPr>
            <a:r>
              <a:rPr lang="es-ES_tradnl" sz="800" dirty="0" err="1" smtClean="0"/>
              <a:t>Slide</a:t>
            </a:r>
            <a:r>
              <a:rPr lang="es-ES_tradnl" sz="800" dirty="0" smtClean="0"/>
              <a:t> texto – imagen</a:t>
            </a:r>
          </a:p>
          <a:p>
            <a:pPr algn="just">
              <a:lnSpc>
                <a:spcPct val="100000"/>
              </a:lnSpc>
              <a:spcBef>
                <a:spcPts val="0"/>
              </a:spcBef>
            </a:pPr>
            <a:endParaRPr lang="es-ES_tradnl" sz="800" dirty="0"/>
          </a:p>
          <a:p>
            <a:pPr algn="just">
              <a:lnSpc>
                <a:spcPct val="100000"/>
              </a:lnSpc>
              <a:spcBef>
                <a:spcPts val="0"/>
              </a:spcBef>
            </a:pPr>
            <a:r>
              <a:rPr lang="es-ES_tradnl" sz="800" dirty="0" smtClean="0"/>
              <a:t>Acompañar el texto con imágenes fotográficas QUE reflejen  ciudadanía y estado </a:t>
            </a:r>
          </a:p>
          <a:p>
            <a:pPr algn="just">
              <a:lnSpc>
                <a:spcPct val="100000"/>
              </a:lnSpc>
              <a:spcBef>
                <a:spcPts val="0"/>
              </a:spcBef>
            </a:pPr>
            <a:endParaRPr lang="es-ES_tradnl" sz="800" dirty="0"/>
          </a:p>
          <a:p>
            <a:pPr algn="just">
              <a:lnSpc>
                <a:spcPct val="100000"/>
              </a:lnSpc>
              <a:spcBef>
                <a:spcPts val="0"/>
              </a:spcBef>
            </a:pPr>
            <a:r>
              <a:rPr lang="es-ES_tradnl" sz="800" dirty="0" smtClean="0"/>
              <a:t>Botón siguiente</a:t>
            </a:r>
            <a:endParaRPr lang="es-ES_tradnl" sz="800" dirty="0"/>
          </a:p>
          <a:p>
            <a:pPr algn="just">
              <a:lnSpc>
                <a:spcPct val="100000"/>
              </a:lnSpc>
              <a:spcBef>
                <a:spcPts val="0"/>
              </a:spcBef>
            </a:pPr>
            <a:endParaRPr lang="es-ES_tradnl" sz="800" dirty="0"/>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Modelos de abajo hacia arriba (</a:t>
            </a:r>
            <a:r>
              <a:rPr lang="es-CO" sz="1000" b="1" i="1" dirty="0" err="1"/>
              <a:t>bottom</a:t>
            </a:r>
            <a:r>
              <a:rPr lang="es-CO" sz="1000" b="1" i="1" dirty="0"/>
              <a:t>-up</a:t>
            </a:r>
            <a:r>
              <a:rPr lang="es-CO" sz="1000" b="1" dirty="0" smtClean="0"/>
              <a:t>)</a:t>
            </a:r>
            <a:endParaRPr lang="en-US" sz="1000" b="1" dirty="0"/>
          </a:p>
        </p:txBody>
      </p:sp>
      <p:sp>
        <p:nvSpPr>
          <p:cNvPr id="5" name="4 CuadroTexto"/>
          <p:cNvSpPr txBox="1"/>
          <p:nvPr/>
        </p:nvSpPr>
        <p:spPr>
          <a:xfrm>
            <a:off x="335466" y="2145489"/>
            <a:ext cx="5306209" cy="2092881"/>
          </a:xfrm>
          <a:prstGeom prst="rect">
            <a:avLst/>
          </a:prstGeom>
          <a:noFill/>
        </p:spPr>
        <p:txBody>
          <a:bodyPr wrap="square" rtlCol="0">
            <a:spAutoFit/>
          </a:bodyPr>
          <a:lstStyle/>
          <a:p>
            <a:pPr algn="just"/>
            <a:r>
              <a:rPr lang="es-CO" sz="1000" dirty="0">
                <a:latin typeface="Verdana" pitchFamily="34" charset="0"/>
                <a:ea typeface="Verdana" pitchFamily="34" charset="0"/>
                <a:cs typeface="Verdana" pitchFamily="34" charset="0"/>
              </a:rPr>
              <a:t>Los modelos de abajo hacia arriba se presentaron como una salida a las críticas de los modelos de arriba hacia abajo y como otra posibilidad de análisis de los procesos de implementación. Toman como punto de partida el contacto entre el </a:t>
            </a:r>
            <a:r>
              <a:rPr lang="es-CO" sz="1000" b="1" dirty="0">
                <a:latin typeface="Verdana" pitchFamily="34" charset="0"/>
                <a:ea typeface="Verdana" pitchFamily="34" charset="0"/>
                <a:cs typeface="Verdana" pitchFamily="34" charset="0"/>
              </a:rPr>
              <a:t>Estado</a:t>
            </a:r>
            <a:r>
              <a:rPr lang="es-CO" sz="1000" dirty="0">
                <a:latin typeface="Verdana" pitchFamily="34" charset="0"/>
                <a:ea typeface="Verdana" pitchFamily="34" charset="0"/>
                <a:cs typeface="Verdana" pitchFamily="34" charset="0"/>
              </a:rPr>
              <a:t> y la </a:t>
            </a:r>
            <a:r>
              <a:rPr lang="es-CO" sz="1000" b="1" dirty="0">
                <a:latin typeface="Verdana" pitchFamily="34" charset="0"/>
                <a:ea typeface="Verdana" pitchFamily="34" charset="0"/>
                <a:cs typeface="Verdana" pitchFamily="34" charset="0"/>
              </a:rPr>
              <a:t>ciudadanía</a:t>
            </a:r>
            <a:r>
              <a:rPr lang="es-CO" sz="1000" dirty="0">
                <a:latin typeface="Verdana" pitchFamily="34" charset="0"/>
                <a:ea typeface="Verdana" pitchFamily="34" charset="0"/>
                <a:cs typeface="Verdana" pitchFamily="34" charset="0"/>
              </a:rPr>
              <a:t>, en que el Estado efectivamente provee los bienes y servicios que la política o el programa público se ha comprometido a ofrecer</a:t>
            </a:r>
            <a:r>
              <a:rPr lang="es-CO" sz="1000" dirty="0" smtClean="0">
                <a:latin typeface="Verdana" pitchFamily="34" charset="0"/>
                <a:ea typeface="Verdana" pitchFamily="34" charset="0"/>
                <a:cs typeface="Verdana" pitchFamily="34" charset="0"/>
              </a:rPr>
              <a:t>.</a:t>
            </a:r>
          </a:p>
          <a:p>
            <a:pPr algn="just"/>
            <a:endParaRPr lang="es-CO" sz="1000" dirty="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El enfoque </a:t>
            </a:r>
            <a:r>
              <a:rPr lang="es-CO" sz="1000" i="1" dirty="0" err="1">
                <a:latin typeface="Verdana" pitchFamily="34" charset="0"/>
                <a:ea typeface="Verdana" pitchFamily="34" charset="0"/>
                <a:cs typeface="Verdana" pitchFamily="34" charset="0"/>
              </a:rPr>
              <a:t>bottom</a:t>
            </a:r>
            <a:r>
              <a:rPr lang="es-CO" sz="1000" i="1" dirty="0">
                <a:latin typeface="Verdana" pitchFamily="34" charset="0"/>
                <a:ea typeface="Verdana" pitchFamily="34" charset="0"/>
                <a:cs typeface="Verdana" pitchFamily="34" charset="0"/>
              </a:rPr>
              <a:t>-up </a:t>
            </a:r>
            <a:r>
              <a:rPr lang="es-CO" sz="1000" dirty="0">
                <a:latin typeface="Verdana" pitchFamily="34" charset="0"/>
                <a:ea typeface="Verdana" pitchFamily="34" charset="0"/>
                <a:cs typeface="Verdana" pitchFamily="34" charset="0"/>
              </a:rPr>
              <a:t>sustituye como lógica de análisis la que se centra en la definición del objetivo, la preocupación por la autoridad y el diseño explícito de los procesos y procedimientos, por una lógica donde el eje de implementación lo constituye la identificación del problema social y específicamente la identificación de los cambios de comportamiento de actores privados y públicos que se requieren para su superación. </a:t>
            </a:r>
            <a:endParaRPr lang="en-US"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sp>
        <p:nvSpPr>
          <p:cNvPr id="16" name="Chevron 3"/>
          <p:cNvSpPr/>
          <p:nvPr/>
        </p:nvSpPr>
        <p:spPr>
          <a:xfrm>
            <a:off x="9243297" y="3465210"/>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1026" name="Picture 2" descr="Bogota, Colombia - April 21: Unidentified people gather in Bolivar Plaza in front of the Capitolia Nacional which houses both houses of congress on April 21, 2016 in Bogota, Colomb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088" y="1644525"/>
            <a:ext cx="3108208" cy="22102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gh angle view of multiethnic people clapping at ral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9372" y="3903609"/>
            <a:ext cx="3052924" cy="217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04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Continua del </a:t>
            </a:r>
            <a:r>
              <a:rPr lang="es-ES_tradnl" sz="800" dirty="0" err="1" smtClean="0"/>
              <a:t>slide</a:t>
            </a:r>
            <a:r>
              <a:rPr lang="es-ES_tradnl" sz="800" dirty="0" smtClean="0"/>
              <a:t> anterior</a:t>
            </a:r>
          </a:p>
          <a:p>
            <a:pPr algn="just">
              <a:lnSpc>
                <a:spcPct val="100000"/>
              </a:lnSpc>
              <a:spcBef>
                <a:spcPts val="0"/>
              </a:spcBef>
            </a:pPr>
            <a:endParaRPr lang="es-ES_tradnl" sz="800" dirty="0"/>
          </a:p>
          <a:p>
            <a:pPr algn="just">
              <a:lnSpc>
                <a:spcPct val="100000"/>
              </a:lnSpc>
              <a:spcBef>
                <a:spcPts val="0"/>
              </a:spcBef>
            </a:pPr>
            <a:r>
              <a:rPr lang="es-ES_tradnl" sz="800" dirty="0" err="1" smtClean="0"/>
              <a:t>Slide</a:t>
            </a:r>
            <a:r>
              <a:rPr lang="es-ES_tradnl" sz="800" dirty="0" smtClean="0"/>
              <a:t> organizador grafico</a:t>
            </a:r>
          </a:p>
          <a:p>
            <a:pPr algn="just">
              <a:lnSpc>
                <a:spcPct val="100000"/>
              </a:lnSpc>
              <a:spcBef>
                <a:spcPts val="0"/>
              </a:spcBef>
            </a:pPr>
            <a:endParaRPr lang="es-ES_tradnl" sz="800" dirty="0" smtClean="0"/>
          </a:p>
          <a:p>
            <a:pPr algn="just">
              <a:lnSpc>
                <a:spcPct val="100000"/>
              </a:lnSpc>
              <a:spcBef>
                <a:spcPts val="0"/>
              </a:spcBef>
            </a:pPr>
            <a:endParaRPr lang="es-ES_tradnl" sz="800" dirty="0"/>
          </a:p>
          <a:p>
            <a:pPr lvl="0" algn="just">
              <a:lnSpc>
                <a:spcPct val="100000"/>
              </a:lnSpc>
              <a:spcBef>
                <a:spcPts val="0"/>
              </a:spcBef>
            </a:pPr>
            <a:r>
              <a:rPr lang="es-ES_tradnl" sz="800" dirty="0" smtClean="0"/>
              <a:t>Generar un  cargador de secuencia de manera que al hacer clic o </a:t>
            </a:r>
            <a:r>
              <a:rPr lang="es-CO" sz="800" dirty="0" smtClean="0"/>
              <a:t> sobrevolar en las letras </a:t>
            </a:r>
            <a:r>
              <a:rPr lang="es-CO" sz="800" dirty="0" err="1" smtClean="0"/>
              <a:t>a,b,c,d,e,f</a:t>
            </a:r>
            <a:r>
              <a:rPr lang="es-CO" sz="800" dirty="0" smtClean="0"/>
              <a:t>, aparece a información,.</a:t>
            </a:r>
            <a:endParaRPr lang="es-ES_tradnl" sz="800" dirty="0" smtClean="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smtClean="0"/>
              <a:t>Botón siguiente</a:t>
            </a:r>
            <a:endParaRPr lang="es-ES_tradnl" sz="800" dirty="0"/>
          </a:p>
          <a:p>
            <a:pPr algn="just">
              <a:lnSpc>
                <a:spcPct val="100000"/>
              </a:lnSpc>
              <a:spcBef>
                <a:spcPts val="0"/>
              </a:spcBef>
            </a:pPr>
            <a:endParaRPr lang="es-ES_tradnl" sz="800" dirty="0"/>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Modelos de abajo hacia arriba (</a:t>
            </a:r>
            <a:r>
              <a:rPr lang="es-CO" sz="1000" b="1" i="1" dirty="0" err="1"/>
              <a:t>bottom</a:t>
            </a:r>
            <a:r>
              <a:rPr lang="es-CO" sz="1000" b="1" i="1" dirty="0"/>
              <a:t>-up</a:t>
            </a:r>
            <a:r>
              <a:rPr lang="es-CO" sz="1000" b="1" dirty="0" smtClean="0"/>
              <a:t>)</a:t>
            </a:r>
            <a:endParaRPr lang="en-US" sz="1000" b="1" dirty="0"/>
          </a:p>
        </p:txBody>
      </p:sp>
      <p:sp>
        <p:nvSpPr>
          <p:cNvPr id="5" name="4 CuadroTexto"/>
          <p:cNvSpPr txBox="1"/>
          <p:nvPr/>
        </p:nvSpPr>
        <p:spPr>
          <a:xfrm>
            <a:off x="455317" y="2052959"/>
            <a:ext cx="8964727" cy="461665"/>
          </a:xfrm>
          <a:prstGeom prst="rect">
            <a:avLst/>
          </a:prstGeom>
          <a:noFill/>
        </p:spPr>
        <p:txBody>
          <a:bodyPr wrap="square" rtlCol="0">
            <a:spAutoFit/>
          </a:bodyPr>
          <a:lstStyle/>
          <a:p>
            <a:pPr algn="just"/>
            <a:r>
              <a:rPr lang="es-CO" sz="800" dirty="0" smtClean="0">
                <a:latin typeface="Verdana" pitchFamily="34" charset="0"/>
                <a:ea typeface="Verdana" pitchFamily="34" charset="0"/>
                <a:cs typeface="Verdana" pitchFamily="34" charset="0"/>
              </a:rPr>
              <a:t>Los </a:t>
            </a:r>
            <a:r>
              <a:rPr lang="es-CO" sz="800" dirty="0">
                <a:latin typeface="Verdana" pitchFamily="34" charset="0"/>
                <a:ea typeface="Verdana" pitchFamily="34" charset="0"/>
                <a:cs typeface="Verdana" pitchFamily="34" charset="0"/>
              </a:rPr>
              <a:t>modelos de abajo hacia arriba definen el proceso de implementación a partir del momento en el cual se entrecruzan decisiones privadas y acciones administrativas. </a:t>
            </a:r>
            <a:endParaRPr lang="es-CO" sz="800" dirty="0" smtClean="0">
              <a:latin typeface="Verdana" pitchFamily="34" charset="0"/>
              <a:ea typeface="Verdana" pitchFamily="34" charset="0"/>
              <a:cs typeface="Verdana" pitchFamily="34" charset="0"/>
            </a:endParaRPr>
          </a:p>
          <a:p>
            <a:pPr algn="just"/>
            <a:endParaRPr lang="es-CO" sz="800" dirty="0">
              <a:latin typeface="Verdana" pitchFamily="34" charset="0"/>
              <a:ea typeface="Verdana" pitchFamily="34" charset="0"/>
              <a:cs typeface="Verdana" pitchFamily="34" charset="0"/>
            </a:endParaRPr>
          </a:p>
          <a:p>
            <a:pPr algn="just"/>
            <a:r>
              <a:rPr lang="es-CO" sz="800" dirty="0">
                <a:latin typeface="Verdana" pitchFamily="34" charset="0"/>
                <a:ea typeface="Verdana" pitchFamily="34" charset="0"/>
                <a:cs typeface="Verdana" pitchFamily="34" charset="0"/>
              </a:rPr>
              <a:t>De este modo, los procesos de implementación que optan por una perspectiva de abajo hacia arriba se caracterizan por</a:t>
            </a:r>
            <a:r>
              <a:rPr lang="es-CO" sz="800" dirty="0" smtClean="0">
                <a:latin typeface="Verdana" pitchFamily="34" charset="0"/>
                <a:ea typeface="Verdana" pitchFamily="34" charset="0"/>
                <a:cs typeface="Verdana" pitchFamily="34" charset="0"/>
              </a:rPr>
              <a:t>:	</a:t>
            </a:r>
            <a:endParaRPr lang="es-ES_tradnl" sz="800" dirty="0">
              <a:latin typeface="Verdana" pitchFamily="34" charset="0"/>
              <a:ea typeface="Verdana" pitchFamily="34" charset="0"/>
              <a:cs typeface="Verdana" pitchFamily="34" charset="0"/>
            </a:endParaRPr>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sp>
        <p:nvSpPr>
          <p:cNvPr id="17" name="16 CuadroTexto"/>
          <p:cNvSpPr txBox="1"/>
          <p:nvPr/>
        </p:nvSpPr>
        <p:spPr>
          <a:xfrm>
            <a:off x="4378691" y="2761156"/>
            <a:ext cx="3505200" cy="461665"/>
          </a:xfrm>
          <a:prstGeom prst="rect">
            <a:avLst/>
          </a:prstGeom>
          <a:solidFill>
            <a:schemeClr val="accent1">
              <a:lumMod val="40000"/>
              <a:lumOff val="60000"/>
            </a:schemeClr>
          </a:solidFill>
        </p:spPr>
        <p:txBody>
          <a:bodyPr wrap="square" rtlCol="0">
            <a:spAutoFit/>
          </a:bodyPr>
          <a:lstStyle/>
          <a:p>
            <a:pPr algn="just"/>
            <a:r>
              <a:rPr lang="es-CO" sz="800" dirty="0" smtClean="0">
                <a:latin typeface="Verdana" pitchFamily="34" charset="0"/>
                <a:ea typeface="Verdana" pitchFamily="34" charset="0"/>
                <a:cs typeface="Verdana" pitchFamily="34" charset="0"/>
              </a:rPr>
              <a:t>c) El </a:t>
            </a:r>
            <a:r>
              <a:rPr lang="es-CO" sz="800" dirty="0">
                <a:latin typeface="Verdana" pitchFamily="34" charset="0"/>
                <a:ea typeface="Verdana" pitchFamily="34" charset="0"/>
                <a:cs typeface="Verdana" pitchFamily="34" charset="0"/>
              </a:rPr>
              <a:t>eje de la implementación son las condiciones para generar los cambios esperados de comportamiento de los individuos y los procesos. </a:t>
            </a:r>
            <a:endParaRPr lang="en-US" sz="800" dirty="0" smtClean="0">
              <a:latin typeface="Verdana" pitchFamily="34" charset="0"/>
              <a:ea typeface="Verdana" pitchFamily="34" charset="0"/>
              <a:cs typeface="Verdana" pitchFamily="34" charset="0"/>
            </a:endParaRPr>
          </a:p>
        </p:txBody>
      </p:sp>
      <p:pic>
        <p:nvPicPr>
          <p:cNvPr id="25" name="24 Imagen" descr="Image result for paso a paso png"/>
          <p:cNvPicPr/>
          <p:nvPr/>
        </p:nvPicPr>
        <p:blipFill rotWithShape="1">
          <a:blip r:embed="rId3">
            <a:extLst>
              <a:ext uri="{28A0092B-C50C-407E-A947-70E740481C1C}">
                <a14:useLocalDpi xmlns:a14="http://schemas.microsoft.com/office/drawing/2010/main" val="0"/>
              </a:ext>
            </a:extLst>
          </a:blip>
          <a:srcRect r="18345"/>
          <a:stretch/>
        </p:blipFill>
        <p:spPr bwMode="auto">
          <a:xfrm>
            <a:off x="831220" y="3123705"/>
            <a:ext cx="5288957" cy="2343355"/>
          </a:xfrm>
          <a:prstGeom prst="rect">
            <a:avLst/>
          </a:prstGeom>
          <a:noFill/>
          <a:ln>
            <a:noFill/>
          </a:ln>
        </p:spPr>
      </p:pic>
      <p:pic>
        <p:nvPicPr>
          <p:cNvPr id="26" name="25 Imagen" descr="Image result for paso a paso png"/>
          <p:cNvPicPr/>
          <p:nvPr/>
        </p:nvPicPr>
        <p:blipFill rotWithShape="1">
          <a:blip r:embed="rId3">
            <a:extLst>
              <a:ext uri="{28A0092B-C50C-407E-A947-70E740481C1C}">
                <a14:useLocalDpi xmlns:a14="http://schemas.microsoft.com/office/drawing/2010/main" val="0"/>
              </a:ext>
            </a:extLst>
          </a:blip>
          <a:srcRect l="1" r="78840" b="8468"/>
          <a:stretch/>
        </p:blipFill>
        <p:spPr bwMode="auto">
          <a:xfrm>
            <a:off x="5152409" y="3322159"/>
            <a:ext cx="1370552" cy="2144901"/>
          </a:xfrm>
          <a:prstGeom prst="rect">
            <a:avLst/>
          </a:prstGeom>
          <a:noFill/>
          <a:ln>
            <a:noFill/>
          </a:ln>
        </p:spPr>
      </p:pic>
      <p:sp>
        <p:nvSpPr>
          <p:cNvPr id="12" name="11 CuadroTexto"/>
          <p:cNvSpPr txBox="1"/>
          <p:nvPr/>
        </p:nvSpPr>
        <p:spPr>
          <a:xfrm>
            <a:off x="2015852" y="3210588"/>
            <a:ext cx="1384346" cy="936576"/>
          </a:xfrm>
          <a:prstGeom prst="rect">
            <a:avLst/>
          </a:prstGeom>
          <a:solidFill>
            <a:schemeClr val="accent1">
              <a:lumMod val="40000"/>
              <a:lumOff val="60000"/>
            </a:schemeClr>
          </a:solidFill>
        </p:spPr>
        <p:txBody>
          <a:bodyPr wrap="square" rtlCol="0">
            <a:spAutoFit/>
          </a:bodyPr>
          <a:lstStyle/>
          <a:p>
            <a:pPr algn="just"/>
            <a:r>
              <a:rPr lang="es-CO" sz="600" dirty="0" smtClean="0">
                <a:latin typeface="Verdana" pitchFamily="34" charset="0"/>
                <a:ea typeface="Verdana" pitchFamily="34" charset="0"/>
                <a:cs typeface="Verdana" pitchFamily="34" charset="0"/>
              </a:rPr>
              <a:t>a) El </a:t>
            </a:r>
            <a:r>
              <a:rPr lang="es-CO" sz="600" dirty="0">
                <a:latin typeface="Verdana" pitchFamily="34" charset="0"/>
                <a:ea typeface="Verdana" pitchFamily="34" charset="0"/>
                <a:cs typeface="Verdana" pitchFamily="34" charset="0"/>
              </a:rPr>
              <a:t>punto de origen de los programas y las políticas públicas es el momento del reconocimiento de los problemas y de la necesidad de la interacción entre la acción administrativa del Estado y la diversidad de actores sociales. </a:t>
            </a:r>
            <a:endParaRPr lang="en-US" sz="600" dirty="0">
              <a:latin typeface="Verdana" pitchFamily="34" charset="0"/>
              <a:ea typeface="Verdana" pitchFamily="34" charset="0"/>
              <a:cs typeface="Verdana" pitchFamily="34" charset="0"/>
            </a:endParaRPr>
          </a:p>
        </p:txBody>
      </p:sp>
      <p:sp>
        <p:nvSpPr>
          <p:cNvPr id="35" name="34 Rectángulo"/>
          <p:cNvSpPr/>
          <p:nvPr/>
        </p:nvSpPr>
        <p:spPr>
          <a:xfrm>
            <a:off x="1773514" y="3215728"/>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a:t>
            </a:r>
            <a:endParaRPr lang="en-US" dirty="0"/>
          </a:p>
        </p:txBody>
      </p:sp>
      <p:sp>
        <p:nvSpPr>
          <p:cNvPr id="37" name="36 Rectángulo"/>
          <p:cNvSpPr/>
          <p:nvPr/>
        </p:nvSpPr>
        <p:spPr>
          <a:xfrm>
            <a:off x="6120177" y="3471149"/>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endParaRPr lang="en-US" dirty="0"/>
          </a:p>
        </p:txBody>
      </p:sp>
      <p:sp>
        <p:nvSpPr>
          <p:cNvPr id="38" name="37 Rectángulo"/>
          <p:cNvSpPr/>
          <p:nvPr/>
        </p:nvSpPr>
        <p:spPr>
          <a:xfrm>
            <a:off x="4378691" y="3413321"/>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
            </a:r>
            <a:endParaRPr lang="en-US" dirty="0"/>
          </a:p>
        </p:txBody>
      </p:sp>
      <p:sp>
        <p:nvSpPr>
          <p:cNvPr id="39" name="38 Rectángulo"/>
          <p:cNvSpPr/>
          <p:nvPr/>
        </p:nvSpPr>
        <p:spPr>
          <a:xfrm>
            <a:off x="3157860" y="4591273"/>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b</a:t>
            </a:r>
            <a:endParaRPr lang="en-US" dirty="0"/>
          </a:p>
        </p:txBody>
      </p:sp>
      <p:sp>
        <p:nvSpPr>
          <p:cNvPr id="40" name="39 Rectángulo"/>
          <p:cNvSpPr/>
          <p:nvPr/>
        </p:nvSpPr>
        <p:spPr>
          <a:xfrm>
            <a:off x="5732773" y="4633335"/>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d</a:t>
            </a:r>
            <a:endParaRPr lang="en-US" dirty="0"/>
          </a:p>
        </p:txBody>
      </p:sp>
      <p:pic>
        <p:nvPicPr>
          <p:cNvPr id="41" name="40 Imagen" descr="Image result for paso a paso png"/>
          <p:cNvPicPr/>
          <p:nvPr/>
        </p:nvPicPr>
        <p:blipFill rotWithShape="1">
          <a:blip r:embed="rId3">
            <a:extLst>
              <a:ext uri="{28A0092B-C50C-407E-A947-70E740481C1C}">
                <a14:useLocalDpi xmlns:a14="http://schemas.microsoft.com/office/drawing/2010/main" val="0"/>
              </a:ext>
            </a:extLst>
          </a:blip>
          <a:srcRect l="19916" t="51569" r="60151" b="3520"/>
          <a:stretch/>
        </p:blipFill>
        <p:spPr bwMode="auto">
          <a:xfrm>
            <a:off x="6362515" y="4488492"/>
            <a:ext cx="1291087" cy="1052422"/>
          </a:xfrm>
          <a:prstGeom prst="rect">
            <a:avLst/>
          </a:prstGeom>
          <a:noFill/>
          <a:ln>
            <a:noFill/>
          </a:ln>
        </p:spPr>
      </p:pic>
      <p:sp>
        <p:nvSpPr>
          <p:cNvPr id="42" name="41 Rectángulo"/>
          <p:cNvSpPr/>
          <p:nvPr/>
        </p:nvSpPr>
        <p:spPr>
          <a:xfrm>
            <a:off x="7411264" y="4731636"/>
            <a:ext cx="242338" cy="28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f</a:t>
            </a:r>
            <a:endParaRPr lang="en-US" dirty="0"/>
          </a:p>
        </p:txBody>
      </p:sp>
      <p:cxnSp>
        <p:nvCxnSpPr>
          <p:cNvPr id="44" name="43 Conector recto"/>
          <p:cNvCxnSpPr/>
          <p:nvPr/>
        </p:nvCxnSpPr>
        <p:spPr>
          <a:xfrm flipV="1">
            <a:off x="5152409" y="4221073"/>
            <a:ext cx="377747" cy="3702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269063" y="4866895"/>
            <a:ext cx="1492718" cy="954107"/>
          </a:xfrm>
          <a:prstGeom prst="rect">
            <a:avLst/>
          </a:prstGeom>
          <a:solidFill>
            <a:schemeClr val="accent1">
              <a:lumMod val="40000"/>
              <a:lumOff val="60000"/>
            </a:schemeClr>
          </a:solidFill>
        </p:spPr>
        <p:txBody>
          <a:bodyPr wrap="square" rtlCol="0">
            <a:spAutoFit/>
          </a:bodyPr>
          <a:lstStyle/>
          <a:p>
            <a:pPr algn="just"/>
            <a:r>
              <a:rPr lang="es-CO" sz="800" dirty="0" smtClean="0">
                <a:latin typeface="Verdana" pitchFamily="34" charset="0"/>
                <a:ea typeface="Verdana" pitchFamily="34" charset="0"/>
                <a:cs typeface="Verdana" pitchFamily="34" charset="0"/>
              </a:rPr>
              <a:t>b) La </a:t>
            </a:r>
            <a:r>
              <a:rPr lang="es-CO" sz="800" dirty="0">
                <a:latin typeface="Verdana" pitchFamily="34" charset="0"/>
                <a:ea typeface="Verdana" pitchFamily="34" charset="0"/>
                <a:cs typeface="Verdana" pitchFamily="34" charset="0"/>
              </a:rPr>
              <a:t>descentralización y los niveles de discrecionalidad se instituyen como estrategias claves en los diseños institucionales y organizacionales. </a:t>
            </a:r>
            <a:endParaRPr lang="en-US" sz="800" dirty="0">
              <a:latin typeface="Verdana" pitchFamily="34" charset="0"/>
              <a:ea typeface="Verdana" pitchFamily="34" charset="0"/>
              <a:cs typeface="Verdana" pitchFamily="34" charset="0"/>
            </a:endParaRPr>
          </a:p>
        </p:txBody>
      </p:sp>
      <p:sp>
        <p:nvSpPr>
          <p:cNvPr id="20" name="19 CuadroTexto"/>
          <p:cNvSpPr txBox="1"/>
          <p:nvPr/>
        </p:nvSpPr>
        <p:spPr>
          <a:xfrm>
            <a:off x="5443269" y="5014703"/>
            <a:ext cx="1492220" cy="830997"/>
          </a:xfrm>
          <a:prstGeom prst="rect">
            <a:avLst/>
          </a:prstGeom>
          <a:solidFill>
            <a:schemeClr val="accent1">
              <a:lumMod val="40000"/>
              <a:lumOff val="60000"/>
            </a:schemeClr>
          </a:solidFill>
        </p:spPr>
        <p:txBody>
          <a:bodyPr wrap="square" rtlCol="0">
            <a:spAutoFit/>
          </a:bodyPr>
          <a:lstStyle/>
          <a:p>
            <a:pPr algn="just"/>
            <a:r>
              <a:rPr lang="en-US" sz="800" dirty="0" smtClean="0">
                <a:latin typeface="Verdana" pitchFamily="34" charset="0"/>
                <a:ea typeface="Verdana" pitchFamily="34" charset="0"/>
                <a:cs typeface="Verdana" pitchFamily="34" charset="0"/>
              </a:rPr>
              <a:t>d) </a:t>
            </a:r>
            <a:r>
              <a:rPr lang="es-CO" sz="800" dirty="0" smtClean="0">
                <a:latin typeface="Verdana" pitchFamily="34" charset="0"/>
                <a:ea typeface="Verdana" pitchFamily="34" charset="0"/>
                <a:cs typeface="Verdana" pitchFamily="34" charset="0"/>
              </a:rPr>
              <a:t>La </a:t>
            </a:r>
            <a:r>
              <a:rPr lang="es-CO" sz="800" dirty="0">
                <a:latin typeface="Verdana" pitchFamily="34" charset="0"/>
                <a:ea typeface="Verdana" pitchFamily="34" charset="0"/>
                <a:cs typeface="Verdana" pitchFamily="34" charset="0"/>
              </a:rPr>
              <a:t>negociación, la reciprocidad, la concertación como nuevas estrategias en los procesos de implementación. </a:t>
            </a:r>
            <a:endParaRPr lang="en-US" sz="800" dirty="0">
              <a:latin typeface="Verdana" pitchFamily="34" charset="0"/>
              <a:ea typeface="Verdana" pitchFamily="34" charset="0"/>
              <a:cs typeface="Verdana" pitchFamily="34" charset="0"/>
            </a:endParaRPr>
          </a:p>
        </p:txBody>
      </p:sp>
      <p:sp>
        <p:nvSpPr>
          <p:cNvPr id="23" name="22 CuadroTexto"/>
          <p:cNvSpPr txBox="1"/>
          <p:nvPr/>
        </p:nvSpPr>
        <p:spPr>
          <a:xfrm>
            <a:off x="6362515" y="3448043"/>
            <a:ext cx="2971266" cy="461665"/>
          </a:xfrm>
          <a:prstGeom prst="rect">
            <a:avLst/>
          </a:prstGeom>
          <a:solidFill>
            <a:schemeClr val="accent1">
              <a:lumMod val="40000"/>
              <a:lumOff val="60000"/>
            </a:schemeClr>
          </a:solidFill>
        </p:spPr>
        <p:txBody>
          <a:bodyPr wrap="square" rtlCol="0">
            <a:spAutoFit/>
          </a:bodyPr>
          <a:lstStyle/>
          <a:p>
            <a:pPr algn="just"/>
            <a:r>
              <a:rPr lang="es-CO" sz="800" dirty="0" smtClean="0">
                <a:latin typeface="Verdana" pitchFamily="34" charset="0"/>
                <a:ea typeface="Verdana" pitchFamily="34" charset="0"/>
                <a:cs typeface="Verdana" pitchFamily="34" charset="0"/>
              </a:rPr>
              <a:t>e) La </a:t>
            </a:r>
            <a:r>
              <a:rPr lang="es-CO" sz="800" dirty="0">
                <a:latin typeface="Verdana" pitchFamily="34" charset="0"/>
                <a:ea typeface="Verdana" pitchFamily="34" charset="0"/>
                <a:cs typeface="Verdana" pitchFamily="34" charset="0"/>
              </a:rPr>
              <a:t>consideración de la relación entre los diferentes tipos de conocimiento aumenta la capacidad para la efectividad de la política. </a:t>
            </a:r>
            <a:endParaRPr lang="en-US" sz="800" dirty="0">
              <a:latin typeface="Verdana" pitchFamily="34" charset="0"/>
              <a:ea typeface="Verdana" pitchFamily="34" charset="0"/>
              <a:cs typeface="Verdana" pitchFamily="34" charset="0"/>
            </a:endParaRPr>
          </a:p>
        </p:txBody>
      </p:sp>
      <p:sp>
        <p:nvSpPr>
          <p:cNvPr id="24" name="23 CuadroTexto"/>
          <p:cNvSpPr txBox="1"/>
          <p:nvPr/>
        </p:nvSpPr>
        <p:spPr>
          <a:xfrm>
            <a:off x="7532433" y="5014702"/>
            <a:ext cx="1956624" cy="461665"/>
          </a:xfrm>
          <a:prstGeom prst="rect">
            <a:avLst/>
          </a:prstGeom>
          <a:solidFill>
            <a:schemeClr val="accent1">
              <a:lumMod val="40000"/>
              <a:lumOff val="60000"/>
            </a:schemeClr>
          </a:solidFill>
        </p:spPr>
        <p:txBody>
          <a:bodyPr wrap="square" rtlCol="0">
            <a:spAutoFit/>
          </a:bodyPr>
          <a:lstStyle/>
          <a:p>
            <a:pPr algn="just"/>
            <a:r>
              <a:rPr lang="es-CO" sz="800" dirty="0" smtClean="0">
                <a:latin typeface="Verdana" pitchFamily="34" charset="0"/>
                <a:ea typeface="Verdana" pitchFamily="34" charset="0"/>
                <a:cs typeface="Verdana" pitchFamily="34" charset="0"/>
              </a:rPr>
              <a:t>f) Adaptación </a:t>
            </a:r>
            <a:r>
              <a:rPr lang="es-CO" sz="800" dirty="0">
                <a:latin typeface="Verdana" pitchFamily="34" charset="0"/>
                <a:ea typeface="Verdana" pitchFamily="34" charset="0"/>
                <a:cs typeface="Verdana" pitchFamily="34" charset="0"/>
              </a:rPr>
              <a:t>y diversidad de cursos de acción de las políticas en contextos diferenciados. </a:t>
            </a:r>
            <a:endParaRPr lang="en-US" sz="800" dirty="0">
              <a:latin typeface="Verdana" pitchFamily="34" charset="0"/>
              <a:ea typeface="Verdana" pitchFamily="34" charset="0"/>
              <a:cs typeface="Verdana" pitchFamily="34" charset="0"/>
            </a:endParaRPr>
          </a:p>
        </p:txBody>
      </p:sp>
      <p:sp>
        <p:nvSpPr>
          <p:cNvPr id="27" name="Chevron 3"/>
          <p:cNvSpPr/>
          <p:nvPr/>
        </p:nvSpPr>
        <p:spPr>
          <a:xfrm>
            <a:off x="9327543" y="3485229"/>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spTree>
    <p:extLst>
      <p:ext uri="{BB962C8B-B14F-4D97-AF65-F5344CB8AC3E}">
        <p14:creationId xmlns:p14="http://schemas.microsoft.com/office/powerpoint/2010/main" val="719040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Continua del </a:t>
            </a:r>
            <a:r>
              <a:rPr lang="es-ES_tradnl" sz="800" dirty="0" err="1" smtClean="0"/>
              <a:t>slide</a:t>
            </a:r>
            <a:r>
              <a:rPr lang="es-ES_tradnl" sz="800" dirty="0" smtClean="0"/>
              <a:t> anterior</a:t>
            </a:r>
          </a:p>
          <a:p>
            <a:pPr algn="just">
              <a:lnSpc>
                <a:spcPct val="100000"/>
              </a:lnSpc>
              <a:spcBef>
                <a:spcPts val="0"/>
              </a:spcBef>
            </a:pPr>
            <a:endParaRPr lang="es-ES_tradnl" sz="800" dirty="0"/>
          </a:p>
          <a:p>
            <a:pPr algn="just">
              <a:lnSpc>
                <a:spcPct val="100000"/>
              </a:lnSpc>
              <a:spcBef>
                <a:spcPts val="0"/>
              </a:spcBef>
            </a:pPr>
            <a:r>
              <a:rPr lang="es-ES_tradnl" sz="800" dirty="0" err="1" smtClean="0"/>
              <a:t>Slide</a:t>
            </a:r>
            <a:r>
              <a:rPr lang="es-ES_tradnl" sz="800" dirty="0" smtClean="0"/>
              <a:t> organizador grafico secuencial</a:t>
            </a:r>
          </a:p>
          <a:p>
            <a:pPr algn="just">
              <a:lnSpc>
                <a:spcPct val="100000"/>
              </a:lnSpc>
              <a:spcBef>
                <a:spcPts val="0"/>
              </a:spcBef>
            </a:pPr>
            <a:endParaRPr lang="es-ES_tradnl" sz="800" dirty="0" smtClean="0"/>
          </a:p>
          <a:p>
            <a:pPr algn="just">
              <a:lnSpc>
                <a:spcPct val="100000"/>
              </a:lnSpc>
              <a:spcBef>
                <a:spcPts val="0"/>
              </a:spcBef>
            </a:pPr>
            <a:endParaRPr lang="es-ES_tradnl" sz="800" dirty="0"/>
          </a:p>
          <a:p>
            <a:pPr lvl="0" algn="just">
              <a:lnSpc>
                <a:spcPct val="100000"/>
              </a:lnSpc>
              <a:spcBef>
                <a:spcPts val="0"/>
              </a:spcBef>
            </a:pPr>
            <a:r>
              <a:rPr lang="es-ES_tradnl" sz="800" dirty="0" smtClean="0"/>
              <a:t>Generar un  cargador de secuencia de manera que al hacer clic o </a:t>
            </a:r>
            <a:r>
              <a:rPr lang="es-CO" sz="800" dirty="0" smtClean="0"/>
              <a:t> sobrevolar en los recuadros primero segundo tercero, aparece a información,.</a:t>
            </a:r>
            <a:endParaRPr lang="es-ES_tradnl" sz="800" dirty="0" smtClean="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smtClean="0"/>
              <a:t>Finaliza pop up 2 tema 1</a:t>
            </a:r>
            <a:endParaRPr lang="es-ES_tradnl" sz="800" dirty="0"/>
          </a:p>
          <a:p>
            <a:pPr algn="just">
              <a:lnSpc>
                <a:spcPct val="100000"/>
              </a:lnSpc>
              <a:spcBef>
                <a:spcPts val="0"/>
              </a:spcBef>
            </a:pPr>
            <a:endParaRPr lang="es-ES_tradnl" sz="800" dirty="0"/>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Modelos de abajo hacia arriba (</a:t>
            </a:r>
            <a:r>
              <a:rPr lang="es-CO" sz="1000" b="1" i="1" dirty="0" err="1"/>
              <a:t>bottom</a:t>
            </a:r>
            <a:r>
              <a:rPr lang="es-CO" sz="1000" b="1" i="1" dirty="0"/>
              <a:t>-up</a:t>
            </a:r>
            <a:r>
              <a:rPr lang="es-CO" sz="1000" b="1" dirty="0" smtClean="0"/>
              <a:t>)</a:t>
            </a:r>
            <a:endParaRPr lang="en-US" sz="1000" b="1" dirty="0"/>
          </a:p>
        </p:txBody>
      </p:sp>
      <p:sp>
        <p:nvSpPr>
          <p:cNvPr id="5" name="4 CuadroTexto"/>
          <p:cNvSpPr txBox="1"/>
          <p:nvPr/>
        </p:nvSpPr>
        <p:spPr>
          <a:xfrm>
            <a:off x="455316" y="2052959"/>
            <a:ext cx="8964727" cy="1477328"/>
          </a:xfrm>
          <a:prstGeom prst="rect">
            <a:avLst/>
          </a:prstGeom>
          <a:noFill/>
        </p:spPr>
        <p:txBody>
          <a:bodyPr wrap="square" rtlCol="0">
            <a:spAutoFit/>
          </a:bodyPr>
          <a:lstStyle/>
          <a:p>
            <a:pPr algn="just"/>
            <a:r>
              <a:rPr lang="es-CO" sz="1000" dirty="0" smtClean="0">
                <a:latin typeface="Verdana" pitchFamily="34" charset="0"/>
                <a:ea typeface="Verdana" pitchFamily="34" charset="0"/>
                <a:cs typeface="Verdana" pitchFamily="34" charset="0"/>
              </a:rPr>
              <a:t>Los </a:t>
            </a:r>
            <a:r>
              <a:rPr lang="es-CO" sz="1000" dirty="0">
                <a:latin typeface="Verdana" pitchFamily="34" charset="0"/>
                <a:ea typeface="Verdana" pitchFamily="34" charset="0"/>
                <a:cs typeface="Verdana" pitchFamily="34" charset="0"/>
              </a:rPr>
              <a:t>modelos de abajo hacia arriba no han estado exentos de críticas, entre las que podemos identificar al menos tres:</a:t>
            </a:r>
            <a:endParaRPr lang="en-US"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r>
              <a:rPr lang="es-CO" sz="1000" dirty="0" smtClean="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	</a:t>
            </a:r>
            <a:endParaRPr lang="es-ES_tradnl" sz="1000" dirty="0">
              <a:latin typeface="Verdana" pitchFamily="34" charset="0"/>
              <a:ea typeface="Verdana" pitchFamily="34" charset="0"/>
              <a:cs typeface="Verdana" pitchFamily="34" charset="0"/>
            </a:endParaRPr>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graphicFrame>
        <p:nvGraphicFramePr>
          <p:cNvPr id="2" name="1 Diagrama"/>
          <p:cNvGraphicFramePr/>
          <p:nvPr>
            <p:extLst>
              <p:ext uri="{D42A27DB-BD31-4B8C-83A1-F6EECF244321}">
                <p14:modId xmlns:p14="http://schemas.microsoft.com/office/powerpoint/2010/main" val="1441381726"/>
              </p:ext>
            </p:extLst>
          </p:nvPr>
        </p:nvGraphicFramePr>
        <p:xfrm>
          <a:off x="335466" y="2353587"/>
          <a:ext cx="9015268" cy="3792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26 Flecha doblada hacia arriba"/>
          <p:cNvSpPr/>
          <p:nvPr/>
        </p:nvSpPr>
        <p:spPr>
          <a:xfrm rot="5400000">
            <a:off x="2702734" y="4976631"/>
            <a:ext cx="507912" cy="578240"/>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3">
              <a:tint val="50000"/>
              <a:hueOff val="1955671"/>
              <a:satOff val="100000"/>
              <a:lumOff val="10532"/>
              <a:alphaOff val="0"/>
            </a:schemeClr>
          </a:fillRef>
          <a:effectRef idx="0">
            <a:schemeClr val="accent3">
              <a:tint val="50000"/>
              <a:hueOff val="1955671"/>
              <a:satOff val="100000"/>
              <a:lumOff val="10532"/>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55099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Inicia  pop up </a:t>
            </a:r>
            <a:r>
              <a:rPr lang="es-ES_tradnl" sz="800" dirty="0" smtClean="0"/>
              <a:t>3 </a:t>
            </a:r>
            <a:r>
              <a:rPr lang="es-ES_tradnl" sz="800" dirty="0"/>
              <a:t>tema 1</a:t>
            </a:r>
          </a:p>
          <a:p>
            <a:pPr algn="just">
              <a:lnSpc>
                <a:spcPct val="100000"/>
              </a:lnSpc>
              <a:spcBef>
                <a:spcPts val="0"/>
              </a:spcBef>
            </a:pPr>
            <a:endParaRPr lang="es-ES_tradnl" sz="800" dirty="0"/>
          </a:p>
          <a:p>
            <a:pPr algn="just">
              <a:lnSpc>
                <a:spcPct val="100000"/>
              </a:lnSpc>
              <a:spcBef>
                <a:spcPts val="0"/>
              </a:spcBef>
            </a:pPr>
            <a:r>
              <a:rPr lang="es-ES_tradnl" sz="800" dirty="0" smtClean="0"/>
              <a:t>Acompañar el texto con una 3 imágenes fotográficas que reflejen:</a:t>
            </a:r>
          </a:p>
          <a:p>
            <a:pPr algn="just">
              <a:lnSpc>
                <a:spcPct val="100000"/>
              </a:lnSpc>
              <a:spcBef>
                <a:spcPts val="0"/>
              </a:spcBef>
            </a:pPr>
            <a:endParaRPr lang="es-ES_tradnl" sz="800" dirty="0"/>
          </a:p>
          <a:p>
            <a:pPr algn="just">
              <a:lnSpc>
                <a:spcPct val="100000"/>
              </a:lnSpc>
              <a:spcBef>
                <a:spcPts val="0"/>
              </a:spcBef>
            </a:pPr>
            <a:r>
              <a:rPr lang="es-ES_tradnl" sz="800" dirty="0" smtClean="0"/>
              <a:t>Mercantil</a:t>
            </a:r>
          </a:p>
          <a:p>
            <a:pPr algn="just">
              <a:lnSpc>
                <a:spcPct val="100000"/>
              </a:lnSpc>
              <a:spcBef>
                <a:spcPts val="0"/>
              </a:spcBef>
            </a:pPr>
            <a:r>
              <a:rPr lang="es-ES_tradnl" sz="800" dirty="0" smtClean="0"/>
              <a:t>Burocrático</a:t>
            </a:r>
          </a:p>
          <a:p>
            <a:pPr algn="just">
              <a:lnSpc>
                <a:spcPct val="100000"/>
              </a:lnSpc>
              <a:spcBef>
                <a:spcPts val="0"/>
              </a:spcBef>
            </a:pPr>
            <a:r>
              <a:rPr lang="es-ES_tradnl" sz="800" dirty="0" smtClean="0"/>
              <a:t>Comunitario</a:t>
            </a:r>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Finaliza pop up </a:t>
            </a:r>
            <a:r>
              <a:rPr lang="es-ES_tradnl" sz="800" dirty="0" smtClean="0"/>
              <a:t>3 </a:t>
            </a:r>
            <a:r>
              <a:rPr lang="es-ES_tradnl" sz="800" dirty="0"/>
              <a:t>tema 1</a:t>
            </a:r>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Modelos mixtos, híbridos o mezclas</a:t>
            </a:r>
            <a:endParaRPr lang="en-US" sz="1000" b="1" dirty="0"/>
          </a:p>
        </p:txBody>
      </p:sp>
      <p:sp>
        <p:nvSpPr>
          <p:cNvPr id="5" name="4 CuadroTexto"/>
          <p:cNvSpPr txBox="1"/>
          <p:nvPr/>
        </p:nvSpPr>
        <p:spPr>
          <a:xfrm>
            <a:off x="455318" y="2023158"/>
            <a:ext cx="8826705" cy="1323439"/>
          </a:xfrm>
          <a:prstGeom prst="rect">
            <a:avLst/>
          </a:prstGeom>
          <a:noFill/>
        </p:spPr>
        <p:txBody>
          <a:bodyPr wrap="square" rtlCol="0">
            <a:spAutoFit/>
          </a:bodyPr>
          <a:lstStyle/>
          <a:p>
            <a:pPr algn="just"/>
            <a:r>
              <a:rPr lang="es-CO" sz="1000" dirty="0" smtClean="0">
                <a:latin typeface="Verdana" pitchFamily="34" charset="0"/>
                <a:ea typeface="Verdana" pitchFamily="34" charset="0"/>
                <a:cs typeface="Verdana" pitchFamily="34" charset="0"/>
              </a:rPr>
              <a:t>Entre </a:t>
            </a:r>
            <a:r>
              <a:rPr lang="es-CO" sz="1000" dirty="0">
                <a:latin typeface="Verdana" pitchFamily="34" charset="0"/>
                <a:ea typeface="Verdana" pitchFamily="34" charset="0"/>
                <a:cs typeface="Verdana" pitchFamily="34" charset="0"/>
              </a:rPr>
              <a:t>los dos grandes extremos del espectro se encuentran modelos de implementación, llamados híbridos, los cuales intentan dar cuenta de escenarios más realistas de </a:t>
            </a:r>
            <a:r>
              <a:rPr lang="es-CO" sz="1000" dirty="0" smtClean="0">
                <a:latin typeface="Verdana" pitchFamily="34" charset="0"/>
                <a:ea typeface="Verdana" pitchFamily="34" charset="0"/>
                <a:cs typeface="Verdana" pitchFamily="34" charset="0"/>
              </a:rPr>
              <a:t>implementación. Estas combinan </a:t>
            </a:r>
            <a:r>
              <a:rPr lang="es-CO" sz="1000" dirty="0">
                <a:latin typeface="Verdana" pitchFamily="34" charset="0"/>
                <a:ea typeface="Verdana" pitchFamily="34" charset="0"/>
                <a:cs typeface="Verdana" pitchFamily="34" charset="0"/>
              </a:rPr>
              <a:t>el carácter dominante de las formas organizacionales burocráticas del </a:t>
            </a:r>
            <a:r>
              <a:rPr lang="es-CO" sz="1000" dirty="0" smtClean="0">
                <a:latin typeface="Verdana" pitchFamily="34" charset="0"/>
                <a:ea typeface="Verdana" pitchFamily="34" charset="0"/>
                <a:cs typeface="Verdana" pitchFamily="34" charset="0"/>
              </a:rPr>
              <a:t>Estado, </a:t>
            </a:r>
            <a:r>
              <a:rPr lang="es-CO" sz="1000" dirty="0">
                <a:latin typeface="Verdana" pitchFamily="34" charset="0"/>
                <a:ea typeface="Verdana" pitchFamily="34" charset="0"/>
                <a:cs typeface="Verdana" pitchFamily="34" charset="0"/>
              </a:rPr>
              <a:t>con las nuevas realidades de los procesos de políticas </a:t>
            </a:r>
            <a:r>
              <a:rPr lang="es-CO" sz="1000" dirty="0" smtClean="0">
                <a:latin typeface="Verdana" pitchFamily="34" charset="0"/>
                <a:ea typeface="Verdana" pitchFamily="34" charset="0"/>
                <a:cs typeface="Verdana" pitchFamily="34" charset="0"/>
              </a:rPr>
              <a:t>públicas.</a:t>
            </a:r>
          </a:p>
          <a:p>
            <a:pPr algn="just"/>
            <a:endParaRPr lang="es-CO" sz="1000" dirty="0" smtClean="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Son sistemas </a:t>
            </a:r>
            <a:r>
              <a:rPr lang="es-CO" sz="1000" dirty="0">
                <a:latin typeface="Verdana" pitchFamily="34" charset="0"/>
                <a:ea typeface="Verdana" pitchFamily="34" charset="0"/>
                <a:cs typeface="Verdana" pitchFamily="34" charset="0"/>
              </a:rPr>
              <a:t>de implementación producto de la combinación de modelos de organización mercantil, burocrático/jerárquico y redes/comunitario. </a:t>
            </a:r>
            <a:endParaRPr lang="en-US" sz="1000" dirty="0">
              <a:latin typeface="Verdana" pitchFamily="34" charset="0"/>
              <a:ea typeface="Verdana" pitchFamily="34" charset="0"/>
              <a:cs typeface="Verdana" pitchFamily="34" charset="0"/>
            </a:endParaRPr>
          </a:p>
          <a:p>
            <a:pPr algn="just"/>
            <a:endParaRPr lang="en-US" sz="1000" dirty="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	</a:t>
            </a:r>
            <a:endParaRPr lang="es-ES_tradnl" sz="1000" dirty="0">
              <a:latin typeface="Verdana" pitchFamily="34" charset="0"/>
              <a:ea typeface="Verdana" pitchFamily="34" charset="0"/>
              <a:cs typeface="Verdana" pitchFamily="34" charset="0"/>
            </a:endParaRPr>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pic>
        <p:nvPicPr>
          <p:cNvPr id="2050" name="Picture 2" descr="Business people discussing contract. Close up of male hand pointing to the pap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806" y="3192155"/>
            <a:ext cx="214312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me loan, car insurance and family assurance concep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0243" y="3062104"/>
            <a:ext cx="2821780" cy="21382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tout businessman with folded arms standing on a copper heap of ruble coi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516" y="3237033"/>
            <a:ext cx="1898268" cy="143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05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1 tema 2</a:t>
            </a:r>
          </a:p>
          <a:p>
            <a:pPr algn="just">
              <a:lnSpc>
                <a:spcPct val="100000"/>
              </a:lnSpc>
              <a:spcBef>
                <a:spcPts val="0"/>
              </a:spcBef>
            </a:pPr>
            <a:endParaRPr lang="es-ES_tradnl" sz="800" dirty="0" smtClean="0"/>
          </a:p>
          <a:p>
            <a:pPr algn="just">
              <a:lnSpc>
                <a:spcPct val="100000"/>
              </a:lnSpc>
              <a:spcBef>
                <a:spcPts val="0"/>
              </a:spcBef>
            </a:pPr>
            <a:r>
              <a:rPr lang="es-ES_tradnl" sz="800" dirty="0" smtClean="0"/>
              <a:t>Acompañar el texto con una imagen </a:t>
            </a:r>
            <a:r>
              <a:rPr lang="es-ES_tradnl" sz="800" dirty="0" err="1" smtClean="0"/>
              <a:t>fotografica</a:t>
            </a:r>
            <a:r>
              <a:rPr lang="es-ES_tradnl" sz="800" smtClean="0"/>
              <a:t> que </a:t>
            </a:r>
            <a:r>
              <a:rPr lang="es-ES_tradnl" sz="800" dirty="0" smtClean="0"/>
              <a:t>sugiera decisiones o análisis, esta es una guía en lo posible ubicar una fotografía.</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smtClean="0"/>
          </a:p>
          <a:p>
            <a:pPr algn="just">
              <a:lnSpc>
                <a:spcPct val="100000"/>
              </a:lnSpc>
              <a:spcBef>
                <a:spcPts val="0"/>
              </a:spcBef>
            </a:pPr>
            <a:r>
              <a:rPr lang="es-CO" sz="800" dirty="0" smtClean="0"/>
              <a:t>Fin pop up 1 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ES_tradnl" sz="1000" b="1" dirty="0"/>
              <a:t>D</a:t>
            </a:r>
            <a:r>
              <a:rPr lang="es-ES_tradnl" sz="1000" b="1" dirty="0" smtClean="0"/>
              <a:t>ecisiones racionales- decisiones públicas y </a:t>
            </a:r>
            <a:r>
              <a:rPr lang="es-ES_tradnl" sz="1000" b="1" dirty="0" err="1" smtClean="0"/>
              <a:t>neoinstitucionalismo</a:t>
            </a:r>
            <a:endParaRPr lang="es-CO" sz="1000" b="1" dirty="0">
              <a:latin typeface="Verdana" panose="020B0604030504040204" pitchFamily="34" charset="0"/>
              <a:ea typeface="Verdana" panose="020B0604030504040204" pitchFamily="34" charset="0"/>
              <a:cs typeface="Verdana" panose="020B0604030504040204" pitchFamily="34" charset="0"/>
            </a:endParaRPr>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251460" y="2300179"/>
            <a:ext cx="4805036" cy="1477328"/>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A diferencia de la concentración en los modelos institucionales y organizacionales, los estudios que se desarrollaron desde la década de los ochenta transitaron hacia la construcción de modelos de análisis en los cuales subyace una lógica normativa. </a:t>
            </a:r>
            <a:endParaRPr lang="es-CO" sz="1000" dirty="0" smtClean="0">
              <a:latin typeface="Verdana" pitchFamily="34" charset="0"/>
              <a:ea typeface="Verdana" pitchFamily="34" charset="0"/>
              <a:cs typeface="Verdana" pitchFamily="34" charset="0"/>
            </a:endParaRPr>
          </a:p>
          <a:p>
            <a:pPr algn="just"/>
            <a:endParaRPr lang="es-CO" sz="1000" dirty="0" smtClean="0">
              <a:latin typeface="Verdana" pitchFamily="34" charset="0"/>
              <a:ea typeface="Verdana" pitchFamily="34" charset="0"/>
              <a:cs typeface="Verdana" pitchFamily="34" charset="0"/>
            </a:endParaRPr>
          </a:p>
          <a:p>
            <a:pPr algn="just"/>
            <a:r>
              <a:rPr lang="es-CO" sz="1000" dirty="0">
                <a:latin typeface="Verdana" pitchFamily="34" charset="0"/>
                <a:ea typeface="Verdana" pitchFamily="34" charset="0"/>
                <a:cs typeface="Verdana" pitchFamily="34" charset="0"/>
              </a:rPr>
              <a:t>Es importante tener en cuenta que dichos modelos deben entenderse en el marco de las líneas de continuidad que se pueden encontrar entre modelos organizacionales y variables de éxito o factores críticos en los procesos de implementación. </a:t>
            </a:r>
            <a:endParaRPr lang="en-US" sz="1000" dirty="0">
              <a:latin typeface="Verdana" pitchFamily="34" charset="0"/>
              <a:ea typeface="Verdana" pitchFamily="34" charset="0"/>
              <a:cs typeface="Verdana" pitchFamily="34" charset="0"/>
            </a:endParaRPr>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pic>
        <p:nvPicPr>
          <p:cNvPr id="2050" name="Picture 2" descr="Infografía de idea creativa Vector Grat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706" y="4136772"/>
            <a:ext cx="1390139" cy="139013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op view of businessman looking at business sketches on flo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538" y="1538849"/>
            <a:ext cx="3820475" cy="259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4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20 Imagen"/>
          <p:cNvPicPr/>
          <p:nvPr/>
        </p:nvPicPr>
        <p:blipFill rotWithShape="1">
          <a:blip r:embed="rId2" cstate="print">
            <a:extLst>
              <a:ext uri="{28A0092B-C50C-407E-A947-70E740481C1C}">
                <a14:useLocalDpi xmlns:a14="http://schemas.microsoft.com/office/drawing/2010/main" val="0"/>
              </a:ext>
            </a:extLst>
          </a:blip>
          <a:srcRect l="20461" t="46806" r="22791" b="13357"/>
          <a:stretch/>
        </p:blipFill>
        <p:spPr bwMode="auto">
          <a:xfrm>
            <a:off x="1614114" y="3212327"/>
            <a:ext cx="6702949" cy="2671638"/>
          </a:xfrm>
          <a:prstGeom prst="rect">
            <a:avLst/>
          </a:prstGeom>
          <a:noFill/>
          <a:ln>
            <a:noFill/>
          </a:ln>
          <a:extLst>
            <a:ext uri="{53640926-AAD7-44D8-BBD7-CCE9431645EC}">
              <a14:shadowObscured xmlns:a14="http://schemas.microsoft.com/office/drawing/2010/main"/>
            </a:ext>
          </a:extLst>
        </p:spPr>
      </p:pic>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2 tema 2</a:t>
            </a:r>
          </a:p>
          <a:p>
            <a:pPr algn="just">
              <a:lnSpc>
                <a:spcPct val="100000"/>
              </a:lnSpc>
              <a:spcBef>
                <a:spcPts val="0"/>
              </a:spcBef>
            </a:pPr>
            <a:endParaRPr lang="es-ES_tradnl" sz="800" dirty="0" smtClean="0"/>
          </a:p>
          <a:p>
            <a:pPr algn="just">
              <a:lnSpc>
                <a:spcPct val="100000"/>
              </a:lnSpc>
              <a:spcBef>
                <a:spcPts val="0"/>
              </a:spcBef>
            </a:pPr>
            <a:r>
              <a:rPr lang="es-ES_tradnl" sz="800" dirty="0" err="1" smtClean="0"/>
              <a:t>Slide</a:t>
            </a:r>
            <a:r>
              <a:rPr lang="es-ES_tradnl" sz="800" dirty="0" smtClean="0"/>
              <a:t> – texto</a:t>
            </a:r>
          </a:p>
          <a:p>
            <a:pPr algn="just">
              <a:spcBef>
                <a:spcPts val="0"/>
              </a:spcBef>
            </a:pPr>
            <a:r>
              <a:rPr lang="es-CO" sz="800" dirty="0"/>
              <a:t> </a:t>
            </a:r>
            <a:endParaRPr lang="en-US" sz="1200" dirty="0"/>
          </a:p>
          <a:p>
            <a:pPr algn="just">
              <a:spcBef>
                <a:spcPts val="0"/>
              </a:spcBef>
            </a:pPr>
            <a:r>
              <a:rPr lang="es-CO" sz="800" dirty="0"/>
              <a:t>Presentar 6 viñetas llamativas de manera aparezca con la información de forma secuencial, sin que el usuario haga clic sobre ellas. </a:t>
            </a:r>
            <a:endParaRPr lang="en-US" sz="1200" dirty="0"/>
          </a:p>
          <a:p>
            <a:pPr algn="just">
              <a:spcBef>
                <a:spcPts val="0"/>
              </a:spcBef>
            </a:pPr>
            <a:r>
              <a:rPr lang="es-CO" sz="800" dirty="0"/>
              <a:t> </a:t>
            </a:r>
            <a:endParaRPr lang="en-US" sz="1200" dirty="0"/>
          </a:p>
          <a:p>
            <a:pPr algn="just">
              <a:spcBef>
                <a:spcPts val="0"/>
              </a:spcBef>
            </a:pPr>
            <a:r>
              <a:rPr lang="es-CO" sz="800" dirty="0"/>
              <a:t>Por ejemplo</a:t>
            </a:r>
            <a:r>
              <a:rPr lang="es-CO" sz="800" dirty="0" smtClean="0"/>
              <a:t>:</a:t>
            </a:r>
          </a:p>
          <a:p>
            <a:pPr algn="just">
              <a:spcBef>
                <a:spcPts val="0"/>
              </a:spcBef>
            </a:pPr>
            <a:endParaRPr lang="es-CO" sz="800" dirty="0">
              <a:solidFill>
                <a:srgbClr val="000000"/>
              </a:solidFill>
              <a:latin typeface="Times New Roman"/>
              <a:ea typeface="Times New Roman"/>
            </a:endParaRPr>
          </a:p>
          <a:p>
            <a:pPr algn="just">
              <a:spcBef>
                <a:spcPts val="0"/>
              </a:spcBef>
            </a:pPr>
            <a:endParaRPr lang="es-CO" sz="800" dirty="0" smtClean="0">
              <a:solidFill>
                <a:srgbClr val="000000"/>
              </a:solidFill>
              <a:latin typeface="Times New Roman"/>
              <a:ea typeface="Times New Roman"/>
            </a:endParaRPr>
          </a:p>
          <a:p>
            <a:pPr algn="just">
              <a:spcBef>
                <a:spcPts val="0"/>
              </a:spcBef>
            </a:pPr>
            <a:endParaRPr lang="es-CO" sz="800" dirty="0">
              <a:solidFill>
                <a:srgbClr val="000000"/>
              </a:solidFill>
              <a:latin typeface="Times New Roman"/>
              <a:ea typeface="Times New Roman"/>
            </a:endParaRPr>
          </a:p>
          <a:p>
            <a:pPr algn="just">
              <a:spcBef>
                <a:spcPts val="0"/>
              </a:spcBef>
            </a:pPr>
            <a:endParaRPr lang="en-US" sz="1200" dirty="0">
              <a:solidFill>
                <a:srgbClr val="000000"/>
              </a:solidFill>
              <a:latin typeface="Times New Roman"/>
              <a:ea typeface="Times New Roman"/>
            </a:endParaRPr>
          </a:p>
          <a:p>
            <a:pPr algn="just">
              <a:lnSpc>
                <a:spcPct val="100000"/>
              </a:lnSpc>
              <a:spcBef>
                <a:spcPts val="0"/>
              </a:spcBef>
            </a:pPr>
            <a:endParaRPr lang="es-ES_tradnl" sz="800" dirty="0" smtClean="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smtClean="0"/>
          </a:p>
          <a:p>
            <a:pPr algn="just">
              <a:lnSpc>
                <a:spcPct val="100000"/>
              </a:lnSpc>
              <a:spcBef>
                <a:spcPts val="0"/>
              </a:spcBef>
            </a:pPr>
            <a:r>
              <a:rPr lang="es-CO" sz="800" dirty="0" smtClean="0"/>
              <a:t>Fin pop up 2 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3"/>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3"/>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smtClean="0"/>
              <a:t>Donald </a:t>
            </a:r>
            <a:r>
              <a:rPr lang="es-CO" sz="1000" b="1" dirty="0"/>
              <a:t>Van Mater y Carl E. van </a:t>
            </a:r>
            <a:r>
              <a:rPr lang="es-CO" sz="1000" b="1" dirty="0" err="1"/>
              <a:t>Horn</a:t>
            </a:r>
            <a:r>
              <a:rPr lang="es-CO" sz="1000" b="1" dirty="0"/>
              <a:t> (1975</a:t>
            </a:r>
            <a:r>
              <a:rPr lang="es-CO" sz="1000" b="1" dirty="0" smtClean="0"/>
              <a:t>)</a:t>
            </a:r>
            <a:endParaRPr lang="en-US" sz="1000" b="1" dirty="0"/>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245754" y="2024135"/>
            <a:ext cx="9115177" cy="1015663"/>
          </a:xfrm>
          <a:prstGeom prst="rect">
            <a:avLst/>
          </a:prstGeom>
        </p:spPr>
        <p:txBody>
          <a:bodyPr wrap="square">
            <a:spAutoFit/>
          </a:bodyPr>
          <a:lstStyle/>
          <a:p>
            <a:pPr algn="just"/>
            <a:r>
              <a:rPr lang="es-CO" sz="1000" dirty="0" smtClean="0"/>
              <a:t>Estos autores, establecen </a:t>
            </a:r>
            <a:r>
              <a:rPr lang="es-CO" sz="1000" dirty="0"/>
              <a:t>un modelo sistémico de implementación a partir del cual proponen analizar el desempeño de los programas públicos y de esta forma dar cuenta de la pregunta central de la implementación, que se refiere a identificar el porqué de los resultados obtenidos. </a:t>
            </a:r>
            <a:endParaRPr lang="es-CO" sz="1000" dirty="0" smtClean="0"/>
          </a:p>
          <a:p>
            <a:pPr algn="just"/>
            <a:endParaRPr lang="es-CO" sz="1000" dirty="0" smtClean="0"/>
          </a:p>
          <a:p>
            <a:pPr algn="just"/>
            <a:r>
              <a:rPr lang="es-CO" sz="1000" dirty="0"/>
              <a:t>Su modelo recoge aportes de los estudios de la teoría de las organizaciones, evaluaciones de impacto y análisis de relaciones intergubernamentales. </a:t>
            </a:r>
            <a:endParaRPr lang="en-US" sz="1000" dirty="0"/>
          </a:p>
          <a:p>
            <a:pPr algn="just"/>
            <a:endParaRPr lang="es-CO" sz="1000" dirty="0" smtClean="0"/>
          </a:p>
          <a:p>
            <a:pPr algn="just"/>
            <a:r>
              <a:rPr lang="es-CO" sz="1000" dirty="0"/>
              <a:t>A partir de la descripción y análisis de este modelo, identificaron seis variables claves que determinan el éxito del proceso de la implementación: </a:t>
            </a:r>
            <a:endParaRPr lang="es-CO" sz="1000" dirty="0" smtClean="0"/>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sp>
        <p:nvSpPr>
          <p:cNvPr id="12" name="11 Rectángulo"/>
          <p:cNvSpPr/>
          <p:nvPr/>
        </p:nvSpPr>
        <p:spPr>
          <a:xfrm>
            <a:off x="2594327" y="3403476"/>
            <a:ext cx="5205904" cy="2308324"/>
          </a:xfrm>
          <a:prstGeom prst="rect">
            <a:avLst/>
          </a:prstGeom>
          <a:solidFill>
            <a:schemeClr val="accent4">
              <a:lumMod val="40000"/>
              <a:lumOff val="60000"/>
            </a:schemeClr>
          </a:solidFill>
        </p:spPr>
        <p:txBody>
          <a:bodyPr wrap="square">
            <a:spAutoFit/>
          </a:bodyPr>
          <a:lstStyle/>
          <a:p>
            <a:pPr marL="228600" indent="-228600" algn="just">
              <a:buFont typeface="Wingdings" pitchFamily="2" charset="2"/>
              <a:buChar char="v"/>
            </a:pPr>
            <a:r>
              <a:rPr lang="es-CO" sz="1200" dirty="0" smtClean="0"/>
              <a:t>Normas </a:t>
            </a:r>
            <a:r>
              <a:rPr lang="es-CO" sz="1200" dirty="0"/>
              <a:t>y objetivos de las </a:t>
            </a:r>
            <a:r>
              <a:rPr lang="es-CO" sz="1200" dirty="0" smtClean="0"/>
              <a:t>políticas.</a:t>
            </a:r>
          </a:p>
          <a:p>
            <a:pPr algn="just"/>
            <a:r>
              <a:rPr lang="es-CO" sz="1200" dirty="0" smtClean="0"/>
              <a:t> </a:t>
            </a:r>
          </a:p>
          <a:p>
            <a:pPr marL="228600" indent="-228600" algn="just">
              <a:buFont typeface="Wingdings" pitchFamily="2" charset="2"/>
              <a:buChar char="v"/>
            </a:pPr>
            <a:r>
              <a:rPr lang="es-CO" sz="1200" dirty="0"/>
              <a:t>L</a:t>
            </a:r>
            <a:r>
              <a:rPr lang="es-CO" sz="1200" dirty="0" smtClean="0"/>
              <a:t>os </a:t>
            </a:r>
            <a:r>
              <a:rPr lang="es-CO" sz="1200" dirty="0"/>
              <a:t>recursos de la </a:t>
            </a:r>
            <a:r>
              <a:rPr lang="es-CO" sz="1200" dirty="0" smtClean="0"/>
              <a:t>política.</a:t>
            </a:r>
          </a:p>
          <a:p>
            <a:pPr algn="just"/>
            <a:endParaRPr lang="es-CO" sz="1200" dirty="0" smtClean="0"/>
          </a:p>
          <a:p>
            <a:pPr marL="228600" indent="-228600" algn="just">
              <a:buFont typeface="Wingdings" pitchFamily="2" charset="2"/>
              <a:buChar char="v"/>
            </a:pPr>
            <a:r>
              <a:rPr lang="es-CO" sz="1200" dirty="0"/>
              <a:t>L</a:t>
            </a:r>
            <a:r>
              <a:rPr lang="es-CO" sz="1200" dirty="0" smtClean="0"/>
              <a:t>a </a:t>
            </a:r>
            <a:r>
              <a:rPr lang="es-CO" sz="1200" dirty="0"/>
              <a:t>comunicación entre organizaciones y las actividades que obligan a la </a:t>
            </a:r>
            <a:r>
              <a:rPr lang="es-CO" sz="1200" dirty="0" smtClean="0"/>
              <a:t>acción. </a:t>
            </a:r>
          </a:p>
          <a:p>
            <a:pPr algn="just"/>
            <a:endParaRPr lang="es-CO" sz="1200" dirty="0" smtClean="0"/>
          </a:p>
          <a:p>
            <a:pPr marL="228600" indent="-228600" algn="just">
              <a:buFont typeface="Wingdings" pitchFamily="2" charset="2"/>
              <a:buChar char="v"/>
            </a:pPr>
            <a:r>
              <a:rPr lang="es-CO" sz="1200" dirty="0"/>
              <a:t>L</a:t>
            </a:r>
            <a:r>
              <a:rPr lang="es-CO" sz="1200" dirty="0" smtClean="0"/>
              <a:t>as </a:t>
            </a:r>
            <a:r>
              <a:rPr lang="es-CO" sz="1200" dirty="0"/>
              <a:t>instancias responsables de la </a:t>
            </a:r>
            <a:r>
              <a:rPr lang="es-CO" sz="1200" dirty="0" smtClean="0"/>
              <a:t>implementación. </a:t>
            </a:r>
          </a:p>
          <a:p>
            <a:pPr algn="just"/>
            <a:endParaRPr lang="es-CO" sz="1200" dirty="0" smtClean="0"/>
          </a:p>
          <a:p>
            <a:pPr marL="228600" indent="-228600" algn="just">
              <a:buFont typeface="Wingdings" pitchFamily="2" charset="2"/>
              <a:buChar char="v"/>
            </a:pPr>
            <a:r>
              <a:rPr lang="es-CO" sz="1200" dirty="0"/>
              <a:t>L</a:t>
            </a:r>
            <a:r>
              <a:rPr lang="es-CO" sz="1200" dirty="0" smtClean="0"/>
              <a:t>as </a:t>
            </a:r>
            <a:r>
              <a:rPr lang="es-CO" sz="1200" dirty="0"/>
              <a:t>condiciones del </a:t>
            </a:r>
            <a:r>
              <a:rPr lang="es-CO" sz="1200" dirty="0" smtClean="0"/>
              <a:t>entorno.</a:t>
            </a:r>
          </a:p>
          <a:p>
            <a:pPr algn="just"/>
            <a:endParaRPr lang="es-CO" sz="1200" dirty="0" smtClean="0"/>
          </a:p>
          <a:p>
            <a:pPr marL="228600" indent="-228600" algn="just">
              <a:buFont typeface="Wingdings" pitchFamily="2" charset="2"/>
              <a:buChar char="v"/>
            </a:pPr>
            <a:r>
              <a:rPr lang="es-CO" sz="1200" dirty="0" smtClean="0"/>
              <a:t>La </a:t>
            </a:r>
            <a:r>
              <a:rPr lang="es-CO" sz="1200" dirty="0"/>
              <a:t>actitud de los responsables de la implementación</a:t>
            </a:r>
            <a:r>
              <a:rPr lang="es-CO" sz="1200" dirty="0" smtClean="0"/>
              <a:t>.</a:t>
            </a:r>
            <a:endParaRPr lang="en-US" sz="1200" dirty="0"/>
          </a:p>
        </p:txBody>
      </p:sp>
      <p:pic>
        <p:nvPicPr>
          <p:cNvPr id="22" name="21 Imagen"/>
          <p:cNvPicPr/>
          <p:nvPr/>
        </p:nvPicPr>
        <p:blipFill rotWithShape="1">
          <a:blip r:embed="rId4" cstate="print">
            <a:extLst>
              <a:ext uri="{28A0092B-C50C-407E-A947-70E740481C1C}">
                <a14:useLocalDpi xmlns:a14="http://schemas.microsoft.com/office/drawing/2010/main" val="0"/>
              </a:ext>
            </a:extLst>
          </a:blip>
          <a:srcRect l="13998" t="46806" r="13300" b="13357"/>
          <a:stretch/>
        </p:blipFill>
        <p:spPr bwMode="auto">
          <a:xfrm>
            <a:off x="9772153" y="2665769"/>
            <a:ext cx="1903012" cy="5092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2701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Inicia Pop up </a:t>
            </a:r>
            <a:r>
              <a:rPr lang="es-ES_tradnl" sz="800" dirty="0" smtClean="0"/>
              <a:t>3 </a:t>
            </a:r>
            <a:r>
              <a:rPr lang="es-ES_tradnl" sz="800" dirty="0"/>
              <a:t>tema 2</a:t>
            </a:r>
          </a:p>
          <a:p>
            <a:pPr algn="just">
              <a:lnSpc>
                <a:spcPct val="100000"/>
              </a:lnSpc>
              <a:spcBef>
                <a:spcPts val="0"/>
              </a:spcBef>
            </a:pPr>
            <a:endParaRPr lang="es-ES_tradnl" sz="800" dirty="0" smtClean="0"/>
          </a:p>
          <a:p>
            <a:pPr algn="just">
              <a:lnSpc>
                <a:spcPct val="100000"/>
              </a:lnSpc>
              <a:spcBef>
                <a:spcPts val="0"/>
              </a:spcBef>
            </a:pPr>
            <a:r>
              <a:rPr lang="es-ES_tradnl" sz="800" dirty="0" err="1" smtClean="0"/>
              <a:t>Slide</a:t>
            </a:r>
            <a:r>
              <a:rPr lang="es-ES_tradnl" sz="800" dirty="0" smtClean="0"/>
              <a:t> organizador grafico</a:t>
            </a:r>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r>
              <a:rPr lang="es-ES_tradnl" sz="800" dirty="0" smtClean="0"/>
              <a:t>Generar un cargador de 3 casillas donde se explican las categorías, de manera que al hacer clic en los títulos se desglosa a la derecha la información.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CO" sz="800" dirty="0"/>
              <a:t>Fin pop up </a:t>
            </a:r>
            <a:r>
              <a:rPr lang="es-CO" sz="800" dirty="0" smtClean="0"/>
              <a:t>3 </a:t>
            </a:r>
            <a:r>
              <a:rPr lang="es-CO" sz="800" dirty="0"/>
              <a:t>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15444"/>
          </a:xfrm>
          <a:prstGeom prst="rect">
            <a:avLst/>
          </a:prstGeom>
        </p:spPr>
        <p:txBody>
          <a:bodyPr wrap="square">
            <a:spAutoFit/>
          </a:bodyPr>
          <a:lstStyle/>
          <a:p>
            <a:pPr marL="0" lvl="1"/>
            <a:r>
              <a:rPr lang="es-CO" sz="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fr-BE" sz="800" b="1" dirty="0">
                <a:latin typeface="Verdana" pitchFamily="34" charset="0"/>
                <a:ea typeface="Verdana" pitchFamily="34" charset="0"/>
                <a:cs typeface="Verdana" pitchFamily="34" charset="0"/>
              </a:rPr>
              <a:t>Paul A. Sabatier y Daniel A. </a:t>
            </a:r>
            <a:r>
              <a:rPr lang="fr-BE" sz="800" b="1" dirty="0" err="1">
                <a:latin typeface="Verdana" pitchFamily="34" charset="0"/>
                <a:ea typeface="Verdana" pitchFamily="34" charset="0"/>
                <a:cs typeface="Verdana" pitchFamily="34" charset="0"/>
              </a:rPr>
              <a:t>Mazmanian</a:t>
            </a:r>
            <a:r>
              <a:rPr lang="fr-BE" sz="800" b="1" dirty="0">
                <a:latin typeface="Verdana" pitchFamily="34" charset="0"/>
                <a:ea typeface="Verdana" pitchFamily="34" charset="0"/>
                <a:cs typeface="Verdana" pitchFamily="34" charset="0"/>
              </a:rPr>
              <a:t> (1979, 1986, 2000)</a:t>
            </a:r>
            <a:endParaRPr lang="en-US" sz="800" b="1" dirty="0">
              <a:latin typeface="Verdana" pitchFamily="34" charset="0"/>
              <a:ea typeface="Verdana" pitchFamily="34" charset="0"/>
              <a:cs typeface="Verdana" pitchFamily="34" charset="0"/>
            </a:endParaRPr>
          </a:p>
        </p:txBody>
      </p:sp>
      <p:sp>
        <p:nvSpPr>
          <p:cNvPr id="35" name="CuadroTexto 47"/>
          <p:cNvSpPr txBox="1"/>
          <p:nvPr/>
        </p:nvSpPr>
        <p:spPr>
          <a:xfrm>
            <a:off x="455317" y="1283897"/>
            <a:ext cx="8074533" cy="21544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800" b="1" dirty="0" smtClean="0">
                <a:solidFill>
                  <a:srgbClr val="FF0000"/>
                </a:solidFill>
                <a:latin typeface="Verdana" pitchFamily="34" charset="0"/>
                <a:ea typeface="Verdana" pitchFamily="34" charset="0"/>
                <a:cs typeface="Verdana" pitchFamily="34" charset="0"/>
              </a:rPr>
              <a:t>Tema 2: </a:t>
            </a:r>
            <a:r>
              <a:rPr lang="es-CO" sz="800" b="1" dirty="0">
                <a:solidFill>
                  <a:schemeClr val="tx1"/>
                </a:solidFill>
                <a:latin typeface="Verdana" pitchFamily="34" charset="0"/>
                <a:ea typeface="Verdana" pitchFamily="34" charset="0"/>
                <a:cs typeface="Verdana" pitchFamily="34" charset="0"/>
              </a:rPr>
              <a:t>Modelos de análisis de implementación y propuestas normativas: factores de éxito variables críticas</a:t>
            </a:r>
          </a:p>
        </p:txBody>
      </p:sp>
      <p:sp>
        <p:nvSpPr>
          <p:cNvPr id="8" name="7 Rectángulo"/>
          <p:cNvSpPr/>
          <p:nvPr/>
        </p:nvSpPr>
        <p:spPr>
          <a:xfrm>
            <a:off x="335466" y="2053958"/>
            <a:ext cx="8504351" cy="215444"/>
          </a:xfrm>
          <a:prstGeom prst="rect">
            <a:avLst/>
          </a:prstGeom>
        </p:spPr>
        <p:txBody>
          <a:bodyPr wrap="square">
            <a:spAutoFit/>
          </a:bodyPr>
          <a:lstStyle/>
          <a:p>
            <a:pPr algn="just"/>
            <a:r>
              <a:rPr lang="es-CO" sz="800" dirty="0">
                <a:latin typeface="Verdana" pitchFamily="34" charset="0"/>
                <a:ea typeface="Verdana" pitchFamily="34" charset="0"/>
                <a:cs typeface="Verdana" pitchFamily="34" charset="0"/>
              </a:rPr>
              <a:t>Proponen un modelo de implementación de arriba hacia abajo en el cual identifican tres categorías de factores de éxito</a:t>
            </a:r>
            <a:r>
              <a:rPr lang="es-CO" sz="800" dirty="0" smtClean="0">
                <a:latin typeface="Verdana" pitchFamily="34" charset="0"/>
                <a:ea typeface="Verdana" pitchFamily="34" charset="0"/>
                <a:cs typeface="Verdana" pitchFamily="34" charset="0"/>
              </a:rPr>
              <a:t>:</a:t>
            </a:r>
          </a:p>
        </p:txBody>
      </p:sp>
      <p:sp>
        <p:nvSpPr>
          <p:cNvPr id="2" name="1 Rectángulo"/>
          <p:cNvSpPr/>
          <p:nvPr/>
        </p:nvSpPr>
        <p:spPr>
          <a:xfrm>
            <a:off x="2058928" y="474778"/>
            <a:ext cx="6096000" cy="215444"/>
          </a:xfrm>
          <a:prstGeom prst="rect">
            <a:avLst/>
          </a:prstGeom>
        </p:spPr>
        <p:txBody>
          <a:bodyPr>
            <a:spAutoFit/>
          </a:bodyPr>
          <a:lstStyle/>
          <a:p>
            <a:r>
              <a:rPr lang="es-ES" sz="800" dirty="0">
                <a:latin typeface="Verdana" pitchFamily="34" charset="0"/>
                <a:ea typeface="Verdana" pitchFamily="34" charset="0"/>
                <a:cs typeface="Verdana" pitchFamily="34" charset="0"/>
              </a:rPr>
              <a:t>Reconoce los modelos de decisión y su importancia subyacente en el proceso de formulación de políticas públicas.</a:t>
            </a:r>
            <a:endParaRPr lang="en-US" sz="800" dirty="0">
              <a:latin typeface="Verdana" pitchFamily="34" charset="0"/>
              <a:ea typeface="Verdana" pitchFamily="34" charset="0"/>
              <a:cs typeface="Verdana" pitchFamily="34" charset="0"/>
            </a:endParaRPr>
          </a:p>
        </p:txBody>
      </p:sp>
      <p:pic>
        <p:nvPicPr>
          <p:cNvPr id="12" name="Imagen 1"/>
          <p:cNvPicPr>
            <a:picLocks noChangeAspect="1" noChangeArrowheads="1"/>
          </p:cNvPicPr>
          <p:nvPr/>
        </p:nvPicPr>
        <p:blipFill rotWithShape="1">
          <a:blip r:embed="rId3">
            <a:extLst>
              <a:ext uri="{28A0092B-C50C-407E-A947-70E740481C1C}">
                <a14:useLocalDpi xmlns:a14="http://schemas.microsoft.com/office/drawing/2010/main" val="0"/>
              </a:ext>
            </a:extLst>
          </a:blip>
          <a:srcRect l="18708" t="9133" r="11546" b="9271"/>
          <a:stretch/>
        </p:blipFill>
        <p:spPr bwMode="auto">
          <a:xfrm>
            <a:off x="1322365" y="2492769"/>
            <a:ext cx="6340435" cy="27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Rectángulo"/>
          <p:cNvSpPr/>
          <p:nvPr/>
        </p:nvSpPr>
        <p:spPr>
          <a:xfrm>
            <a:off x="2953481" y="3042770"/>
            <a:ext cx="4447981" cy="584775"/>
          </a:xfrm>
          <a:prstGeom prst="rect">
            <a:avLst/>
          </a:prstGeom>
          <a:solidFill>
            <a:srgbClr val="FFC000"/>
          </a:solidFill>
        </p:spPr>
        <p:txBody>
          <a:bodyPr wrap="square">
            <a:spAutoFit/>
          </a:bodyPr>
          <a:lstStyle/>
          <a:p>
            <a:pPr algn="just"/>
            <a:r>
              <a:rPr lang="es-CO" sz="800" dirty="0" smtClean="0">
                <a:latin typeface="Verdana" pitchFamily="34" charset="0"/>
                <a:ea typeface="Verdana" pitchFamily="34" charset="0"/>
                <a:cs typeface="Verdana" pitchFamily="34" charset="0"/>
              </a:rPr>
              <a:t>Se </a:t>
            </a:r>
            <a:r>
              <a:rPr lang="es-CO" sz="800" dirty="0">
                <a:latin typeface="Verdana" pitchFamily="34" charset="0"/>
                <a:ea typeface="Verdana" pitchFamily="34" charset="0"/>
                <a:cs typeface="Verdana" pitchFamily="34" charset="0"/>
              </a:rPr>
              <a:t>encuentran las características del problema social que determinan de manera significativa la capacidad de los gobiernos de cumplir con los objetivos propuestos</a:t>
            </a:r>
            <a:r>
              <a:rPr lang="es-CO" sz="800" dirty="0" smtClean="0">
                <a:latin typeface="Verdana" pitchFamily="34" charset="0"/>
                <a:ea typeface="Verdana" pitchFamily="34" charset="0"/>
                <a:cs typeface="Verdana" pitchFamily="34" charset="0"/>
              </a:rPr>
              <a:t>.</a:t>
            </a:r>
          </a:p>
          <a:p>
            <a:pPr algn="just"/>
            <a:r>
              <a:rPr lang="es-CO" sz="800" dirty="0" smtClean="0">
                <a:latin typeface="Verdana" pitchFamily="34" charset="0"/>
                <a:ea typeface="Verdana" pitchFamily="34" charset="0"/>
                <a:cs typeface="Verdana" pitchFamily="34" charset="0"/>
              </a:rPr>
              <a:t> </a:t>
            </a:r>
          </a:p>
          <a:p>
            <a:pPr algn="just"/>
            <a:endParaRPr lang="es-CO" sz="800" dirty="0">
              <a:latin typeface="Verdana" pitchFamily="34" charset="0"/>
              <a:ea typeface="Verdana" pitchFamily="34" charset="0"/>
              <a:cs typeface="Verdana" pitchFamily="34" charset="0"/>
            </a:endParaRPr>
          </a:p>
        </p:txBody>
      </p:sp>
      <p:sp>
        <p:nvSpPr>
          <p:cNvPr id="14" name="13 Rectángulo"/>
          <p:cNvSpPr/>
          <p:nvPr/>
        </p:nvSpPr>
        <p:spPr>
          <a:xfrm>
            <a:off x="2953481" y="4065092"/>
            <a:ext cx="5576367" cy="707886"/>
          </a:xfrm>
          <a:prstGeom prst="rect">
            <a:avLst/>
          </a:prstGeom>
          <a:solidFill>
            <a:srgbClr val="FFC000"/>
          </a:solidFill>
        </p:spPr>
        <p:txBody>
          <a:bodyPr wrap="square">
            <a:spAutoFit/>
          </a:bodyPr>
          <a:lstStyle/>
          <a:p>
            <a:pPr algn="just"/>
            <a:r>
              <a:rPr lang="es-CO" sz="800" dirty="0" err="1" smtClean="0">
                <a:latin typeface="Verdana" pitchFamily="34" charset="0"/>
                <a:ea typeface="Verdana" pitchFamily="34" charset="0"/>
                <a:cs typeface="Verdana" pitchFamily="34" charset="0"/>
              </a:rPr>
              <a:t>Sabatier</a:t>
            </a:r>
            <a:r>
              <a:rPr lang="es-CO" sz="800" dirty="0" smtClean="0">
                <a:latin typeface="Verdana" pitchFamily="34" charset="0"/>
                <a:ea typeface="Verdana" pitchFamily="34" charset="0"/>
                <a:cs typeface="Verdana" pitchFamily="34" charset="0"/>
              </a:rPr>
              <a:t> </a:t>
            </a:r>
            <a:r>
              <a:rPr lang="es-CO" sz="800" dirty="0">
                <a:latin typeface="Verdana" pitchFamily="34" charset="0"/>
                <a:ea typeface="Verdana" pitchFamily="34" charset="0"/>
                <a:cs typeface="Verdana" pitchFamily="34" charset="0"/>
              </a:rPr>
              <a:t>y </a:t>
            </a:r>
            <a:r>
              <a:rPr lang="es-CO" sz="800" dirty="0" err="1">
                <a:latin typeface="Verdana" pitchFamily="34" charset="0"/>
                <a:ea typeface="Verdana" pitchFamily="34" charset="0"/>
                <a:cs typeface="Verdana" pitchFamily="34" charset="0"/>
              </a:rPr>
              <a:t>Mazmanian</a:t>
            </a:r>
            <a:r>
              <a:rPr lang="es-CO" sz="800" dirty="0">
                <a:latin typeface="Verdana" pitchFamily="34" charset="0"/>
                <a:ea typeface="Verdana" pitchFamily="34" charset="0"/>
                <a:cs typeface="Verdana" pitchFamily="34" charset="0"/>
              </a:rPr>
              <a:t> consideran que los estatutos normativos concretan el mandato de los gobiernos y determinan los procesos de </a:t>
            </a:r>
            <a:r>
              <a:rPr lang="es-CO" sz="800" dirty="0" smtClean="0">
                <a:latin typeface="Verdana" pitchFamily="34" charset="0"/>
                <a:ea typeface="Verdana" pitchFamily="34" charset="0"/>
                <a:cs typeface="Verdana" pitchFamily="34" charset="0"/>
              </a:rPr>
              <a:t>implementación, por ejemplo:  en al fijación </a:t>
            </a:r>
            <a:r>
              <a:rPr lang="es-CO" sz="800" dirty="0">
                <a:latin typeface="Verdana" pitchFamily="34" charset="0"/>
                <a:ea typeface="Verdana" pitchFamily="34" charset="0"/>
                <a:cs typeface="Verdana" pitchFamily="34" charset="0"/>
              </a:rPr>
              <a:t>de objetivos, integración de la intervención a partir de una teoría causal, definición de los recursos financieros, definición del soporte institucional, definición de las reglas de decisión, vinculación de un equipo directivo y personal, y finalmente en el establecimiento de posibilidades de control.</a:t>
            </a:r>
          </a:p>
        </p:txBody>
      </p:sp>
      <p:sp>
        <p:nvSpPr>
          <p:cNvPr id="15" name="14 Rectángulo"/>
          <p:cNvSpPr/>
          <p:nvPr/>
        </p:nvSpPr>
        <p:spPr>
          <a:xfrm>
            <a:off x="2953482" y="5037911"/>
            <a:ext cx="5576367" cy="1569660"/>
          </a:xfrm>
          <a:prstGeom prst="rect">
            <a:avLst/>
          </a:prstGeom>
          <a:solidFill>
            <a:srgbClr val="FFC000"/>
          </a:solidFill>
        </p:spPr>
        <p:txBody>
          <a:bodyPr wrap="square">
            <a:spAutoFit/>
          </a:bodyPr>
          <a:lstStyle/>
          <a:p>
            <a:pPr algn="just"/>
            <a:r>
              <a:rPr lang="es-CO" sz="800" b="1" dirty="0">
                <a:latin typeface="Verdana" pitchFamily="34" charset="0"/>
                <a:ea typeface="Verdana" pitchFamily="34" charset="0"/>
                <a:cs typeface="Verdana" pitchFamily="34" charset="0"/>
              </a:rPr>
              <a:t>Variables políticas, económicas, sociales y </a:t>
            </a:r>
            <a:r>
              <a:rPr lang="es-CO" sz="800" b="1" dirty="0" smtClean="0">
                <a:latin typeface="Verdana" pitchFamily="34" charset="0"/>
                <a:ea typeface="Verdana" pitchFamily="34" charset="0"/>
                <a:cs typeface="Verdana" pitchFamily="34" charset="0"/>
              </a:rPr>
              <a:t>tecnológicas</a:t>
            </a:r>
          </a:p>
          <a:p>
            <a:pPr algn="just"/>
            <a:endParaRPr lang="es-CO" sz="800" b="1" dirty="0">
              <a:latin typeface="Verdana" pitchFamily="34" charset="0"/>
              <a:ea typeface="Verdana" pitchFamily="34" charset="0"/>
              <a:cs typeface="Verdana" pitchFamily="34" charset="0"/>
            </a:endParaRPr>
          </a:p>
          <a:p>
            <a:pPr algn="just"/>
            <a:r>
              <a:rPr lang="es-CO" sz="800" dirty="0" smtClean="0">
                <a:latin typeface="Verdana" pitchFamily="34" charset="0"/>
                <a:ea typeface="Verdana" pitchFamily="34" charset="0"/>
                <a:cs typeface="Verdana" pitchFamily="34" charset="0"/>
              </a:rPr>
              <a:t>En esta categoría  se plantean 6 variables de </a:t>
            </a:r>
            <a:r>
              <a:rPr lang="es-CO" sz="800" dirty="0">
                <a:latin typeface="Verdana" pitchFamily="34" charset="0"/>
                <a:ea typeface="Verdana" pitchFamily="34" charset="0"/>
                <a:cs typeface="Verdana" pitchFamily="34" charset="0"/>
              </a:rPr>
              <a:t>condiciones </a:t>
            </a:r>
            <a:r>
              <a:rPr lang="es-CO" sz="800" dirty="0" smtClean="0">
                <a:latin typeface="Verdana" pitchFamily="34" charset="0"/>
                <a:ea typeface="Verdana" pitchFamily="34" charset="0"/>
                <a:cs typeface="Verdana" pitchFamily="34" charset="0"/>
              </a:rPr>
              <a:t>que se refieren </a:t>
            </a:r>
            <a:r>
              <a:rPr lang="es-CO" sz="800" dirty="0">
                <a:latin typeface="Verdana" pitchFamily="34" charset="0"/>
                <a:ea typeface="Verdana" pitchFamily="34" charset="0"/>
                <a:cs typeface="Verdana" pitchFamily="34" charset="0"/>
              </a:rPr>
              <a:t>a la afectación de las variables </a:t>
            </a:r>
            <a:r>
              <a:rPr lang="es-CO" sz="800" dirty="0" smtClean="0">
                <a:latin typeface="Verdana" pitchFamily="34" charset="0"/>
                <a:ea typeface="Verdana" pitchFamily="34" charset="0"/>
                <a:cs typeface="Verdana" pitchFamily="34" charset="0"/>
              </a:rPr>
              <a:t>políticas</a:t>
            </a:r>
            <a:r>
              <a:rPr lang="es-CO" sz="800" dirty="0">
                <a:latin typeface="Verdana" pitchFamily="34" charset="0"/>
                <a:ea typeface="Verdana" pitchFamily="34" charset="0"/>
                <a:cs typeface="Verdana" pitchFamily="34" charset="0"/>
              </a:rPr>
              <a:t> </a:t>
            </a:r>
            <a:r>
              <a:rPr lang="es-CO" sz="800" dirty="0" smtClean="0">
                <a:latin typeface="Verdana" pitchFamily="34" charset="0"/>
                <a:ea typeface="Verdana" pitchFamily="34" charset="0"/>
                <a:cs typeface="Verdana" pitchFamily="34" charset="0"/>
              </a:rPr>
              <a:t>las cuales son:</a:t>
            </a:r>
          </a:p>
          <a:p>
            <a:pPr algn="just"/>
            <a:endParaRPr lang="es-CO" sz="800" dirty="0" smtClean="0">
              <a:latin typeface="Verdana" pitchFamily="34" charset="0"/>
              <a:ea typeface="Verdana" pitchFamily="34" charset="0"/>
              <a:cs typeface="Verdana" pitchFamily="34" charset="0"/>
            </a:endParaRPr>
          </a:p>
          <a:p>
            <a:pPr marL="171450" indent="-171450" algn="just">
              <a:buFont typeface="Arial" pitchFamily="34" charset="0"/>
              <a:buChar char="•"/>
            </a:pPr>
            <a:r>
              <a:rPr lang="es-CO" sz="800" dirty="0">
                <a:latin typeface="Verdana" pitchFamily="34" charset="0"/>
                <a:ea typeface="Verdana" pitchFamily="34" charset="0"/>
                <a:cs typeface="Verdana" pitchFamily="34" charset="0"/>
              </a:rPr>
              <a:t>C</a:t>
            </a:r>
            <a:r>
              <a:rPr lang="es-CO" sz="800" dirty="0" smtClean="0">
                <a:latin typeface="Verdana" pitchFamily="34" charset="0"/>
                <a:ea typeface="Verdana" pitchFamily="34" charset="0"/>
                <a:cs typeface="Verdana" pitchFamily="34" charset="0"/>
              </a:rPr>
              <a:t>ondiciones </a:t>
            </a:r>
            <a:r>
              <a:rPr lang="es-CO" sz="800" dirty="0">
                <a:latin typeface="Verdana" pitchFamily="34" charset="0"/>
                <a:ea typeface="Verdana" pitchFamily="34" charset="0"/>
                <a:cs typeface="Verdana" pitchFamily="34" charset="0"/>
              </a:rPr>
              <a:t>socioeconómicas o de </a:t>
            </a:r>
            <a:r>
              <a:rPr lang="es-CO" sz="800" dirty="0" smtClean="0">
                <a:latin typeface="Verdana" pitchFamily="34" charset="0"/>
                <a:ea typeface="Verdana" pitchFamily="34" charset="0"/>
                <a:cs typeface="Verdana" pitchFamily="34" charset="0"/>
              </a:rPr>
              <a:t>tecnología</a:t>
            </a:r>
          </a:p>
          <a:p>
            <a:pPr marL="171450" indent="-171450" algn="just">
              <a:buFont typeface="Arial" pitchFamily="34" charset="0"/>
              <a:buChar char="•"/>
            </a:pPr>
            <a:r>
              <a:rPr lang="es-CO" sz="800" dirty="0">
                <a:latin typeface="Verdana" pitchFamily="34" charset="0"/>
                <a:ea typeface="Verdana" pitchFamily="34" charset="0"/>
                <a:cs typeface="Verdana" pitchFamily="34" charset="0"/>
              </a:rPr>
              <a:t>V</a:t>
            </a:r>
            <a:r>
              <a:rPr lang="es-CO" sz="800" dirty="0" smtClean="0">
                <a:latin typeface="Verdana" pitchFamily="34" charset="0"/>
                <a:ea typeface="Verdana" pitchFamily="34" charset="0"/>
                <a:cs typeface="Verdana" pitchFamily="34" charset="0"/>
              </a:rPr>
              <a:t>ariables </a:t>
            </a:r>
            <a:r>
              <a:rPr lang="es-CO" sz="800" dirty="0">
                <a:latin typeface="Verdana" pitchFamily="34" charset="0"/>
                <a:ea typeface="Verdana" pitchFamily="34" charset="0"/>
                <a:cs typeface="Verdana" pitchFamily="34" charset="0"/>
              </a:rPr>
              <a:t>no normativas se refiere a la continuidad y nivel de atención de los medios de c</a:t>
            </a:r>
            <a:r>
              <a:rPr lang="es-CO" sz="800" dirty="0" smtClean="0">
                <a:latin typeface="Verdana" pitchFamily="34" charset="0"/>
                <a:ea typeface="Verdana" pitchFamily="34" charset="0"/>
                <a:cs typeface="Verdana" pitchFamily="34" charset="0"/>
              </a:rPr>
              <a:t>omunicación.</a:t>
            </a:r>
          </a:p>
          <a:p>
            <a:pPr marL="171450" indent="-171450" algn="just">
              <a:buFont typeface="Arial" pitchFamily="34" charset="0"/>
              <a:buChar char="•"/>
            </a:pPr>
            <a:r>
              <a:rPr lang="es-CO" sz="800" dirty="0">
                <a:latin typeface="Verdana" pitchFamily="34" charset="0"/>
                <a:ea typeface="Verdana" pitchFamily="34" charset="0"/>
                <a:cs typeface="Verdana" pitchFamily="34" charset="0"/>
              </a:rPr>
              <a:t>A</a:t>
            </a:r>
            <a:r>
              <a:rPr lang="es-CO" sz="800" dirty="0" smtClean="0">
                <a:latin typeface="Verdana" pitchFamily="34" charset="0"/>
                <a:ea typeface="Verdana" pitchFamily="34" charset="0"/>
                <a:cs typeface="Verdana" pitchFamily="34" charset="0"/>
              </a:rPr>
              <a:t>poyo </a:t>
            </a:r>
            <a:r>
              <a:rPr lang="es-CO" sz="800" dirty="0">
                <a:latin typeface="Verdana" pitchFamily="34" charset="0"/>
                <a:ea typeface="Verdana" pitchFamily="34" charset="0"/>
                <a:cs typeface="Verdana" pitchFamily="34" charset="0"/>
              </a:rPr>
              <a:t>del </a:t>
            </a:r>
            <a:r>
              <a:rPr lang="es-CO" sz="800" dirty="0" smtClean="0">
                <a:latin typeface="Verdana" pitchFamily="34" charset="0"/>
                <a:ea typeface="Verdana" pitchFamily="34" charset="0"/>
                <a:cs typeface="Verdana" pitchFamily="34" charset="0"/>
              </a:rPr>
              <a:t>público.</a:t>
            </a:r>
          </a:p>
          <a:p>
            <a:pPr marL="171450" indent="-171450" algn="just">
              <a:buFont typeface="Arial" pitchFamily="34" charset="0"/>
              <a:buChar char="•"/>
            </a:pPr>
            <a:r>
              <a:rPr lang="es-CO" sz="800" dirty="0">
                <a:latin typeface="Verdana" pitchFamily="34" charset="0"/>
                <a:ea typeface="Verdana" pitchFamily="34" charset="0"/>
                <a:cs typeface="Verdana" pitchFamily="34" charset="0"/>
              </a:rPr>
              <a:t>C</a:t>
            </a:r>
            <a:r>
              <a:rPr lang="es-CO" sz="800" dirty="0" smtClean="0">
                <a:latin typeface="Verdana" pitchFamily="34" charset="0"/>
                <a:ea typeface="Verdana" pitchFamily="34" charset="0"/>
                <a:cs typeface="Verdana" pitchFamily="34" charset="0"/>
              </a:rPr>
              <a:t>ambios </a:t>
            </a:r>
            <a:r>
              <a:rPr lang="es-CO" sz="800" dirty="0">
                <a:latin typeface="Verdana" pitchFamily="34" charset="0"/>
                <a:ea typeface="Verdana" pitchFamily="34" charset="0"/>
                <a:cs typeface="Verdana" pitchFamily="34" charset="0"/>
              </a:rPr>
              <a:t>de posición y los recursos de los grupos de </a:t>
            </a:r>
            <a:r>
              <a:rPr lang="es-CO" sz="800" dirty="0" smtClean="0">
                <a:latin typeface="Verdana" pitchFamily="34" charset="0"/>
                <a:ea typeface="Verdana" pitchFamily="34" charset="0"/>
                <a:cs typeface="Verdana" pitchFamily="34" charset="0"/>
              </a:rPr>
              <a:t>ciudadanos.</a:t>
            </a:r>
          </a:p>
          <a:p>
            <a:pPr marL="171450" indent="-171450" algn="just">
              <a:buFont typeface="Arial" pitchFamily="34" charset="0"/>
              <a:buChar char="•"/>
            </a:pPr>
            <a:r>
              <a:rPr lang="es-CO" sz="800" dirty="0">
                <a:latin typeface="Verdana" pitchFamily="34" charset="0"/>
                <a:ea typeface="Verdana" pitchFamily="34" charset="0"/>
                <a:cs typeface="Verdana" pitchFamily="34" charset="0"/>
              </a:rPr>
              <a:t>N</a:t>
            </a:r>
            <a:r>
              <a:rPr lang="es-CO" sz="800" dirty="0" smtClean="0">
                <a:latin typeface="Verdana" pitchFamily="34" charset="0"/>
                <a:ea typeface="Verdana" pitchFamily="34" charset="0"/>
                <a:cs typeface="Verdana" pitchFamily="34" charset="0"/>
              </a:rPr>
              <a:t>ivel </a:t>
            </a:r>
            <a:r>
              <a:rPr lang="es-CO" sz="800" dirty="0">
                <a:latin typeface="Verdana" pitchFamily="34" charset="0"/>
                <a:ea typeface="Verdana" pitchFamily="34" charset="0"/>
                <a:cs typeface="Verdana" pitchFamily="34" charset="0"/>
              </a:rPr>
              <a:t>de apoyo de las autoridades que están encargadas de la </a:t>
            </a:r>
            <a:r>
              <a:rPr lang="es-CO" sz="800" dirty="0" smtClean="0">
                <a:latin typeface="Verdana" pitchFamily="34" charset="0"/>
                <a:ea typeface="Verdana" pitchFamily="34" charset="0"/>
                <a:cs typeface="Verdana" pitchFamily="34" charset="0"/>
              </a:rPr>
              <a:t>implementación.</a:t>
            </a:r>
          </a:p>
          <a:p>
            <a:pPr algn="just"/>
            <a:endParaRPr lang="en-US" sz="800" b="1" dirty="0">
              <a:latin typeface="Verdana" pitchFamily="34" charset="0"/>
              <a:ea typeface="Verdana" pitchFamily="34" charset="0"/>
              <a:cs typeface="Verdana" pitchFamily="34" charset="0"/>
            </a:endParaRPr>
          </a:p>
        </p:txBody>
      </p:sp>
      <p:sp>
        <p:nvSpPr>
          <p:cNvPr id="4" name="3 Rectángulo"/>
          <p:cNvSpPr/>
          <p:nvPr/>
        </p:nvSpPr>
        <p:spPr>
          <a:xfrm>
            <a:off x="1526875" y="2950234"/>
            <a:ext cx="1348970" cy="769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 b="1" dirty="0" err="1">
                <a:latin typeface="Verdana" pitchFamily="34" charset="0"/>
                <a:ea typeface="Verdana" pitchFamily="34" charset="0"/>
                <a:cs typeface="Verdana" pitchFamily="34" charset="0"/>
              </a:rPr>
              <a:t>Tratabilidad</a:t>
            </a:r>
            <a:r>
              <a:rPr lang="es-CO" sz="800" b="1" dirty="0">
                <a:latin typeface="Verdana" pitchFamily="34" charset="0"/>
                <a:ea typeface="Verdana" pitchFamily="34" charset="0"/>
                <a:cs typeface="Verdana" pitchFamily="34" charset="0"/>
              </a:rPr>
              <a:t> del problema</a:t>
            </a:r>
            <a:endParaRPr lang="en-US" sz="800" dirty="0">
              <a:latin typeface="Verdana" pitchFamily="34" charset="0"/>
              <a:ea typeface="Verdana" pitchFamily="34" charset="0"/>
              <a:cs typeface="Verdana" pitchFamily="34" charset="0"/>
            </a:endParaRPr>
          </a:p>
        </p:txBody>
      </p:sp>
      <p:sp>
        <p:nvSpPr>
          <p:cNvPr id="16" name="15 Rectángulo"/>
          <p:cNvSpPr/>
          <p:nvPr/>
        </p:nvSpPr>
        <p:spPr>
          <a:xfrm>
            <a:off x="1443852" y="5052892"/>
            <a:ext cx="1348970" cy="769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800" b="1" dirty="0">
                <a:latin typeface="Verdana" pitchFamily="34" charset="0"/>
                <a:ea typeface="Verdana" pitchFamily="34" charset="0"/>
                <a:cs typeface="Verdana" pitchFamily="34" charset="0"/>
              </a:rPr>
              <a:t>Variables políticas, económicas, sociales y tecnológicas</a:t>
            </a:r>
          </a:p>
        </p:txBody>
      </p:sp>
      <p:sp>
        <p:nvSpPr>
          <p:cNvPr id="17" name="16 Rectángulo"/>
          <p:cNvSpPr/>
          <p:nvPr/>
        </p:nvSpPr>
        <p:spPr>
          <a:xfrm>
            <a:off x="1526875" y="4074544"/>
            <a:ext cx="1348970" cy="769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800" b="1" dirty="0">
                <a:latin typeface="Verdana" pitchFamily="34" charset="0"/>
                <a:ea typeface="Verdana" pitchFamily="34" charset="0"/>
                <a:cs typeface="Verdana" pitchFamily="34" charset="0"/>
              </a:rPr>
              <a:t>Capacidad de la norma para estructurar el proceso de implementación</a:t>
            </a:r>
          </a:p>
        </p:txBody>
      </p:sp>
    </p:spTree>
    <p:extLst>
      <p:ext uri="{BB962C8B-B14F-4D97-AF65-F5344CB8AC3E}">
        <p14:creationId xmlns:p14="http://schemas.microsoft.com/office/powerpoint/2010/main" val="237421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6"/>
          <p:cNvPicPr>
            <a:picLocks noChangeAspect="1"/>
          </p:cNvPicPr>
          <p:nvPr/>
        </p:nvPicPr>
        <p:blipFill>
          <a:blip r:embed="rId2"/>
          <a:stretch>
            <a:fillRect/>
          </a:stretch>
        </p:blipFill>
        <p:spPr>
          <a:xfrm>
            <a:off x="702891" y="2344461"/>
            <a:ext cx="6477306" cy="3371468"/>
          </a:xfrm>
          <a:prstGeom prst="rect">
            <a:avLst/>
          </a:prstGeom>
        </p:spPr>
      </p:pic>
      <p:sp>
        <p:nvSpPr>
          <p:cNvPr id="16" name="15 Rectángulo"/>
          <p:cNvSpPr/>
          <p:nvPr/>
        </p:nvSpPr>
        <p:spPr>
          <a:xfrm>
            <a:off x="5345282" y="3324787"/>
            <a:ext cx="1533525" cy="2092881"/>
          </a:xfrm>
          <a:prstGeom prst="rect">
            <a:avLst/>
          </a:prstGeom>
          <a:solidFill>
            <a:srgbClr val="FFC000"/>
          </a:solidFill>
        </p:spPr>
        <p:txBody>
          <a:bodyPr wrap="square">
            <a:spAutoFit/>
          </a:bodyPr>
          <a:lstStyle/>
          <a:p>
            <a:pPr algn="just"/>
            <a:r>
              <a:rPr lang="es-CO" sz="1000" dirty="0"/>
              <a:t>B</a:t>
            </a:r>
            <a:r>
              <a:rPr lang="es-CO" sz="1000" dirty="0" smtClean="0"/>
              <a:t>usca </a:t>
            </a:r>
            <a:r>
              <a:rPr lang="es-CO" sz="1000" dirty="0"/>
              <a:t>satisfacer las demandas de aceptabilidad y legitimidad política que pueden llegar a desplazar y transformar el curso de la política.</a:t>
            </a:r>
          </a:p>
          <a:p>
            <a:pPr algn="just"/>
            <a:endParaRPr lang="es-CO" sz="1000" dirty="0" smtClean="0"/>
          </a:p>
          <a:p>
            <a:pPr algn="just"/>
            <a:endParaRPr lang="es-CO" sz="1000" dirty="0"/>
          </a:p>
          <a:p>
            <a:pPr algn="just"/>
            <a:endParaRPr lang="es-CO" sz="1000" dirty="0" smtClean="0"/>
          </a:p>
          <a:p>
            <a:pPr algn="just"/>
            <a:endParaRPr lang="es-CO" sz="1000" dirty="0"/>
          </a:p>
          <a:p>
            <a:pPr algn="just"/>
            <a:endParaRPr lang="es-CO" sz="1000" dirty="0" smtClean="0"/>
          </a:p>
          <a:p>
            <a:pPr algn="just"/>
            <a:endParaRPr lang="es-CO" sz="1000" dirty="0"/>
          </a:p>
        </p:txBody>
      </p:sp>
      <p:sp>
        <p:nvSpPr>
          <p:cNvPr id="17" name="16 Rectángulo"/>
          <p:cNvSpPr/>
          <p:nvPr/>
        </p:nvSpPr>
        <p:spPr>
          <a:xfrm>
            <a:off x="1142590" y="2703233"/>
            <a:ext cx="1048685" cy="246221"/>
          </a:xfrm>
          <a:prstGeom prst="rect">
            <a:avLst/>
          </a:prstGeom>
          <a:solidFill>
            <a:schemeClr val="accent1"/>
          </a:solidFill>
        </p:spPr>
        <p:txBody>
          <a:bodyPr wrap="none">
            <a:spAutoFit/>
          </a:bodyPr>
          <a:lstStyle/>
          <a:p>
            <a:r>
              <a:rPr lang="es-CO" sz="1000" dirty="0"/>
              <a:t>I</a:t>
            </a:r>
            <a:r>
              <a:rPr lang="es-CO" sz="1000" b="1" dirty="0"/>
              <a:t>mperativo legal</a:t>
            </a:r>
            <a:endParaRPr lang="en-US" sz="1000" b="1" dirty="0"/>
          </a:p>
        </p:txBody>
      </p:sp>
      <p:sp>
        <p:nvSpPr>
          <p:cNvPr id="20" name="19 Rectángulo"/>
          <p:cNvSpPr/>
          <p:nvPr/>
        </p:nvSpPr>
        <p:spPr>
          <a:xfrm>
            <a:off x="3305240" y="2636439"/>
            <a:ext cx="1863011" cy="246221"/>
          </a:xfrm>
          <a:prstGeom prst="rect">
            <a:avLst/>
          </a:prstGeom>
          <a:solidFill>
            <a:schemeClr val="accent1"/>
          </a:solidFill>
        </p:spPr>
        <p:txBody>
          <a:bodyPr wrap="none">
            <a:spAutoFit/>
          </a:bodyPr>
          <a:lstStyle/>
          <a:p>
            <a:r>
              <a:rPr lang="es-CO" sz="1000" b="1" dirty="0"/>
              <a:t>Imperativo racional burocrático</a:t>
            </a:r>
            <a:endParaRPr lang="en-US" sz="1000" b="1" dirty="0"/>
          </a:p>
        </p:txBody>
      </p:sp>
      <p:sp>
        <p:nvSpPr>
          <p:cNvPr id="21" name="20 Rectángulo"/>
          <p:cNvSpPr/>
          <p:nvPr/>
        </p:nvSpPr>
        <p:spPr>
          <a:xfrm>
            <a:off x="5547582" y="2596553"/>
            <a:ext cx="1388522" cy="246221"/>
          </a:xfrm>
          <a:prstGeom prst="rect">
            <a:avLst/>
          </a:prstGeom>
          <a:solidFill>
            <a:schemeClr val="accent1"/>
          </a:solidFill>
        </p:spPr>
        <p:txBody>
          <a:bodyPr wrap="none">
            <a:spAutoFit/>
          </a:bodyPr>
          <a:lstStyle/>
          <a:p>
            <a:r>
              <a:rPr lang="es-CO" sz="1000" b="1" dirty="0"/>
              <a:t>Imperativo consensual</a:t>
            </a:r>
            <a:endParaRPr lang="en-US" sz="1000" b="1" dirty="0"/>
          </a:p>
        </p:txBody>
      </p:sp>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Inicia Pop up </a:t>
            </a:r>
            <a:r>
              <a:rPr lang="es-ES_tradnl" sz="800" dirty="0" smtClean="0"/>
              <a:t>4 </a:t>
            </a:r>
            <a:r>
              <a:rPr lang="es-ES_tradnl" sz="800" dirty="0"/>
              <a:t>tema 2</a:t>
            </a:r>
          </a:p>
          <a:p>
            <a:pPr algn="just">
              <a:lnSpc>
                <a:spcPct val="100000"/>
              </a:lnSpc>
              <a:spcBef>
                <a:spcPts val="0"/>
              </a:spcBef>
            </a:pPr>
            <a:endParaRPr lang="es-ES_tradnl" sz="800" dirty="0"/>
          </a:p>
          <a:p>
            <a:pPr algn="just">
              <a:lnSpc>
                <a:spcPct val="100000"/>
              </a:lnSpc>
              <a:spcBef>
                <a:spcPts val="0"/>
              </a:spcBef>
            </a:pPr>
            <a:r>
              <a:rPr lang="es-ES_tradnl" sz="800" dirty="0"/>
              <a:t>Texto</a:t>
            </a:r>
          </a:p>
          <a:p>
            <a:pPr algn="just">
              <a:lnSpc>
                <a:spcPct val="100000"/>
              </a:lnSpc>
              <a:spcBef>
                <a:spcPts val="0"/>
              </a:spcBef>
            </a:pPr>
            <a:r>
              <a:rPr lang="es-ES_tradnl" sz="800" dirty="0"/>
              <a:t>Generar </a:t>
            </a:r>
            <a:r>
              <a:rPr lang="es-ES_tradnl" sz="800" dirty="0" smtClean="0"/>
              <a:t>un organizador gráfico de </a:t>
            </a:r>
            <a:r>
              <a:rPr lang="es-ES_tradnl" sz="800" dirty="0"/>
              <a:t>de 3 casillas donde se explican </a:t>
            </a:r>
            <a:r>
              <a:rPr lang="es-ES_tradnl" sz="800" dirty="0" smtClean="0"/>
              <a:t>los procesos.</a:t>
            </a:r>
          </a:p>
          <a:p>
            <a:pPr algn="just">
              <a:lnSpc>
                <a:spcPct val="100000"/>
              </a:lnSpc>
              <a:spcBef>
                <a:spcPts val="0"/>
              </a:spcBef>
            </a:pPr>
            <a:endParaRPr lang="es-ES_tradnl" sz="800" dirty="0"/>
          </a:p>
          <a:p>
            <a:pPr algn="just">
              <a:lnSpc>
                <a:spcPct val="100000"/>
              </a:lnSpc>
              <a:spcBef>
                <a:spcPts val="0"/>
              </a:spcBef>
            </a:pPr>
            <a:r>
              <a:rPr lang="es-ES_tradnl" sz="800" dirty="0" smtClean="0"/>
              <a:t>Luego de las 3 casillas se ubicara el icono importante del cual se genera un nuevo nivel de interacción.</a:t>
            </a:r>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CO" sz="800" dirty="0"/>
              <a:t>Fin pop up </a:t>
            </a:r>
            <a:r>
              <a:rPr lang="es-CO" sz="800" dirty="0" smtClean="0"/>
              <a:t>4 </a:t>
            </a:r>
            <a:r>
              <a:rPr lang="es-CO" sz="800" dirty="0"/>
              <a:t>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3"/>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3"/>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Martin </a:t>
            </a:r>
            <a:r>
              <a:rPr lang="es-CO" sz="1000" b="1" dirty="0" err="1"/>
              <a:t>Rein</a:t>
            </a:r>
            <a:r>
              <a:rPr lang="es-CO" sz="1000" b="1" dirty="0"/>
              <a:t> y </a:t>
            </a:r>
            <a:r>
              <a:rPr lang="es-CO" sz="1000" b="1" dirty="0" err="1"/>
              <a:t>Francine</a:t>
            </a:r>
            <a:r>
              <a:rPr lang="es-CO" sz="1000" b="1" dirty="0"/>
              <a:t> </a:t>
            </a:r>
            <a:r>
              <a:rPr lang="es-CO" sz="1000" b="1" dirty="0" err="1"/>
              <a:t>Rabinovitz</a:t>
            </a:r>
            <a:r>
              <a:rPr lang="es-CO" sz="1000" b="1" dirty="0"/>
              <a:t> (1978)</a:t>
            </a:r>
            <a:endParaRPr lang="en-US" sz="1000" b="1" dirty="0"/>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301892" y="1987287"/>
            <a:ext cx="9082360" cy="246221"/>
          </a:xfrm>
          <a:prstGeom prst="rect">
            <a:avLst/>
          </a:prstGeom>
        </p:spPr>
        <p:txBody>
          <a:bodyPr wrap="square">
            <a:spAutoFit/>
          </a:bodyPr>
          <a:lstStyle/>
          <a:p>
            <a:pPr algn="just"/>
            <a:r>
              <a:rPr lang="es-CO" sz="1000" dirty="0"/>
              <a:t>Los autores señalan cómo los procesos de implementación están determinados por la confluencia de tres imperativos que configuran su dinámica</a:t>
            </a:r>
            <a:r>
              <a:rPr lang="es-CO" sz="1000" dirty="0" smtClean="0"/>
              <a:t>:</a:t>
            </a:r>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sp>
        <p:nvSpPr>
          <p:cNvPr id="11" name="10 Rectángulo"/>
          <p:cNvSpPr/>
          <p:nvPr/>
        </p:nvSpPr>
        <p:spPr>
          <a:xfrm>
            <a:off x="7673035" y="5436299"/>
            <a:ext cx="4805036" cy="553998"/>
          </a:xfrm>
          <a:prstGeom prst="rect">
            <a:avLst/>
          </a:prstGeom>
        </p:spPr>
        <p:txBody>
          <a:bodyPr wrap="square">
            <a:spAutoFit/>
          </a:bodyPr>
          <a:lstStyle/>
          <a:p>
            <a:pPr algn="just"/>
            <a:endParaRPr lang="es-CO" sz="1000" dirty="0" smtClean="0"/>
          </a:p>
          <a:p>
            <a:pPr algn="just"/>
            <a:endParaRPr lang="es-CO" sz="1000" dirty="0" smtClean="0"/>
          </a:p>
          <a:p>
            <a:pPr algn="just"/>
            <a:endParaRPr lang="es-CO" sz="1000" dirty="0" smtClean="0"/>
          </a:p>
        </p:txBody>
      </p:sp>
      <p:sp>
        <p:nvSpPr>
          <p:cNvPr id="22" name="21 Rectángulo"/>
          <p:cNvSpPr/>
          <p:nvPr/>
        </p:nvSpPr>
        <p:spPr>
          <a:xfrm>
            <a:off x="3148399" y="3344009"/>
            <a:ext cx="1522139" cy="2092881"/>
          </a:xfrm>
          <a:prstGeom prst="rect">
            <a:avLst/>
          </a:prstGeom>
          <a:solidFill>
            <a:srgbClr val="FFC000"/>
          </a:solidFill>
        </p:spPr>
        <p:txBody>
          <a:bodyPr wrap="square">
            <a:spAutoFit/>
          </a:bodyPr>
          <a:lstStyle/>
          <a:p>
            <a:pPr algn="just"/>
            <a:r>
              <a:rPr lang="es-CO" sz="1000" dirty="0"/>
              <a:t>E</a:t>
            </a:r>
            <a:r>
              <a:rPr lang="es-CO" sz="1000" dirty="0" smtClean="0"/>
              <a:t>stá </a:t>
            </a:r>
            <a:r>
              <a:rPr lang="es-CO" sz="1000" dirty="0"/>
              <a:t>orientada al mantenimiento, la protección y el crecimiento institucional. </a:t>
            </a:r>
            <a:endParaRPr lang="es-CO" sz="1000" dirty="0" smtClean="0"/>
          </a:p>
          <a:p>
            <a:pPr algn="just"/>
            <a:endParaRPr lang="es-CO" sz="1000" dirty="0"/>
          </a:p>
          <a:p>
            <a:endParaRPr lang="es-ES_tradnl" sz="1000" dirty="0"/>
          </a:p>
          <a:p>
            <a:endParaRPr lang="es-ES_tradnl" sz="1000" dirty="0" smtClean="0"/>
          </a:p>
          <a:p>
            <a:endParaRPr lang="es-ES_tradnl" sz="1000" dirty="0"/>
          </a:p>
          <a:p>
            <a:endParaRPr lang="es-ES_tradnl" sz="1000" dirty="0" smtClean="0"/>
          </a:p>
          <a:p>
            <a:endParaRPr lang="es-ES_tradnl" sz="1000" dirty="0"/>
          </a:p>
          <a:p>
            <a:endParaRPr lang="es-ES_tradnl" sz="1000" dirty="0" smtClean="0"/>
          </a:p>
          <a:p>
            <a:endParaRPr lang="es-ES_tradnl" sz="1000" dirty="0"/>
          </a:p>
          <a:p>
            <a:endParaRPr lang="es-ES_tradnl" sz="1000" dirty="0" smtClean="0"/>
          </a:p>
        </p:txBody>
      </p:sp>
      <p:sp>
        <p:nvSpPr>
          <p:cNvPr id="23" name="22 Rectángulo"/>
          <p:cNvSpPr/>
          <p:nvPr/>
        </p:nvSpPr>
        <p:spPr>
          <a:xfrm>
            <a:off x="976561" y="3324787"/>
            <a:ext cx="1514475" cy="2092881"/>
          </a:xfrm>
          <a:prstGeom prst="rect">
            <a:avLst/>
          </a:prstGeom>
          <a:solidFill>
            <a:srgbClr val="FFC000"/>
          </a:solidFill>
        </p:spPr>
        <p:txBody>
          <a:bodyPr wrap="square">
            <a:spAutoFit/>
          </a:bodyPr>
          <a:lstStyle/>
          <a:p>
            <a:pPr algn="just"/>
            <a:r>
              <a:rPr lang="es-CO" sz="1000" dirty="0"/>
              <a:t>C</a:t>
            </a:r>
            <a:r>
              <a:rPr lang="es-CO" sz="1000" dirty="0" smtClean="0"/>
              <a:t>umple </a:t>
            </a:r>
            <a:r>
              <a:rPr lang="es-CO" sz="1000" dirty="0"/>
              <a:t>un papel importante en la medida en que determina las posibilidades del quehacer público en términos de competencia y alcance. </a:t>
            </a:r>
          </a:p>
          <a:p>
            <a:pPr algn="just"/>
            <a:endParaRPr lang="es-CO" sz="1000" dirty="0"/>
          </a:p>
          <a:p>
            <a:pPr algn="just"/>
            <a:endParaRPr lang="es-CO" sz="1000" dirty="0" smtClean="0"/>
          </a:p>
          <a:p>
            <a:pPr algn="just"/>
            <a:endParaRPr lang="es-CO" sz="1000" dirty="0"/>
          </a:p>
          <a:p>
            <a:pPr algn="just"/>
            <a:endParaRPr lang="es-CO" sz="1000" dirty="0" smtClean="0"/>
          </a:p>
          <a:p>
            <a:pPr algn="just"/>
            <a:endParaRPr lang="es-CO" sz="1000" dirty="0"/>
          </a:p>
          <a:p>
            <a:pPr algn="just"/>
            <a:endParaRPr lang="es-CO" sz="1000" dirty="0"/>
          </a:p>
        </p:txBody>
      </p:sp>
      <p:sp>
        <p:nvSpPr>
          <p:cNvPr id="24" name="Redondear rectángulo de esquina diagonal 26"/>
          <p:cNvSpPr/>
          <p:nvPr/>
        </p:nvSpPr>
        <p:spPr>
          <a:xfrm>
            <a:off x="6020036" y="5651351"/>
            <a:ext cx="4712934" cy="1070947"/>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800" dirty="0" smtClean="0">
                <a:solidFill>
                  <a:schemeClr val="tx1"/>
                </a:solidFill>
              </a:rPr>
              <a:t>El </a:t>
            </a:r>
            <a:r>
              <a:rPr lang="es-CO" sz="800" dirty="0">
                <a:solidFill>
                  <a:schemeClr val="tx1"/>
                </a:solidFill>
              </a:rPr>
              <a:t>proceso de implementación  </a:t>
            </a:r>
            <a:r>
              <a:rPr lang="es-CO" sz="800" dirty="0" smtClean="0">
                <a:solidFill>
                  <a:schemeClr val="tx1"/>
                </a:solidFill>
              </a:rPr>
              <a:t>se presenta en tres etapas:</a:t>
            </a:r>
          </a:p>
          <a:p>
            <a:pPr algn="just"/>
            <a:endParaRPr lang="es-CO" sz="800" dirty="0">
              <a:solidFill>
                <a:schemeClr val="tx1"/>
              </a:solidFill>
            </a:endParaRPr>
          </a:p>
          <a:p>
            <a:pPr algn="just"/>
            <a:r>
              <a:rPr lang="es-CO" sz="800" dirty="0" smtClean="0">
                <a:solidFill>
                  <a:schemeClr val="tx1"/>
                </a:solidFill>
              </a:rPr>
              <a:t>1. La </a:t>
            </a:r>
            <a:r>
              <a:rPr lang="es-CO" sz="800" dirty="0">
                <a:solidFill>
                  <a:schemeClr val="tx1"/>
                </a:solidFill>
              </a:rPr>
              <a:t>elaboración de los </a:t>
            </a:r>
            <a:r>
              <a:rPr lang="es-CO" sz="800" dirty="0" smtClean="0">
                <a:solidFill>
                  <a:schemeClr val="tx1"/>
                </a:solidFill>
              </a:rPr>
              <a:t>lineamientos (programas</a:t>
            </a:r>
            <a:r>
              <a:rPr lang="es-CO" sz="800" dirty="0">
                <a:solidFill>
                  <a:schemeClr val="tx1"/>
                </a:solidFill>
              </a:rPr>
              <a:t>, principios y criterios de actuación, reglamentos de operación</a:t>
            </a:r>
            <a:r>
              <a:rPr lang="es-CO" sz="800" dirty="0" smtClean="0">
                <a:solidFill>
                  <a:schemeClr val="tx1"/>
                </a:solidFill>
              </a:rPr>
              <a:t>). </a:t>
            </a:r>
          </a:p>
          <a:p>
            <a:pPr algn="just"/>
            <a:r>
              <a:rPr lang="es-CO" sz="800" dirty="0" smtClean="0">
                <a:solidFill>
                  <a:schemeClr val="tx1"/>
                </a:solidFill>
              </a:rPr>
              <a:t>2. La </a:t>
            </a:r>
            <a:r>
              <a:rPr lang="es-CO" sz="800" dirty="0">
                <a:solidFill>
                  <a:schemeClr val="tx1"/>
                </a:solidFill>
              </a:rPr>
              <a:t>distribución de </a:t>
            </a:r>
            <a:r>
              <a:rPr lang="es-CO" sz="800" dirty="0" smtClean="0">
                <a:solidFill>
                  <a:schemeClr val="tx1"/>
                </a:solidFill>
              </a:rPr>
              <a:t>recursos (</a:t>
            </a:r>
            <a:r>
              <a:rPr lang="es-CO" sz="800" dirty="0">
                <a:solidFill>
                  <a:schemeClr val="tx1"/>
                </a:solidFill>
              </a:rPr>
              <a:t>criterios de asignación, los puntos de veto y de </a:t>
            </a:r>
            <a:r>
              <a:rPr lang="es-CO" sz="800" dirty="0" smtClean="0">
                <a:solidFill>
                  <a:schemeClr val="tx1"/>
                </a:solidFill>
              </a:rPr>
              <a:t>autorización).</a:t>
            </a:r>
            <a:endParaRPr lang="es-CO" sz="800" dirty="0">
              <a:solidFill>
                <a:schemeClr val="tx1"/>
              </a:solidFill>
            </a:endParaRPr>
          </a:p>
          <a:p>
            <a:pPr algn="just"/>
            <a:r>
              <a:rPr lang="es-CO" sz="800" dirty="0" smtClean="0">
                <a:solidFill>
                  <a:schemeClr val="tx1"/>
                </a:solidFill>
              </a:rPr>
              <a:t>3. La  supervisión (da </a:t>
            </a:r>
            <a:r>
              <a:rPr lang="es-CO" sz="800" dirty="0">
                <a:solidFill>
                  <a:schemeClr val="tx1"/>
                </a:solidFill>
              </a:rPr>
              <a:t>cuenta de procesos de </a:t>
            </a:r>
            <a:r>
              <a:rPr lang="es-CO" sz="800" dirty="0" smtClean="0">
                <a:solidFill>
                  <a:schemeClr val="tx1"/>
                </a:solidFill>
              </a:rPr>
              <a:t>evaluación, durante </a:t>
            </a:r>
            <a:r>
              <a:rPr lang="es-CO" sz="800" dirty="0">
                <a:solidFill>
                  <a:schemeClr val="tx1"/>
                </a:solidFill>
              </a:rPr>
              <a:t>el </a:t>
            </a:r>
            <a:r>
              <a:rPr lang="es-CO" sz="800" dirty="0" smtClean="0">
                <a:solidFill>
                  <a:schemeClr val="tx1"/>
                </a:solidFill>
              </a:rPr>
              <a:t>proceso, </a:t>
            </a:r>
            <a:r>
              <a:rPr lang="es-CO" sz="800" dirty="0">
                <a:solidFill>
                  <a:schemeClr val="tx1"/>
                </a:solidFill>
              </a:rPr>
              <a:t>a través de las formas de inspección, auditoría y evaluación. </a:t>
            </a:r>
            <a:endParaRPr lang="en-US" sz="800" dirty="0">
              <a:solidFill>
                <a:schemeClr val="tx1"/>
              </a:solidFill>
            </a:endParaRPr>
          </a:p>
        </p:txBody>
      </p:sp>
      <p:sp>
        <p:nvSpPr>
          <p:cNvPr id="25" name="24 CuadroTexto"/>
          <p:cNvSpPr txBox="1"/>
          <p:nvPr/>
        </p:nvSpPr>
        <p:spPr>
          <a:xfrm>
            <a:off x="10466610" y="5651351"/>
            <a:ext cx="266360"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pic>
        <p:nvPicPr>
          <p:cNvPr id="32" name="Picture 2"/>
          <p:cNvPicPr/>
          <p:nvPr/>
        </p:nvPicPr>
        <p:blipFill rotWithShape="1">
          <a:blip r:embed="rId4">
            <a:extLst>
              <a:ext uri="{28A0092B-C50C-407E-A947-70E740481C1C}">
                <a14:useLocalDpi xmlns:a14="http://schemas.microsoft.com/office/drawing/2010/main" val="0"/>
              </a:ext>
            </a:extLst>
          </a:blip>
          <a:srcRect l="2233" t="33908" r="73799" b="58539"/>
          <a:stretch/>
        </p:blipFill>
        <p:spPr bwMode="auto">
          <a:xfrm>
            <a:off x="6112044" y="5451506"/>
            <a:ext cx="1294663" cy="26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p:nvPr/>
        </p:nvPicPr>
        <p:blipFill rotWithShape="1">
          <a:blip r:embed="rId4">
            <a:extLst>
              <a:ext uri="{28A0092B-C50C-407E-A947-70E740481C1C}">
                <a14:useLocalDpi xmlns:a14="http://schemas.microsoft.com/office/drawing/2010/main" val="0"/>
              </a:ext>
            </a:extLst>
          </a:blip>
          <a:srcRect l="4362" t="35626" r="90906" b="58539"/>
          <a:stretch/>
        </p:blipFill>
        <p:spPr bwMode="auto">
          <a:xfrm>
            <a:off x="7322776" y="4935536"/>
            <a:ext cx="400680" cy="33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48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5 tema 2</a:t>
            </a:r>
          </a:p>
          <a:p>
            <a:pPr algn="just">
              <a:lnSpc>
                <a:spcPct val="100000"/>
              </a:lnSpc>
              <a:spcBef>
                <a:spcPts val="0"/>
              </a:spcBef>
            </a:pPr>
            <a:endParaRPr lang="es-ES_tradnl" sz="800" dirty="0" smtClean="0"/>
          </a:p>
          <a:p>
            <a:pPr algn="just">
              <a:lnSpc>
                <a:spcPct val="100000"/>
              </a:lnSpc>
              <a:spcBef>
                <a:spcPts val="0"/>
              </a:spcBef>
            </a:pPr>
            <a:r>
              <a:rPr lang="es-ES_tradnl" sz="800" dirty="0" smtClean="0"/>
              <a:t>Acompañar el texto con una imagen fotográfica que sugiera implementación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smtClean="0"/>
          </a:p>
          <a:p>
            <a:pPr algn="just">
              <a:lnSpc>
                <a:spcPct val="100000"/>
              </a:lnSpc>
              <a:spcBef>
                <a:spcPts val="0"/>
              </a:spcBef>
            </a:pPr>
            <a:r>
              <a:rPr lang="es-CO" sz="800" dirty="0" smtClean="0"/>
              <a:t>Fin pop up 5 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Robert </a:t>
            </a:r>
            <a:r>
              <a:rPr lang="es-CO" sz="1000" b="1" dirty="0" err="1"/>
              <a:t>Stoker</a:t>
            </a:r>
            <a:r>
              <a:rPr lang="es-CO" sz="1000" b="1" dirty="0"/>
              <a:t> (1989)</a:t>
            </a:r>
            <a:endParaRPr lang="en-US" sz="1000" b="1" dirty="0"/>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251460" y="2300179"/>
            <a:ext cx="4805036" cy="2554545"/>
          </a:xfrm>
          <a:prstGeom prst="rect">
            <a:avLst/>
          </a:prstGeom>
        </p:spPr>
        <p:txBody>
          <a:bodyPr wrap="square">
            <a:spAutoFit/>
          </a:bodyPr>
          <a:lstStyle/>
          <a:p>
            <a:pPr algn="just"/>
            <a:r>
              <a:rPr lang="es-CO" sz="1000" dirty="0"/>
              <a:t>Propone un modelo que pretende ser una síntesis entre los modelos de arriba hacia abajo y de abajo hacia arriba para superar la competencia de valores que subyacen a los dos modelos. </a:t>
            </a:r>
            <a:endParaRPr lang="es-CO" sz="1000" dirty="0" smtClean="0"/>
          </a:p>
          <a:p>
            <a:pPr algn="just"/>
            <a:endParaRPr lang="es-CO" sz="1000" dirty="0" smtClean="0"/>
          </a:p>
          <a:p>
            <a:pPr algn="just"/>
            <a:r>
              <a:rPr lang="es-CO" sz="1000" dirty="0"/>
              <a:t>El enfoque de implementación que asume propone un marco para el “régimen de la implementación”, esto es un ordenamiento político y organizativo que institucionaliza valores para la toma de decisiones públicas con el que busca mayor flexibilidad y pertinencia que los modelos puros de implementación. </a:t>
            </a:r>
            <a:endParaRPr lang="es-CO" sz="1000" dirty="0" smtClean="0"/>
          </a:p>
          <a:p>
            <a:pPr algn="just"/>
            <a:endParaRPr lang="es-CO" sz="1000" dirty="0" smtClean="0"/>
          </a:p>
          <a:p>
            <a:pPr algn="just"/>
            <a:r>
              <a:rPr lang="es-CO" sz="1000" dirty="0"/>
              <a:t>Su análisis de la implementación está ligado a dos elementos importantes: por un lado, considera que el proceso de implementación requiere de la cooperación, y, por otro lado, asume que la autoridad es difusa, elemento clave de los modelos de abajo hacia arriba. </a:t>
            </a:r>
            <a:endParaRPr lang="es-CO" sz="1000" dirty="0" smtClean="0"/>
          </a:p>
          <a:p>
            <a:pPr algn="just"/>
            <a:endParaRPr lang="es-CO" sz="1000" dirty="0" smtClean="0"/>
          </a:p>
          <a:p>
            <a:pPr algn="just"/>
            <a:r>
              <a:rPr lang="es-CO" sz="1000" dirty="0"/>
              <a:t>Así, el régimen de implementación propuesto tiene como tarea esencial crear un contexto que haga posible que los participantes cooperen para conseguir los objetivos de la política, a pesar de la ausencia de una autoridad dominante. </a:t>
            </a:r>
            <a:endParaRPr lang="en-US" sz="1000" dirty="0"/>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pic>
        <p:nvPicPr>
          <p:cNvPr id="4098" name="Picture 2" descr="Teamwork concept using white puzzle pieces being fitted together by three male and female hands in a challenge, brainstorming and solution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179" y="1767960"/>
            <a:ext cx="42862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908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6tema 2</a:t>
            </a:r>
          </a:p>
          <a:p>
            <a:pPr algn="just">
              <a:lnSpc>
                <a:spcPct val="100000"/>
              </a:lnSpc>
              <a:spcBef>
                <a:spcPts val="0"/>
              </a:spcBef>
            </a:pPr>
            <a:endParaRPr lang="es-ES_tradnl" sz="800" dirty="0" smtClean="0"/>
          </a:p>
          <a:p>
            <a:pPr algn="just">
              <a:lnSpc>
                <a:spcPct val="100000"/>
              </a:lnSpc>
              <a:spcBef>
                <a:spcPts val="0"/>
              </a:spcBef>
            </a:pPr>
            <a:r>
              <a:rPr lang="es-ES_tradnl" sz="800" dirty="0" smtClean="0"/>
              <a:t>Acompañar el texto con una imagen fotográfica que sugiera gobernanza o democracia, buen gobierno.</a:t>
            </a:r>
          </a:p>
          <a:p>
            <a:pPr algn="just">
              <a:lnSpc>
                <a:spcPct val="100000"/>
              </a:lnSpc>
              <a:spcBef>
                <a:spcPts val="0"/>
              </a:spcBef>
            </a:pPr>
            <a:endParaRPr lang="es-ES_tradnl" sz="800" dirty="0"/>
          </a:p>
          <a:p>
            <a:pPr algn="just">
              <a:lnSpc>
                <a:spcPct val="100000"/>
              </a:lnSpc>
              <a:spcBef>
                <a:spcPts val="0"/>
              </a:spcBef>
            </a:pPr>
            <a:r>
              <a:rPr lang="es-ES_tradnl" sz="800" dirty="0" smtClean="0"/>
              <a:t>Ubicar luego del texto el icono importante de cual se genera un nuevo nivel de interacción.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smtClean="0"/>
          </a:p>
          <a:p>
            <a:pPr algn="just">
              <a:lnSpc>
                <a:spcPct val="100000"/>
              </a:lnSpc>
              <a:spcBef>
                <a:spcPts val="0"/>
              </a:spcBef>
            </a:pPr>
            <a:r>
              <a:rPr lang="es-CO" sz="800" dirty="0" smtClean="0"/>
              <a:t>Fin pop up 6 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Modelo de gobernanza</a:t>
            </a:r>
            <a:endParaRPr lang="en-US" sz="1000" b="1" dirty="0"/>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4159226" y="2288479"/>
            <a:ext cx="4805036" cy="1785104"/>
          </a:xfrm>
          <a:prstGeom prst="rect">
            <a:avLst/>
          </a:prstGeom>
        </p:spPr>
        <p:txBody>
          <a:bodyPr wrap="square">
            <a:spAutoFit/>
          </a:bodyPr>
          <a:lstStyle/>
          <a:p>
            <a:pPr algn="just"/>
            <a:r>
              <a:rPr lang="es-CO" sz="1000" dirty="0"/>
              <a:t>La gobernanza va a ser entendida hoy como la capacidad de la interacción de actores estatales, privados y de la sociedad civil para logro de objetivos comunes; de igual forma recibe </a:t>
            </a:r>
            <a:r>
              <a:rPr lang="es-CO" sz="1000" dirty="0" smtClean="0"/>
              <a:t>la </a:t>
            </a:r>
            <a:r>
              <a:rPr lang="es-CO" sz="1000" dirty="0"/>
              <a:t>denominación de buen gobierno. </a:t>
            </a:r>
            <a:endParaRPr lang="es-CO" sz="1000" dirty="0" smtClean="0"/>
          </a:p>
          <a:p>
            <a:pPr algn="just"/>
            <a:endParaRPr lang="es-CO" sz="1000" dirty="0"/>
          </a:p>
          <a:p>
            <a:pPr algn="just"/>
            <a:r>
              <a:rPr lang="es-CO" sz="1000" dirty="0"/>
              <a:t>En especial en América Latina ha </a:t>
            </a:r>
            <a:r>
              <a:rPr lang="es-CO" sz="1000" dirty="0" smtClean="0"/>
              <a:t>existido </a:t>
            </a:r>
            <a:r>
              <a:rPr lang="es-CO" sz="1000" dirty="0"/>
              <a:t>una amplia discusión entre gobernabilidad y gobernanza, en la que se identifica claramente este último concepto con escenarios de democracia frente a los autoritarismos vividos en el continente, justificados muchos de ellos por la necesidad de mantener la gobernabilidad. Asimismo, la gobernanza se debe leer en relación con los cambios estructurales hacia el modelo neoliberal y las nuevas condiciones para la financiación del desarrollo (</a:t>
            </a:r>
            <a:r>
              <a:rPr lang="es-CO" sz="1000" dirty="0" err="1"/>
              <a:t>Launay</a:t>
            </a:r>
            <a:r>
              <a:rPr lang="es-CO" sz="1000" dirty="0"/>
              <a:t>, 2005). </a:t>
            </a:r>
            <a:endParaRPr lang="en-US" sz="1000" dirty="0"/>
          </a:p>
          <a:p>
            <a:pPr algn="just"/>
            <a:endParaRPr lang="en-US" sz="1000" dirty="0"/>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sp>
        <p:nvSpPr>
          <p:cNvPr id="12" name="Redondear rectángulo de esquina diagonal 26"/>
          <p:cNvSpPr/>
          <p:nvPr/>
        </p:nvSpPr>
        <p:spPr>
          <a:xfrm>
            <a:off x="4572000" y="4745421"/>
            <a:ext cx="3235387" cy="1991809"/>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800" dirty="0">
                <a:solidFill>
                  <a:schemeClr val="tx1"/>
                </a:solidFill>
              </a:rPr>
              <a:t>Elementos claves de la implementación de las políticas públicas:</a:t>
            </a:r>
          </a:p>
          <a:p>
            <a:endParaRPr lang="es-CO" sz="800" dirty="0">
              <a:solidFill>
                <a:schemeClr val="tx1"/>
              </a:solidFill>
            </a:endParaRPr>
          </a:p>
          <a:p>
            <a:pPr marL="228600" lvl="0" indent="-228600">
              <a:buFont typeface="+mj-lt"/>
              <a:buAutoNum type="alphaLcParenR"/>
            </a:pPr>
            <a:r>
              <a:rPr lang="es-CO" sz="800" dirty="0">
                <a:solidFill>
                  <a:schemeClr val="tx1"/>
                </a:solidFill>
              </a:rPr>
              <a:t>La capacidad de dirección del Estado y de control más que su capacidad de operador.</a:t>
            </a:r>
          </a:p>
          <a:p>
            <a:pPr marL="228600" lvl="0" indent="-228600">
              <a:buFont typeface="+mj-lt"/>
              <a:buAutoNum type="alphaLcParenR"/>
            </a:pPr>
            <a:r>
              <a:rPr lang="es-CO" sz="800" dirty="0">
                <a:solidFill>
                  <a:schemeClr val="tx1"/>
                </a:solidFill>
              </a:rPr>
              <a:t>Vocación hacia el mercado. </a:t>
            </a:r>
          </a:p>
          <a:p>
            <a:pPr marL="228600" lvl="0" indent="-228600">
              <a:buFont typeface="+mj-lt"/>
              <a:buAutoNum type="alphaLcParenR"/>
            </a:pPr>
            <a:r>
              <a:rPr lang="es-CO" sz="800" dirty="0">
                <a:solidFill>
                  <a:schemeClr val="tx1"/>
                </a:solidFill>
              </a:rPr>
              <a:t>Ampliación de los canales de participación. </a:t>
            </a:r>
          </a:p>
          <a:p>
            <a:pPr marL="228600" lvl="0" indent="-228600">
              <a:buFont typeface="+mj-lt"/>
              <a:buAutoNum type="alphaLcParenR"/>
            </a:pPr>
            <a:r>
              <a:rPr lang="es-CO" sz="800" dirty="0">
                <a:solidFill>
                  <a:schemeClr val="tx1"/>
                </a:solidFill>
              </a:rPr>
              <a:t>Vocación hacia los resultados. </a:t>
            </a:r>
            <a:endParaRPr lang="en-US" sz="800" dirty="0">
              <a:solidFill>
                <a:schemeClr val="tx1"/>
              </a:solidFill>
            </a:endParaRPr>
          </a:p>
          <a:p>
            <a:pPr marL="228600" lvl="0" indent="-228600">
              <a:buFont typeface="+mj-lt"/>
              <a:buAutoNum type="alphaLcParenR"/>
            </a:pPr>
            <a:r>
              <a:rPr lang="es-CO" sz="800" dirty="0">
                <a:solidFill>
                  <a:schemeClr val="tx1"/>
                </a:solidFill>
              </a:rPr>
              <a:t>Coordinación y concertación, son estrategias propias de las lógicas de implementación del bueno gobierno. </a:t>
            </a:r>
          </a:p>
          <a:p>
            <a:pPr marL="228600" lvl="0" indent="-228600">
              <a:buFont typeface="+mj-lt"/>
              <a:buAutoNum type="alphaLcParenR"/>
            </a:pPr>
            <a:r>
              <a:rPr lang="es-CO" sz="800" dirty="0">
                <a:solidFill>
                  <a:schemeClr val="tx1"/>
                </a:solidFill>
              </a:rPr>
              <a:t>Descentralización como dispositivo de estructuración institucional y organizacional.</a:t>
            </a:r>
          </a:p>
          <a:p>
            <a:pPr marL="228600" lvl="0" indent="-228600">
              <a:buFont typeface="+mj-lt"/>
              <a:buAutoNum type="alphaLcParenR"/>
            </a:pPr>
            <a:r>
              <a:rPr lang="es-CO" sz="800" dirty="0">
                <a:solidFill>
                  <a:schemeClr val="tx1"/>
                </a:solidFill>
              </a:rPr>
              <a:t>Reconocer la diversidad de actores, </a:t>
            </a:r>
            <a:r>
              <a:rPr lang="es-CO" sz="800" dirty="0" err="1">
                <a:solidFill>
                  <a:schemeClr val="tx1"/>
                </a:solidFill>
              </a:rPr>
              <a:t>heterarquías</a:t>
            </a:r>
            <a:r>
              <a:rPr lang="es-CO" sz="800" dirty="0">
                <a:solidFill>
                  <a:schemeClr val="tx1"/>
                </a:solidFill>
              </a:rPr>
              <a:t> y autoridades difusas como realidades centrales de los procesos de implementación.</a:t>
            </a:r>
            <a:endParaRPr lang="en-US" sz="800" dirty="0">
              <a:solidFill>
                <a:schemeClr val="tx1"/>
              </a:solidFill>
            </a:endParaRPr>
          </a:p>
        </p:txBody>
      </p:sp>
      <p:sp>
        <p:nvSpPr>
          <p:cNvPr id="13" name="12 CuadroTexto"/>
          <p:cNvSpPr txBox="1"/>
          <p:nvPr/>
        </p:nvSpPr>
        <p:spPr>
          <a:xfrm>
            <a:off x="7541027" y="4718602"/>
            <a:ext cx="266360"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pic>
        <p:nvPicPr>
          <p:cNvPr id="14" name="Picture 2"/>
          <p:cNvPicPr/>
          <p:nvPr/>
        </p:nvPicPr>
        <p:blipFill rotWithShape="1">
          <a:blip r:embed="rId3">
            <a:extLst>
              <a:ext uri="{28A0092B-C50C-407E-A947-70E740481C1C}">
                <a14:useLocalDpi xmlns:a14="http://schemas.microsoft.com/office/drawing/2010/main" val="0"/>
              </a:ext>
            </a:extLst>
          </a:blip>
          <a:srcRect l="2233" t="33908" r="73799" b="58539"/>
          <a:stretch/>
        </p:blipFill>
        <p:spPr bwMode="auto">
          <a:xfrm>
            <a:off x="4803711" y="4480998"/>
            <a:ext cx="1294663" cy="26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p:nvPr/>
        </p:nvPicPr>
        <p:blipFill rotWithShape="1">
          <a:blip r:embed="rId3">
            <a:extLst>
              <a:ext uri="{28A0092B-C50C-407E-A947-70E740481C1C}">
                <a14:useLocalDpi xmlns:a14="http://schemas.microsoft.com/office/drawing/2010/main" val="0"/>
              </a:ext>
            </a:extLst>
          </a:blip>
          <a:srcRect l="4362" t="35626" r="90906" b="58539"/>
          <a:stretch/>
        </p:blipFill>
        <p:spPr bwMode="auto">
          <a:xfrm>
            <a:off x="7406707" y="4002530"/>
            <a:ext cx="400680" cy="33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Closeup of business crowd raising han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66" y="1875816"/>
            <a:ext cx="3440857" cy="27373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buen gobier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81" y="4434543"/>
            <a:ext cx="2914124" cy="130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705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p:txBody>
          <a:bodyPr/>
          <a:lstStyle/>
          <a:p>
            <a:r>
              <a:rPr lang="es-CO" dirty="0"/>
              <a:t>Maestría en </a:t>
            </a:r>
            <a:r>
              <a:rPr lang="es-CO" dirty="0" smtClean="0"/>
              <a:t>Administración pública</a:t>
            </a:r>
            <a:endParaRPr lang="es-CO" dirty="0"/>
          </a:p>
        </p:txBody>
      </p:sp>
      <p:sp>
        <p:nvSpPr>
          <p:cNvPr id="3" name="Marcador de texto 2"/>
          <p:cNvSpPr>
            <a:spLocks noGrp="1"/>
          </p:cNvSpPr>
          <p:nvPr>
            <p:ph type="body" sz="half" idx="10"/>
          </p:nvPr>
        </p:nvSpPr>
        <p:spPr/>
        <p:txBody>
          <a:bodyPr/>
          <a:lstStyle/>
          <a:p>
            <a:r>
              <a:rPr lang="es-CO" dirty="0"/>
              <a:t>2</a:t>
            </a:r>
          </a:p>
        </p:txBody>
      </p:sp>
      <p:sp>
        <p:nvSpPr>
          <p:cNvPr id="4" name="Marcador de texto 3"/>
          <p:cNvSpPr>
            <a:spLocks noGrp="1"/>
          </p:cNvSpPr>
          <p:nvPr>
            <p:ph type="body" sz="half" idx="11"/>
          </p:nvPr>
        </p:nvSpPr>
        <p:spPr/>
        <p:txBody>
          <a:bodyPr/>
          <a:lstStyle/>
          <a:p>
            <a:r>
              <a:rPr lang="es-ES_tradnl" dirty="0"/>
              <a:t>Elementos para la Estructuración de Políticas Públicas</a:t>
            </a:r>
            <a:endParaRPr lang="es-CO" dirty="0"/>
          </a:p>
        </p:txBody>
      </p:sp>
      <p:sp>
        <p:nvSpPr>
          <p:cNvPr id="5" name="Marcador de texto 4"/>
          <p:cNvSpPr>
            <a:spLocks noGrp="1"/>
          </p:cNvSpPr>
          <p:nvPr>
            <p:ph type="body" sz="half" idx="12"/>
          </p:nvPr>
        </p:nvSpPr>
        <p:spPr/>
        <p:txBody>
          <a:bodyPr/>
          <a:lstStyle/>
          <a:p>
            <a:r>
              <a:rPr lang="es-CO" dirty="0" smtClean="0"/>
              <a:t>Unidad 2. </a:t>
            </a:r>
            <a:r>
              <a:rPr lang="es-ES_tradnl" dirty="0" smtClean="0"/>
              <a:t>implementación de políticas públicas</a:t>
            </a:r>
            <a:endParaRPr lang="es-CO" dirty="0"/>
          </a:p>
        </p:txBody>
      </p:sp>
      <p:sp>
        <p:nvSpPr>
          <p:cNvPr id="7" name="Marcador de texto 6"/>
          <p:cNvSpPr>
            <a:spLocks noGrp="1"/>
          </p:cNvSpPr>
          <p:nvPr>
            <p:ph type="body" sz="half" idx="14"/>
          </p:nvPr>
        </p:nvSpPr>
        <p:spPr/>
        <p:txBody>
          <a:bodyPr/>
          <a:lstStyle/>
          <a:p>
            <a:r>
              <a:rPr lang="es-CO" dirty="0" smtClean="0"/>
              <a:t>Infografía interactiva</a:t>
            </a:r>
            <a:endParaRPr lang="es-CO" dirty="0"/>
          </a:p>
        </p:txBody>
      </p:sp>
      <p:sp>
        <p:nvSpPr>
          <p:cNvPr id="8" name="Marcador de texto 7"/>
          <p:cNvSpPr>
            <a:spLocks noGrp="1"/>
          </p:cNvSpPr>
          <p:nvPr>
            <p:ph type="body" sz="half" idx="15"/>
          </p:nvPr>
        </p:nvSpPr>
        <p:spPr/>
        <p:txBody>
          <a:bodyPr/>
          <a:lstStyle/>
          <a:p>
            <a:r>
              <a:rPr lang="es-CO" dirty="0" smtClean="0"/>
              <a:t>Angela Valero</a:t>
            </a:r>
            <a:endParaRPr lang="es-CO" dirty="0"/>
          </a:p>
        </p:txBody>
      </p:sp>
      <p:sp>
        <p:nvSpPr>
          <p:cNvPr id="9" name="Marcador de texto 8"/>
          <p:cNvSpPr>
            <a:spLocks noGrp="1"/>
          </p:cNvSpPr>
          <p:nvPr>
            <p:ph type="body" sz="half" idx="16"/>
          </p:nvPr>
        </p:nvSpPr>
        <p:spPr/>
        <p:txBody>
          <a:bodyPr/>
          <a:lstStyle/>
          <a:p>
            <a:endParaRPr lang="es-CO" dirty="0"/>
          </a:p>
        </p:txBody>
      </p:sp>
      <p:sp>
        <p:nvSpPr>
          <p:cNvPr id="10" name="Marcador de texto 9"/>
          <p:cNvSpPr>
            <a:spLocks noGrp="1"/>
          </p:cNvSpPr>
          <p:nvPr>
            <p:ph type="body" sz="half" idx="17"/>
          </p:nvPr>
        </p:nvSpPr>
        <p:spPr/>
        <p:txBody>
          <a:bodyPr/>
          <a:lstStyle/>
          <a:p>
            <a:endParaRPr lang="es-CO" dirty="0"/>
          </a:p>
        </p:txBody>
      </p:sp>
      <p:sp>
        <p:nvSpPr>
          <p:cNvPr id="12" name="Marcador de texto 5"/>
          <p:cNvSpPr txBox="1">
            <a:spLocks/>
          </p:cNvSpPr>
          <p:nvPr/>
        </p:nvSpPr>
        <p:spPr>
          <a:xfrm>
            <a:off x="2904635" y="3402953"/>
            <a:ext cx="5846810" cy="390656"/>
          </a:xfrm>
          <a:prstGeom prst="rect">
            <a:avLst/>
          </a:prstGeom>
          <a:ln>
            <a:noFill/>
          </a:ln>
        </p:spPr>
        <p:txBody>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Jenny Elisa López Rodríguez</a:t>
            </a:r>
            <a:endParaRPr lang="es-CO" dirty="0"/>
          </a:p>
        </p:txBody>
      </p:sp>
    </p:spTree>
    <p:extLst>
      <p:ext uri="{BB962C8B-B14F-4D97-AF65-F5344CB8AC3E}">
        <p14:creationId xmlns:p14="http://schemas.microsoft.com/office/powerpoint/2010/main" val="2145789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Inicia Pop up 17tema 2</a:t>
            </a:r>
          </a:p>
          <a:p>
            <a:pPr algn="just">
              <a:lnSpc>
                <a:spcPct val="100000"/>
              </a:lnSpc>
              <a:spcBef>
                <a:spcPts val="0"/>
              </a:spcBef>
            </a:pPr>
            <a:endParaRPr lang="es-ES_tradnl" sz="800" dirty="0" smtClean="0"/>
          </a:p>
          <a:p>
            <a:pPr algn="just">
              <a:lnSpc>
                <a:spcPct val="100000"/>
              </a:lnSpc>
              <a:spcBef>
                <a:spcPts val="0"/>
              </a:spcBef>
            </a:pPr>
            <a:r>
              <a:rPr lang="es-ES_tradnl" sz="800" dirty="0" smtClean="0"/>
              <a:t>Acompañar el texto con una imagen fotográfica que sugiera proceso o implementación.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smtClean="0"/>
          </a:p>
          <a:p>
            <a:pPr algn="just">
              <a:lnSpc>
                <a:spcPct val="100000"/>
              </a:lnSpc>
              <a:spcBef>
                <a:spcPts val="0"/>
              </a:spcBef>
            </a:pPr>
            <a:r>
              <a:rPr lang="es-CO" sz="800" dirty="0" smtClean="0"/>
              <a:t>Fin pop up 7 tema 2</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9"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34" name="Rectángulo 20"/>
          <p:cNvSpPr/>
          <p:nvPr/>
        </p:nvSpPr>
        <p:spPr>
          <a:xfrm>
            <a:off x="335466" y="1644525"/>
            <a:ext cx="5881089"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El proceso de implementación como un proceso de adaptación y aprendizaje </a:t>
            </a:r>
            <a:endParaRPr lang="en-US" sz="1000" b="1" dirty="0"/>
          </a:p>
        </p:txBody>
      </p:sp>
      <p:sp>
        <p:nvSpPr>
          <p:cNvPr id="35" name="CuadroTexto 47"/>
          <p:cNvSpPr txBox="1"/>
          <p:nvPr/>
        </p:nvSpPr>
        <p:spPr>
          <a:xfrm>
            <a:off x="455317" y="1283897"/>
            <a:ext cx="8074533"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2: </a:t>
            </a:r>
            <a:r>
              <a:rPr lang="es-CO" sz="1000" b="1" dirty="0">
                <a:solidFill>
                  <a:schemeClr val="tx1"/>
                </a:solidFill>
              </a:rPr>
              <a:t>Modelos de análisis de implementación y propuestas normativas: factores de éxito variables críticas</a:t>
            </a:r>
          </a:p>
        </p:txBody>
      </p:sp>
      <p:sp>
        <p:nvSpPr>
          <p:cNvPr id="8" name="7 Rectángulo"/>
          <p:cNvSpPr/>
          <p:nvPr/>
        </p:nvSpPr>
        <p:spPr>
          <a:xfrm>
            <a:off x="251460" y="2300179"/>
            <a:ext cx="4805036" cy="2092881"/>
          </a:xfrm>
          <a:prstGeom prst="rect">
            <a:avLst/>
          </a:prstGeom>
        </p:spPr>
        <p:txBody>
          <a:bodyPr wrap="square">
            <a:spAutoFit/>
          </a:bodyPr>
          <a:lstStyle/>
          <a:p>
            <a:pPr algn="just"/>
            <a:r>
              <a:rPr lang="es-CO" sz="1000" dirty="0"/>
              <a:t>Gran parte de los modelos normativos o con componentes normativos dan recomendaciones a las administraciones públicas para fortalecer su capacidad de gestión y coordinación (</a:t>
            </a:r>
            <a:r>
              <a:rPr lang="es-CO" sz="1000" dirty="0" err="1"/>
              <a:t>Repetto</a:t>
            </a:r>
            <a:r>
              <a:rPr lang="es-CO" sz="1000" dirty="0"/>
              <a:t>, 2012), pero son los que reconocen su naturaleza compleja y contingente y la existencia de autoridades difusas y </a:t>
            </a:r>
            <a:r>
              <a:rPr lang="es-CO" sz="1000" dirty="0" err="1"/>
              <a:t>heterárquicas</a:t>
            </a:r>
            <a:r>
              <a:rPr lang="es-CO" sz="1000" dirty="0"/>
              <a:t>, las que señalan la capacidad de aprendizaje y la capacidad de adaptación como los principales factores de éxito en los procesos de implementación (</a:t>
            </a:r>
            <a:r>
              <a:rPr lang="es-CO" sz="1000" dirty="0" err="1"/>
              <a:t>Elmore</a:t>
            </a:r>
            <a:r>
              <a:rPr lang="es-CO" sz="1000" dirty="0"/>
              <a:t>, 2000b; </a:t>
            </a:r>
            <a:r>
              <a:rPr lang="es-CO" sz="1000" dirty="0" err="1"/>
              <a:t>Pressman</a:t>
            </a:r>
            <a:r>
              <a:rPr lang="es-CO" sz="1000" dirty="0"/>
              <a:t> &amp; </a:t>
            </a:r>
            <a:r>
              <a:rPr lang="es-CO" sz="1000" dirty="0" err="1"/>
              <a:t>Wildavsky</a:t>
            </a:r>
            <a:r>
              <a:rPr lang="es-CO" sz="1000" dirty="0"/>
              <a:t>, 1998; </a:t>
            </a:r>
            <a:r>
              <a:rPr lang="es-CO" sz="1000" dirty="0" err="1"/>
              <a:t>Rein</a:t>
            </a:r>
            <a:r>
              <a:rPr lang="es-CO" sz="1000" dirty="0"/>
              <a:t>, 1978). </a:t>
            </a:r>
            <a:endParaRPr lang="es-CO" sz="1000" dirty="0" smtClean="0"/>
          </a:p>
          <a:p>
            <a:pPr algn="just"/>
            <a:endParaRPr lang="es-CO" sz="1000" dirty="0"/>
          </a:p>
          <a:p>
            <a:pPr algn="just"/>
            <a:r>
              <a:rPr lang="es-CO" sz="1000" dirty="0"/>
              <a:t>Para ello se requiere del desarrollo de sistemas de análisis, monitoreo y seguimiento de las implementaciones, diferenciaciones operacionales de acuerdo a la diversidad de contextos donde se desarrolla la política, mayores niveles de discrecionalidad de los funcionarios y responsables de la política en el nivel operacional, sistemas de comunicación flexibles, entre otros elementos.</a:t>
            </a:r>
            <a:endParaRPr lang="en-US" sz="1000" dirty="0"/>
          </a:p>
        </p:txBody>
      </p:sp>
      <p:sp>
        <p:nvSpPr>
          <p:cNvPr id="2" name="1 Rectángulo"/>
          <p:cNvSpPr/>
          <p:nvPr/>
        </p:nvSpPr>
        <p:spPr>
          <a:xfrm>
            <a:off x="2058928" y="474778"/>
            <a:ext cx="6096000" cy="246221"/>
          </a:xfrm>
          <a:prstGeom prst="rect">
            <a:avLst/>
          </a:prstGeom>
        </p:spPr>
        <p:txBody>
          <a:bodyPr>
            <a:spAutoFit/>
          </a:bodyPr>
          <a:lstStyle/>
          <a:p>
            <a:r>
              <a:rPr lang="es-ES" sz="1000" dirty="0"/>
              <a:t>Reconoce los modelos de decisión y su importancia subyacente en el proceso de formulación de políticas públicas.</a:t>
            </a:r>
            <a:endParaRPr lang="en-US" sz="1000" dirty="0"/>
          </a:p>
        </p:txBody>
      </p:sp>
      <p:pic>
        <p:nvPicPr>
          <p:cNvPr id="6146" name="Picture 2" descr="Business People Diverse Brainstorm Meeting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887" y="2605177"/>
            <a:ext cx="3394755" cy="241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24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Inicio Pop </a:t>
            </a:r>
            <a:r>
              <a:rPr lang="es-ES_tradnl" sz="800" dirty="0"/>
              <a:t>up  </a:t>
            </a:r>
            <a:r>
              <a:rPr lang="es-ES_tradnl" sz="800" dirty="0" smtClean="0"/>
              <a:t>1 tema 3</a:t>
            </a:r>
          </a:p>
          <a:p>
            <a:pPr algn="just">
              <a:lnSpc>
                <a:spcPct val="100000"/>
              </a:lnSpc>
              <a:spcBef>
                <a:spcPts val="0"/>
              </a:spcBef>
            </a:pPr>
            <a:endParaRPr lang="es-ES_tradnl" sz="800" dirty="0"/>
          </a:p>
          <a:p>
            <a:pPr algn="just">
              <a:lnSpc>
                <a:spcPct val="100000"/>
              </a:lnSpc>
              <a:spcBef>
                <a:spcPts val="0"/>
              </a:spcBef>
            </a:pPr>
            <a:r>
              <a:rPr lang="es-ES_tradnl" sz="800" dirty="0" smtClean="0"/>
              <a:t>Se presenta el enunciado inicial.</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smtClean="0"/>
              <a:t>Luego, generar </a:t>
            </a:r>
            <a:r>
              <a:rPr lang="es-ES_tradnl" sz="800" dirty="0"/>
              <a:t>un cargador o recurso interactivo de </a:t>
            </a:r>
            <a:r>
              <a:rPr lang="es-ES_tradnl" sz="800" dirty="0" smtClean="0"/>
              <a:t>4 casillas, </a:t>
            </a:r>
            <a:r>
              <a:rPr lang="es-ES_tradnl" sz="800" dirty="0"/>
              <a:t>de manera que al hacer clic </a:t>
            </a:r>
            <a:r>
              <a:rPr lang="es-ES_tradnl" sz="800" dirty="0" smtClean="0"/>
              <a:t>en cada titulo, se </a:t>
            </a:r>
            <a:r>
              <a:rPr lang="es-ES_tradnl" sz="800" dirty="0"/>
              <a:t>despliega una casilla con la </a:t>
            </a:r>
            <a:r>
              <a:rPr lang="es-ES_tradnl" sz="800" dirty="0" smtClean="0"/>
              <a:t>información.</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a:t>Ubicar luego del </a:t>
            </a:r>
            <a:r>
              <a:rPr lang="es-ES_tradnl" sz="800" dirty="0" smtClean="0"/>
              <a:t>todas las casillas, el </a:t>
            </a:r>
            <a:r>
              <a:rPr lang="es-ES_tradnl" sz="800" dirty="0"/>
              <a:t>icono importante de cual se genera un nuevo nivel de interacción.</a:t>
            </a:r>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CO" sz="800" dirty="0"/>
              <a:t>Fin pop up </a:t>
            </a:r>
            <a:r>
              <a:rPr lang="es-CO" sz="800" dirty="0" smtClean="0"/>
              <a:t> 1 tema 3</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0"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25" name="24 CuadroTexto"/>
          <p:cNvSpPr txBox="1"/>
          <p:nvPr/>
        </p:nvSpPr>
        <p:spPr>
          <a:xfrm>
            <a:off x="1878227" y="502508"/>
            <a:ext cx="6203092" cy="215444"/>
          </a:xfrm>
          <a:prstGeom prst="rect">
            <a:avLst/>
          </a:prstGeom>
          <a:noFill/>
        </p:spPr>
        <p:txBody>
          <a:bodyPr wrap="square" rtlCol="0">
            <a:spAutoFit/>
          </a:bodyPr>
          <a:lstStyle/>
          <a:p>
            <a:r>
              <a:rPr lang="es-ES" sz="800" dirty="0" smtClean="0"/>
              <a:t>Reconoce </a:t>
            </a:r>
            <a:r>
              <a:rPr lang="es-ES" sz="800" dirty="0"/>
              <a:t>los modelos de decisión y su importancia subyacente en el proceso de formulación de políticas públicas.</a:t>
            </a:r>
            <a:endParaRPr lang="en-US" sz="800" dirty="0"/>
          </a:p>
        </p:txBody>
      </p:sp>
      <p:sp>
        <p:nvSpPr>
          <p:cNvPr id="26" name="CuadroTexto 47"/>
          <p:cNvSpPr txBox="1"/>
          <p:nvPr/>
        </p:nvSpPr>
        <p:spPr>
          <a:xfrm>
            <a:off x="455318" y="128389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3:  </a:t>
            </a:r>
            <a:r>
              <a:rPr lang="es-CO" sz="1000" b="1" dirty="0">
                <a:solidFill>
                  <a:schemeClr val="tx1"/>
                </a:solidFill>
              </a:rPr>
              <a:t>Diferentes políticas, diferentes procesos de implementación</a:t>
            </a:r>
          </a:p>
        </p:txBody>
      </p:sp>
      <p:sp>
        <p:nvSpPr>
          <p:cNvPr id="4" name="3 CuadroTexto"/>
          <p:cNvSpPr txBox="1"/>
          <p:nvPr/>
        </p:nvSpPr>
        <p:spPr>
          <a:xfrm>
            <a:off x="214147" y="1609142"/>
            <a:ext cx="9262976" cy="707886"/>
          </a:xfrm>
          <a:prstGeom prst="rect">
            <a:avLst/>
          </a:prstGeom>
          <a:noFill/>
        </p:spPr>
        <p:txBody>
          <a:bodyPr wrap="square" rtlCol="0">
            <a:spAutoFit/>
          </a:bodyPr>
          <a:lstStyle/>
          <a:p>
            <a:pPr algn="just"/>
            <a:r>
              <a:rPr lang="es-CO" sz="1000" dirty="0"/>
              <a:t>Un eje de análisis de los procesos de implementación se planteó bajo el supuesto según el cual, el tipo de política determina el proceso de </a:t>
            </a:r>
            <a:r>
              <a:rPr lang="es-CO" sz="1000" dirty="0" smtClean="0"/>
              <a:t>implementación. Helen </a:t>
            </a:r>
            <a:r>
              <a:rPr lang="es-CO" sz="1000" dirty="0" err="1"/>
              <a:t>Ingram</a:t>
            </a:r>
            <a:r>
              <a:rPr lang="es-CO" sz="1000" dirty="0"/>
              <a:t> (2001), quien plantea que son los costos en la toma de decisiones los que determinan la diferenciación de las políticas en el momento de la implementación. </a:t>
            </a:r>
            <a:endParaRPr lang="en-US" sz="1000" dirty="0"/>
          </a:p>
          <a:p>
            <a:pPr algn="just"/>
            <a:r>
              <a:rPr lang="es-CO" sz="1000" dirty="0"/>
              <a:t> </a:t>
            </a:r>
            <a:endParaRPr lang="en-US" sz="1000" dirty="0"/>
          </a:p>
          <a:p>
            <a:pPr algn="just"/>
            <a:r>
              <a:rPr lang="es-CO" sz="1000" dirty="0"/>
              <a:t>Así, </a:t>
            </a:r>
            <a:r>
              <a:rPr lang="es-CO" sz="1000" dirty="0" err="1"/>
              <a:t>Ingram</a:t>
            </a:r>
            <a:r>
              <a:rPr lang="es-CO" sz="1000" dirty="0"/>
              <a:t> toma en un primer momento cuatro tipologías básicas de políticas de acuerdo a los costos de decisión y les asocia sendas estructuras estatutarias</a:t>
            </a:r>
            <a:r>
              <a:rPr lang="es-CO" sz="1000" dirty="0" smtClean="0"/>
              <a:t>.</a:t>
            </a:r>
          </a:p>
        </p:txBody>
      </p:sp>
      <p:pic>
        <p:nvPicPr>
          <p:cNvPr id="10" name="Imagen 6"/>
          <p:cNvPicPr>
            <a:picLocks noChangeAspect="1"/>
          </p:cNvPicPr>
          <p:nvPr/>
        </p:nvPicPr>
        <p:blipFill>
          <a:blip r:embed="rId3"/>
          <a:stretch>
            <a:fillRect/>
          </a:stretch>
        </p:blipFill>
        <p:spPr>
          <a:xfrm>
            <a:off x="702891" y="2344461"/>
            <a:ext cx="6477306" cy="3371468"/>
          </a:xfrm>
          <a:prstGeom prst="rect">
            <a:avLst/>
          </a:prstGeom>
        </p:spPr>
      </p:pic>
      <p:sp>
        <p:nvSpPr>
          <p:cNvPr id="11" name="10 Rectángulo"/>
          <p:cNvSpPr/>
          <p:nvPr/>
        </p:nvSpPr>
        <p:spPr>
          <a:xfrm>
            <a:off x="5345282" y="3324787"/>
            <a:ext cx="1533525" cy="2092881"/>
          </a:xfrm>
          <a:prstGeom prst="rect">
            <a:avLst/>
          </a:prstGeom>
          <a:solidFill>
            <a:srgbClr val="FFC000"/>
          </a:solidFill>
        </p:spPr>
        <p:txBody>
          <a:bodyPr wrap="square">
            <a:spAutoFit/>
          </a:bodyPr>
          <a:lstStyle/>
          <a:p>
            <a:pPr algn="just"/>
            <a:r>
              <a:rPr lang="es-CO" sz="1000" dirty="0" smtClean="0"/>
              <a:t>El </a:t>
            </a:r>
            <a:r>
              <a:rPr lang="es-CO" sz="1000" dirty="0"/>
              <a:t>enfoque de evaluación de este tipo de estatuto es el de vigilancia y reformulación, es decir un monitoreo constante de la implementación, y a partir de lo observado se hace </a:t>
            </a:r>
            <a:r>
              <a:rPr lang="es-CO" sz="1000" dirty="0" smtClean="0"/>
              <a:t>reformulación.</a:t>
            </a:r>
          </a:p>
          <a:p>
            <a:pPr algn="just"/>
            <a:endParaRPr lang="es-CO" sz="1000" dirty="0"/>
          </a:p>
          <a:p>
            <a:pPr algn="just"/>
            <a:endParaRPr lang="es-CO" sz="1000" dirty="0" smtClean="0"/>
          </a:p>
          <a:p>
            <a:pPr algn="just"/>
            <a:endParaRPr lang="es-CO" sz="1000" dirty="0"/>
          </a:p>
          <a:p>
            <a:pPr algn="just"/>
            <a:endParaRPr lang="es-CO" sz="1000" dirty="0" smtClean="0"/>
          </a:p>
          <a:p>
            <a:pPr algn="just"/>
            <a:endParaRPr lang="es-CO" sz="1000" dirty="0"/>
          </a:p>
        </p:txBody>
      </p:sp>
      <p:sp>
        <p:nvSpPr>
          <p:cNvPr id="12" name="11 Rectángulo"/>
          <p:cNvSpPr/>
          <p:nvPr/>
        </p:nvSpPr>
        <p:spPr>
          <a:xfrm>
            <a:off x="980686" y="2703233"/>
            <a:ext cx="1372492" cy="553998"/>
          </a:xfrm>
          <a:prstGeom prst="rect">
            <a:avLst/>
          </a:prstGeom>
          <a:solidFill>
            <a:schemeClr val="accent1"/>
          </a:solidFill>
        </p:spPr>
        <p:txBody>
          <a:bodyPr wrap="none">
            <a:spAutoFit/>
          </a:bodyPr>
          <a:lstStyle/>
          <a:p>
            <a:pPr algn="ctr"/>
            <a:r>
              <a:rPr lang="es-CO" sz="1000" b="1" dirty="0" smtClean="0"/>
              <a:t>Costos </a:t>
            </a:r>
            <a:r>
              <a:rPr lang="es-CO" sz="1000" b="1" dirty="0"/>
              <a:t>de </a:t>
            </a:r>
            <a:r>
              <a:rPr lang="es-CO" sz="1000" b="1" dirty="0" smtClean="0"/>
              <a:t>información</a:t>
            </a:r>
          </a:p>
          <a:p>
            <a:pPr algn="ctr"/>
            <a:r>
              <a:rPr lang="es-CO" sz="1000" b="1" dirty="0" smtClean="0"/>
              <a:t> </a:t>
            </a:r>
            <a:r>
              <a:rPr lang="es-CO" sz="1000" b="1" dirty="0"/>
              <a:t>y </a:t>
            </a:r>
            <a:endParaRPr lang="es-CO" sz="1000" b="1" dirty="0" smtClean="0"/>
          </a:p>
          <a:p>
            <a:pPr algn="ctr"/>
            <a:r>
              <a:rPr lang="es-CO" sz="1000" b="1" dirty="0" smtClean="0"/>
              <a:t>negociación </a:t>
            </a:r>
            <a:r>
              <a:rPr lang="es-CO" sz="1000" b="1" dirty="0"/>
              <a:t>bajos</a:t>
            </a:r>
          </a:p>
        </p:txBody>
      </p:sp>
      <p:sp>
        <p:nvSpPr>
          <p:cNvPr id="13" name="12 Rectángulo"/>
          <p:cNvSpPr/>
          <p:nvPr/>
        </p:nvSpPr>
        <p:spPr>
          <a:xfrm>
            <a:off x="3289210" y="2636439"/>
            <a:ext cx="1713932" cy="553998"/>
          </a:xfrm>
          <a:prstGeom prst="rect">
            <a:avLst/>
          </a:prstGeom>
          <a:solidFill>
            <a:schemeClr val="accent1"/>
          </a:solidFill>
        </p:spPr>
        <p:txBody>
          <a:bodyPr wrap="none">
            <a:spAutoFit/>
          </a:bodyPr>
          <a:lstStyle/>
          <a:p>
            <a:pPr algn="ctr"/>
            <a:r>
              <a:rPr lang="es-CO" sz="1000" b="1" dirty="0"/>
              <a:t>Costos de información bajos </a:t>
            </a:r>
            <a:endParaRPr lang="es-CO" sz="1000" b="1" dirty="0" smtClean="0"/>
          </a:p>
          <a:p>
            <a:pPr algn="ctr"/>
            <a:r>
              <a:rPr lang="es-CO" sz="1000" b="1" dirty="0" smtClean="0"/>
              <a:t>y </a:t>
            </a:r>
          </a:p>
          <a:p>
            <a:pPr algn="ctr"/>
            <a:r>
              <a:rPr lang="es-CO" sz="1000" b="1" dirty="0" smtClean="0"/>
              <a:t>costos </a:t>
            </a:r>
            <a:r>
              <a:rPr lang="es-CO" sz="1000" b="1" dirty="0"/>
              <a:t>de negociación </a:t>
            </a:r>
            <a:r>
              <a:rPr lang="es-CO" sz="1000" b="1" dirty="0" smtClean="0"/>
              <a:t>altos</a:t>
            </a:r>
            <a:endParaRPr lang="en-US" sz="1000" b="1" dirty="0"/>
          </a:p>
        </p:txBody>
      </p:sp>
      <p:sp>
        <p:nvSpPr>
          <p:cNvPr id="14" name="13 Rectángulo"/>
          <p:cNvSpPr/>
          <p:nvPr/>
        </p:nvSpPr>
        <p:spPr>
          <a:xfrm>
            <a:off x="5345282" y="2596553"/>
            <a:ext cx="1693092" cy="553998"/>
          </a:xfrm>
          <a:prstGeom prst="rect">
            <a:avLst/>
          </a:prstGeom>
          <a:solidFill>
            <a:schemeClr val="accent1"/>
          </a:solidFill>
        </p:spPr>
        <p:txBody>
          <a:bodyPr wrap="none">
            <a:spAutoFit/>
          </a:bodyPr>
          <a:lstStyle/>
          <a:p>
            <a:pPr algn="ctr"/>
            <a:r>
              <a:rPr lang="es-CO" sz="1000" b="1" dirty="0"/>
              <a:t>Costos de información altos </a:t>
            </a:r>
            <a:endParaRPr lang="es-CO" sz="1000" b="1" dirty="0" smtClean="0"/>
          </a:p>
          <a:p>
            <a:pPr algn="ctr"/>
            <a:r>
              <a:rPr lang="es-CO" sz="1000" b="1" dirty="0" smtClean="0"/>
              <a:t>y </a:t>
            </a:r>
          </a:p>
          <a:p>
            <a:pPr algn="ctr"/>
            <a:r>
              <a:rPr lang="es-CO" sz="1000" b="1" dirty="0" smtClean="0"/>
              <a:t>costos </a:t>
            </a:r>
            <a:r>
              <a:rPr lang="es-CO" sz="1000" b="1" dirty="0"/>
              <a:t>de negociación </a:t>
            </a:r>
            <a:r>
              <a:rPr lang="es-CO" sz="1000" b="1" dirty="0" smtClean="0"/>
              <a:t>bajos</a:t>
            </a:r>
            <a:endParaRPr lang="en-US" sz="1000" b="1" dirty="0"/>
          </a:p>
        </p:txBody>
      </p:sp>
      <p:sp>
        <p:nvSpPr>
          <p:cNvPr id="15" name="14 Rectángulo"/>
          <p:cNvSpPr/>
          <p:nvPr/>
        </p:nvSpPr>
        <p:spPr>
          <a:xfrm>
            <a:off x="3148399" y="3344009"/>
            <a:ext cx="1522139" cy="1785104"/>
          </a:xfrm>
          <a:prstGeom prst="rect">
            <a:avLst/>
          </a:prstGeom>
          <a:solidFill>
            <a:srgbClr val="FFC000"/>
          </a:solidFill>
        </p:spPr>
        <p:txBody>
          <a:bodyPr wrap="square">
            <a:spAutoFit/>
          </a:bodyPr>
          <a:lstStyle/>
          <a:p>
            <a:pPr algn="just"/>
            <a:r>
              <a:rPr lang="es-CO" sz="1000" dirty="0" smtClean="0"/>
              <a:t>Para </a:t>
            </a:r>
            <a:r>
              <a:rPr lang="es-CO" sz="1000" dirty="0"/>
              <a:t>este tipo de estatuto el enfoque de evaluación apropiado es el de nivel de calle, adaptable al nivel local, con un criterio de creatividad e iniciativa burocrática. </a:t>
            </a:r>
          </a:p>
          <a:p>
            <a:endParaRPr lang="es-ES_tradnl" sz="1000" dirty="0"/>
          </a:p>
          <a:p>
            <a:endParaRPr lang="es-ES_tradnl" sz="1000" dirty="0" smtClean="0"/>
          </a:p>
          <a:p>
            <a:endParaRPr lang="es-ES_tradnl" sz="1000" dirty="0"/>
          </a:p>
          <a:p>
            <a:endParaRPr lang="es-ES_tradnl" sz="1000" dirty="0" smtClean="0"/>
          </a:p>
        </p:txBody>
      </p:sp>
      <p:sp>
        <p:nvSpPr>
          <p:cNvPr id="16" name="15 Rectángulo"/>
          <p:cNvSpPr/>
          <p:nvPr/>
        </p:nvSpPr>
        <p:spPr>
          <a:xfrm>
            <a:off x="976561" y="3324787"/>
            <a:ext cx="1514475" cy="2246769"/>
          </a:xfrm>
          <a:prstGeom prst="rect">
            <a:avLst/>
          </a:prstGeom>
          <a:solidFill>
            <a:srgbClr val="FFC000"/>
          </a:solidFill>
        </p:spPr>
        <p:txBody>
          <a:bodyPr wrap="square">
            <a:spAutoFit/>
          </a:bodyPr>
          <a:lstStyle/>
          <a:p>
            <a:pPr algn="just"/>
            <a:r>
              <a:rPr lang="es-CO" sz="1000" dirty="0"/>
              <a:t>Para este tipo de política, el enfoque de evaluación de la implementación es de control de mando, programado por los niveles jerárquicos superiores, y el criterio de evaluación fundamental es el logro de metas. </a:t>
            </a:r>
          </a:p>
          <a:p>
            <a:pPr algn="just"/>
            <a:endParaRPr lang="es-CO" sz="1000" dirty="0"/>
          </a:p>
          <a:p>
            <a:pPr algn="just"/>
            <a:endParaRPr lang="es-CO" sz="1000" dirty="0" smtClean="0"/>
          </a:p>
          <a:p>
            <a:pPr algn="just"/>
            <a:endParaRPr lang="es-CO" sz="1000" dirty="0"/>
          </a:p>
          <a:p>
            <a:pPr algn="just"/>
            <a:endParaRPr lang="es-CO" sz="1000" dirty="0"/>
          </a:p>
        </p:txBody>
      </p:sp>
      <p:sp>
        <p:nvSpPr>
          <p:cNvPr id="17" name="16 Rectángulo"/>
          <p:cNvSpPr/>
          <p:nvPr/>
        </p:nvSpPr>
        <p:spPr>
          <a:xfrm>
            <a:off x="7314556" y="3257231"/>
            <a:ext cx="1533525" cy="2092881"/>
          </a:xfrm>
          <a:prstGeom prst="rect">
            <a:avLst/>
          </a:prstGeom>
          <a:solidFill>
            <a:srgbClr val="FFC000"/>
          </a:solidFill>
        </p:spPr>
        <p:txBody>
          <a:bodyPr wrap="square">
            <a:spAutoFit/>
          </a:bodyPr>
          <a:lstStyle/>
          <a:p>
            <a:pPr algn="just"/>
            <a:r>
              <a:rPr lang="es-CO" sz="1000" dirty="0"/>
              <a:t>Con esto se busca forjar un acuerdo inexistente en la etapa de </a:t>
            </a:r>
            <a:r>
              <a:rPr lang="es-CO" sz="1000" dirty="0" smtClean="0"/>
              <a:t>formulación</a:t>
            </a:r>
            <a:r>
              <a:rPr lang="es-CO" sz="1000" dirty="0"/>
              <a:t>. El enfoque de evaluación es el regateo y los criterios de evaluación son acuerdo y apoyo.</a:t>
            </a:r>
            <a:endParaRPr lang="en-US" sz="1000" dirty="0"/>
          </a:p>
          <a:p>
            <a:pPr algn="just"/>
            <a:endParaRPr lang="en-US" sz="1000" dirty="0"/>
          </a:p>
          <a:p>
            <a:pPr algn="just"/>
            <a:endParaRPr lang="es-CO" sz="1000" dirty="0"/>
          </a:p>
          <a:p>
            <a:pPr algn="just"/>
            <a:endParaRPr lang="es-CO" sz="1000" dirty="0" smtClean="0"/>
          </a:p>
          <a:p>
            <a:pPr algn="just"/>
            <a:endParaRPr lang="es-CO" sz="1000" dirty="0"/>
          </a:p>
          <a:p>
            <a:pPr algn="just"/>
            <a:endParaRPr lang="es-CO" sz="1000" dirty="0" smtClean="0"/>
          </a:p>
          <a:p>
            <a:pPr algn="just"/>
            <a:endParaRPr lang="es-CO" sz="1000" dirty="0"/>
          </a:p>
        </p:txBody>
      </p:sp>
      <p:sp>
        <p:nvSpPr>
          <p:cNvPr id="21" name="20 Rectángulo"/>
          <p:cNvSpPr/>
          <p:nvPr/>
        </p:nvSpPr>
        <p:spPr>
          <a:xfrm>
            <a:off x="7189814" y="2636439"/>
            <a:ext cx="1689886" cy="553998"/>
          </a:xfrm>
          <a:prstGeom prst="rect">
            <a:avLst/>
          </a:prstGeom>
          <a:solidFill>
            <a:schemeClr val="accent1"/>
          </a:solidFill>
        </p:spPr>
        <p:txBody>
          <a:bodyPr wrap="none">
            <a:spAutoFit/>
          </a:bodyPr>
          <a:lstStyle/>
          <a:p>
            <a:pPr algn="ctr"/>
            <a:r>
              <a:rPr lang="es-CO" sz="1000" b="1" dirty="0"/>
              <a:t>Costos de información altos </a:t>
            </a:r>
            <a:endParaRPr lang="es-CO" sz="1000" b="1" dirty="0" smtClean="0"/>
          </a:p>
          <a:p>
            <a:pPr algn="ctr"/>
            <a:r>
              <a:rPr lang="es-CO" sz="1000" b="1" dirty="0" smtClean="0"/>
              <a:t>y </a:t>
            </a:r>
          </a:p>
          <a:p>
            <a:pPr algn="ctr"/>
            <a:r>
              <a:rPr lang="es-CO" sz="1000" b="1" dirty="0" smtClean="0"/>
              <a:t>costos </a:t>
            </a:r>
            <a:r>
              <a:rPr lang="es-CO" sz="1000" b="1" dirty="0"/>
              <a:t>de negociación </a:t>
            </a:r>
            <a:r>
              <a:rPr lang="es-CO" sz="1000" b="1" dirty="0" smtClean="0"/>
              <a:t>altos</a:t>
            </a:r>
            <a:endParaRPr lang="en-US" sz="1000" b="1" dirty="0"/>
          </a:p>
        </p:txBody>
      </p:sp>
      <p:sp>
        <p:nvSpPr>
          <p:cNvPr id="22" name="Redondear rectángulo de esquina diagonal 26"/>
          <p:cNvSpPr/>
          <p:nvPr/>
        </p:nvSpPr>
        <p:spPr>
          <a:xfrm>
            <a:off x="1095324" y="5715929"/>
            <a:ext cx="4387771" cy="992038"/>
          </a:xfrm>
          <a:prstGeom prst="round2Diag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800" dirty="0">
                <a:solidFill>
                  <a:schemeClr val="tx1"/>
                </a:solidFill>
              </a:rPr>
              <a:t>Finalmente, es importante señalar que la apuesta de </a:t>
            </a:r>
            <a:r>
              <a:rPr lang="es-CO" sz="800" dirty="0" err="1">
                <a:solidFill>
                  <a:schemeClr val="tx1"/>
                </a:solidFill>
              </a:rPr>
              <a:t>Ingram</a:t>
            </a:r>
            <a:r>
              <a:rPr lang="es-CO" sz="800" dirty="0">
                <a:solidFill>
                  <a:schemeClr val="tx1"/>
                </a:solidFill>
              </a:rPr>
              <a:t> ha tenido gran impacto en el análisis y diseño de los procesos de implementación, pues adoptó una categoría, la de costos de los procesos decisorios, como determinante de los procesos de implementación </a:t>
            </a:r>
          </a:p>
        </p:txBody>
      </p:sp>
      <p:sp>
        <p:nvSpPr>
          <p:cNvPr id="23" name="22 CuadroTexto"/>
          <p:cNvSpPr txBox="1"/>
          <p:nvPr/>
        </p:nvSpPr>
        <p:spPr>
          <a:xfrm>
            <a:off x="5184682" y="5655098"/>
            <a:ext cx="266360" cy="369332"/>
          </a:xfrm>
          <a:prstGeom prst="rect">
            <a:avLst/>
          </a:prstGeom>
          <a:noFill/>
        </p:spPr>
        <p:txBody>
          <a:bodyPr wrap="square" rtlCol="0">
            <a:spAutoFit/>
          </a:bodyPr>
          <a:lstStyle/>
          <a:p>
            <a:r>
              <a:rPr lang="es-CO" dirty="0">
                <a:solidFill>
                  <a:srgbClr val="FF0000"/>
                </a:solidFill>
              </a:rPr>
              <a:t>x</a:t>
            </a:r>
            <a:endParaRPr lang="en-US" dirty="0">
              <a:solidFill>
                <a:srgbClr val="FF0000"/>
              </a:solidFill>
            </a:endParaRPr>
          </a:p>
        </p:txBody>
      </p:sp>
      <p:pic>
        <p:nvPicPr>
          <p:cNvPr id="24" name="Picture 2"/>
          <p:cNvPicPr/>
          <p:nvPr/>
        </p:nvPicPr>
        <p:blipFill rotWithShape="1">
          <a:blip r:embed="rId4">
            <a:extLst>
              <a:ext uri="{28A0092B-C50C-407E-A947-70E740481C1C}">
                <a14:useLocalDpi xmlns:a14="http://schemas.microsoft.com/office/drawing/2010/main" val="0"/>
              </a:ext>
            </a:extLst>
          </a:blip>
          <a:srcRect l="2233" t="33908" r="73799" b="58539"/>
          <a:stretch/>
        </p:blipFill>
        <p:spPr bwMode="auto">
          <a:xfrm>
            <a:off x="1095324" y="5655098"/>
            <a:ext cx="1294663" cy="26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p:nvPr/>
        </p:nvPicPr>
        <p:blipFill rotWithShape="1">
          <a:blip r:embed="rId4">
            <a:extLst>
              <a:ext uri="{28A0092B-C50C-407E-A947-70E740481C1C}">
                <a14:useLocalDpi xmlns:a14="http://schemas.microsoft.com/office/drawing/2010/main" val="0"/>
              </a:ext>
            </a:extLst>
          </a:blip>
          <a:srcRect l="4362" t="35626" r="90906" b="58539"/>
          <a:stretch/>
        </p:blipFill>
        <p:spPr bwMode="auto">
          <a:xfrm>
            <a:off x="8985341" y="5180852"/>
            <a:ext cx="400680" cy="33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10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Pop up 1</a:t>
            </a:r>
            <a:r>
              <a:rPr lang="es-ES_tradnl" sz="800" dirty="0" smtClean="0"/>
              <a:t> </a:t>
            </a:r>
            <a:r>
              <a:rPr lang="es-ES_tradnl" sz="800" dirty="0"/>
              <a:t>tema </a:t>
            </a:r>
            <a:r>
              <a:rPr lang="es-ES_tradnl" sz="800" dirty="0" smtClean="0"/>
              <a:t>4</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err="1" smtClean="0"/>
              <a:t>Slide</a:t>
            </a:r>
            <a:r>
              <a:rPr lang="es-ES_tradnl" sz="800" dirty="0" smtClean="0"/>
              <a:t> texto - Imagen</a:t>
            </a:r>
          </a:p>
          <a:p>
            <a:pPr algn="just">
              <a:lnSpc>
                <a:spcPct val="100000"/>
              </a:lnSpc>
              <a:spcBef>
                <a:spcPts val="0"/>
              </a:spcBef>
            </a:pPr>
            <a:endParaRPr lang="es-ES_tradnl" sz="800" dirty="0"/>
          </a:p>
          <a:p>
            <a:pPr algn="just">
              <a:lnSpc>
                <a:spcPct val="100000"/>
              </a:lnSpc>
              <a:spcBef>
                <a:spcPts val="0"/>
              </a:spcBef>
            </a:pPr>
            <a:r>
              <a:rPr lang="es-ES_tradnl" sz="800" dirty="0" smtClean="0"/>
              <a:t>Acompañar el texto con una imagen fotográfica de constitución de 1991 y procesos de paz. </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smtClean="0"/>
              <a:t>Botón siguiente</a:t>
            </a:r>
            <a:endParaRPr lang="es-ES_tradnl" sz="8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20"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25" name="24 CuadroTexto"/>
          <p:cNvSpPr txBox="1"/>
          <p:nvPr/>
        </p:nvSpPr>
        <p:spPr>
          <a:xfrm>
            <a:off x="1878227" y="502508"/>
            <a:ext cx="6203092" cy="215444"/>
          </a:xfrm>
          <a:prstGeom prst="rect">
            <a:avLst/>
          </a:prstGeom>
          <a:noFill/>
        </p:spPr>
        <p:txBody>
          <a:bodyPr wrap="square" rtlCol="0">
            <a:spAutoFit/>
          </a:bodyPr>
          <a:lstStyle/>
          <a:p>
            <a:r>
              <a:rPr lang="es-ES" sz="800" dirty="0" smtClean="0"/>
              <a:t>Reconoce </a:t>
            </a:r>
            <a:r>
              <a:rPr lang="es-ES" sz="800" dirty="0"/>
              <a:t>los modelos de decisión y su importancia subyacente en el proceso de formulación de políticas públicas.</a:t>
            </a:r>
            <a:endParaRPr lang="en-US" sz="800" dirty="0"/>
          </a:p>
        </p:txBody>
      </p:sp>
      <p:sp>
        <p:nvSpPr>
          <p:cNvPr id="26" name="CuadroTexto 47"/>
          <p:cNvSpPr txBox="1"/>
          <p:nvPr/>
        </p:nvSpPr>
        <p:spPr>
          <a:xfrm>
            <a:off x="455318" y="128389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4: </a:t>
            </a:r>
            <a:r>
              <a:rPr lang="es-CO" sz="1000" b="1" dirty="0" smtClean="0">
                <a:solidFill>
                  <a:schemeClr val="tx1"/>
                </a:solidFill>
                <a:latin typeface="Verdana" pitchFamily="34" charset="0"/>
                <a:ea typeface="Verdana" pitchFamily="34" charset="0"/>
                <a:cs typeface="Verdana" pitchFamily="34" charset="0"/>
              </a:rPr>
              <a:t> </a:t>
            </a:r>
            <a:r>
              <a:rPr lang="es-CO" sz="1000" b="1" dirty="0">
                <a:solidFill>
                  <a:schemeClr val="tx1"/>
                </a:solidFill>
              </a:rPr>
              <a:t>Algunas reflexiones sobre el proceso de implementación en Colombia </a:t>
            </a:r>
          </a:p>
        </p:txBody>
      </p:sp>
      <p:sp>
        <p:nvSpPr>
          <p:cNvPr id="4" name="3 CuadroTexto"/>
          <p:cNvSpPr txBox="1"/>
          <p:nvPr/>
        </p:nvSpPr>
        <p:spPr>
          <a:xfrm>
            <a:off x="385416" y="2065020"/>
            <a:ext cx="4340456" cy="1477328"/>
          </a:xfrm>
          <a:prstGeom prst="rect">
            <a:avLst/>
          </a:prstGeom>
          <a:noFill/>
        </p:spPr>
        <p:txBody>
          <a:bodyPr wrap="square" rtlCol="0">
            <a:spAutoFit/>
          </a:bodyPr>
          <a:lstStyle/>
          <a:p>
            <a:pPr algn="just"/>
            <a:r>
              <a:rPr lang="es-CO" sz="1000" dirty="0"/>
              <a:t>Los procesos de implementación de políticas públicas tienen una transformación fundamental en la década de los noventa con la adopción del modelo neoliberal y la expedición de la Constitución Política de </a:t>
            </a:r>
            <a:r>
              <a:rPr lang="es-CO" sz="1000" dirty="0" smtClean="0"/>
              <a:t>1991.</a:t>
            </a:r>
          </a:p>
          <a:p>
            <a:pPr algn="just"/>
            <a:endParaRPr lang="es-CO" sz="1000" dirty="0" smtClean="0"/>
          </a:p>
          <a:p>
            <a:pPr algn="just"/>
            <a:r>
              <a:rPr lang="es-CO" sz="1000" dirty="0"/>
              <a:t>E</a:t>
            </a:r>
            <a:r>
              <a:rPr lang="es-CO" sz="1000" dirty="0" smtClean="0"/>
              <a:t>s </a:t>
            </a:r>
            <a:r>
              <a:rPr lang="es-CO" sz="1000" dirty="0"/>
              <a:t>importante recordar que la Constitución Política de 1991 se da en el marco de los procesos de paz con las guerrillas Movimiento 19 de abril (M-19), el Ejército Popular de Liberación (EPL), Quintín Lame y el Partido Revolucionarios de los Trabajadores (PRT).</a:t>
            </a:r>
            <a:r>
              <a:rPr lang="es-CO" sz="1000" dirty="0" smtClean="0"/>
              <a:t> </a:t>
            </a:r>
            <a:endParaRPr lang="en-US" sz="1000" dirty="0"/>
          </a:p>
          <a:p>
            <a:pPr algn="just"/>
            <a:endParaRPr lang="en-US" sz="1000" dirty="0"/>
          </a:p>
        </p:txBody>
      </p:sp>
      <p:sp>
        <p:nvSpPr>
          <p:cNvPr id="15" name="Chevron 3"/>
          <p:cNvSpPr/>
          <p:nvPr/>
        </p:nvSpPr>
        <p:spPr>
          <a:xfrm>
            <a:off x="9243297" y="3465210"/>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7170" name="Picture 2" descr="Resultado de imagen para constitucion politica 19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107" y="1891349"/>
            <a:ext cx="3649338" cy="18246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oldiers shaking hands with flag on background - Colomb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217" y="3542348"/>
            <a:ext cx="2258977" cy="16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94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21 Imagen" descr="Image result for infografía pasos"/>
          <p:cNvPicPr/>
          <p:nvPr/>
        </p:nvPicPr>
        <p:blipFill>
          <a:blip r:embed="rId2">
            <a:extLst>
              <a:ext uri="{28A0092B-C50C-407E-A947-70E740481C1C}">
                <a14:useLocalDpi xmlns:a14="http://schemas.microsoft.com/office/drawing/2010/main" val="0"/>
              </a:ext>
            </a:extLst>
          </a:blip>
          <a:srcRect/>
          <a:stretch>
            <a:fillRect/>
          </a:stretch>
        </p:blipFill>
        <p:spPr bwMode="auto">
          <a:xfrm>
            <a:off x="1563244" y="2335821"/>
            <a:ext cx="7051779" cy="4262336"/>
          </a:xfrm>
          <a:prstGeom prst="rect">
            <a:avLst/>
          </a:prstGeom>
          <a:noFill/>
          <a:ln>
            <a:noFill/>
          </a:ln>
        </p:spPr>
      </p:pic>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Pop up </a:t>
            </a:r>
            <a:r>
              <a:rPr lang="es-ES_tradnl" sz="800" dirty="0" smtClean="0"/>
              <a:t>1 </a:t>
            </a:r>
            <a:r>
              <a:rPr lang="es-ES_tradnl" sz="800" dirty="0"/>
              <a:t>tema </a:t>
            </a:r>
            <a:r>
              <a:rPr lang="es-ES_tradnl" sz="800" dirty="0" smtClean="0"/>
              <a:t>4</a:t>
            </a:r>
            <a:endParaRPr lang="es-ES_tradnl" sz="800" dirty="0"/>
          </a:p>
          <a:p>
            <a:pPr algn="just">
              <a:lnSpc>
                <a:spcPct val="100000"/>
              </a:lnSpc>
              <a:spcBef>
                <a:spcPts val="0"/>
              </a:spcBef>
            </a:pPr>
            <a:endParaRPr lang="es-ES_tradnl" sz="800" dirty="0" smtClean="0"/>
          </a:p>
          <a:p>
            <a:pPr algn="just">
              <a:lnSpc>
                <a:spcPct val="100000"/>
              </a:lnSpc>
              <a:spcBef>
                <a:spcPts val="0"/>
              </a:spcBef>
            </a:pPr>
            <a:r>
              <a:rPr lang="es-ES_tradnl" sz="800" dirty="0" err="1" smtClean="0"/>
              <a:t>Slide</a:t>
            </a:r>
            <a:r>
              <a:rPr lang="es-ES_tradnl" sz="800" dirty="0" smtClean="0"/>
              <a:t> organizador grafico</a:t>
            </a:r>
            <a:endParaRPr lang="es-ES_tradnl" sz="800" dirty="0"/>
          </a:p>
          <a:p>
            <a:pPr algn="just">
              <a:lnSpc>
                <a:spcPct val="100000"/>
              </a:lnSpc>
              <a:spcBef>
                <a:spcPts val="0"/>
              </a:spcBef>
            </a:pPr>
            <a:endParaRPr lang="es-ES_tradnl" sz="800" dirty="0"/>
          </a:p>
          <a:p>
            <a:pPr algn="just">
              <a:lnSpc>
                <a:spcPct val="100000"/>
              </a:lnSpc>
              <a:spcBef>
                <a:spcPts val="0"/>
              </a:spcBef>
            </a:pPr>
            <a:r>
              <a:rPr lang="es-ES_tradnl" sz="800" dirty="0" smtClean="0"/>
              <a:t>Generar un cargador de 7 botones </a:t>
            </a:r>
            <a:r>
              <a:rPr lang="es-ES_tradnl" sz="800" dirty="0" err="1" smtClean="0"/>
              <a:t>a,b,c,d,e,f,g</a:t>
            </a:r>
            <a:r>
              <a:rPr lang="es-ES_tradnl" sz="800" dirty="0" smtClean="0"/>
              <a:t>,  de manera que al hacer clic en cada uno se va desglosando  la información.</a:t>
            </a:r>
            <a:endParaRPr lang="es-ES_tradnl" sz="800" dirty="0"/>
          </a:p>
          <a:p>
            <a:pPr algn="just">
              <a:lnSpc>
                <a:spcPct val="100000"/>
              </a:lnSpc>
              <a:spcBef>
                <a:spcPts val="0"/>
              </a:spcBef>
            </a:pPr>
            <a:endParaRPr lang="es-ES_tradnl" sz="800" dirty="0" smtClean="0"/>
          </a:p>
          <a:p>
            <a:pPr algn="just">
              <a:lnSpc>
                <a:spcPct val="100000"/>
              </a:lnSpc>
              <a:spcBef>
                <a:spcPts val="0"/>
              </a:spcBef>
            </a:pPr>
            <a:r>
              <a:rPr lang="es-ES_tradnl" sz="800" dirty="0" smtClean="0"/>
              <a:t>Tenga en cuenta que los botones tienen titulo y el centro se llama procesos de implementación.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CO" sz="800" dirty="0"/>
              <a:t>Fin pop up </a:t>
            </a:r>
            <a:r>
              <a:rPr lang="es-CO" sz="800" dirty="0" smtClean="0"/>
              <a:t>1 tema </a:t>
            </a:r>
            <a:r>
              <a:rPr lang="es-CO" sz="800" dirty="0"/>
              <a:t>4</a:t>
            </a:r>
            <a:endParaRPr lang="es-ES_tradnl" sz="800" dirty="0"/>
          </a:p>
          <a:p>
            <a:pPr algn="just">
              <a:lnSpc>
                <a:spcPct val="100000"/>
              </a:lnSpc>
              <a:spcBef>
                <a:spcPts val="0"/>
              </a:spcBef>
            </a:pPr>
            <a:endParaRPr lang="es-ES_tradnl" sz="800" dirty="0"/>
          </a:p>
        </p:txBody>
      </p:sp>
      <p:pic>
        <p:nvPicPr>
          <p:cNvPr id="18" name="Imagen 17"/>
          <p:cNvPicPr>
            <a:picLocks noChangeAspect="1"/>
          </p:cNvPicPr>
          <p:nvPr/>
        </p:nvPicPr>
        <p:blipFill rotWithShape="1">
          <a:blip r:embed="rId3"/>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3"/>
          <a:srcRect l="15499" t="50296" r="79397" b="39778"/>
          <a:stretch/>
        </p:blipFill>
        <p:spPr>
          <a:xfrm>
            <a:off x="6466520" y="-617989"/>
            <a:ext cx="532471" cy="582458"/>
          </a:xfrm>
          <a:prstGeom prst="rect">
            <a:avLst/>
          </a:prstGeom>
        </p:spPr>
      </p:pic>
      <p:sp>
        <p:nvSpPr>
          <p:cNvPr id="20"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25" name="24 CuadroTexto"/>
          <p:cNvSpPr txBox="1"/>
          <p:nvPr/>
        </p:nvSpPr>
        <p:spPr>
          <a:xfrm>
            <a:off x="1878227" y="502508"/>
            <a:ext cx="6203092" cy="215444"/>
          </a:xfrm>
          <a:prstGeom prst="rect">
            <a:avLst/>
          </a:prstGeom>
          <a:noFill/>
        </p:spPr>
        <p:txBody>
          <a:bodyPr wrap="square" rtlCol="0">
            <a:spAutoFit/>
          </a:bodyPr>
          <a:lstStyle/>
          <a:p>
            <a:r>
              <a:rPr lang="es-ES" sz="800" dirty="0" smtClean="0"/>
              <a:t>Reconoce </a:t>
            </a:r>
            <a:r>
              <a:rPr lang="es-ES" sz="800" dirty="0"/>
              <a:t>los modelos de decisión y su importancia subyacente en el proceso de formulación de políticas públicas.</a:t>
            </a:r>
            <a:endParaRPr lang="en-US" sz="800" dirty="0"/>
          </a:p>
        </p:txBody>
      </p:sp>
      <p:sp>
        <p:nvSpPr>
          <p:cNvPr id="26" name="CuadroTexto 47"/>
          <p:cNvSpPr txBox="1"/>
          <p:nvPr/>
        </p:nvSpPr>
        <p:spPr>
          <a:xfrm>
            <a:off x="455318" y="128389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4: </a:t>
            </a:r>
            <a:r>
              <a:rPr lang="es-CO" sz="1000" b="1" dirty="0" smtClean="0">
                <a:solidFill>
                  <a:schemeClr val="tx1"/>
                </a:solidFill>
                <a:latin typeface="Verdana" pitchFamily="34" charset="0"/>
                <a:ea typeface="Verdana" pitchFamily="34" charset="0"/>
                <a:cs typeface="Verdana" pitchFamily="34" charset="0"/>
              </a:rPr>
              <a:t> </a:t>
            </a:r>
            <a:r>
              <a:rPr lang="es-CO" sz="1000" b="1" dirty="0">
                <a:solidFill>
                  <a:schemeClr val="tx1"/>
                </a:solidFill>
              </a:rPr>
              <a:t>Algunas reflexiones sobre el proceso de implementación en Colombia </a:t>
            </a:r>
          </a:p>
        </p:txBody>
      </p:sp>
      <p:sp>
        <p:nvSpPr>
          <p:cNvPr id="4" name="3 CuadroTexto"/>
          <p:cNvSpPr txBox="1"/>
          <p:nvPr/>
        </p:nvSpPr>
        <p:spPr>
          <a:xfrm>
            <a:off x="385414" y="1941909"/>
            <a:ext cx="8857881" cy="246221"/>
          </a:xfrm>
          <a:prstGeom prst="rect">
            <a:avLst/>
          </a:prstGeom>
          <a:noFill/>
        </p:spPr>
        <p:txBody>
          <a:bodyPr wrap="square" rtlCol="0">
            <a:spAutoFit/>
          </a:bodyPr>
          <a:lstStyle/>
          <a:p>
            <a:pPr algn="just"/>
            <a:r>
              <a:rPr lang="es-CO" sz="1000" dirty="0"/>
              <a:t>D</a:t>
            </a:r>
            <a:r>
              <a:rPr lang="es-CO" sz="1000" dirty="0" smtClean="0"/>
              <a:t>esde </a:t>
            </a:r>
            <a:r>
              <a:rPr lang="es-CO" sz="1000" dirty="0"/>
              <a:t>la década de los noventa se han dado cambios fundamentales en los procesos de implementación, siendo los más </a:t>
            </a:r>
            <a:r>
              <a:rPr lang="es-CO" sz="1000" dirty="0" smtClean="0"/>
              <a:t>determinantes</a:t>
            </a:r>
            <a:r>
              <a:rPr lang="es-CO" sz="1000" dirty="0"/>
              <a:t> </a:t>
            </a:r>
            <a:r>
              <a:rPr lang="es-CO" sz="1000" dirty="0" smtClean="0"/>
              <a:t>los siguiente</a:t>
            </a:r>
            <a:endParaRPr lang="en-US" sz="1000" dirty="0"/>
          </a:p>
        </p:txBody>
      </p:sp>
      <p:sp>
        <p:nvSpPr>
          <p:cNvPr id="10" name="CuadroTexto 47"/>
          <p:cNvSpPr txBox="1"/>
          <p:nvPr/>
        </p:nvSpPr>
        <p:spPr>
          <a:xfrm>
            <a:off x="455318" y="1553871"/>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Subtema </a:t>
            </a:r>
            <a:r>
              <a:rPr lang="es-CO" sz="1000" b="1" dirty="0" smtClean="0">
                <a:solidFill>
                  <a:schemeClr val="tx1"/>
                </a:solidFill>
                <a:latin typeface="Verdana" pitchFamily="34" charset="0"/>
                <a:ea typeface="Verdana" pitchFamily="34" charset="0"/>
                <a:cs typeface="Verdana" pitchFamily="34" charset="0"/>
              </a:rPr>
              <a:t>:  </a:t>
            </a:r>
            <a:r>
              <a:rPr lang="es-CO" sz="1000" b="1" dirty="0">
                <a:solidFill>
                  <a:schemeClr val="tx1"/>
                </a:solidFill>
              </a:rPr>
              <a:t>Cambios en los procesos de implementación </a:t>
            </a:r>
          </a:p>
        </p:txBody>
      </p:sp>
      <p:sp>
        <p:nvSpPr>
          <p:cNvPr id="11" name="10 CuadroTexto"/>
          <p:cNvSpPr txBox="1"/>
          <p:nvPr/>
        </p:nvSpPr>
        <p:spPr>
          <a:xfrm>
            <a:off x="12285158" y="3448931"/>
            <a:ext cx="7717980" cy="338554"/>
          </a:xfrm>
          <a:prstGeom prst="rect">
            <a:avLst/>
          </a:prstGeom>
          <a:solidFill>
            <a:srgbClr val="FFC000"/>
          </a:solidFill>
        </p:spPr>
        <p:txBody>
          <a:bodyPr wrap="square" rtlCol="0">
            <a:spAutoFit/>
          </a:bodyPr>
          <a:lstStyle/>
          <a:p>
            <a:r>
              <a:rPr lang="es-CO" sz="800" b="1" dirty="0"/>
              <a:t>f. Participación social y </a:t>
            </a:r>
            <a:r>
              <a:rPr lang="es-CO" sz="800" b="1" dirty="0" smtClean="0"/>
              <a:t>comunitaria</a:t>
            </a:r>
          </a:p>
          <a:p>
            <a:r>
              <a:rPr lang="es-CO" sz="800" dirty="0"/>
              <a:t>La participación social y comunitaria en los procesos de implementación se ha dado tanto en la operación directa de políticas y programas públicos como en el seguimiento y control</a:t>
            </a:r>
            <a:endParaRPr lang="en-US" sz="800" dirty="0"/>
          </a:p>
        </p:txBody>
      </p:sp>
      <p:sp>
        <p:nvSpPr>
          <p:cNvPr id="13" name="12 Rectángulo"/>
          <p:cNvSpPr/>
          <p:nvPr/>
        </p:nvSpPr>
        <p:spPr>
          <a:xfrm>
            <a:off x="12323574" y="148565"/>
            <a:ext cx="6059606" cy="707886"/>
          </a:xfrm>
          <a:prstGeom prst="rect">
            <a:avLst/>
          </a:prstGeom>
          <a:solidFill>
            <a:srgbClr val="FFC000"/>
          </a:solidFill>
        </p:spPr>
        <p:txBody>
          <a:bodyPr wrap="square">
            <a:spAutoFit/>
          </a:bodyPr>
          <a:lstStyle/>
          <a:p>
            <a:pPr marL="228600" indent="-228600" algn="just">
              <a:buAutoNum type="alphaLcPeriod"/>
            </a:pPr>
            <a:r>
              <a:rPr lang="es-CO" sz="800" b="1" dirty="0" smtClean="0"/>
              <a:t>La </a:t>
            </a:r>
            <a:r>
              <a:rPr lang="es-CO" sz="800" b="1" dirty="0"/>
              <a:t>recomposición de las funciones del </a:t>
            </a:r>
            <a:r>
              <a:rPr lang="es-CO" sz="800" b="1" dirty="0" smtClean="0"/>
              <a:t>Estado</a:t>
            </a:r>
          </a:p>
          <a:p>
            <a:pPr algn="just"/>
            <a:r>
              <a:rPr lang="es-CO" sz="800" dirty="0"/>
              <a:t>El tránsito de un Estado productor a un Estado regulador ha significado el fortalecimiento de las funciones de planeación, regulación y control por parte del Estado. En el nivel nacional, ha requerido una mayor capacidad de planeación por parte de los </a:t>
            </a:r>
            <a:r>
              <a:rPr lang="es-CO" sz="800" dirty="0" smtClean="0"/>
              <a:t>ministerios.</a:t>
            </a:r>
          </a:p>
          <a:p>
            <a:pPr algn="just"/>
            <a:r>
              <a:rPr lang="es-CO" sz="800" dirty="0"/>
              <a:t>En el nivel territorial, la función de distribución de bienes y servicios, que ha sido asignada por la estructura de la descentralización, unida a su prestación por parte de actores privados u organizaciones pertenecientes al tercer </a:t>
            </a:r>
            <a:r>
              <a:rPr lang="es-CO" sz="800" dirty="0" smtClean="0"/>
              <a:t>sector.</a:t>
            </a:r>
            <a:r>
              <a:rPr lang="es-CO" sz="800" b="1" dirty="0" smtClean="0"/>
              <a:t> </a:t>
            </a:r>
            <a:endParaRPr lang="en-US" sz="800" dirty="0"/>
          </a:p>
        </p:txBody>
      </p:sp>
      <p:sp>
        <p:nvSpPr>
          <p:cNvPr id="14" name="13 Rectángulo"/>
          <p:cNvSpPr/>
          <p:nvPr/>
        </p:nvSpPr>
        <p:spPr>
          <a:xfrm>
            <a:off x="12323574" y="1055925"/>
            <a:ext cx="6471666" cy="461665"/>
          </a:xfrm>
          <a:prstGeom prst="rect">
            <a:avLst/>
          </a:prstGeom>
          <a:solidFill>
            <a:srgbClr val="FFC000"/>
          </a:solidFill>
        </p:spPr>
        <p:txBody>
          <a:bodyPr wrap="square">
            <a:spAutoFit/>
          </a:bodyPr>
          <a:lstStyle/>
          <a:p>
            <a:r>
              <a:rPr lang="es-CO" sz="800" b="1" dirty="0"/>
              <a:t>b. Vocación hacia el </a:t>
            </a:r>
            <a:r>
              <a:rPr lang="es-CO" sz="800" b="1" dirty="0" smtClean="0"/>
              <a:t>mercado</a:t>
            </a:r>
          </a:p>
          <a:p>
            <a:r>
              <a:rPr lang="es-CO" sz="800" dirty="0"/>
              <a:t>L</a:t>
            </a:r>
            <a:r>
              <a:rPr lang="es-CO" sz="800" dirty="0" smtClean="0"/>
              <a:t>a </a:t>
            </a:r>
            <a:r>
              <a:rPr lang="es-CO" sz="800" dirty="0"/>
              <a:t>competencia y la estructura de mercado competitivo son los mecanismos que aseguran mayores niveles de eficiencia ha privilegiado la selección de las estrategias de implementación en los diseños </a:t>
            </a:r>
            <a:r>
              <a:rPr lang="es-CO" sz="800" dirty="0" smtClean="0"/>
              <a:t>institucionales</a:t>
            </a:r>
            <a:r>
              <a:rPr lang="es-CO" sz="800" dirty="0"/>
              <a:t>.</a:t>
            </a:r>
            <a:endParaRPr lang="en-US" sz="800" dirty="0"/>
          </a:p>
        </p:txBody>
      </p:sp>
      <p:sp>
        <p:nvSpPr>
          <p:cNvPr id="16" name="15 Rectángulo"/>
          <p:cNvSpPr/>
          <p:nvPr/>
        </p:nvSpPr>
        <p:spPr>
          <a:xfrm>
            <a:off x="12285158" y="1603354"/>
            <a:ext cx="6418264" cy="461665"/>
          </a:xfrm>
          <a:prstGeom prst="rect">
            <a:avLst/>
          </a:prstGeom>
          <a:solidFill>
            <a:srgbClr val="FFC000"/>
          </a:solidFill>
        </p:spPr>
        <p:txBody>
          <a:bodyPr wrap="square">
            <a:spAutoFit/>
          </a:bodyPr>
          <a:lstStyle/>
          <a:p>
            <a:r>
              <a:rPr lang="es-CO" sz="800" b="1" dirty="0"/>
              <a:t>c. Focalización de los beneficiarios de la acción </a:t>
            </a:r>
            <a:r>
              <a:rPr lang="es-CO" sz="800" b="1" dirty="0" smtClean="0"/>
              <a:t>pública</a:t>
            </a:r>
          </a:p>
          <a:p>
            <a:r>
              <a:rPr lang="es-CO" sz="800" dirty="0"/>
              <a:t>La focalización se entiende como el conjunto de criterios, estrategias y dispositivos (sistemas de información, encuestas, cartografía social, </a:t>
            </a:r>
            <a:r>
              <a:rPr lang="es-CO" sz="800" dirty="0" err="1"/>
              <a:t>autoidentificación</a:t>
            </a:r>
            <a:r>
              <a:rPr lang="es-CO" sz="800" dirty="0"/>
              <a:t>, identificaciones comunitarias), para determinar los beneficiarios de la inversión pública. </a:t>
            </a:r>
            <a:r>
              <a:rPr lang="es-CO" sz="800" b="1" dirty="0" smtClean="0"/>
              <a:t> </a:t>
            </a:r>
            <a:endParaRPr lang="en-US" sz="800" dirty="0"/>
          </a:p>
        </p:txBody>
      </p:sp>
      <p:sp>
        <p:nvSpPr>
          <p:cNvPr id="17" name="16 Rectángulo"/>
          <p:cNvSpPr/>
          <p:nvPr/>
        </p:nvSpPr>
        <p:spPr>
          <a:xfrm>
            <a:off x="12323574" y="2160138"/>
            <a:ext cx="6136438" cy="461665"/>
          </a:xfrm>
          <a:prstGeom prst="rect">
            <a:avLst/>
          </a:prstGeom>
          <a:solidFill>
            <a:srgbClr val="FFC000"/>
          </a:solidFill>
        </p:spPr>
        <p:txBody>
          <a:bodyPr wrap="square">
            <a:spAutoFit/>
          </a:bodyPr>
          <a:lstStyle/>
          <a:p>
            <a:r>
              <a:rPr lang="es-CO" sz="800" b="1" dirty="0"/>
              <a:t>d. </a:t>
            </a:r>
            <a:r>
              <a:rPr lang="es-CO" sz="800" b="1" dirty="0" smtClean="0"/>
              <a:t>Descentralización</a:t>
            </a:r>
          </a:p>
          <a:p>
            <a:r>
              <a:rPr lang="es-CO" sz="800" dirty="0"/>
              <a:t>El espíritu constitucional de soberanía y autonomía se plasmó en tres elementos centrales: la soberanía popular, la democracia participativa y descentralización territorial. </a:t>
            </a:r>
            <a:r>
              <a:rPr lang="es-CO" sz="800" b="1" dirty="0" smtClean="0"/>
              <a:t> </a:t>
            </a:r>
            <a:endParaRPr lang="en-US" sz="800" dirty="0"/>
          </a:p>
        </p:txBody>
      </p:sp>
      <p:sp>
        <p:nvSpPr>
          <p:cNvPr id="21" name="20 Rectángulo"/>
          <p:cNvSpPr/>
          <p:nvPr/>
        </p:nvSpPr>
        <p:spPr>
          <a:xfrm>
            <a:off x="12285158" y="2837044"/>
            <a:ext cx="6789597" cy="461665"/>
          </a:xfrm>
          <a:prstGeom prst="rect">
            <a:avLst/>
          </a:prstGeom>
          <a:solidFill>
            <a:srgbClr val="FFC000"/>
          </a:solidFill>
        </p:spPr>
        <p:txBody>
          <a:bodyPr wrap="square">
            <a:spAutoFit/>
          </a:bodyPr>
          <a:lstStyle/>
          <a:p>
            <a:r>
              <a:rPr lang="es-CO" sz="800" b="1" dirty="0"/>
              <a:t>e. Acción </a:t>
            </a:r>
            <a:r>
              <a:rPr lang="es-CO" sz="800" b="1" dirty="0" smtClean="0"/>
              <a:t>sectorial</a:t>
            </a:r>
          </a:p>
          <a:p>
            <a:r>
              <a:rPr lang="es-CO" sz="800" dirty="0"/>
              <a:t>La acción estatal, que es fundamentalmente de orden interinstitucional, se organiza de manera predominante desde una lógica sectorial, es decir la definición de un campo de intervención se constituye en la base de la delimitación de competencias </a:t>
            </a:r>
            <a:r>
              <a:rPr lang="es-CO" sz="800" dirty="0" smtClean="0"/>
              <a:t>institucionales</a:t>
            </a:r>
            <a:r>
              <a:rPr lang="es-CO" sz="800" b="1" dirty="0" smtClean="0"/>
              <a:t>.</a:t>
            </a:r>
            <a:endParaRPr lang="en-US" sz="800" dirty="0"/>
          </a:p>
        </p:txBody>
      </p:sp>
      <p:sp>
        <p:nvSpPr>
          <p:cNvPr id="23" name="22 CuadroTexto"/>
          <p:cNvSpPr txBox="1"/>
          <p:nvPr/>
        </p:nvSpPr>
        <p:spPr>
          <a:xfrm>
            <a:off x="12285159" y="3910596"/>
            <a:ext cx="6418264" cy="461665"/>
          </a:xfrm>
          <a:prstGeom prst="rect">
            <a:avLst/>
          </a:prstGeom>
          <a:solidFill>
            <a:srgbClr val="FFC000"/>
          </a:solidFill>
        </p:spPr>
        <p:txBody>
          <a:bodyPr wrap="square" rtlCol="0">
            <a:spAutoFit/>
          </a:bodyPr>
          <a:lstStyle/>
          <a:p>
            <a:r>
              <a:rPr lang="es-CO" sz="800" b="1" dirty="0"/>
              <a:t>g. Contratación estatal: mecanismo central de la </a:t>
            </a:r>
            <a:r>
              <a:rPr lang="es-CO" sz="800" b="1" dirty="0" smtClean="0"/>
              <a:t>implementación</a:t>
            </a:r>
          </a:p>
          <a:p>
            <a:r>
              <a:rPr lang="es-CO" sz="800" dirty="0"/>
              <a:t>Uno de los pilares de los procesos de implementación lo constituye la contratación estatal; sin embargo, los cambios de rol del Estado hacia un Estado regulador diversificaron e intensificaron su uso de tal forma que hoy soporta gran parte de los procesos de operación. </a:t>
            </a:r>
            <a:r>
              <a:rPr lang="es-CO" sz="800" b="1" dirty="0" smtClean="0"/>
              <a:t> </a:t>
            </a:r>
            <a:endParaRPr lang="en-US" sz="800" dirty="0"/>
          </a:p>
        </p:txBody>
      </p:sp>
      <p:sp>
        <p:nvSpPr>
          <p:cNvPr id="24" name="23 Rectángulo"/>
          <p:cNvSpPr/>
          <p:nvPr/>
        </p:nvSpPr>
        <p:spPr>
          <a:xfrm>
            <a:off x="5114652" y="2830882"/>
            <a:ext cx="1351868" cy="338554"/>
          </a:xfrm>
          <a:prstGeom prst="rect">
            <a:avLst/>
          </a:prstGeom>
          <a:solidFill>
            <a:srgbClr val="FFC000"/>
          </a:solidFill>
        </p:spPr>
        <p:txBody>
          <a:bodyPr wrap="square">
            <a:spAutoFit/>
          </a:bodyPr>
          <a:lstStyle/>
          <a:p>
            <a:pPr algn="just"/>
            <a:r>
              <a:rPr lang="es-CO" sz="800" b="1" dirty="0" smtClean="0"/>
              <a:t>La </a:t>
            </a:r>
            <a:r>
              <a:rPr lang="es-CO" sz="800" b="1" dirty="0"/>
              <a:t>recomposición de las funciones del </a:t>
            </a:r>
            <a:r>
              <a:rPr lang="es-CO" sz="800" b="1" dirty="0" smtClean="0"/>
              <a:t>Estado</a:t>
            </a:r>
          </a:p>
        </p:txBody>
      </p:sp>
      <p:sp>
        <p:nvSpPr>
          <p:cNvPr id="27" name="26 CuadroTexto"/>
          <p:cNvSpPr txBox="1"/>
          <p:nvPr/>
        </p:nvSpPr>
        <p:spPr>
          <a:xfrm>
            <a:off x="1720540" y="4698690"/>
            <a:ext cx="1711429" cy="215444"/>
          </a:xfrm>
          <a:prstGeom prst="rect">
            <a:avLst/>
          </a:prstGeom>
          <a:solidFill>
            <a:srgbClr val="FFC000"/>
          </a:solidFill>
        </p:spPr>
        <p:txBody>
          <a:bodyPr wrap="square" rtlCol="0">
            <a:spAutoFit/>
          </a:bodyPr>
          <a:lstStyle/>
          <a:p>
            <a:r>
              <a:rPr lang="es-CO" sz="800" b="1" dirty="0" smtClean="0"/>
              <a:t>Participación </a:t>
            </a:r>
            <a:r>
              <a:rPr lang="es-CO" sz="800" b="1" dirty="0"/>
              <a:t>social y </a:t>
            </a:r>
            <a:r>
              <a:rPr lang="es-CO" sz="800" b="1" dirty="0" smtClean="0"/>
              <a:t>comunitaria</a:t>
            </a:r>
          </a:p>
        </p:txBody>
      </p:sp>
      <p:sp>
        <p:nvSpPr>
          <p:cNvPr id="28" name="27 Rectángulo"/>
          <p:cNvSpPr/>
          <p:nvPr/>
        </p:nvSpPr>
        <p:spPr>
          <a:xfrm>
            <a:off x="6732755" y="3802874"/>
            <a:ext cx="1545778" cy="215444"/>
          </a:xfrm>
          <a:prstGeom prst="rect">
            <a:avLst/>
          </a:prstGeom>
          <a:solidFill>
            <a:srgbClr val="FFC000"/>
          </a:solidFill>
        </p:spPr>
        <p:txBody>
          <a:bodyPr wrap="square">
            <a:spAutoFit/>
          </a:bodyPr>
          <a:lstStyle/>
          <a:p>
            <a:r>
              <a:rPr lang="es-CO" sz="800" b="1" dirty="0" smtClean="0"/>
              <a:t>Vocación </a:t>
            </a:r>
            <a:r>
              <a:rPr lang="es-CO" sz="800" b="1" dirty="0"/>
              <a:t>hacia el </a:t>
            </a:r>
            <a:r>
              <a:rPr lang="es-CO" sz="800" b="1" dirty="0" smtClean="0"/>
              <a:t>mercado</a:t>
            </a:r>
          </a:p>
        </p:txBody>
      </p:sp>
      <p:sp>
        <p:nvSpPr>
          <p:cNvPr id="29" name="28 Rectángulo"/>
          <p:cNvSpPr/>
          <p:nvPr/>
        </p:nvSpPr>
        <p:spPr>
          <a:xfrm>
            <a:off x="6643174" y="4888980"/>
            <a:ext cx="1123288" cy="461665"/>
          </a:xfrm>
          <a:prstGeom prst="rect">
            <a:avLst/>
          </a:prstGeom>
          <a:solidFill>
            <a:srgbClr val="FFC000"/>
          </a:solidFill>
        </p:spPr>
        <p:txBody>
          <a:bodyPr wrap="square">
            <a:spAutoFit/>
          </a:bodyPr>
          <a:lstStyle/>
          <a:p>
            <a:r>
              <a:rPr lang="es-CO" sz="800" b="1" dirty="0" smtClean="0"/>
              <a:t>Focalización </a:t>
            </a:r>
            <a:r>
              <a:rPr lang="es-CO" sz="800" b="1" dirty="0"/>
              <a:t>de los beneficiarios de la acción </a:t>
            </a:r>
            <a:r>
              <a:rPr lang="es-CO" sz="800" b="1" dirty="0" smtClean="0"/>
              <a:t>pública</a:t>
            </a:r>
          </a:p>
        </p:txBody>
      </p:sp>
      <p:sp>
        <p:nvSpPr>
          <p:cNvPr id="30" name="29 Rectángulo"/>
          <p:cNvSpPr/>
          <p:nvPr/>
        </p:nvSpPr>
        <p:spPr>
          <a:xfrm>
            <a:off x="5268411" y="5739306"/>
            <a:ext cx="1464344" cy="215444"/>
          </a:xfrm>
          <a:prstGeom prst="rect">
            <a:avLst/>
          </a:prstGeom>
          <a:solidFill>
            <a:srgbClr val="FFC000"/>
          </a:solidFill>
        </p:spPr>
        <p:txBody>
          <a:bodyPr wrap="square">
            <a:spAutoFit/>
          </a:bodyPr>
          <a:lstStyle/>
          <a:p>
            <a:r>
              <a:rPr lang="es-CO" sz="800" b="1" dirty="0" smtClean="0"/>
              <a:t>Descentralización</a:t>
            </a:r>
          </a:p>
        </p:txBody>
      </p:sp>
      <p:sp>
        <p:nvSpPr>
          <p:cNvPr id="31" name="30 Rectángulo"/>
          <p:cNvSpPr/>
          <p:nvPr/>
        </p:nvSpPr>
        <p:spPr>
          <a:xfrm>
            <a:off x="3192904" y="5739306"/>
            <a:ext cx="1284944" cy="215444"/>
          </a:xfrm>
          <a:prstGeom prst="rect">
            <a:avLst/>
          </a:prstGeom>
          <a:solidFill>
            <a:srgbClr val="FFC000"/>
          </a:solidFill>
        </p:spPr>
        <p:txBody>
          <a:bodyPr wrap="square">
            <a:spAutoFit/>
          </a:bodyPr>
          <a:lstStyle/>
          <a:p>
            <a:r>
              <a:rPr lang="es-CO" sz="800" b="1" dirty="0" smtClean="0"/>
              <a:t>Acción sectorial</a:t>
            </a:r>
          </a:p>
        </p:txBody>
      </p:sp>
      <p:sp>
        <p:nvSpPr>
          <p:cNvPr id="32" name="31 CuadroTexto"/>
          <p:cNvSpPr txBox="1"/>
          <p:nvPr/>
        </p:nvSpPr>
        <p:spPr>
          <a:xfrm>
            <a:off x="2035085" y="3448931"/>
            <a:ext cx="1266255" cy="461665"/>
          </a:xfrm>
          <a:prstGeom prst="rect">
            <a:avLst/>
          </a:prstGeom>
          <a:solidFill>
            <a:srgbClr val="FFC000"/>
          </a:solidFill>
        </p:spPr>
        <p:txBody>
          <a:bodyPr wrap="square" rtlCol="0">
            <a:spAutoFit/>
          </a:bodyPr>
          <a:lstStyle/>
          <a:p>
            <a:r>
              <a:rPr lang="es-CO" sz="800" b="1" dirty="0" smtClean="0"/>
              <a:t>Contratación </a:t>
            </a:r>
            <a:r>
              <a:rPr lang="es-CO" sz="800" b="1" dirty="0"/>
              <a:t>estatal: mecanismo central de la </a:t>
            </a:r>
            <a:r>
              <a:rPr lang="es-CO" sz="800" b="1" dirty="0" smtClean="0"/>
              <a:t>implementación</a:t>
            </a:r>
          </a:p>
        </p:txBody>
      </p:sp>
      <p:sp>
        <p:nvSpPr>
          <p:cNvPr id="2" name="1 Elipse"/>
          <p:cNvSpPr/>
          <p:nvPr/>
        </p:nvSpPr>
        <p:spPr>
          <a:xfrm>
            <a:off x="3664201" y="3562856"/>
            <a:ext cx="2631144" cy="1618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t>Procesos de implementación</a:t>
            </a:r>
            <a:endParaRPr lang="en-US" b="1" dirty="0"/>
          </a:p>
        </p:txBody>
      </p:sp>
      <p:cxnSp>
        <p:nvCxnSpPr>
          <p:cNvPr id="6" name="5 Conector recto de flecha"/>
          <p:cNvCxnSpPr/>
          <p:nvPr/>
        </p:nvCxnSpPr>
        <p:spPr>
          <a:xfrm flipV="1">
            <a:off x="8730532" y="1676981"/>
            <a:ext cx="3461468" cy="16217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947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17 Imagen"/>
          <p:cNvPicPr/>
          <p:nvPr/>
        </p:nvPicPr>
        <p:blipFill rotWithShape="1">
          <a:blip r:embed="rId2" cstate="print">
            <a:extLst>
              <a:ext uri="{28A0092B-C50C-407E-A947-70E740481C1C}">
                <a14:useLocalDpi xmlns:a14="http://schemas.microsoft.com/office/drawing/2010/main" val="0"/>
              </a:ext>
            </a:extLst>
          </a:blip>
          <a:srcRect l="23725" t="34800" r="25483" b="15868"/>
          <a:stretch/>
        </p:blipFill>
        <p:spPr bwMode="auto">
          <a:xfrm>
            <a:off x="455318" y="2798859"/>
            <a:ext cx="8807951" cy="3411109"/>
          </a:xfrm>
          <a:prstGeom prst="rect">
            <a:avLst/>
          </a:prstGeom>
          <a:noFill/>
          <a:ln>
            <a:noFill/>
          </a:ln>
          <a:extLst>
            <a:ext uri="{53640926-AAD7-44D8-BBD7-CCE9431645EC}">
              <a14:shadowObscured xmlns:a14="http://schemas.microsoft.com/office/drawing/2010/main"/>
            </a:ext>
          </a:extLst>
        </p:spPr>
      </p:pic>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a:t>Pop up </a:t>
            </a:r>
            <a:r>
              <a:rPr lang="es-ES_tradnl" sz="800" dirty="0" smtClean="0"/>
              <a:t>2 </a:t>
            </a:r>
            <a:r>
              <a:rPr lang="es-ES_tradnl" sz="800" dirty="0"/>
              <a:t>tema </a:t>
            </a:r>
            <a:r>
              <a:rPr lang="es-ES_tradnl" sz="800" dirty="0" smtClean="0"/>
              <a:t>4</a:t>
            </a:r>
            <a:endParaRPr lang="es-ES_tradnl" sz="800" dirty="0"/>
          </a:p>
          <a:p>
            <a:pPr algn="just">
              <a:lnSpc>
                <a:spcPct val="100000"/>
              </a:lnSpc>
              <a:spcBef>
                <a:spcPts val="0"/>
              </a:spcBef>
            </a:pPr>
            <a:r>
              <a:rPr lang="es-ES_tradnl" sz="800" dirty="0" err="1" smtClean="0"/>
              <a:t>Slide</a:t>
            </a:r>
            <a:r>
              <a:rPr lang="es-ES_tradnl" sz="800" dirty="0" smtClean="0"/>
              <a:t> organizador grafico</a:t>
            </a:r>
          </a:p>
          <a:p>
            <a:pPr algn="just">
              <a:lnSpc>
                <a:spcPct val="100000"/>
              </a:lnSpc>
              <a:spcBef>
                <a:spcPts val="0"/>
              </a:spcBef>
            </a:pPr>
            <a:endParaRPr lang="es-ES_tradnl" sz="800" dirty="0"/>
          </a:p>
          <a:p>
            <a:pPr algn="just">
              <a:lnSpc>
                <a:spcPct val="100000"/>
              </a:lnSpc>
              <a:spcBef>
                <a:spcPts val="0"/>
              </a:spcBef>
            </a:pPr>
            <a:r>
              <a:rPr lang="es-ES_tradnl" sz="800" dirty="0" smtClean="0"/>
              <a:t>Generar un cargador de 7 botones (</a:t>
            </a:r>
            <a:r>
              <a:rPr lang="es-ES_tradnl" sz="800" dirty="0" err="1" smtClean="0"/>
              <a:t>a,b,c,d,e,f</a:t>
            </a:r>
            <a:r>
              <a:rPr lang="es-ES_tradnl" sz="800" dirty="0" smtClean="0"/>
              <a:t>) de manera que al hacer clic o sobrevolar, en cada uno se presenta la información la casilla </a:t>
            </a:r>
            <a:r>
              <a:rPr lang="es-ES_tradnl" sz="800" dirty="0" err="1" smtClean="0"/>
              <a:t>nferior</a:t>
            </a:r>
            <a:r>
              <a:rPr lang="es-ES_tradnl" sz="800" dirty="0" smtClean="0"/>
              <a:t>, tener en cuenta el orden.</a:t>
            </a: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endParaRPr lang="es-ES_tradnl" sz="800" dirty="0"/>
          </a:p>
          <a:p>
            <a:pPr algn="just">
              <a:lnSpc>
                <a:spcPct val="100000"/>
              </a:lnSpc>
              <a:spcBef>
                <a:spcPts val="0"/>
              </a:spcBef>
            </a:pPr>
            <a:r>
              <a:rPr lang="es-CO" sz="800" dirty="0"/>
              <a:t>Fin pop up 2</a:t>
            </a:r>
            <a:r>
              <a:rPr lang="es-CO" sz="800" dirty="0" smtClean="0"/>
              <a:t> tema 4</a:t>
            </a:r>
          </a:p>
          <a:p>
            <a:pPr algn="just">
              <a:lnSpc>
                <a:spcPct val="100000"/>
              </a:lnSpc>
              <a:spcBef>
                <a:spcPts val="0"/>
              </a:spcBef>
            </a:pPr>
            <a:endParaRPr lang="es-CO" sz="800" dirty="0"/>
          </a:p>
          <a:p>
            <a:pPr algn="just">
              <a:lnSpc>
                <a:spcPct val="100000"/>
              </a:lnSpc>
              <a:spcBef>
                <a:spcPts val="0"/>
              </a:spcBef>
            </a:pPr>
            <a:r>
              <a:rPr lang="es-CO" sz="800" dirty="0" smtClean="0"/>
              <a:t>Fin tema 4</a:t>
            </a:r>
          </a:p>
          <a:p>
            <a:pPr algn="just">
              <a:lnSpc>
                <a:spcPct val="100000"/>
              </a:lnSpc>
              <a:spcBef>
                <a:spcPts val="0"/>
              </a:spcBef>
            </a:pPr>
            <a:endParaRPr lang="es-CO" sz="800" dirty="0"/>
          </a:p>
          <a:p>
            <a:pPr algn="just">
              <a:lnSpc>
                <a:spcPct val="100000"/>
              </a:lnSpc>
              <a:spcBef>
                <a:spcPts val="0"/>
              </a:spcBef>
            </a:pPr>
            <a:r>
              <a:rPr lang="es-CO" sz="800" dirty="0" smtClean="0"/>
              <a:t>Fin infografía.</a:t>
            </a:r>
            <a:endParaRPr lang="es-ES_tradnl" sz="800" dirty="0"/>
          </a:p>
          <a:p>
            <a:pPr algn="just">
              <a:lnSpc>
                <a:spcPct val="100000"/>
              </a:lnSpc>
              <a:spcBef>
                <a:spcPts val="0"/>
              </a:spcBef>
            </a:pPr>
            <a:endParaRPr lang="es-ES_tradnl" sz="800" dirty="0"/>
          </a:p>
        </p:txBody>
      </p:sp>
      <p:sp>
        <p:nvSpPr>
          <p:cNvPr id="20"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25" name="24 CuadroTexto"/>
          <p:cNvSpPr txBox="1"/>
          <p:nvPr/>
        </p:nvSpPr>
        <p:spPr>
          <a:xfrm>
            <a:off x="1878227" y="502508"/>
            <a:ext cx="6203092" cy="215444"/>
          </a:xfrm>
          <a:prstGeom prst="rect">
            <a:avLst/>
          </a:prstGeom>
          <a:noFill/>
        </p:spPr>
        <p:txBody>
          <a:bodyPr wrap="square" rtlCol="0">
            <a:spAutoFit/>
          </a:bodyPr>
          <a:lstStyle/>
          <a:p>
            <a:r>
              <a:rPr lang="es-ES" sz="800" dirty="0" smtClean="0"/>
              <a:t>Reconoce </a:t>
            </a:r>
            <a:r>
              <a:rPr lang="es-ES" sz="800" dirty="0"/>
              <a:t>los modelos de decisión y su importancia subyacente en el proceso de formulación de políticas públicas.</a:t>
            </a:r>
            <a:endParaRPr lang="en-US" sz="800" dirty="0"/>
          </a:p>
        </p:txBody>
      </p:sp>
      <p:sp>
        <p:nvSpPr>
          <p:cNvPr id="26" name="CuadroTexto 47"/>
          <p:cNvSpPr txBox="1"/>
          <p:nvPr/>
        </p:nvSpPr>
        <p:spPr>
          <a:xfrm>
            <a:off x="455318" y="1283897"/>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Tema 4: </a:t>
            </a:r>
            <a:r>
              <a:rPr lang="es-CO" sz="1000" b="1" dirty="0" smtClean="0">
                <a:solidFill>
                  <a:schemeClr val="tx1"/>
                </a:solidFill>
                <a:latin typeface="Verdana" pitchFamily="34" charset="0"/>
                <a:ea typeface="Verdana" pitchFamily="34" charset="0"/>
                <a:cs typeface="Verdana" pitchFamily="34" charset="0"/>
              </a:rPr>
              <a:t> </a:t>
            </a:r>
            <a:r>
              <a:rPr lang="es-CO" sz="1000" b="1" dirty="0">
                <a:solidFill>
                  <a:schemeClr val="tx1"/>
                </a:solidFill>
              </a:rPr>
              <a:t>Algunas reflexiones sobre el proceso de implementación en Colombia </a:t>
            </a:r>
          </a:p>
        </p:txBody>
      </p:sp>
      <p:sp>
        <p:nvSpPr>
          <p:cNvPr id="10" name="CuadroTexto 47"/>
          <p:cNvSpPr txBox="1"/>
          <p:nvPr/>
        </p:nvSpPr>
        <p:spPr>
          <a:xfrm>
            <a:off x="455318" y="1553871"/>
            <a:ext cx="521863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lvl="0" algn="just">
              <a:spcBef>
                <a:spcPts val="0"/>
              </a:spcBef>
            </a:pPr>
            <a:r>
              <a:rPr lang="es-CO" sz="1000" b="1" dirty="0" smtClean="0">
                <a:solidFill>
                  <a:srgbClr val="FF0000"/>
                </a:solidFill>
                <a:latin typeface="Verdana" pitchFamily="34" charset="0"/>
                <a:ea typeface="Verdana" pitchFamily="34" charset="0"/>
                <a:cs typeface="Verdana" pitchFamily="34" charset="0"/>
              </a:rPr>
              <a:t>Subtema </a:t>
            </a:r>
            <a:r>
              <a:rPr lang="es-CO" sz="1000" b="1" dirty="0" smtClean="0">
                <a:solidFill>
                  <a:schemeClr val="tx1"/>
                </a:solidFill>
                <a:latin typeface="Verdana" pitchFamily="34" charset="0"/>
                <a:ea typeface="Verdana" pitchFamily="34" charset="0"/>
                <a:cs typeface="Verdana" pitchFamily="34" charset="0"/>
              </a:rPr>
              <a:t>:  </a:t>
            </a:r>
            <a:r>
              <a:rPr lang="es-CO" sz="1000" b="1" dirty="0">
                <a:solidFill>
                  <a:schemeClr val="tx1"/>
                </a:solidFill>
              </a:rPr>
              <a:t>Retos de los procesos de implementación </a:t>
            </a:r>
          </a:p>
        </p:txBody>
      </p:sp>
      <p:sp>
        <p:nvSpPr>
          <p:cNvPr id="2" name="1 Rectángulo"/>
          <p:cNvSpPr/>
          <p:nvPr/>
        </p:nvSpPr>
        <p:spPr>
          <a:xfrm>
            <a:off x="216088" y="1868689"/>
            <a:ext cx="9248633" cy="215444"/>
          </a:xfrm>
          <a:prstGeom prst="rect">
            <a:avLst/>
          </a:prstGeom>
        </p:spPr>
        <p:txBody>
          <a:bodyPr wrap="square">
            <a:spAutoFit/>
          </a:bodyPr>
          <a:lstStyle/>
          <a:p>
            <a:r>
              <a:rPr lang="es-CO" sz="800" dirty="0"/>
              <a:t>La insatisfacción continua de la sociedad con la acción del Estado plantea retos a la sociedad, a los políticos, a los burócratas y a los académicos</a:t>
            </a:r>
            <a:r>
              <a:rPr lang="es-CO" sz="800" dirty="0" smtClean="0"/>
              <a:t>. </a:t>
            </a:r>
            <a:r>
              <a:rPr lang="es-CO" sz="800" dirty="0"/>
              <a:t>A</a:t>
            </a:r>
            <a:r>
              <a:rPr lang="es-CO" sz="800" dirty="0" smtClean="0"/>
              <a:t> </a:t>
            </a:r>
            <a:r>
              <a:rPr lang="es-CO" sz="800" dirty="0"/>
              <a:t>continuación se </a:t>
            </a:r>
            <a:r>
              <a:rPr lang="es-CO" sz="800" dirty="0" smtClean="0"/>
              <a:t>señalan esos retos:  </a:t>
            </a:r>
            <a:endParaRPr lang="en-US" sz="800" dirty="0"/>
          </a:p>
        </p:txBody>
      </p:sp>
      <p:sp>
        <p:nvSpPr>
          <p:cNvPr id="27" name="26 Elipse"/>
          <p:cNvSpPr/>
          <p:nvPr/>
        </p:nvSpPr>
        <p:spPr>
          <a:xfrm>
            <a:off x="3538023" y="2933087"/>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b</a:t>
            </a:r>
            <a:endParaRPr lang="en-US" dirty="0"/>
          </a:p>
        </p:txBody>
      </p:sp>
      <p:sp>
        <p:nvSpPr>
          <p:cNvPr id="28" name="27 Elipse"/>
          <p:cNvSpPr/>
          <p:nvPr/>
        </p:nvSpPr>
        <p:spPr>
          <a:xfrm>
            <a:off x="4425882" y="2929110"/>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
            </a:r>
            <a:endParaRPr lang="en-US" dirty="0"/>
          </a:p>
        </p:txBody>
      </p:sp>
      <p:sp>
        <p:nvSpPr>
          <p:cNvPr id="29" name="28 Elipse"/>
          <p:cNvSpPr/>
          <p:nvPr/>
        </p:nvSpPr>
        <p:spPr>
          <a:xfrm>
            <a:off x="5922739" y="8562574"/>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a:t>
            </a:r>
            <a:endParaRPr lang="en-US" dirty="0"/>
          </a:p>
        </p:txBody>
      </p:sp>
      <p:sp>
        <p:nvSpPr>
          <p:cNvPr id="30" name="29 Elipse"/>
          <p:cNvSpPr/>
          <p:nvPr/>
        </p:nvSpPr>
        <p:spPr>
          <a:xfrm>
            <a:off x="4792667" y="9127610"/>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a:t>
            </a:r>
            <a:endParaRPr lang="en-US" dirty="0"/>
          </a:p>
        </p:txBody>
      </p:sp>
      <p:sp>
        <p:nvSpPr>
          <p:cNvPr id="31" name="30 CuadroTexto"/>
          <p:cNvSpPr txBox="1"/>
          <p:nvPr/>
        </p:nvSpPr>
        <p:spPr>
          <a:xfrm>
            <a:off x="2884099" y="3658027"/>
            <a:ext cx="4295929" cy="1446550"/>
          </a:xfrm>
          <a:prstGeom prst="rect">
            <a:avLst/>
          </a:prstGeom>
          <a:solidFill>
            <a:schemeClr val="bg1">
              <a:lumMod val="85000"/>
            </a:schemeClr>
          </a:solidFill>
        </p:spPr>
        <p:txBody>
          <a:bodyPr wrap="square" rtlCol="0">
            <a:spAutoFit/>
          </a:bodyPr>
          <a:lstStyle/>
          <a:p>
            <a:pPr marL="228600" indent="-228600" algn="just">
              <a:buAutoNum type="alphaLcPeriod"/>
            </a:pPr>
            <a:r>
              <a:rPr lang="es-CO" sz="800" b="1" dirty="0" smtClean="0"/>
              <a:t>La descentralización</a:t>
            </a:r>
          </a:p>
          <a:p>
            <a:pPr algn="just"/>
            <a:endParaRPr lang="es-CO" sz="800" b="1" dirty="0"/>
          </a:p>
          <a:p>
            <a:pPr algn="just"/>
            <a:r>
              <a:rPr lang="es-CO" sz="800" dirty="0" smtClean="0"/>
              <a:t>Acciones </a:t>
            </a:r>
            <a:r>
              <a:rPr lang="es-CO" sz="800" dirty="0"/>
              <a:t>de profundización de los procesos de descentralización se constituyen en una vía ineludible para fortalecer los procesos de autogestión y lograr mayor efectividad y pertinencia de la acción estatal en contextos territoriales específicos.</a:t>
            </a:r>
            <a:endParaRPr lang="en-US" sz="800" dirty="0"/>
          </a:p>
          <a:p>
            <a:pPr algn="just"/>
            <a:endParaRPr lang="es-CO" sz="800" dirty="0"/>
          </a:p>
          <a:p>
            <a:pPr algn="just"/>
            <a:endParaRPr lang="es-CO" sz="800" dirty="0" smtClean="0"/>
          </a:p>
          <a:p>
            <a:pPr algn="just"/>
            <a:endParaRPr lang="es-CO" sz="800" dirty="0"/>
          </a:p>
          <a:p>
            <a:pPr algn="just"/>
            <a:endParaRPr lang="es-CO" sz="800" dirty="0" smtClean="0"/>
          </a:p>
          <a:p>
            <a:pPr algn="just"/>
            <a:endParaRPr lang="es-CO" sz="800" dirty="0"/>
          </a:p>
          <a:p>
            <a:pPr algn="just"/>
            <a:endParaRPr lang="en-US" sz="800" dirty="0"/>
          </a:p>
        </p:txBody>
      </p:sp>
      <p:sp>
        <p:nvSpPr>
          <p:cNvPr id="32" name="31 Elipse"/>
          <p:cNvSpPr/>
          <p:nvPr/>
        </p:nvSpPr>
        <p:spPr>
          <a:xfrm>
            <a:off x="2140452" y="8557359"/>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g</a:t>
            </a:r>
            <a:endParaRPr lang="en-US" dirty="0"/>
          </a:p>
        </p:txBody>
      </p:sp>
      <p:sp>
        <p:nvSpPr>
          <p:cNvPr id="33" name="32 Elipse"/>
          <p:cNvSpPr/>
          <p:nvPr/>
        </p:nvSpPr>
        <p:spPr>
          <a:xfrm>
            <a:off x="3152661" y="9127609"/>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endParaRPr lang="en-US" dirty="0"/>
          </a:p>
        </p:txBody>
      </p:sp>
      <p:sp>
        <p:nvSpPr>
          <p:cNvPr id="34" name="33 CuadroTexto"/>
          <p:cNvSpPr txBox="1"/>
          <p:nvPr/>
        </p:nvSpPr>
        <p:spPr>
          <a:xfrm>
            <a:off x="12318895" y="5683756"/>
            <a:ext cx="4295929" cy="1446550"/>
          </a:xfrm>
          <a:prstGeom prst="rect">
            <a:avLst/>
          </a:prstGeom>
          <a:solidFill>
            <a:schemeClr val="bg1">
              <a:lumMod val="85000"/>
            </a:schemeClr>
          </a:solidFill>
        </p:spPr>
        <p:txBody>
          <a:bodyPr wrap="square" rtlCol="0">
            <a:spAutoFit/>
          </a:bodyPr>
          <a:lstStyle/>
          <a:p>
            <a:r>
              <a:rPr lang="es-CO" sz="800" b="1" dirty="0" smtClean="0"/>
              <a:t>g</a:t>
            </a:r>
            <a:r>
              <a:rPr lang="es-CO" sz="800" b="1" dirty="0"/>
              <a:t>. Transparencia y fortalecimiento de una concepción sobre lo público </a:t>
            </a:r>
            <a:endParaRPr lang="en-US" sz="800" dirty="0"/>
          </a:p>
          <a:p>
            <a:r>
              <a:rPr lang="en-US" sz="800" dirty="0"/>
              <a:t>L</a:t>
            </a:r>
            <a:r>
              <a:rPr lang="es-CO" sz="800" dirty="0" smtClean="0"/>
              <a:t>a </a:t>
            </a:r>
            <a:r>
              <a:rPr lang="es-CO" sz="800" dirty="0"/>
              <a:t>implementación puede construirse en escenario de exploración de nuevas alternativas en pro de la transparencia y la lucha contra la corrupción; algunas de ellas pueden ser:</a:t>
            </a:r>
            <a:endParaRPr lang="en-US" sz="800" dirty="0"/>
          </a:p>
          <a:p>
            <a:r>
              <a:rPr lang="es-CO" sz="800" dirty="0"/>
              <a:t> </a:t>
            </a:r>
            <a:endParaRPr lang="en-US" sz="800" dirty="0"/>
          </a:p>
          <a:p>
            <a:pPr marL="171450" lvl="0" indent="-171450">
              <a:buFont typeface="Arial" pitchFamily="34" charset="0"/>
              <a:buChar char="•"/>
            </a:pPr>
            <a:r>
              <a:rPr lang="es-CO" sz="800" dirty="0"/>
              <a:t>Sistemas de seguimiento y monitoreo </a:t>
            </a:r>
            <a:r>
              <a:rPr lang="es-CO" sz="800" dirty="0" smtClean="0"/>
              <a:t>.</a:t>
            </a:r>
          </a:p>
          <a:p>
            <a:pPr marL="171450" lvl="0" indent="-171450">
              <a:buFont typeface="Arial" pitchFamily="34" charset="0"/>
              <a:buChar char="•"/>
            </a:pPr>
            <a:r>
              <a:rPr lang="es-CO" sz="800" dirty="0"/>
              <a:t>E</a:t>
            </a:r>
            <a:r>
              <a:rPr lang="es-CO" sz="800" dirty="0" smtClean="0"/>
              <a:t>standarización </a:t>
            </a:r>
            <a:r>
              <a:rPr lang="es-CO" sz="800" dirty="0"/>
              <a:t>de procesos y procedimientos de los programas </a:t>
            </a:r>
            <a:r>
              <a:rPr lang="es-CO" sz="800" dirty="0" smtClean="0"/>
              <a:t>públicos. </a:t>
            </a:r>
          </a:p>
          <a:p>
            <a:pPr marL="171450" lvl="0" indent="-171450">
              <a:buFont typeface="Arial" pitchFamily="34" charset="0"/>
              <a:buChar char="•"/>
            </a:pPr>
            <a:r>
              <a:rPr lang="es-CO" sz="800" dirty="0" smtClean="0"/>
              <a:t>Establecer </a:t>
            </a:r>
            <a:r>
              <a:rPr lang="es-CO" sz="800" dirty="0"/>
              <a:t>principios de decisión y acción que fortalezcan las economías regionales</a:t>
            </a:r>
            <a:r>
              <a:rPr lang="es-CO" sz="800" dirty="0" smtClean="0"/>
              <a:t>.. </a:t>
            </a:r>
            <a:endParaRPr lang="en-US" sz="800" dirty="0"/>
          </a:p>
          <a:p>
            <a:pPr marL="171450" lvl="0" indent="-171450">
              <a:buFont typeface="Arial" pitchFamily="34" charset="0"/>
              <a:buChar char="•"/>
            </a:pPr>
            <a:r>
              <a:rPr lang="es-CO" sz="800" dirty="0"/>
              <a:t>Construcción de planes y mapas de riesgos de corrupción en los procesos de operación de las políticas</a:t>
            </a:r>
            <a:r>
              <a:rPr lang="es-CO" sz="800" dirty="0" smtClean="0"/>
              <a:t>.</a:t>
            </a:r>
            <a:endParaRPr lang="en-US" sz="800" dirty="0"/>
          </a:p>
          <a:p>
            <a:pPr marL="171450" lvl="0" indent="-171450">
              <a:buFont typeface="Arial" pitchFamily="34" charset="0"/>
              <a:buChar char="•"/>
            </a:pPr>
            <a:r>
              <a:rPr lang="es-CO" sz="800" dirty="0"/>
              <a:t>Fortalecimiento de los mecanismos de participación en la operación, así como en el seguimiento y control</a:t>
            </a:r>
            <a:r>
              <a:rPr lang="es-CO" sz="800" dirty="0" smtClean="0"/>
              <a:t>.</a:t>
            </a:r>
            <a:endParaRPr lang="en-US" sz="800" dirty="0"/>
          </a:p>
        </p:txBody>
      </p:sp>
      <p:sp>
        <p:nvSpPr>
          <p:cNvPr id="24" name="23 Elipse"/>
          <p:cNvSpPr/>
          <p:nvPr/>
        </p:nvSpPr>
        <p:spPr>
          <a:xfrm>
            <a:off x="2624916" y="2929111"/>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a:t>
            </a:r>
            <a:endParaRPr lang="en-US" dirty="0"/>
          </a:p>
        </p:txBody>
      </p:sp>
      <p:sp>
        <p:nvSpPr>
          <p:cNvPr id="19" name="18 Elipse"/>
          <p:cNvSpPr/>
          <p:nvPr/>
        </p:nvSpPr>
        <p:spPr>
          <a:xfrm>
            <a:off x="5349558" y="2949352"/>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a:t>
            </a:r>
            <a:endParaRPr lang="en-US" dirty="0"/>
          </a:p>
        </p:txBody>
      </p:sp>
      <p:sp>
        <p:nvSpPr>
          <p:cNvPr id="21" name="20 Elipse"/>
          <p:cNvSpPr/>
          <p:nvPr/>
        </p:nvSpPr>
        <p:spPr>
          <a:xfrm>
            <a:off x="6297089" y="2914914"/>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endParaRPr lang="en-US" dirty="0"/>
          </a:p>
        </p:txBody>
      </p:sp>
      <p:sp>
        <p:nvSpPr>
          <p:cNvPr id="23" name="22 Elipse"/>
          <p:cNvSpPr/>
          <p:nvPr/>
        </p:nvSpPr>
        <p:spPr>
          <a:xfrm>
            <a:off x="7050436" y="2929109"/>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endParaRPr lang="en-US" dirty="0"/>
          </a:p>
        </p:txBody>
      </p:sp>
      <p:sp>
        <p:nvSpPr>
          <p:cNvPr id="35" name="34 Elipse"/>
          <p:cNvSpPr/>
          <p:nvPr/>
        </p:nvSpPr>
        <p:spPr>
          <a:xfrm>
            <a:off x="7520888" y="2929108"/>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g</a:t>
            </a:r>
            <a:endParaRPr lang="en-US" dirty="0"/>
          </a:p>
        </p:txBody>
      </p:sp>
      <p:sp>
        <p:nvSpPr>
          <p:cNvPr id="37" name="36 CuadroTexto"/>
          <p:cNvSpPr txBox="1"/>
          <p:nvPr/>
        </p:nvSpPr>
        <p:spPr>
          <a:xfrm>
            <a:off x="12318895" y="5770"/>
            <a:ext cx="4295929" cy="707886"/>
          </a:xfrm>
          <a:prstGeom prst="rect">
            <a:avLst/>
          </a:prstGeom>
          <a:solidFill>
            <a:schemeClr val="bg1">
              <a:lumMod val="85000"/>
            </a:schemeClr>
          </a:solidFill>
        </p:spPr>
        <p:txBody>
          <a:bodyPr wrap="square" rtlCol="0">
            <a:spAutoFit/>
          </a:bodyPr>
          <a:lstStyle/>
          <a:p>
            <a:pPr algn="just"/>
            <a:r>
              <a:rPr lang="es-CO" sz="800" b="1" dirty="0"/>
              <a:t>b. Diversidad de actores y nuevos escenarios de coordinación social </a:t>
            </a:r>
            <a:endParaRPr lang="en-US" sz="800" dirty="0"/>
          </a:p>
          <a:p>
            <a:pPr algn="just"/>
            <a:r>
              <a:rPr lang="es-CO" sz="800" dirty="0"/>
              <a:t>La diversidad de actores (redes institucionales de carácter público, supraestatal, privadas, sociales y civiles), y la complejidad de sus relaciones, hace necesario crear nuevos dispositivos organizacionales de coordinación social y recrear los ya existentes.</a:t>
            </a:r>
          </a:p>
          <a:p>
            <a:pPr algn="just"/>
            <a:endParaRPr lang="en-US" sz="800" dirty="0"/>
          </a:p>
        </p:txBody>
      </p:sp>
      <p:sp>
        <p:nvSpPr>
          <p:cNvPr id="38" name="37 CuadroTexto"/>
          <p:cNvSpPr txBox="1"/>
          <p:nvPr/>
        </p:nvSpPr>
        <p:spPr>
          <a:xfrm>
            <a:off x="12318895" y="868398"/>
            <a:ext cx="4295929" cy="1077218"/>
          </a:xfrm>
          <a:prstGeom prst="rect">
            <a:avLst/>
          </a:prstGeom>
          <a:solidFill>
            <a:schemeClr val="bg1">
              <a:lumMod val="85000"/>
            </a:schemeClr>
          </a:solidFill>
        </p:spPr>
        <p:txBody>
          <a:bodyPr wrap="square" rtlCol="0">
            <a:spAutoFit/>
          </a:bodyPr>
          <a:lstStyle/>
          <a:p>
            <a:pPr algn="just"/>
            <a:r>
              <a:rPr lang="es-CO" sz="800" b="1" dirty="0"/>
              <a:t>c. Fortalecimiento de los circuitos de articulación, integración y acción conjunta de la administración pública </a:t>
            </a:r>
            <a:endParaRPr lang="en-US" sz="800" dirty="0"/>
          </a:p>
          <a:p>
            <a:pPr algn="just"/>
            <a:r>
              <a:rPr lang="es-CO" sz="800" dirty="0"/>
              <a:t>Se evidencian la necesidad de un tránsito hacia nuevas formas organizativas.. El repensar las lógicas organizacionales propias de sistemas complejos, recogiendo parte de las experiencias institucionales ya desarrolladas, por ejemplo: organización interinstitucional por ejes transversales, acuerdos de responsabilidad compartida, redefinición de redes funcionales y organizaciones de acuerdo a las políticas y programas.</a:t>
            </a:r>
          </a:p>
          <a:p>
            <a:pPr algn="just"/>
            <a:endParaRPr lang="en-US" sz="800" dirty="0"/>
          </a:p>
        </p:txBody>
      </p:sp>
      <p:sp>
        <p:nvSpPr>
          <p:cNvPr id="39" name="38 CuadroTexto"/>
          <p:cNvSpPr txBox="1"/>
          <p:nvPr/>
        </p:nvSpPr>
        <p:spPr>
          <a:xfrm>
            <a:off x="12318895" y="2103950"/>
            <a:ext cx="4295929" cy="584775"/>
          </a:xfrm>
          <a:prstGeom prst="rect">
            <a:avLst/>
          </a:prstGeom>
          <a:solidFill>
            <a:schemeClr val="bg1">
              <a:lumMod val="85000"/>
            </a:schemeClr>
          </a:solidFill>
        </p:spPr>
        <p:txBody>
          <a:bodyPr wrap="square" rtlCol="0">
            <a:spAutoFit/>
          </a:bodyPr>
          <a:lstStyle/>
          <a:p>
            <a:pPr algn="just"/>
            <a:r>
              <a:rPr lang="es-CO" sz="800" b="1" dirty="0" smtClean="0"/>
              <a:t>d</a:t>
            </a:r>
            <a:r>
              <a:rPr lang="es-CO" sz="800" b="1" dirty="0"/>
              <a:t>. Fortalecer las funciones de seguimiento y monitoreo </a:t>
            </a:r>
            <a:endParaRPr lang="en-US" sz="800" dirty="0"/>
          </a:p>
          <a:p>
            <a:pPr algn="just"/>
            <a:r>
              <a:rPr lang="es-CO" sz="800" dirty="0"/>
              <a:t>Los sistemas de seguimiento y monitoreo soportan la capacidad de inteligencia institucional y social en la medida en que proveen información oportuna para el ajuste de los procesos. </a:t>
            </a:r>
          </a:p>
          <a:p>
            <a:pPr algn="just"/>
            <a:endParaRPr lang="en-US" sz="800" dirty="0"/>
          </a:p>
        </p:txBody>
      </p:sp>
      <p:sp>
        <p:nvSpPr>
          <p:cNvPr id="40" name="39 CuadroTexto"/>
          <p:cNvSpPr txBox="1"/>
          <p:nvPr/>
        </p:nvSpPr>
        <p:spPr>
          <a:xfrm>
            <a:off x="12318895" y="2817634"/>
            <a:ext cx="4295929" cy="954107"/>
          </a:xfrm>
          <a:prstGeom prst="rect">
            <a:avLst/>
          </a:prstGeom>
          <a:solidFill>
            <a:schemeClr val="bg1">
              <a:lumMod val="85000"/>
            </a:schemeClr>
          </a:solidFill>
        </p:spPr>
        <p:txBody>
          <a:bodyPr wrap="square" rtlCol="0">
            <a:spAutoFit/>
          </a:bodyPr>
          <a:lstStyle/>
          <a:p>
            <a:pPr algn="just"/>
            <a:r>
              <a:rPr lang="es-CO" sz="800" b="1" dirty="0"/>
              <a:t>e. Repensar los criterios de inclusión y exclusión de los partícipes en procesos de políticas públicas </a:t>
            </a:r>
            <a:endParaRPr lang="en-US" sz="800" dirty="0"/>
          </a:p>
          <a:p>
            <a:pPr algn="just"/>
            <a:r>
              <a:rPr lang="es-CO" sz="800" dirty="0"/>
              <a:t>Después de un poco más de dos décadas, la focalización como estrategia para determinar la inclusión de los beneficiarios de las políticas y programas públicos ha mostrado sus limitaciones. Es evidente, este es un campo de estudio y desarrollo de alternativas de estrategias de definición de los partícipes en las políticas que sean más consistentes con la dinámica de los problemas sociales.</a:t>
            </a:r>
          </a:p>
          <a:p>
            <a:pPr algn="just"/>
            <a:endParaRPr lang="en-US" sz="800" dirty="0"/>
          </a:p>
        </p:txBody>
      </p:sp>
      <p:sp>
        <p:nvSpPr>
          <p:cNvPr id="41" name="40 CuadroTexto"/>
          <p:cNvSpPr txBox="1"/>
          <p:nvPr/>
        </p:nvSpPr>
        <p:spPr>
          <a:xfrm>
            <a:off x="12318895" y="3859206"/>
            <a:ext cx="4295929" cy="1692771"/>
          </a:xfrm>
          <a:prstGeom prst="rect">
            <a:avLst/>
          </a:prstGeom>
          <a:solidFill>
            <a:schemeClr val="bg1">
              <a:lumMod val="85000"/>
            </a:schemeClr>
          </a:solidFill>
        </p:spPr>
        <p:txBody>
          <a:bodyPr wrap="square" rtlCol="0">
            <a:spAutoFit/>
          </a:bodyPr>
          <a:lstStyle/>
          <a:p>
            <a:pPr algn="just"/>
            <a:r>
              <a:rPr lang="es-CO" sz="800" b="1" dirty="0"/>
              <a:t>f. Armonización de los dispositivos que soportan la acción pública</a:t>
            </a:r>
          </a:p>
          <a:p>
            <a:pPr algn="just"/>
            <a:endParaRPr lang="es-CO" sz="800" b="1" dirty="0"/>
          </a:p>
          <a:p>
            <a:pPr algn="just"/>
            <a:r>
              <a:rPr lang="es-CO" sz="800" b="1" dirty="0"/>
              <a:t>Son 4 los dispositivos:</a:t>
            </a:r>
          </a:p>
          <a:p>
            <a:pPr algn="just"/>
            <a:endParaRPr lang="en-US" sz="800" dirty="0"/>
          </a:p>
          <a:p>
            <a:pPr marL="171450" lvl="0" indent="-171450">
              <a:buFont typeface="Arial" pitchFamily="34" charset="0"/>
              <a:buChar char="•"/>
            </a:pPr>
            <a:r>
              <a:rPr lang="es-CO" sz="800" dirty="0"/>
              <a:t>Las agendas políticas que se trasforman en función de la gobernabilidad y viabilidad política de manera continua. </a:t>
            </a:r>
            <a:endParaRPr lang="en-US" sz="800" dirty="0"/>
          </a:p>
          <a:p>
            <a:pPr marL="171450" lvl="0" indent="-171450">
              <a:buFont typeface="Arial" pitchFamily="34" charset="0"/>
              <a:buChar char="•"/>
            </a:pPr>
            <a:r>
              <a:rPr lang="es-CO" sz="800" dirty="0"/>
              <a:t>Los dispositivos de planeación pública de largo y mediano plazo (planes de ordenamiento territorial y planes de desarrollo, planes indicativos).</a:t>
            </a:r>
            <a:endParaRPr lang="en-US" sz="800" dirty="0"/>
          </a:p>
          <a:p>
            <a:pPr marL="171450" lvl="0" indent="-171450">
              <a:buFont typeface="Arial" pitchFamily="34" charset="0"/>
              <a:buChar char="•"/>
            </a:pPr>
            <a:r>
              <a:rPr lang="es-CO" sz="800" dirty="0"/>
              <a:t>Los dispositivos de asignación y regulación del gasto (marcos fiscales de mediano plazo, presupuestos, planes de adquisiciones, planes anuales </a:t>
            </a:r>
            <a:r>
              <a:rPr lang="es-CO" sz="800" dirty="0" err="1"/>
              <a:t>mensualizados</a:t>
            </a:r>
            <a:r>
              <a:rPr lang="es-CO" sz="800" dirty="0"/>
              <a:t> de caja).</a:t>
            </a:r>
            <a:endParaRPr lang="en-US" sz="800" dirty="0"/>
          </a:p>
          <a:p>
            <a:pPr marL="171450" lvl="0" indent="-171450">
              <a:buFont typeface="Arial" pitchFamily="34" charset="0"/>
              <a:buChar char="•"/>
            </a:pPr>
            <a:r>
              <a:rPr lang="es-CO" sz="800" dirty="0"/>
              <a:t>Los manuales operativos y protocolos que soportan los procesos y procedimientos de las políticas y programas públicos. </a:t>
            </a:r>
          </a:p>
          <a:p>
            <a:pPr algn="just"/>
            <a:endParaRPr lang="en-US" sz="800" dirty="0"/>
          </a:p>
        </p:txBody>
      </p:sp>
      <p:sp>
        <p:nvSpPr>
          <p:cNvPr id="43" name="42 Elipse"/>
          <p:cNvSpPr/>
          <p:nvPr/>
        </p:nvSpPr>
        <p:spPr>
          <a:xfrm>
            <a:off x="12148336" y="134396"/>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b</a:t>
            </a:r>
            <a:endParaRPr lang="en-US" dirty="0"/>
          </a:p>
        </p:txBody>
      </p:sp>
      <p:sp>
        <p:nvSpPr>
          <p:cNvPr id="44" name="43 Elipse"/>
          <p:cNvSpPr/>
          <p:nvPr/>
        </p:nvSpPr>
        <p:spPr>
          <a:xfrm>
            <a:off x="12104145" y="857022"/>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
            </a:r>
            <a:endParaRPr lang="en-US" dirty="0"/>
          </a:p>
        </p:txBody>
      </p:sp>
      <p:sp>
        <p:nvSpPr>
          <p:cNvPr id="45" name="44 Elipse"/>
          <p:cNvSpPr/>
          <p:nvPr/>
        </p:nvSpPr>
        <p:spPr>
          <a:xfrm>
            <a:off x="2884099" y="3654432"/>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a:t>
            </a:r>
            <a:endParaRPr lang="en-US" dirty="0"/>
          </a:p>
        </p:txBody>
      </p:sp>
      <p:sp>
        <p:nvSpPr>
          <p:cNvPr id="46" name="45 Elipse"/>
          <p:cNvSpPr/>
          <p:nvPr/>
        </p:nvSpPr>
        <p:spPr>
          <a:xfrm>
            <a:off x="12141251" y="2077918"/>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a:t>
            </a:r>
            <a:endParaRPr lang="en-US" dirty="0"/>
          </a:p>
        </p:txBody>
      </p:sp>
      <p:sp>
        <p:nvSpPr>
          <p:cNvPr id="47" name="46 Elipse"/>
          <p:cNvSpPr/>
          <p:nvPr/>
        </p:nvSpPr>
        <p:spPr>
          <a:xfrm>
            <a:off x="12189303" y="2798859"/>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endParaRPr lang="en-US" dirty="0"/>
          </a:p>
        </p:txBody>
      </p:sp>
      <p:sp>
        <p:nvSpPr>
          <p:cNvPr id="48" name="47 Elipse"/>
          <p:cNvSpPr/>
          <p:nvPr/>
        </p:nvSpPr>
        <p:spPr>
          <a:xfrm>
            <a:off x="12189303" y="3859206"/>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endParaRPr lang="en-US" dirty="0"/>
          </a:p>
        </p:txBody>
      </p:sp>
      <p:sp>
        <p:nvSpPr>
          <p:cNvPr id="49" name="48 Elipse"/>
          <p:cNvSpPr/>
          <p:nvPr/>
        </p:nvSpPr>
        <p:spPr>
          <a:xfrm>
            <a:off x="12189303" y="5684137"/>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g</a:t>
            </a:r>
            <a:endParaRPr lang="en-US" dirty="0"/>
          </a:p>
        </p:txBody>
      </p:sp>
      <p:cxnSp>
        <p:nvCxnSpPr>
          <p:cNvPr id="5" name="4 Conector recto de flecha"/>
          <p:cNvCxnSpPr/>
          <p:nvPr/>
        </p:nvCxnSpPr>
        <p:spPr>
          <a:xfrm flipV="1">
            <a:off x="6181923" y="1407007"/>
            <a:ext cx="5816595" cy="12817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954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half" idx="2"/>
          </p:nvPr>
        </p:nvSpPr>
        <p:spPr/>
        <p:txBody>
          <a:bodyPr/>
          <a:lstStyle/>
          <a:p>
            <a:endParaRPr lang="es-ES"/>
          </a:p>
        </p:txBody>
      </p:sp>
      <p:sp>
        <p:nvSpPr>
          <p:cNvPr id="3" name="2 Marcador de texto"/>
          <p:cNvSpPr>
            <a:spLocks noGrp="1"/>
          </p:cNvSpPr>
          <p:nvPr>
            <p:ph type="body" sz="half" idx="10"/>
          </p:nvPr>
        </p:nvSpPr>
        <p:spPr/>
        <p:txBody>
          <a:bodyPr/>
          <a:lstStyle/>
          <a:p>
            <a:endParaRPr lang="es-ES"/>
          </a:p>
        </p:txBody>
      </p:sp>
      <p:sp>
        <p:nvSpPr>
          <p:cNvPr id="4" name="3 Marcador de texto"/>
          <p:cNvSpPr>
            <a:spLocks noGrp="1"/>
          </p:cNvSpPr>
          <p:nvPr>
            <p:ph type="body" sz="half" idx="12"/>
          </p:nvPr>
        </p:nvSpPr>
        <p:spPr/>
        <p:txBody>
          <a:bodyPr/>
          <a:lstStyle/>
          <a:p>
            <a:endParaRPr lang="es-ES"/>
          </a:p>
        </p:txBody>
      </p:sp>
      <p:sp>
        <p:nvSpPr>
          <p:cNvPr id="5" name="4 Marcador de texto"/>
          <p:cNvSpPr>
            <a:spLocks noGrp="1"/>
          </p:cNvSpPr>
          <p:nvPr>
            <p:ph type="body" sz="half" idx="19"/>
          </p:nvPr>
        </p:nvSpPr>
        <p:spPr/>
        <p:txBody>
          <a:bodyPr/>
          <a:lstStyle/>
          <a:p>
            <a:endParaRPr lang="es-ES"/>
          </a:p>
        </p:txBody>
      </p:sp>
      <p:sp>
        <p:nvSpPr>
          <p:cNvPr id="7" name="6 Marcador de texto"/>
          <p:cNvSpPr>
            <a:spLocks noGrp="1"/>
          </p:cNvSpPr>
          <p:nvPr>
            <p:ph type="body" sz="half" idx="21"/>
          </p:nvPr>
        </p:nvSpPr>
        <p:spPr/>
        <p:txBody>
          <a:bodyPr/>
          <a:lstStyle/>
          <a:p>
            <a:endParaRPr lang="es-ES"/>
          </a:p>
        </p:txBody>
      </p:sp>
      <p:sp>
        <p:nvSpPr>
          <p:cNvPr id="8" name="7 Marcador de texto"/>
          <p:cNvSpPr>
            <a:spLocks noGrp="1"/>
          </p:cNvSpPr>
          <p:nvPr>
            <p:ph type="body" sz="half" idx="22"/>
          </p:nvPr>
        </p:nvSpPr>
        <p:spPr/>
        <p:txBody>
          <a:bodyPr/>
          <a:lstStyle/>
          <a:p>
            <a:endParaRPr lang="es-ES"/>
          </a:p>
        </p:txBody>
      </p:sp>
      <p:sp>
        <p:nvSpPr>
          <p:cNvPr id="9" name="8 Marcador de texto"/>
          <p:cNvSpPr>
            <a:spLocks noGrp="1"/>
          </p:cNvSpPr>
          <p:nvPr>
            <p:ph type="body" sz="half" idx="24"/>
          </p:nvPr>
        </p:nvSpPr>
        <p:spPr/>
        <p:txBody>
          <a:bodyPr/>
          <a:lstStyle/>
          <a:p>
            <a:endParaRPr lang="es-ES"/>
          </a:p>
        </p:txBody>
      </p:sp>
      <p:sp>
        <p:nvSpPr>
          <p:cNvPr id="10" name="9 Marcador de texto"/>
          <p:cNvSpPr>
            <a:spLocks noGrp="1"/>
          </p:cNvSpPr>
          <p:nvPr>
            <p:ph type="body" sz="half" idx="25"/>
          </p:nvPr>
        </p:nvSpPr>
        <p:spPr/>
        <p:txBody>
          <a:bodyPr/>
          <a:lstStyle/>
          <a:p>
            <a:endParaRPr lang="es-ES"/>
          </a:p>
        </p:txBody>
      </p:sp>
      <p:pic>
        <p:nvPicPr>
          <p:cNvPr id="1026" name="Picture 2"/>
          <p:cNvPicPr>
            <a:picLocks noGrp="1" noChangeAspect="1" noChangeArrowheads="1"/>
          </p:cNvPicPr>
          <p:nvPr>
            <p:ph sz="quarter" idx="20"/>
          </p:nvPr>
        </p:nvPicPr>
        <p:blipFill rotWithShape="1">
          <a:blip r:embed="rId2">
            <a:extLst>
              <a:ext uri="{28A0092B-C50C-407E-A947-70E740481C1C}">
                <a14:useLocalDpi xmlns:a14="http://schemas.microsoft.com/office/drawing/2010/main" val="0"/>
              </a:ext>
            </a:extLst>
          </a:blip>
          <a:srcRect l="13755" t="30000" r="39894" b="16641"/>
          <a:stretch/>
        </p:blipFill>
        <p:spPr bwMode="auto">
          <a:xfrm>
            <a:off x="1028700" y="1608215"/>
            <a:ext cx="5800726" cy="375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82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endParaRPr lang="es-CO" dirty="0"/>
          </a:p>
        </p:txBody>
      </p:sp>
      <p:sp>
        <p:nvSpPr>
          <p:cNvPr id="13" name="Marcador de texto 12"/>
          <p:cNvSpPr>
            <a:spLocks noGrp="1"/>
          </p:cNvSpPr>
          <p:nvPr>
            <p:ph type="body" sz="half" idx="10"/>
          </p:nvPr>
        </p:nvSpPr>
        <p:spPr/>
        <p:txBody>
          <a:bodyPr/>
          <a:lstStyle/>
          <a:p>
            <a:r>
              <a:rPr lang="es-CO" dirty="0" smtClean="0">
                <a:solidFill>
                  <a:srgbClr val="FF0000"/>
                </a:solidFill>
              </a:rPr>
              <a:t>El documento original no cuenta con objetivo. </a:t>
            </a:r>
          </a:p>
          <a:p>
            <a:endParaRPr lang="es-CO" dirty="0">
              <a:solidFill>
                <a:srgbClr val="FF0000"/>
              </a:solidFill>
            </a:endParaRPr>
          </a:p>
          <a:p>
            <a:r>
              <a:rPr lang="es-CO" dirty="0" smtClean="0">
                <a:solidFill>
                  <a:srgbClr val="FF0000"/>
                </a:solidFill>
              </a:rPr>
              <a:t>El ícono de objetivo no debe aparecer en la plantilla de la infografía. </a:t>
            </a:r>
            <a:endParaRPr lang="es-CO" dirty="0">
              <a:solidFill>
                <a:srgbClr val="FF0000"/>
              </a:solidFill>
            </a:endParaRPr>
          </a:p>
        </p:txBody>
      </p:sp>
      <p:sp>
        <p:nvSpPr>
          <p:cNvPr id="6"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Tree>
    <p:extLst>
      <p:ext uri="{BB962C8B-B14F-4D97-AF65-F5344CB8AC3E}">
        <p14:creationId xmlns:p14="http://schemas.microsoft.com/office/powerpoint/2010/main" val="2410867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half" idx="2"/>
          </p:nvPr>
        </p:nvSpPr>
        <p:spPr/>
        <p:txBody>
          <a:bodyPr/>
          <a:lstStyle/>
          <a:p>
            <a:r>
              <a:rPr lang="es-CO" dirty="0"/>
              <a:t>Unidad 2. </a:t>
            </a:r>
            <a:r>
              <a:rPr lang="es-ES_tradnl" dirty="0"/>
              <a:t>implementación de políticas públicas</a:t>
            </a:r>
            <a:endParaRPr lang="es-CO" dirty="0"/>
          </a:p>
          <a:p>
            <a:endParaRPr lang="es-CO" dirty="0"/>
          </a:p>
        </p:txBody>
      </p:sp>
      <p:sp>
        <p:nvSpPr>
          <p:cNvPr id="3" name="Marcador de texto 2"/>
          <p:cNvSpPr>
            <a:spLocks noGrp="1"/>
          </p:cNvSpPr>
          <p:nvPr>
            <p:ph type="body" sz="half" idx="10"/>
          </p:nvPr>
        </p:nvSpPr>
        <p:spPr/>
        <p:txBody>
          <a:bodyPr/>
          <a:lstStyle/>
          <a:p>
            <a:r>
              <a:rPr lang="es-CO" b="1" dirty="0" smtClean="0">
                <a:solidFill>
                  <a:srgbClr val="00B050"/>
                </a:solidFill>
              </a:rPr>
              <a:t>Presentar las competencias de esta asignatura</a:t>
            </a:r>
            <a:endParaRPr lang="es-CO" b="1" dirty="0">
              <a:solidFill>
                <a:srgbClr val="00B050"/>
              </a:solidFill>
            </a:endParaRPr>
          </a:p>
        </p:txBody>
      </p:sp>
      <p:sp>
        <p:nvSpPr>
          <p:cNvPr id="6" name="5 CuadroTexto"/>
          <p:cNvSpPr txBox="1"/>
          <p:nvPr/>
        </p:nvSpPr>
        <p:spPr>
          <a:xfrm>
            <a:off x="327805" y="2027656"/>
            <a:ext cx="3640346" cy="584775"/>
          </a:xfrm>
          <a:prstGeom prst="rect">
            <a:avLst/>
          </a:prstGeom>
          <a:noFill/>
        </p:spPr>
        <p:txBody>
          <a:bodyPr wrap="square" rtlCol="0">
            <a:spAutoFit/>
          </a:bodyPr>
          <a:lstStyle/>
          <a:p>
            <a:pPr algn="just"/>
            <a:r>
              <a:rPr lang="es-CO" sz="800" dirty="0" smtClean="0">
                <a:solidFill>
                  <a:schemeClr val="bg1"/>
                </a:solidFill>
              </a:rPr>
              <a:t>Identifica </a:t>
            </a:r>
            <a:r>
              <a:rPr lang="es-CO" sz="800" dirty="0">
                <a:solidFill>
                  <a:schemeClr val="bg1"/>
                </a:solidFill>
              </a:rPr>
              <a:t>las características de los enfoques y modelos de arriba hacia abajo en términos de actor o actores principales en el proceso de implementación, características de la estructura organizacional, organización funcional, circuitos de decisión, ordenes de jerarquía, mando, coordinación y autoridad.</a:t>
            </a:r>
            <a:r>
              <a:rPr lang="es-ES_tradnl" sz="800" b="1" dirty="0">
                <a:solidFill>
                  <a:schemeClr val="bg1"/>
                </a:solidFill>
              </a:rPr>
              <a:t> </a:t>
            </a:r>
          </a:p>
        </p:txBody>
      </p:sp>
      <p:sp>
        <p:nvSpPr>
          <p:cNvPr id="17" name="16 CuadroTexto"/>
          <p:cNvSpPr txBox="1"/>
          <p:nvPr/>
        </p:nvSpPr>
        <p:spPr>
          <a:xfrm>
            <a:off x="327804" y="2898563"/>
            <a:ext cx="3640347" cy="707886"/>
          </a:xfrm>
          <a:prstGeom prst="rect">
            <a:avLst/>
          </a:prstGeom>
          <a:noFill/>
        </p:spPr>
        <p:txBody>
          <a:bodyPr wrap="square" rtlCol="0">
            <a:spAutoFit/>
          </a:bodyPr>
          <a:lstStyle/>
          <a:p>
            <a:pPr algn="just"/>
            <a:r>
              <a:rPr lang="es-CO" sz="800" dirty="0" smtClean="0">
                <a:solidFill>
                  <a:schemeClr val="bg1"/>
                </a:solidFill>
              </a:rPr>
              <a:t>Identifica </a:t>
            </a:r>
            <a:r>
              <a:rPr lang="es-CO" sz="800" dirty="0">
                <a:solidFill>
                  <a:schemeClr val="bg1"/>
                </a:solidFill>
              </a:rPr>
              <a:t>las características de los enfoques híbridos o mezclas en términos de actor o actores principales en el proceso de implementación, características de la estructura organizacional, organización funcional, circuitos de decisión, ordenes de jerarquía, mando, coordinación y autoridad vinculando los diseños organizacionales.</a:t>
            </a:r>
            <a:endParaRPr lang="en-US" sz="800" b="1" dirty="0">
              <a:solidFill>
                <a:schemeClr val="bg1"/>
              </a:solidFill>
            </a:endParaRPr>
          </a:p>
        </p:txBody>
      </p:sp>
    </p:spTree>
    <p:extLst>
      <p:ext uri="{BB962C8B-B14F-4D97-AF65-F5344CB8AC3E}">
        <p14:creationId xmlns:p14="http://schemas.microsoft.com/office/powerpoint/2010/main" val="3313592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092368" y="958819"/>
            <a:ext cx="3124200" cy="246221"/>
          </a:xfrm>
          <a:prstGeom prst="rect">
            <a:avLst/>
          </a:prstGeom>
          <a:solidFill>
            <a:srgbClr val="FFC000"/>
          </a:solidFill>
        </p:spPr>
        <p:txBody>
          <a:bodyPr wrap="square" rtlCol="0">
            <a:spAutoFit/>
          </a:bodyPr>
          <a:lstStyle/>
          <a:p>
            <a:r>
              <a:rPr lang="es-ES" sz="1000" b="1" dirty="0" smtClean="0"/>
              <a:t>Tema 1</a:t>
            </a:r>
          </a:p>
        </p:txBody>
      </p:sp>
      <p:sp>
        <p:nvSpPr>
          <p:cNvPr id="21" name="20 CuadroTexto"/>
          <p:cNvSpPr txBox="1"/>
          <p:nvPr/>
        </p:nvSpPr>
        <p:spPr>
          <a:xfrm>
            <a:off x="13074223" y="266248"/>
            <a:ext cx="3327400" cy="553998"/>
          </a:xfrm>
          <a:prstGeom prst="rect">
            <a:avLst/>
          </a:prstGeom>
          <a:solidFill>
            <a:srgbClr val="FFC000"/>
          </a:solidFill>
        </p:spPr>
        <p:txBody>
          <a:bodyPr wrap="square" rtlCol="0">
            <a:spAutoFit/>
          </a:bodyPr>
          <a:lstStyle/>
          <a:p>
            <a:r>
              <a:rPr lang="es-ES" sz="1000" dirty="0" smtClean="0"/>
              <a:t>Tema 2</a:t>
            </a:r>
          </a:p>
          <a:p>
            <a:endParaRPr lang="es-ES" sz="1000" dirty="0"/>
          </a:p>
          <a:p>
            <a:endParaRPr lang="es-ES" sz="1000" dirty="0" smtClean="0"/>
          </a:p>
        </p:txBody>
      </p:sp>
      <p:graphicFrame>
        <p:nvGraphicFramePr>
          <p:cNvPr id="6" name="Marcador de SmartArt 3"/>
          <p:cNvGraphicFramePr>
            <a:graphicFrameLocks noGrp="1"/>
          </p:cNvGraphicFramePr>
          <p:nvPr>
            <p:ph type="dgm" sz="quarter" idx="10"/>
            <p:extLst>
              <p:ext uri="{D42A27DB-BD31-4B8C-83A1-F6EECF244321}">
                <p14:modId xmlns:p14="http://schemas.microsoft.com/office/powerpoint/2010/main" val="1319421975"/>
              </p:ext>
            </p:extLst>
          </p:nvPr>
        </p:nvGraphicFramePr>
        <p:xfrm>
          <a:off x="609600" y="685800"/>
          <a:ext cx="110109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Marcador de texto"/>
          <p:cNvSpPr>
            <a:spLocks noGrp="1"/>
          </p:cNvSpPr>
          <p:nvPr>
            <p:ph type="body" sz="half" idx="2"/>
          </p:nvPr>
        </p:nvSpPr>
        <p:spPr/>
        <p:txBody>
          <a:bodyPr/>
          <a:lstStyle/>
          <a:p>
            <a:r>
              <a:rPr lang="es-CO" dirty="0" smtClean="0"/>
              <a:t>Esta unidad consta de 4 temas</a:t>
            </a:r>
            <a:endParaRPr lang="en-US" dirty="0"/>
          </a:p>
        </p:txBody>
      </p:sp>
    </p:spTree>
    <p:extLst>
      <p:ext uri="{BB962C8B-B14F-4D97-AF65-F5344CB8AC3E}">
        <p14:creationId xmlns:p14="http://schemas.microsoft.com/office/powerpoint/2010/main" val="2528959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nd infographic concept. Vector illustration of hands from corners as different business options. Concept with 4 options, parts or steps. Can be used for workflow layout, banner, web de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5246" y="1463732"/>
            <a:ext cx="4683055" cy="4995259"/>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949428" y="3143250"/>
            <a:ext cx="2544886" cy="246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Marcador de texto 1"/>
          <p:cNvSpPr>
            <a:spLocks noGrp="1"/>
          </p:cNvSpPr>
          <p:nvPr>
            <p:ph type="body" sz="half" idx="19"/>
          </p:nvPr>
        </p:nvSpPr>
        <p:spPr>
          <a:xfrm>
            <a:off x="153299" y="2329444"/>
            <a:ext cx="3944470" cy="4528556"/>
          </a:xfrm>
        </p:spPr>
        <p:txBody>
          <a:bodyPr/>
          <a:lstStyle/>
          <a:p>
            <a:pPr algn="ctr">
              <a:spcBef>
                <a:spcPts val="0"/>
              </a:spcBef>
            </a:pPr>
            <a:r>
              <a:rPr lang="es-CO" sz="600" b="1" dirty="0" smtClean="0">
                <a:solidFill>
                  <a:srgbClr val="709022"/>
                </a:solidFill>
                <a:latin typeface="+mj-lt"/>
                <a:ea typeface="Verdana" pitchFamily="34" charset="0"/>
                <a:cs typeface="Verdana" pitchFamily="34" charset="0"/>
              </a:rPr>
              <a:t>INSTRUCCIONES ESPECIFICAS</a:t>
            </a:r>
          </a:p>
          <a:p>
            <a:pPr algn="just">
              <a:spcBef>
                <a:spcPts val="0"/>
              </a:spcBef>
            </a:pPr>
            <a:r>
              <a:rPr lang="es-CO" sz="800" dirty="0" smtClean="0">
                <a:latin typeface="Verdana" pitchFamily="34" charset="0"/>
                <a:ea typeface="Verdana" pitchFamily="34" charset="0"/>
                <a:cs typeface="Verdana" pitchFamily="34" charset="0"/>
              </a:rPr>
              <a:t>Presentar una infografía interactiva con una estructura parecida a la imagen de referencia, este será el menú inicial de acceso.</a:t>
            </a:r>
            <a:endParaRPr lang="es-CO" sz="800" dirty="0">
              <a:latin typeface="Verdana" pitchFamily="34" charset="0"/>
              <a:ea typeface="Verdana" pitchFamily="34" charset="0"/>
              <a:cs typeface="Verdana" pitchFamily="34" charset="0"/>
            </a:endParaRP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Algunos temas tienen un texto inicial, pero igual al hacer clic en el pop up, inicia con el tema y sigue con subtema.</a:t>
            </a:r>
          </a:p>
          <a:p>
            <a:pPr algn="just">
              <a:spcBef>
                <a:spcPts val="0"/>
              </a:spcBef>
            </a:pPr>
            <a:endParaRPr lang="es-CO" sz="800" dirty="0" smtClean="0">
              <a:latin typeface="Verdana" pitchFamily="34" charset="0"/>
              <a:ea typeface="Verdana" pitchFamily="34" charset="0"/>
              <a:cs typeface="Verdana" pitchFamily="34" charset="0"/>
            </a:endParaRPr>
          </a:p>
          <a:p>
            <a:pPr algn="just">
              <a:spcBef>
                <a:spcPts val="0"/>
              </a:spcBef>
            </a:pPr>
            <a:r>
              <a:rPr lang="es-CO" sz="800" dirty="0">
                <a:latin typeface="Verdana" pitchFamily="34" charset="0"/>
                <a:ea typeface="Verdana" pitchFamily="34" charset="0"/>
                <a:cs typeface="Verdana" pitchFamily="34" charset="0"/>
              </a:rPr>
              <a:t>La infografía podrá acompañarse </a:t>
            </a:r>
            <a:r>
              <a:rPr lang="es-CO" sz="800" dirty="0" smtClean="0">
                <a:latin typeface="Verdana" pitchFamily="34" charset="0"/>
                <a:ea typeface="Verdana" pitchFamily="34" charset="0"/>
                <a:cs typeface="Verdana" pitchFamily="34" charset="0"/>
              </a:rPr>
              <a:t>de imágenes iconográficas </a:t>
            </a:r>
            <a:r>
              <a:rPr lang="es-CO" sz="800" dirty="0">
                <a:latin typeface="Verdana" pitchFamily="34" charset="0"/>
                <a:ea typeface="Verdana" pitchFamily="34" charset="0"/>
                <a:cs typeface="Verdana" pitchFamily="34" charset="0"/>
              </a:rPr>
              <a:t>acordes a los </a:t>
            </a:r>
            <a:r>
              <a:rPr lang="es-CO" sz="800" dirty="0" smtClean="0">
                <a:latin typeface="Verdana" pitchFamily="34" charset="0"/>
                <a:ea typeface="Verdana" pitchFamily="34" charset="0"/>
                <a:cs typeface="Verdana" pitchFamily="34" charset="0"/>
              </a:rPr>
              <a:t>temas, las sugerencias de estas imágenes están al lado de las casillas amarillas.</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b="1" dirty="0" smtClean="0">
                <a:solidFill>
                  <a:srgbClr val="FF0000"/>
                </a:solidFill>
                <a:latin typeface="Verdana" pitchFamily="34" charset="0"/>
                <a:ea typeface="Verdana" pitchFamily="34" charset="0"/>
                <a:cs typeface="Verdana" pitchFamily="34" charset="0"/>
              </a:rPr>
              <a:t>Ejemplo se visualiza sobre la imagen</a:t>
            </a: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r>
              <a:rPr lang="es-CO" sz="800" b="1" dirty="0" smtClean="0">
                <a:latin typeface="Verdana" pitchFamily="34" charset="0"/>
                <a:ea typeface="Verdana" pitchFamily="34" charset="0"/>
                <a:cs typeface="Verdana" pitchFamily="34" charset="0"/>
              </a:rPr>
              <a:t>Estructura temática:</a:t>
            </a:r>
          </a:p>
          <a:p>
            <a:pPr marL="228600" indent="-228600" algn="just">
              <a:spcBef>
                <a:spcPts val="0"/>
              </a:spcBef>
              <a:buFont typeface="+mj-lt"/>
              <a:buAutoNum type="arabicPeriod"/>
            </a:pPr>
            <a:endParaRPr lang="es-CO" sz="800" b="1" dirty="0">
              <a:latin typeface="Verdana" pitchFamily="34" charset="0"/>
              <a:ea typeface="Verdana" pitchFamily="34" charset="0"/>
              <a:cs typeface="Verdana" pitchFamily="34" charset="0"/>
            </a:endParaRPr>
          </a:p>
          <a:p>
            <a:pPr marL="228600" lvl="0" indent="-228600" algn="just">
              <a:spcBef>
                <a:spcPts val="0"/>
              </a:spcBef>
              <a:buFont typeface="+mj-lt"/>
              <a:buAutoNum type="arabicPeriod"/>
            </a:pPr>
            <a:r>
              <a:rPr lang="es-CO" sz="800" dirty="0">
                <a:latin typeface="Verdana" pitchFamily="34" charset="0"/>
                <a:ea typeface="Verdana" pitchFamily="34" charset="0"/>
                <a:cs typeface="Verdana" pitchFamily="34" charset="0"/>
              </a:rPr>
              <a:t>Implementación </a:t>
            </a:r>
            <a:r>
              <a:rPr lang="es-CO" sz="800" dirty="0" smtClean="0">
                <a:latin typeface="Verdana" pitchFamily="34" charset="0"/>
                <a:ea typeface="Verdana" pitchFamily="34" charset="0"/>
                <a:cs typeface="Verdana" pitchFamily="34" charset="0"/>
              </a:rPr>
              <a:t>de políticas púbicas.</a:t>
            </a:r>
          </a:p>
          <a:p>
            <a:pPr lvl="0" algn="just">
              <a:spcBef>
                <a:spcPts val="0"/>
              </a:spcBef>
            </a:pPr>
            <a:r>
              <a:rPr lang="es-CO" sz="800" b="1" dirty="0" smtClean="0">
                <a:latin typeface="Verdana" pitchFamily="34" charset="0"/>
                <a:ea typeface="Verdana" pitchFamily="34" charset="0"/>
                <a:cs typeface="Verdana" pitchFamily="34" charset="0"/>
              </a:rPr>
              <a:t>1.1 </a:t>
            </a:r>
            <a:r>
              <a:rPr lang="es-ES_tradnl" sz="800" dirty="0">
                <a:latin typeface="Verdana" pitchFamily="34" charset="0"/>
                <a:ea typeface="Verdana" pitchFamily="34" charset="0"/>
                <a:cs typeface="Verdana" pitchFamily="34" charset="0"/>
              </a:rPr>
              <a:t>Enfoques de arriba hacia abajo (top-</a:t>
            </a:r>
            <a:r>
              <a:rPr lang="es-ES_tradnl" sz="800" dirty="0" err="1">
                <a:latin typeface="Verdana" pitchFamily="34" charset="0"/>
                <a:ea typeface="Verdana" pitchFamily="34" charset="0"/>
                <a:cs typeface="Verdana" pitchFamily="34" charset="0"/>
              </a:rPr>
              <a:t>down</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b="1" dirty="0" smtClean="0">
                <a:latin typeface="Verdana" pitchFamily="34" charset="0"/>
                <a:ea typeface="Verdana" pitchFamily="34" charset="0"/>
                <a:cs typeface="Verdana" pitchFamily="34" charset="0"/>
              </a:rPr>
              <a:t>1.2 </a:t>
            </a:r>
            <a:r>
              <a:rPr lang="es-ES_tradnl" sz="800" dirty="0">
                <a:latin typeface="Verdana" pitchFamily="34" charset="0"/>
                <a:ea typeface="Verdana" pitchFamily="34" charset="0"/>
                <a:cs typeface="Verdana" pitchFamily="34" charset="0"/>
              </a:rPr>
              <a:t>Modelos de abajo hacia arriba (</a:t>
            </a:r>
            <a:r>
              <a:rPr lang="es-ES_tradnl" sz="800" dirty="0" err="1">
                <a:latin typeface="Verdana" pitchFamily="34" charset="0"/>
                <a:ea typeface="Verdana" pitchFamily="34" charset="0"/>
                <a:cs typeface="Verdana" pitchFamily="34" charset="0"/>
              </a:rPr>
              <a:t>bottom</a:t>
            </a:r>
            <a:r>
              <a:rPr lang="es-ES_tradnl" sz="800" dirty="0">
                <a:latin typeface="Verdana" pitchFamily="34" charset="0"/>
                <a:ea typeface="Verdana" pitchFamily="34" charset="0"/>
                <a:cs typeface="Verdana" pitchFamily="34" charset="0"/>
              </a:rPr>
              <a:t>-up</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b="1" dirty="0" smtClean="0">
                <a:latin typeface="Verdana" pitchFamily="34" charset="0"/>
                <a:ea typeface="Verdana" pitchFamily="34" charset="0"/>
                <a:cs typeface="Verdana" pitchFamily="34" charset="0"/>
              </a:rPr>
              <a:t>1.3 </a:t>
            </a:r>
            <a:r>
              <a:rPr lang="es-ES_tradnl" sz="800" dirty="0">
                <a:latin typeface="Verdana" pitchFamily="34" charset="0"/>
                <a:ea typeface="Verdana" pitchFamily="34" charset="0"/>
                <a:cs typeface="Verdana" pitchFamily="34" charset="0"/>
              </a:rPr>
              <a:t>Modelos mixtos, híbridos o mezclas</a:t>
            </a:r>
            <a:endParaRPr lang="es-CO" sz="800" b="1" dirty="0">
              <a:latin typeface="Verdana" pitchFamily="34" charset="0"/>
              <a:ea typeface="Verdana" pitchFamily="34" charset="0"/>
              <a:cs typeface="Verdana" pitchFamily="34" charset="0"/>
            </a:endParaRPr>
          </a:p>
          <a:p>
            <a:pPr lvl="0" algn="just">
              <a:spcBef>
                <a:spcPts val="0"/>
              </a:spcBef>
            </a:pPr>
            <a:r>
              <a:rPr lang="es-CO" sz="800" dirty="0" smtClean="0">
                <a:latin typeface="Verdana" pitchFamily="34" charset="0"/>
                <a:ea typeface="Verdana" pitchFamily="34" charset="0"/>
                <a:cs typeface="Verdana" pitchFamily="34" charset="0"/>
              </a:rPr>
              <a:t>2. Modelos </a:t>
            </a:r>
            <a:r>
              <a:rPr lang="es-CO" sz="800" dirty="0">
                <a:latin typeface="Verdana" pitchFamily="34" charset="0"/>
                <a:ea typeface="Verdana" pitchFamily="34" charset="0"/>
                <a:cs typeface="Verdana" pitchFamily="34" charset="0"/>
              </a:rPr>
              <a:t>de análisis de implementación y propuestas </a:t>
            </a:r>
            <a:r>
              <a:rPr lang="es-CO" sz="800" dirty="0" smtClean="0">
                <a:latin typeface="Verdana" pitchFamily="34" charset="0"/>
                <a:ea typeface="Verdana" pitchFamily="34" charset="0"/>
                <a:cs typeface="Verdana" pitchFamily="34" charset="0"/>
              </a:rPr>
              <a:t>normativas</a:t>
            </a:r>
          </a:p>
          <a:p>
            <a:pPr lvl="0" algn="just">
              <a:spcBef>
                <a:spcPts val="0"/>
              </a:spcBef>
            </a:pPr>
            <a:r>
              <a:rPr lang="es-CO" sz="800" dirty="0" smtClean="0">
                <a:latin typeface="Verdana" pitchFamily="34" charset="0"/>
                <a:ea typeface="Verdana" pitchFamily="34" charset="0"/>
                <a:cs typeface="Verdana" pitchFamily="34" charset="0"/>
              </a:rPr>
              <a:t>2.1 </a:t>
            </a:r>
            <a:r>
              <a:rPr lang="es-ES_tradnl" sz="800" dirty="0">
                <a:latin typeface="Verdana" pitchFamily="34" charset="0"/>
                <a:ea typeface="Verdana" pitchFamily="34" charset="0"/>
                <a:cs typeface="Verdana" pitchFamily="34" charset="0"/>
              </a:rPr>
              <a:t>Donald Van Mater y Carl E. van </a:t>
            </a:r>
            <a:r>
              <a:rPr lang="es-ES_tradnl" sz="800" dirty="0" err="1">
                <a:latin typeface="Verdana" pitchFamily="34" charset="0"/>
                <a:ea typeface="Verdana" pitchFamily="34" charset="0"/>
                <a:cs typeface="Verdana" pitchFamily="34" charset="0"/>
              </a:rPr>
              <a:t>Horn</a:t>
            </a:r>
            <a:r>
              <a:rPr lang="es-ES_tradnl" sz="800" dirty="0">
                <a:latin typeface="Verdana" pitchFamily="34" charset="0"/>
                <a:ea typeface="Verdana" pitchFamily="34" charset="0"/>
                <a:cs typeface="Verdana" pitchFamily="34" charset="0"/>
              </a:rPr>
              <a:t> (1975</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dirty="0" smtClean="0">
                <a:latin typeface="Verdana" pitchFamily="34" charset="0"/>
                <a:ea typeface="Verdana" pitchFamily="34" charset="0"/>
                <a:cs typeface="Verdana" pitchFamily="34" charset="0"/>
              </a:rPr>
              <a:t>2.2 Paul </a:t>
            </a:r>
            <a:r>
              <a:rPr lang="es-ES_tradnl" sz="800" dirty="0">
                <a:latin typeface="Verdana" pitchFamily="34" charset="0"/>
                <a:ea typeface="Verdana" pitchFamily="34" charset="0"/>
                <a:cs typeface="Verdana" pitchFamily="34" charset="0"/>
              </a:rPr>
              <a:t>A. </a:t>
            </a:r>
            <a:r>
              <a:rPr lang="es-ES_tradnl" sz="800" dirty="0" err="1">
                <a:latin typeface="Verdana" pitchFamily="34" charset="0"/>
                <a:ea typeface="Verdana" pitchFamily="34" charset="0"/>
                <a:cs typeface="Verdana" pitchFamily="34" charset="0"/>
              </a:rPr>
              <a:t>Sabatier</a:t>
            </a:r>
            <a:r>
              <a:rPr lang="es-ES_tradnl" sz="800" dirty="0">
                <a:latin typeface="Verdana" pitchFamily="34" charset="0"/>
                <a:ea typeface="Verdana" pitchFamily="34" charset="0"/>
                <a:cs typeface="Verdana" pitchFamily="34" charset="0"/>
              </a:rPr>
              <a:t> y Daniel A. </a:t>
            </a:r>
            <a:r>
              <a:rPr lang="es-ES_tradnl" sz="800" dirty="0" err="1">
                <a:latin typeface="Verdana" pitchFamily="34" charset="0"/>
                <a:ea typeface="Verdana" pitchFamily="34" charset="0"/>
                <a:cs typeface="Verdana" pitchFamily="34" charset="0"/>
              </a:rPr>
              <a:t>Mazmanian</a:t>
            </a:r>
            <a:r>
              <a:rPr lang="es-ES_tradnl" sz="800" dirty="0">
                <a:latin typeface="Verdana" pitchFamily="34" charset="0"/>
                <a:ea typeface="Verdana" pitchFamily="34" charset="0"/>
                <a:cs typeface="Verdana" pitchFamily="34" charset="0"/>
              </a:rPr>
              <a:t> (1979, 1986, 2000</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dirty="0" smtClean="0">
                <a:latin typeface="Verdana" pitchFamily="34" charset="0"/>
                <a:ea typeface="Verdana" pitchFamily="34" charset="0"/>
                <a:cs typeface="Verdana" pitchFamily="34" charset="0"/>
              </a:rPr>
              <a:t>2.3 Martin </a:t>
            </a:r>
            <a:r>
              <a:rPr lang="es-ES_tradnl" sz="800" dirty="0" err="1">
                <a:latin typeface="Verdana" pitchFamily="34" charset="0"/>
                <a:ea typeface="Verdana" pitchFamily="34" charset="0"/>
                <a:cs typeface="Verdana" pitchFamily="34" charset="0"/>
              </a:rPr>
              <a:t>Rein</a:t>
            </a:r>
            <a:r>
              <a:rPr lang="es-ES_tradnl" sz="800" dirty="0">
                <a:latin typeface="Verdana" pitchFamily="34" charset="0"/>
                <a:ea typeface="Verdana" pitchFamily="34" charset="0"/>
                <a:cs typeface="Verdana" pitchFamily="34" charset="0"/>
              </a:rPr>
              <a:t> y </a:t>
            </a:r>
            <a:r>
              <a:rPr lang="es-ES_tradnl" sz="800" dirty="0" err="1">
                <a:latin typeface="Verdana" pitchFamily="34" charset="0"/>
                <a:ea typeface="Verdana" pitchFamily="34" charset="0"/>
                <a:cs typeface="Verdana" pitchFamily="34" charset="0"/>
              </a:rPr>
              <a:t>Francine</a:t>
            </a:r>
            <a:r>
              <a:rPr lang="es-ES_tradnl" sz="800" dirty="0">
                <a:latin typeface="Verdana" pitchFamily="34" charset="0"/>
                <a:ea typeface="Verdana" pitchFamily="34" charset="0"/>
                <a:cs typeface="Verdana" pitchFamily="34" charset="0"/>
              </a:rPr>
              <a:t> </a:t>
            </a:r>
            <a:r>
              <a:rPr lang="es-ES_tradnl" sz="800" dirty="0" err="1">
                <a:latin typeface="Verdana" pitchFamily="34" charset="0"/>
                <a:ea typeface="Verdana" pitchFamily="34" charset="0"/>
                <a:cs typeface="Verdana" pitchFamily="34" charset="0"/>
              </a:rPr>
              <a:t>Rabinovitz</a:t>
            </a:r>
            <a:r>
              <a:rPr lang="es-ES_tradnl" sz="800" dirty="0">
                <a:latin typeface="Verdana" pitchFamily="34" charset="0"/>
                <a:ea typeface="Verdana" pitchFamily="34" charset="0"/>
                <a:cs typeface="Verdana" pitchFamily="34" charset="0"/>
              </a:rPr>
              <a:t> (1978</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dirty="0" smtClean="0">
                <a:latin typeface="Verdana" pitchFamily="34" charset="0"/>
                <a:ea typeface="Verdana" pitchFamily="34" charset="0"/>
                <a:cs typeface="Verdana" pitchFamily="34" charset="0"/>
              </a:rPr>
              <a:t>2.4 Robert </a:t>
            </a:r>
            <a:r>
              <a:rPr lang="es-ES_tradnl" sz="800" dirty="0" err="1">
                <a:latin typeface="Verdana" pitchFamily="34" charset="0"/>
                <a:ea typeface="Verdana" pitchFamily="34" charset="0"/>
                <a:cs typeface="Verdana" pitchFamily="34" charset="0"/>
              </a:rPr>
              <a:t>Stoker</a:t>
            </a:r>
            <a:r>
              <a:rPr lang="es-ES_tradnl" sz="800" dirty="0">
                <a:latin typeface="Verdana" pitchFamily="34" charset="0"/>
                <a:ea typeface="Verdana" pitchFamily="34" charset="0"/>
                <a:cs typeface="Verdana" pitchFamily="34" charset="0"/>
              </a:rPr>
              <a:t> (1989</a:t>
            </a:r>
            <a:r>
              <a:rPr lang="es-ES_tradnl" sz="800" dirty="0" smtClean="0">
                <a:latin typeface="Verdana" pitchFamily="34" charset="0"/>
                <a:ea typeface="Verdana" pitchFamily="34" charset="0"/>
                <a:cs typeface="Verdana" pitchFamily="34" charset="0"/>
              </a:rPr>
              <a:t>)</a:t>
            </a:r>
          </a:p>
          <a:p>
            <a:pPr lvl="0" algn="just">
              <a:spcBef>
                <a:spcPts val="0"/>
              </a:spcBef>
            </a:pPr>
            <a:r>
              <a:rPr lang="es-ES_tradnl" sz="800" dirty="0" smtClean="0">
                <a:latin typeface="Verdana" pitchFamily="34" charset="0"/>
                <a:ea typeface="Verdana" pitchFamily="34" charset="0"/>
                <a:cs typeface="Verdana" pitchFamily="34" charset="0"/>
              </a:rPr>
              <a:t>2.5 Modelo </a:t>
            </a:r>
            <a:r>
              <a:rPr lang="es-ES_tradnl" sz="800" dirty="0">
                <a:latin typeface="Verdana" pitchFamily="34" charset="0"/>
                <a:ea typeface="Verdana" pitchFamily="34" charset="0"/>
                <a:cs typeface="Verdana" pitchFamily="34" charset="0"/>
              </a:rPr>
              <a:t>de </a:t>
            </a:r>
            <a:r>
              <a:rPr lang="es-ES_tradnl" sz="800" dirty="0" smtClean="0">
                <a:latin typeface="Verdana" pitchFamily="34" charset="0"/>
                <a:ea typeface="Verdana" pitchFamily="34" charset="0"/>
                <a:cs typeface="Verdana" pitchFamily="34" charset="0"/>
              </a:rPr>
              <a:t>gobernanza</a:t>
            </a:r>
          </a:p>
          <a:p>
            <a:pPr lvl="0" algn="just">
              <a:spcBef>
                <a:spcPts val="0"/>
              </a:spcBef>
            </a:pPr>
            <a:r>
              <a:rPr lang="es-ES_tradnl" sz="800" dirty="0" smtClean="0">
                <a:latin typeface="Verdana" pitchFamily="34" charset="0"/>
                <a:ea typeface="Verdana" pitchFamily="34" charset="0"/>
                <a:cs typeface="Verdana" pitchFamily="34" charset="0"/>
              </a:rPr>
              <a:t>2.6 </a:t>
            </a:r>
            <a:r>
              <a:rPr lang="es-ES_tradnl" sz="800" dirty="0">
                <a:latin typeface="Verdana" pitchFamily="34" charset="0"/>
                <a:ea typeface="Verdana" pitchFamily="34" charset="0"/>
                <a:cs typeface="Verdana" pitchFamily="34" charset="0"/>
              </a:rPr>
              <a:t>El proceso de implementación como un proceso de adaptación y aprendizaje</a:t>
            </a:r>
            <a:endParaRPr lang="es-CO" sz="800" dirty="0" smtClean="0">
              <a:latin typeface="Verdana" pitchFamily="34" charset="0"/>
              <a:ea typeface="Verdana" pitchFamily="34" charset="0"/>
              <a:cs typeface="Verdana" pitchFamily="34" charset="0"/>
            </a:endParaRPr>
          </a:p>
          <a:p>
            <a:pPr algn="just">
              <a:spcBef>
                <a:spcPts val="0"/>
              </a:spcBef>
            </a:pPr>
            <a:r>
              <a:rPr lang="es-CO" sz="800" dirty="0" smtClean="0">
                <a:latin typeface="Verdana" pitchFamily="34" charset="0"/>
                <a:ea typeface="Verdana" pitchFamily="34" charset="0"/>
                <a:cs typeface="Verdana" pitchFamily="34" charset="0"/>
              </a:rPr>
              <a:t>3. Diferentes </a:t>
            </a:r>
            <a:r>
              <a:rPr lang="es-CO" sz="800" dirty="0">
                <a:latin typeface="Verdana" pitchFamily="34" charset="0"/>
                <a:ea typeface="Verdana" pitchFamily="34" charset="0"/>
                <a:cs typeface="Verdana" pitchFamily="34" charset="0"/>
              </a:rPr>
              <a:t>políticas, diferentes procesos de implementación </a:t>
            </a:r>
            <a:endParaRPr lang="es-CO" sz="800" dirty="0" smtClean="0">
              <a:latin typeface="Verdana" pitchFamily="34" charset="0"/>
              <a:ea typeface="Verdana" pitchFamily="34" charset="0"/>
              <a:cs typeface="Verdana" pitchFamily="34" charset="0"/>
            </a:endParaRPr>
          </a:p>
          <a:p>
            <a:pPr lvl="0" algn="just">
              <a:spcBef>
                <a:spcPts val="0"/>
              </a:spcBef>
            </a:pPr>
            <a:r>
              <a:rPr lang="es-CO" sz="800" dirty="0" smtClean="0">
                <a:latin typeface="Verdana" pitchFamily="34" charset="0"/>
                <a:ea typeface="Verdana" pitchFamily="34" charset="0"/>
                <a:cs typeface="Verdana" pitchFamily="34" charset="0"/>
              </a:rPr>
              <a:t>4. Reflexiones </a:t>
            </a:r>
            <a:r>
              <a:rPr lang="es-CO" sz="800" dirty="0">
                <a:latin typeface="Verdana" pitchFamily="34" charset="0"/>
                <a:ea typeface="Verdana" pitchFamily="34" charset="0"/>
                <a:cs typeface="Verdana" pitchFamily="34" charset="0"/>
              </a:rPr>
              <a:t>sobre el proceso de implementación en Colombia</a:t>
            </a:r>
            <a:endParaRPr lang="es-CO" sz="800" b="1" dirty="0">
              <a:latin typeface="Verdana" pitchFamily="34" charset="0"/>
              <a:ea typeface="Verdana" pitchFamily="34" charset="0"/>
              <a:cs typeface="Verdana" pitchFamily="34" charset="0"/>
            </a:endParaRPr>
          </a:p>
          <a:p>
            <a:pPr algn="just">
              <a:spcBef>
                <a:spcPts val="0"/>
              </a:spcBef>
            </a:pPr>
            <a:r>
              <a:rPr lang="es-CO" sz="800" b="1" dirty="0" smtClean="0">
                <a:latin typeface="Verdana" pitchFamily="34" charset="0"/>
                <a:ea typeface="Verdana" pitchFamily="34" charset="0"/>
                <a:cs typeface="Verdana" pitchFamily="34" charset="0"/>
              </a:rPr>
              <a:t>4.1</a:t>
            </a:r>
            <a:r>
              <a:rPr lang="es-ES_tradnl" sz="800" dirty="0">
                <a:latin typeface="Verdana" pitchFamily="34" charset="0"/>
                <a:ea typeface="Verdana" pitchFamily="34" charset="0"/>
                <a:cs typeface="Verdana" pitchFamily="34" charset="0"/>
              </a:rPr>
              <a:t>Cambios en los procesos de implementación</a:t>
            </a:r>
            <a:endParaRPr lang="es-CO" sz="800" b="1" dirty="0">
              <a:latin typeface="Verdana" pitchFamily="34" charset="0"/>
              <a:ea typeface="Verdana" pitchFamily="34" charset="0"/>
              <a:cs typeface="Verdana" pitchFamily="34" charset="0"/>
            </a:endParaRPr>
          </a:p>
          <a:p>
            <a:pPr lvl="0" algn="just">
              <a:spcBef>
                <a:spcPts val="0"/>
              </a:spcBef>
            </a:pPr>
            <a:r>
              <a:rPr lang="es-CO" sz="800" b="1" dirty="0" smtClean="0">
                <a:latin typeface="Verdana" pitchFamily="34" charset="0"/>
                <a:ea typeface="Verdana" pitchFamily="34" charset="0"/>
                <a:cs typeface="Verdana" pitchFamily="34" charset="0"/>
              </a:rPr>
              <a:t>4.2</a:t>
            </a:r>
            <a:r>
              <a:rPr lang="es-ES_tradnl" sz="800" dirty="0">
                <a:latin typeface="Verdana" pitchFamily="34" charset="0"/>
                <a:ea typeface="Verdana" pitchFamily="34" charset="0"/>
                <a:cs typeface="Verdana" pitchFamily="34" charset="0"/>
              </a:rPr>
              <a:t>Retos de los procesos de implementación</a:t>
            </a:r>
            <a:endParaRPr lang="es-CO" sz="800" b="1" dirty="0">
              <a:latin typeface="Verdana" pitchFamily="34" charset="0"/>
              <a:ea typeface="Verdana" pitchFamily="34" charset="0"/>
              <a:cs typeface="Verdana" pitchFamily="34" charset="0"/>
            </a:endParaRPr>
          </a:p>
          <a:p>
            <a:pPr algn="just">
              <a:spcBef>
                <a:spcPts val="0"/>
              </a:spcBef>
            </a:pPr>
            <a:endParaRPr lang="es-CO" sz="800" b="1" dirty="0">
              <a:latin typeface="Verdana" pitchFamily="34" charset="0"/>
              <a:ea typeface="Verdana" pitchFamily="34" charset="0"/>
              <a:cs typeface="Verdana" pitchFamily="34" charset="0"/>
            </a:endParaRPr>
          </a:p>
          <a:p>
            <a:pPr lvl="0" algn="just">
              <a:spcBef>
                <a:spcPts val="0"/>
              </a:spcBef>
            </a:pPr>
            <a:endParaRPr lang="es-CO" sz="800" dirty="0" smtClean="0">
              <a:latin typeface="Verdana" pitchFamily="34" charset="0"/>
              <a:ea typeface="Verdana" pitchFamily="34" charset="0"/>
              <a:cs typeface="Verdana" pitchFamily="34" charset="0"/>
            </a:endParaRPr>
          </a:p>
          <a:p>
            <a:pPr lvl="0" algn="just">
              <a:spcBef>
                <a:spcPts val="0"/>
              </a:spcBef>
            </a:pPr>
            <a:endParaRPr lang="en-US" sz="800" dirty="0"/>
          </a:p>
          <a:p>
            <a:pPr algn="just">
              <a:spcBef>
                <a:spcPts val="0"/>
              </a:spcBef>
            </a:pPr>
            <a:endParaRPr lang="en-US" sz="800" dirty="0"/>
          </a:p>
          <a:p>
            <a:pPr lvl="0" algn="ctr">
              <a:spcBef>
                <a:spcPts val="0"/>
              </a:spcBef>
            </a:pPr>
            <a:endParaRPr lang="en-US" sz="800" dirty="0"/>
          </a:p>
          <a:p>
            <a:pPr algn="just">
              <a:spcBef>
                <a:spcPts val="0"/>
              </a:spcBef>
            </a:pPr>
            <a:endParaRPr lang="es-CO" sz="800" b="1" dirty="0">
              <a:latin typeface="Verdana" pitchFamily="34" charset="0"/>
              <a:ea typeface="Verdana" pitchFamily="34" charset="0"/>
              <a:cs typeface="Verdana" pitchFamily="34" charset="0"/>
            </a:endParaRPr>
          </a:p>
          <a:p>
            <a:pPr algn="just">
              <a:spcBef>
                <a:spcPts val="0"/>
              </a:spcBef>
            </a:pPr>
            <a:endParaRPr lang="es-CO" sz="800" b="1" dirty="0">
              <a:latin typeface="Verdana" pitchFamily="34" charset="0"/>
              <a:ea typeface="Verdana" pitchFamily="34" charset="0"/>
              <a:cs typeface="Verdana" pitchFamily="34" charset="0"/>
            </a:endParaRPr>
          </a:p>
          <a:p>
            <a:pPr algn="just">
              <a:spcBef>
                <a:spcPts val="0"/>
              </a:spcBef>
            </a:pPr>
            <a:endParaRPr lang="es-CO" sz="800" dirty="0">
              <a:latin typeface="Verdana" pitchFamily="34" charset="0"/>
              <a:ea typeface="Verdana" pitchFamily="34" charset="0"/>
              <a:cs typeface="Verdana" pitchFamily="34" charset="0"/>
            </a:endParaRPr>
          </a:p>
          <a:p>
            <a:pPr algn="just">
              <a:spcBef>
                <a:spcPts val="0"/>
              </a:spcBef>
            </a:pPr>
            <a:endParaRPr lang="es-CO" sz="800" dirty="0" smtClean="0">
              <a:latin typeface="Verdana" pitchFamily="34" charset="0"/>
              <a:ea typeface="Verdana" pitchFamily="34" charset="0"/>
              <a:cs typeface="Verdana" pitchFamily="34" charset="0"/>
            </a:endParaRPr>
          </a:p>
          <a:p>
            <a:pPr algn="just">
              <a:spcBef>
                <a:spcPts val="0"/>
              </a:spcBef>
            </a:pPr>
            <a:endParaRPr lang="es-CO" sz="800" dirty="0" smtClean="0">
              <a:latin typeface="Verdana" pitchFamily="34" charset="0"/>
              <a:ea typeface="Verdana" pitchFamily="34" charset="0"/>
              <a:cs typeface="Verdana" pitchFamily="34" charset="0"/>
            </a:endParaRPr>
          </a:p>
          <a:p>
            <a:pPr algn="just">
              <a:spcBef>
                <a:spcPts val="0"/>
              </a:spcBef>
            </a:pPr>
            <a:endParaRPr lang="es-CO" sz="1000" dirty="0">
              <a:latin typeface="Verdana" panose="020B0604030504040204" pitchFamily="34" charset="0"/>
              <a:ea typeface="Verdana" panose="020B0604030504040204" pitchFamily="34" charset="0"/>
              <a:cs typeface="Verdana" panose="020B0604030504040204" pitchFamily="34" charset="0"/>
            </a:endParaRPr>
          </a:p>
          <a:p>
            <a:pPr algn="just">
              <a:spcBef>
                <a:spcPts val="0"/>
              </a:spcBef>
            </a:pPr>
            <a:endParaRPr lang="es-CO"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Marcador de texto 1"/>
          <p:cNvSpPr>
            <a:spLocks noGrp="1"/>
          </p:cNvSpPr>
          <p:nvPr>
            <p:ph type="body" sz="half" idx="20"/>
          </p:nvPr>
        </p:nvSpPr>
        <p:spPr>
          <a:xfrm>
            <a:off x="148236" y="868517"/>
            <a:ext cx="3944470" cy="1409320"/>
          </a:xfrm>
          <a:prstGeom prst="rect">
            <a:avLst/>
          </a:prstGeom>
          <a:ln>
            <a:noFill/>
          </a:ln>
        </p:spPr>
        <p:txBody>
          <a:bodyPr/>
          <a:lstStyle>
            <a:lvl1pPr>
              <a:defRPr baseline="0"/>
            </a:lvl1pPr>
          </a:lstStyle>
          <a:p>
            <a:pPr marL="171450" indent="-171450">
              <a:buFont typeface="Arial" panose="020B0604020202020204" pitchFamily="34" charset="0"/>
              <a:buChar char="•"/>
            </a:pPr>
            <a:r>
              <a:rPr lang="es-CO" sz="800" dirty="0">
                <a:solidFill>
                  <a:srgbClr val="1AC4C4"/>
                </a:solidFill>
                <a:latin typeface="Verdana" pitchFamily="34" charset="0"/>
                <a:ea typeface="Verdana" pitchFamily="34" charset="0"/>
                <a:cs typeface="Verdana" pitchFamily="34" charset="0"/>
              </a:rPr>
              <a:t>En </a:t>
            </a:r>
            <a:r>
              <a:rPr lang="es-CO" sz="800" dirty="0" smtClean="0">
                <a:solidFill>
                  <a:srgbClr val="1AC4C4"/>
                </a:solidFill>
                <a:latin typeface="Verdana" pitchFamily="34" charset="0"/>
                <a:ea typeface="Verdana" pitchFamily="34" charset="0"/>
                <a:cs typeface="Verdana" pitchFamily="34" charset="0"/>
              </a:rPr>
              <a:t>el recurso elegido se </a:t>
            </a:r>
            <a:r>
              <a:rPr lang="es-CO" sz="800" dirty="0">
                <a:solidFill>
                  <a:srgbClr val="1AC4C4"/>
                </a:solidFill>
                <a:latin typeface="Verdana" pitchFamily="34" charset="0"/>
                <a:ea typeface="Verdana" pitchFamily="34" charset="0"/>
                <a:cs typeface="Verdana" pitchFamily="34" charset="0"/>
              </a:rPr>
              <a:t>debe escribir el nombre </a:t>
            </a:r>
            <a:r>
              <a:rPr lang="es-CO" sz="800" dirty="0" smtClean="0">
                <a:solidFill>
                  <a:srgbClr val="1AC4C4"/>
                </a:solidFill>
                <a:latin typeface="Verdana" pitchFamily="34" charset="0"/>
                <a:ea typeface="Verdana" pitchFamily="34" charset="0"/>
                <a:cs typeface="Verdana" pitchFamily="34" charset="0"/>
              </a:rPr>
              <a:t>del programa académico, </a:t>
            </a:r>
            <a:r>
              <a:rPr lang="es-CO" sz="800" dirty="0">
                <a:solidFill>
                  <a:srgbClr val="1AC4C4"/>
                </a:solidFill>
                <a:latin typeface="Verdana" pitchFamily="34" charset="0"/>
                <a:ea typeface="Verdana" pitchFamily="34" charset="0"/>
                <a:cs typeface="Verdana" pitchFamily="34" charset="0"/>
              </a:rPr>
              <a:t>la asignatura y la unidad.</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Incluir </a:t>
            </a:r>
            <a:r>
              <a:rPr lang="es-CO" sz="800" dirty="0">
                <a:solidFill>
                  <a:srgbClr val="1AC4C4"/>
                </a:solidFill>
                <a:latin typeface="Verdana" pitchFamily="34" charset="0"/>
                <a:ea typeface="Verdana" pitchFamily="34" charset="0"/>
                <a:cs typeface="Verdana" pitchFamily="34" charset="0"/>
              </a:rPr>
              <a:t>los botones de competencias y objetivos de aprendizaje al igual que los enlaces externos.</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Los </a:t>
            </a:r>
            <a:r>
              <a:rPr lang="es-CO" sz="800" dirty="0">
                <a:solidFill>
                  <a:srgbClr val="1AC4C4"/>
                </a:solidFill>
                <a:latin typeface="Verdana" pitchFamily="34" charset="0"/>
                <a:ea typeface="Verdana" pitchFamily="34" charset="0"/>
                <a:cs typeface="Verdana" pitchFamily="34" charset="0"/>
              </a:rPr>
              <a:t>textos en rojo son instrucciones para el diseñador gráfico.</a:t>
            </a:r>
          </a:p>
          <a:p>
            <a:pPr marL="171450" indent="-171450">
              <a:buFont typeface="Arial" panose="020B0604020202020204" pitchFamily="34" charset="0"/>
              <a:buChar char="•"/>
            </a:pPr>
            <a:r>
              <a:rPr lang="es-CO" sz="800" dirty="0" smtClean="0">
                <a:solidFill>
                  <a:srgbClr val="1AC4C4"/>
                </a:solidFill>
                <a:latin typeface="Verdana" pitchFamily="34" charset="0"/>
                <a:ea typeface="Verdana" pitchFamily="34" charset="0"/>
                <a:cs typeface="Verdana" pitchFamily="34" charset="0"/>
              </a:rPr>
              <a:t>Tener </a:t>
            </a:r>
            <a:r>
              <a:rPr lang="es-CO" sz="800" dirty="0">
                <a:solidFill>
                  <a:srgbClr val="1AC4C4"/>
                </a:solidFill>
                <a:latin typeface="Verdana" pitchFamily="34" charset="0"/>
                <a:ea typeface="Verdana" pitchFamily="34" charset="0"/>
                <a:cs typeface="Verdana" pitchFamily="34" charset="0"/>
              </a:rPr>
              <a:t>en cuenta que la población </a:t>
            </a:r>
            <a:r>
              <a:rPr lang="es-CO" sz="800" dirty="0" smtClean="0">
                <a:solidFill>
                  <a:srgbClr val="1AC4C4"/>
                </a:solidFill>
                <a:latin typeface="Verdana" pitchFamily="34" charset="0"/>
                <a:ea typeface="Verdana" pitchFamily="34" charset="0"/>
                <a:cs typeface="Verdana" pitchFamily="34" charset="0"/>
              </a:rPr>
              <a:t>objetivo a la que se dirigen los recursos digitales de la ESAP son estudiantes de pregrado, postgrado y funcionarios públicos. </a:t>
            </a:r>
            <a:endParaRPr lang="es-CO" sz="800" dirty="0">
              <a:solidFill>
                <a:srgbClr val="1AC4C4"/>
              </a:solidFill>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s-CO" sz="1050" dirty="0">
              <a:solidFill>
                <a:srgbClr val="1AC4C4"/>
              </a:solidFill>
              <a:latin typeface="Arial" panose="020B0604020202020204" pitchFamily="34" charset="0"/>
              <a:cs typeface="Arial" panose="020B0604020202020204" pitchFamily="34" charset="0"/>
            </a:endParaRPr>
          </a:p>
        </p:txBody>
      </p:sp>
      <p:sp>
        <p:nvSpPr>
          <p:cNvPr id="21" name="CuadroTexto 20"/>
          <p:cNvSpPr txBox="1"/>
          <p:nvPr/>
        </p:nvSpPr>
        <p:spPr>
          <a:xfrm>
            <a:off x="4472204" y="820382"/>
            <a:ext cx="7428643" cy="246221"/>
          </a:xfrm>
          <a:prstGeom prst="rect">
            <a:avLst/>
          </a:prstGeom>
          <a:noFill/>
        </p:spPr>
        <p:txBody>
          <a:bodyPr wrap="square" rtlCol="0">
            <a:spAutoFit/>
          </a:bodyPr>
          <a:lstStyle/>
          <a:p>
            <a:pPr lvl="0" algn="ctr"/>
            <a:r>
              <a:rPr lang="es-CO" sz="1000" b="1" dirty="0"/>
              <a:t>Unidad didáctica </a:t>
            </a:r>
            <a:r>
              <a:rPr lang="es-ES_tradnl" sz="1000" b="1" dirty="0"/>
              <a:t>2</a:t>
            </a:r>
            <a:r>
              <a:rPr lang="es-ES_tradnl" sz="1000" b="1" dirty="0" smtClean="0"/>
              <a:t>. Implementación de políticas </a:t>
            </a:r>
            <a:endParaRPr lang="es-CO" sz="1000" dirty="0"/>
          </a:p>
        </p:txBody>
      </p:sp>
      <p:sp>
        <p:nvSpPr>
          <p:cNvPr id="34" name="CuadroTexto 33"/>
          <p:cNvSpPr txBox="1"/>
          <p:nvPr/>
        </p:nvSpPr>
        <p:spPr>
          <a:xfrm>
            <a:off x="5241793" y="6078087"/>
            <a:ext cx="5290679" cy="369332"/>
          </a:xfrm>
          <a:prstGeom prst="rect">
            <a:avLst/>
          </a:prstGeom>
          <a:noFill/>
        </p:spPr>
        <p:txBody>
          <a:bodyPr wrap="square" rtlCol="0">
            <a:spAutoFit/>
          </a:bodyPr>
          <a:lstStyle/>
          <a:p>
            <a:r>
              <a:rPr lang="es-CO" dirty="0" smtClean="0"/>
              <a:t>Identificador de imagen:</a:t>
            </a:r>
            <a:endParaRPr lang="es-CO" dirty="0"/>
          </a:p>
        </p:txBody>
      </p:sp>
      <p:sp>
        <p:nvSpPr>
          <p:cNvPr id="8" name="CuadroTexto 7"/>
          <p:cNvSpPr txBox="1"/>
          <p:nvPr/>
        </p:nvSpPr>
        <p:spPr>
          <a:xfrm rot="2721921">
            <a:off x="5339487" y="1579415"/>
            <a:ext cx="1290200" cy="338554"/>
          </a:xfrm>
          <a:prstGeom prst="rect">
            <a:avLst/>
          </a:prstGeom>
          <a:solidFill>
            <a:srgbClr val="FFC000"/>
          </a:solidFill>
        </p:spPr>
        <p:txBody>
          <a:bodyPr wrap="square" rtlCol="0">
            <a:spAutoFit/>
          </a:bodyPr>
          <a:lstStyle/>
          <a:p>
            <a:pPr lvl="0" algn="just">
              <a:spcBef>
                <a:spcPts val="0"/>
              </a:spcBef>
            </a:pPr>
            <a:r>
              <a:rPr lang="es-CO" sz="800" dirty="0" smtClean="0">
                <a:latin typeface="Verdana" pitchFamily="34" charset="0"/>
                <a:ea typeface="Verdana" pitchFamily="34" charset="0"/>
                <a:cs typeface="Verdana" pitchFamily="34" charset="0"/>
              </a:rPr>
              <a:t>Implementación </a:t>
            </a:r>
          </a:p>
          <a:p>
            <a:pPr lvl="0" algn="just">
              <a:spcBef>
                <a:spcPts val="0"/>
              </a:spcBef>
            </a:pPr>
            <a:r>
              <a:rPr lang="es-CO" sz="800" dirty="0" smtClean="0">
                <a:latin typeface="Verdana" pitchFamily="34" charset="0"/>
                <a:ea typeface="Verdana" pitchFamily="34" charset="0"/>
                <a:cs typeface="Verdana" pitchFamily="34" charset="0"/>
              </a:rPr>
              <a:t>de </a:t>
            </a:r>
            <a:r>
              <a:rPr lang="es-CO" sz="800" dirty="0">
                <a:latin typeface="Verdana" pitchFamily="34" charset="0"/>
                <a:ea typeface="Verdana" pitchFamily="34" charset="0"/>
                <a:cs typeface="Verdana" pitchFamily="34" charset="0"/>
              </a:rPr>
              <a:t>políticas púbicas.</a:t>
            </a:r>
          </a:p>
        </p:txBody>
      </p:sp>
      <p:sp>
        <p:nvSpPr>
          <p:cNvPr id="31" name="CuadroTexto 27"/>
          <p:cNvSpPr txBox="1"/>
          <p:nvPr/>
        </p:nvSpPr>
        <p:spPr>
          <a:xfrm rot="18888085">
            <a:off x="8668284" y="2130349"/>
            <a:ext cx="1362681" cy="461665"/>
          </a:xfrm>
          <a:prstGeom prst="rect">
            <a:avLst/>
          </a:prstGeom>
          <a:solidFill>
            <a:srgbClr val="FFC000"/>
          </a:solidFill>
        </p:spPr>
        <p:txBody>
          <a:bodyPr wrap="square" rtlCol="0">
            <a:spAutoFit/>
          </a:bodyPr>
          <a:lstStyle/>
          <a:p>
            <a:pPr lvl="0" algn="ctr"/>
            <a:r>
              <a:rPr lang="es-CO" sz="800" dirty="0">
                <a:latin typeface="Verdana" pitchFamily="34" charset="0"/>
                <a:ea typeface="Verdana" pitchFamily="34" charset="0"/>
                <a:cs typeface="Verdana" pitchFamily="34" charset="0"/>
              </a:rPr>
              <a:t>Modelos de análisis de implementación y propuestas </a:t>
            </a:r>
            <a:r>
              <a:rPr lang="es-CO" sz="800" dirty="0" smtClean="0">
                <a:latin typeface="Verdana" pitchFamily="34" charset="0"/>
                <a:ea typeface="Verdana" pitchFamily="34" charset="0"/>
                <a:cs typeface="Verdana" pitchFamily="34" charset="0"/>
              </a:rPr>
              <a:t>normativas</a:t>
            </a:r>
            <a:endParaRPr lang="es-CO" sz="800" b="1" dirty="0">
              <a:latin typeface="Verdana" pitchFamily="34" charset="0"/>
              <a:ea typeface="Verdana" pitchFamily="34" charset="0"/>
              <a:cs typeface="Verdana" pitchFamily="34" charset="0"/>
            </a:endParaRPr>
          </a:p>
        </p:txBody>
      </p:sp>
      <p:pic>
        <p:nvPicPr>
          <p:cNvPr id="35" name="Imagen 5"/>
          <p:cNvPicPr>
            <a:picLocks noChangeAspect="1"/>
          </p:cNvPicPr>
          <p:nvPr/>
        </p:nvPicPr>
        <p:blipFill rotWithShape="1">
          <a:blip r:embed="rId3"/>
          <a:srcRect l="25707" t="50222" r="69189" b="39852"/>
          <a:stretch/>
        </p:blipFill>
        <p:spPr>
          <a:xfrm>
            <a:off x="12815602" y="3097595"/>
            <a:ext cx="205320" cy="224595"/>
          </a:xfrm>
          <a:prstGeom prst="rect">
            <a:avLst/>
          </a:prstGeom>
        </p:spPr>
      </p:pic>
      <p:pic>
        <p:nvPicPr>
          <p:cNvPr id="38" name="Imagen 5"/>
          <p:cNvPicPr>
            <a:picLocks noChangeAspect="1"/>
          </p:cNvPicPr>
          <p:nvPr/>
        </p:nvPicPr>
        <p:blipFill rotWithShape="1">
          <a:blip r:embed="rId3"/>
          <a:srcRect l="25707" t="50222" r="69189" b="39852"/>
          <a:stretch/>
        </p:blipFill>
        <p:spPr>
          <a:xfrm>
            <a:off x="4222405" y="2738866"/>
            <a:ext cx="205320" cy="224595"/>
          </a:xfrm>
          <a:prstGeom prst="rect">
            <a:avLst/>
          </a:prstGeom>
        </p:spPr>
      </p:pic>
      <p:pic>
        <p:nvPicPr>
          <p:cNvPr id="39" name="Imagen 5"/>
          <p:cNvPicPr>
            <a:picLocks noChangeAspect="1"/>
          </p:cNvPicPr>
          <p:nvPr/>
        </p:nvPicPr>
        <p:blipFill rotWithShape="1">
          <a:blip r:embed="rId3"/>
          <a:srcRect l="25707" t="50222" r="69189" b="39852"/>
          <a:stretch/>
        </p:blipFill>
        <p:spPr>
          <a:xfrm>
            <a:off x="4802694" y="3073662"/>
            <a:ext cx="205320" cy="224595"/>
          </a:xfrm>
          <a:prstGeom prst="rect">
            <a:avLst/>
          </a:prstGeom>
        </p:spPr>
      </p:pic>
      <p:pic>
        <p:nvPicPr>
          <p:cNvPr id="41" name="Imagen 5"/>
          <p:cNvPicPr>
            <a:picLocks noChangeAspect="1"/>
          </p:cNvPicPr>
          <p:nvPr/>
        </p:nvPicPr>
        <p:blipFill rotWithShape="1">
          <a:blip r:embed="rId3"/>
          <a:srcRect l="25707" t="50222" r="69189" b="39852"/>
          <a:stretch/>
        </p:blipFill>
        <p:spPr>
          <a:xfrm>
            <a:off x="12815602" y="2677520"/>
            <a:ext cx="205320" cy="224595"/>
          </a:xfrm>
          <a:prstGeom prst="rect">
            <a:avLst/>
          </a:prstGeom>
        </p:spPr>
      </p:pic>
      <p:sp>
        <p:nvSpPr>
          <p:cNvPr id="43" name="CuadroTexto 27"/>
          <p:cNvSpPr txBox="1"/>
          <p:nvPr/>
        </p:nvSpPr>
        <p:spPr>
          <a:xfrm rot="2527892">
            <a:off x="8440033" y="4746673"/>
            <a:ext cx="1600000" cy="461665"/>
          </a:xfrm>
          <a:prstGeom prst="rect">
            <a:avLst/>
          </a:prstGeom>
          <a:solidFill>
            <a:srgbClr val="FFC000"/>
          </a:solidFill>
        </p:spPr>
        <p:txBody>
          <a:bodyPr wrap="square" rtlCol="0">
            <a:spAutoFit/>
          </a:bodyPr>
          <a:lstStyle/>
          <a:p>
            <a:pPr lvl="0"/>
            <a:r>
              <a:rPr lang="es-CO" sz="800" dirty="0" smtClean="0">
                <a:latin typeface="Verdana" pitchFamily="34" charset="0"/>
                <a:ea typeface="Verdana" pitchFamily="34" charset="0"/>
                <a:cs typeface="Verdana" pitchFamily="34" charset="0"/>
              </a:rPr>
              <a:t>Reflexiones </a:t>
            </a:r>
            <a:r>
              <a:rPr lang="es-CO" sz="800" dirty="0">
                <a:latin typeface="Verdana" pitchFamily="34" charset="0"/>
                <a:ea typeface="Verdana" pitchFamily="34" charset="0"/>
                <a:cs typeface="Verdana" pitchFamily="34" charset="0"/>
              </a:rPr>
              <a:t>sobre el proceso de implementación en Colombia</a:t>
            </a:r>
            <a:endParaRPr lang="es-CO" sz="800" b="1" dirty="0">
              <a:latin typeface="Verdana" pitchFamily="34" charset="0"/>
              <a:ea typeface="Verdana" pitchFamily="34" charset="0"/>
              <a:cs typeface="Verdana" pitchFamily="34" charset="0"/>
            </a:endParaRPr>
          </a:p>
        </p:txBody>
      </p:sp>
      <p:sp>
        <p:nvSpPr>
          <p:cNvPr id="44" name="CuadroTexto 27"/>
          <p:cNvSpPr txBox="1"/>
          <p:nvPr/>
        </p:nvSpPr>
        <p:spPr>
          <a:xfrm>
            <a:off x="7685885" y="4269619"/>
            <a:ext cx="467137" cy="707886"/>
          </a:xfrm>
          <a:prstGeom prst="rect">
            <a:avLst/>
          </a:prstGeom>
          <a:solidFill>
            <a:schemeClr val="bg1">
              <a:lumMod val="75000"/>
            </a:schemeClr>
          </a:solidFill>
        </p:spPr>
        <p:txBody>
          <a:bodyPr wrap="square" rtlCol="0">
            <a:spAutoFit/>
          </a:bodyPr>
          <a:lstStyle/>
          <a:p>
            <a:pPr algn="ctr"/>
            <a:endParaRPr lang="es-CO" sz="800" b="1" dirty="0" smtClean="0">
              <a:latin typeface="Verdana" pitchFamily="34" charset="0"/>
              <a:ea typeface="Verdana" pitchFamily="34" charset="0"/>
              <a:cs typeface="Verdana" pitchFamily="34" charset="0"/>
            </a:endParaRPr>
          </a:p>
          <a:p>
            <a:pPr algn="ctr"/>
            <a:endParaRPr lang="es-CO" sz="800" b="1" dirty="0">
              <a:latin typeface="Verdana" pitchFamily="34" charset="0"/>
              <a:ea typeface="Verdana" pitchFamily="34" charset="0"/>
              <a:cs typeface="Verdana" pitchFamily="34" charset="0"/>
            </a:endParaRPr>
          </a:p>
          <a:p>
            <a:pPr algn="ctr"/>
            <a:endParaRPr lang="es-CO" sz="800" b="1" dirty="0" smtClean="0">
              <a:latin typeface="Verdana" pitchFamily="34" charset="0"/>
              <a:ea typeface="Verdana" pitchFamily="34" charset="0"/>
              <a:cs typeface="Verdana" pitchFamily="34" charset="0"/>
            </a:endParaRPr>
          </a:p>
          <a:p>
            <a:pPr algn="ctr"/>
            <a:endParaRPr lang="es-CO" sz="800" b="1" dirty="0">
              <a:latin typeface="Verdana" pitchFamily="34" charset="0"/>
              <a:ea typeface="Verdana" pitchFamily="34" charset="0"/>
              <a:cs typeface="Verdana" pitchFamily="34" charset="0"/>
            </a:endParaRPr>
          </a:p>
          <a:p>
            <a:pPr algn="ctr"/>
            <a:endParaRPr lang="es-CO" sz="800" b="1" dirty="0">
              <a:latin typeface="Verdana" pitchFamily="34" charset="0"/>
              <a:ea typeface="Verdana" pitchFamily="34" charset="0"/>
              <a:cs typeface="Verdana" pitchFamily="34" charset="0"/>
            </a:endParaRPr>
          </a:p>
        </p:txBody>
      </p:sp>
      <p:sp>
        <p:nvSpPr>
          <p:cNvPr id="45" name="CuadroTexto 27"/>
          <p:cNvSpPr txBox="1"/>
          <p:nvPr/>
        </p:nvSpPr>
        <p:spPr>
          <a:xfrm rot="19080588">
            <a:off x="4852895" y="5696747"/>
            <a:ext cx="1890548" cy="338554"/>
          </a:xfrm>
          <a:prstGeom prst="rect">
            <a:avLst/>
          </a:prstGeom>
          <a:solidFill>
            <a:srgbClr val="FFC000"/>
          </a:solidFill>
        </p:spPr>
        <p:txBody>
          <a:bodyPr wrap="square" rtlCol="0">
            <a:spAutoFit/>
          </a:bodyPr>
          <a:lstStyle/>
          <a:p>
            <a:pPr lvl="0"/>
            <a:r>
              <a:rPr lang="es-CO" sz="800" dirty="0">
                <a:latin typeface="Verdana" pitchFamily="34" charset="0"/>
                <a:ea typeface="Verdana" pitchFamily="34" charset="0"/>
                <a:cs typeface="Verdana" pitchFamily="34" charset="0"/>
              </a:rPr>
              <a:t>Diferentes políticas, diferentes procesos de implementación</a:t>
            </a:r>
            <a:endParaRPr lang="es-CO" sz="8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8 Elipse"/>
          <p:cNvSpPr/>
          <p:nvPr/>
        </p:nvSpPr>
        <p:spPr>
          <a:xfrm>
            <a:off x="5410893" y="3185960"/>
            <a:ext cx="1893371" cy="113549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8 Elipse"/>
          <p:cNvSpPr/>
          <p:nvPr/>
        </p:nvSpPr>
        <p:spPr>
          <a:xfrm>
            <a:off x="7257426" y="1484314"/>
            <a:ext cx="1591952" cy="113317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60 Elipse"/>
          <p:cNvSpPr/>
          <p:nvPr/>
        </p:nvSpPr>
        <p:spPr>
          <a:xfrm>
            <a:off x="8656542" y="3143250"/>
            <a:ext cx="1729911" cy="122017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61 Elipse"/>
          <p:cNvSpPr/>
          <p:nvPr/>
        </p:nvSpPr>
        <p:spPr>
          <a:xfrm>
            <a:off x="7087977" y="4938129"/>
            <a:ext cx="1598309" cy="10041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Imagen 5"/>
          <p:cNvPicPr>
            <a:picLocks noChangeAspect="1"/>
          </p:cNvPicPr>
          <p:nvPr/>
        </p:nvPicPr>
        <p:blipFill rotWithShape="1">
          <a:blip r:embed="rId3"/>
          <a:srcRect l="25707" t="50222" r="69189" b="39852"/>
          <a:stretch/>
        </p:blipFill>
        <p:spPr>
          <a:xfrm>
            <a:off x="8153022" y="5942257"/>
            <a:ext cx="205320" cy="224595"/>
          </a:xfrm>
          <a:prstGeom prst="rect">
            <a:avLst/>
          </a:prstGeom>
        </p:spPr>
      </p:pic>
      <p:pic>
        <p:nvPicPr>
          <p:cNvPr id="42" name="Imagen 5"/>
          <p:cNvPicPr>
            <a:picLocks noChangeAspect="1"/>
          </p:cNvPicPr>
          <p:nvPr/>
        </p:nvPicPr>
        <p:blipFill rotWithShape="1">
          <a:blip r:embed="rId3"/>
          <a:srcRect l="25707" t="50222" r="69189" b="39852"/>
          <a:stretch/>
        </p:blipFill>
        <p:spPr>
          <a:xfrm>
            <a:off x="5492586" y="3641038"/>
            <a:ext cx="205320" cy="224595"/>
          </a:xfrm>
          <a:prstGeom prst="rect">
            <a:avLst/>
          </a:prstGeom>
        </p:spPr>
      </p:pic>
      <p:pic>
        <p:nvPicPr>
          <p:cNvPr id="51" name="Imagen 5"/>
          <p:cNvPicPr>
            <a:picLocks noChangeAspect="1"/>
          </p:cNvPicPr>
          <p:nvPr/>
        </p:nvPicPr>
        <p:blipFill rotWithShape="1">
          <a:blip r:embed="rId3"/>
          <a:srcRect l="25707" t="50222" r="69189" b="39852"/>
          <a:stretch/>
        </p:blipFill>
        <p:spPr>
          <a:xfrm>
            <a:off x="12896044" y="2233500"/>
            <a:ext cx="205320" cy="224595"/>
          </a:xfrm>
          <a:prstGeom prst="rect">
            <a:avLst/>
          </a:prstGeom>
        </p:spPr>
      </p:pic>
      <p:pic>
        <p:nvPicPr>
          <p:cNvPr id="52" name="Imagen 5"/>
          <p:cNvPicPr>
            <a:picLocks noChangeAspect="1"/>
          </p:cNvPicPr>
          <p:nvPr/>
        </p:nvPicPr>
        <p:blipFill rotWithShape="1">
          <a:blip r:embed="rId3"/>
          <a:srcRect l="25707" t="50222" r="69189" b="39852"/>
          <a:stretch/>
        </p:blipFill>
        <p:spPr>
          <a:xfrm>
            <a:off x="12818532" y="3559077"/>
            <a:ext cx="205320" cy="224595"/>
          </a:xfrm>
          <a:prstGeom prst="rect">
            <a:avLst/>
          </a:prstGeom>
        </p:spPr>
      </p:pic>
      <p:pic>
        <p:nvPicPr>
          <p:cNvPr id="53" name="Imagen 5"/>
          <p:cNvPicPr>
            <a:picLocks noChangeAspect="1"/>
          </p:cNvPicPr>
          <p:nvPr/>
        </p:nvPicPr>
        <p:blipFill rotWithShape="1">
          <a:blip r:embed="rId3"/>
          <a:srcRect l="25707" t="50222" r="69189" b="39852"/>
          <a:stretch/>
        </p:blipFill>
        <p:spPr>
          <a:xfrm>
            <a:off x="12918262" y="1714247"/>
            <a:ext cx="205320" cy="224595"/>
          </a:xfrm>
          <a:prstGeom prst="rect">
            <a:avLst/>
          </a:prstGeom>
        </p:spPr>
      </p:pic>
      <p:pic>
        <p:nvPicPr>
          <p:cNvPr id="1030" name="Picture 6" descr="Monigote con una lupa gigante y un simbolo de interrogación azul Foto Grat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9413" y="4704454"/>
            <a:ext cx="458094" cy="6103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Vector conceptual de negocios Vector Grati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9519" y="1142531"/>
            <a:ext cx="571716" cy="571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bre de negocios con un portátil Vector Grati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78301" y="915955"/>
            <a:ext cx="852473" cy="6386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plementati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7641" y="5530765"/>
            <a:ext cx="566789" cy="5919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12 Conector angular"/>
          <p:cNvCxnSpPr/>
          <p:nvPr/>
        </p:nvCxnSpPr>
        <p:spPr>
          <a:xfrm rot="5400000">
            <a:off x="5303401" y="1997415"/>
            <a:ext cx="472694" cy="3751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p:nvPr/>
        </p:nvCxnSpPr>
        <p:spPr>
          <a:xfrm rot="5400000">
            <a:off x="5678573" y="2303297"/>
            <a:ext cx="472694" cy="3751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p:nvPr/>
        </p:nvCxnSpPr>
        <p:spPr>
          <a:xfrm rot="5400000">
            <a:off x="6033572" y="2653671"/>
            <a:ext cx="711173" cy="3751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Conector angular"/>
          <p:cNvCxnSpPr/>
          <p:nvPr/>
        </p:nvCxnSpPr>
        <p:spPr>
          <a:xfrm>
            <a:off x="10278301" y="1701210"/>
            <a:ext cx="724076" cy="139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40" name="Imagen 5"/>
          <p:cNvPicPr>
            <a:picLocks noChangeAspect="1"/>
          </p:cNvPicPr>
          <p:nvPr/>
        </p:nvPicPr>
        <p:blipFill rotWithShape="1">
          <a:blip r:embed="rId3"/>
          <a:srcRect l="25707" t="50222" r="69189" b="39852"/>
          <a:stretch/>
        </p:blipFill>
        <p:spPr>
          <a:xfrm>
            <a:off x="12854143" y="4005482"/>
            <a:ext cx="205320" cy="224595"/>
          </a:xfrm>
          <a:prstGeom prst="rect">
            <a:avLst/>
          </a:prstGeom>
        </p:spPr>
      </p:pic>
      <p:cxnSp>
        <p:nvCxnSpPr>
          <p:cNvPr id="56" name="55 Conector angular"/>
          <p:cNvCxnSpPr/>
          <p:nvPr/>
        </p:nvCxnSpPr>
        <p:spPr>
          <a:xfrm>
            <a:off x="10198460" y="2140323"/>
            <a:ext cx="803917" cy="1863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angular"/>
          <p:cNvCxnSpPr/>
          <p:nvPr/>
        </p:nvCxnSpPr>
        <p:spPr>
          <a:xfrm>
            <a:off x="9855102" y="2398300"/>
            <a:ext cx="1147275" cy="3289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57 Conector angular"/>
          <p:cNvCxnSpPr/>
          <p:nvPr/>
        </p:nvCxnSpPr>
        <p:spPr>
          <a:xfrm>
            <a:off x="9656550" y="2575850"/>
            <a:ext cx="900561" cy="5537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59 Conector angular"/>
          <p:cNvCxnSpPr/>
          <p:nvPr/>
        </p:nvCxnSpPr>
        <p:spPr>
          <a:xfrm>
            <a:off x="9349624" y="2852733"/>
            <a:ext cx="1254788" cy="8473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p:nvPr/>
        </p:nvCxnSpPr>
        <p:spPr>
          <a:xfrm>
            <a:off x="9202200" y="3090238"/>
            <a:ext cx="1438139" cy="1000943"/>
          </a:xfrm>
          <a:prstGeom prst="bentConnector3">
            <a:avLst>
              <a:gd name="adj1" fmla="val 260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63 Conector angular"/>
          <p:cNvCxnSpPr/>
          <p:nvPr/>
        </p:nvCxnSpPr>
        <p:spPr>
          <a:xfrm>
            <a:off x="6931412" y="5167150"/>
            <a:ext cx="428674" cy="2730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48" name="Imagen 5"/>
          <p:cNvPicPr>
            <a:picLocks noChangeAspect="1"/>
          </p:cNvPicPr>
          <p:nvPr/>
        </p:nvPicPr>
        <p:blipFill rotWithShape="1">
          <a:blip r:embed="rId3"/>
          <a:srcRect l="25707" t="50222" r="69189" b="39852"/>
          <a:stretch/>
        </p:blipFill>
        <p:spPr>
          <a:xfrm>
            <a:off x="8447191" y="5405082"/>
            <a:ext cx="205320" cy="224595"/>
          </a:xfrm>
          <a:prstGeom prst="rect">
            <a:avLst/>
          </a:prstGeom>
        </p:spPr>
      </p:pic>
      <p:cxnSp>
        <p:nvCxnSpPr>
          <p:cNvPr id="65" name="64 Conector angular"/>
          <p:cNvCxnSpPr/>
          <p:nvPr/>
        </p:nvCxnSpPr>
        <p:spPr>
          <a:xfrm>
            <a:off x="6510904" y="5629677"/>
            <a:ext cx="606752" cy="2363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CuadroTexto 7"/>
          <p:cNvSpPr txBox="1"/>
          <p:nvPr/>
        </p:nvSpPr>
        <p:spPr>
          <a:xfrm>
            <a:off x="4233729" y="2419453"/>
            <a:ext cx="1290200" cy="307777"/>
          </a:xfrm>
          <a:prstGeom prst="rect">
            <a:avLst/>
          </a:prstGeom>
          <a:solidFill>
            <a:srgbClr val="FFC000"/>
          </a:solidFill>
        </p:spPr>
        <p:txBody>
          <a:bodyPr wrap="square" rtlCol="0">
            <a:spAutoFit/>
          </a:bodyPr>
          <a:lstStyle/>
          <a:p>
            <a:pPr algn="just"/>
            <a:r>
              <a:rPr lang="es-ES_tradnl" sz="700" dirty="0">
                <a:latin typeface="Verdana" pitchFamily="34" charset="0"/>
                <a:ea typeface="Verdana" pitchFamily="34" charset="0"/>
                <a:cs typeface="Verdana" pitchFamily="34" charset="0"/>
              </a:rPr>
              <a:t>Enfoques de arriba hacia abajo (top-</a:t>
            </a:r>
            <a:r>
              <a:rPr lang="es-ES_tradnl" sz="700" dirty="0" err="1">
                <a:latin typeface="Verdana" pitchFamily="34" charset="0"/>
                <a:ea typeface="Verdana" pitchFamily="34" charset="0"/>
                <a:cs typeface="Verdana" pitchFamily="34" charset="0"/>
              </a:rPr>
              <a:t>down</a:t>
            </a:r>
            <a:r>
              <a:rPr lang="es-ES_tradnl" sz="700" dirty="0" smtClean="0">
                <a:latin typeface="Verdana" pitchFamily="34" charset="0"/>
                <a:ea typeface="Verdana" pitchFamily="34" charset="0"/>
                <a:cs typeface="Verdana" pitchFamily="34" charset="0"/>
              </a:rPr>
              <a:t>)</a:t>
            </a:r>
            <a:endParaRPr lang="es-ES_tradnl" sz="700" dirty="0">
              <a:latin typeface="Verdana" pitchFamily="34" charset="0"/>
              <a:ea typeface="Verdana" pitchFamily="34" charset="0"/>
              <a:cs typeface="Verdana" pitchFamily="34" charset="0"/>
            </a:endParaRPr>
          </a:p>
        </p:txBody>
      </p:sp>
      <p:sp>
        <p:nvSpPr>
          <p:cNvPr id="67" name="CuadroTexto 7"/>
          <p:cNvSpPr txBox="1"/>
          <p:nvPr/>
        </p:nvSpPr>
        <p:spPr>
          <a:xfrm>
            <a:off x="4765793" y="2789818"/>
            <a:ext cx="1290200" cy="307777"/>
          </a:xfrm>
          <a:prstGeom prst="rect">
            <a:avLst/>
          </a:prstGeom>
          <a:solidFill>
            <a:srgbClr val="FFC000"/>
          </a:solidFill>
        </p:spPr>
        <p:txBody>
          <a:bodyPr wrap="square" rtlCol="0">
            <a:spAutoFit/>
          </a:bodyPr>
          <a:lstStyle/>
          <a:p>
            <a:pPr lvl="0" algn="just"/>
            <a:r>
              <a:rPr lang="es-ES_tradnl" sz="700" dirty="0" smtClean="0">
                <a:latin typeface="Verdana" pitchFamily="34" charset="0"/>
                <a:ea typeface="Verdana" pitchFamily="34" charset="0"/>
                <a:cs typeface="Verdana" pitchFamily="34" charset="0"/>
              </a:rPr>
              <a:t>Modelos </a:t>
            </a:r>
            <a:r>
              <a:rPr lang="es-ES_tradnl" sz="700" dirty="0">
                <a:latin typeface="Verdana" pitchFamily="34" charset="0"/>
                <a:ea typeface="Verdana" pitchFamily="34" charset="0"/>
                <a:cs typeface="Verdana" pitchFamily="34" charset="0"/>
              </a:rPr>
              <a:t>de abajo hacia arriba (</a:t>
            </a:r>
            <a:r>
              <a:rPr lang="es-ES_tradnl" sz="700" dirty="0" err="1">
                <a:latin typeface="Verdana" pitchFamily="34" charset="0"/>
                <a:ea typeface="Verdana" pitchFamily="34" charset="0"/>
                <a:cs typeface="Verdana" pitchFamily="34" charset="0"/>
              </a:rPr>
              <a:t>bottom</a:t>
            </a:r>
            <a:r>
              <a:rPr lang="es-ES_tradnl" sz="700" dirty="0">
                <a:latin typeface="Verdana" pitchFamily="34" charset="0"/>
                <a:ea typeface="Verdana" pitchFamily="34" charset="0"/>
                <a:cs typeface="Verdana" pitchFamily="34" charset="0"/>
              </a:rPr>
              <a:t>-up</a:t>
            </a:r>
            <a:r>
              <a:rPr lang="es-ES_tradnl" sz="700" dirty="0" smtClean="0">
                <a:latin typeface="Verdana" pitchFamily="34" charset="0"/>
                <a:ea typeface="Verdana" pitchFamily="34" charset="0"/>
                <a:cs typeface="Verdana" pitchFamily="34" charset="0"/>
              </a:rPr>
              <a:t>)</a:t>
            </a:r>
            <a:endParaRPr lang="es-ES_tradnl" sz="700" dirty="0">
              <a:latin typeface="Verdana" pitchFamily="34" charset="0"/>
              <a:ea typeface="Verdana" pitchFamily="34" charset="0"/>
              <a:cs typeface="Verdana" pitchFamily="34" charset="0"/>
            </a:endParaRPr>
          </a:p>
        </p:txBody>
      </p:sp>
      <p:sp>
        <p:nvSpPr>
          <p:cNvPr id="68" name="CuadroTexto 7"/>
          <p:cNvSpPr txBox="1"/>
          <p:nvPr/>
        </p:nvSpPr>
        <p:spPr>
          <a:xfrm>
            <a:off x="5400122" y="3251300"/>
            <a:ext cx="1290200" cy="307777"/>
          </a:xfrm>
          <a:prstGeom prst="rect">
            <a:avLst/>
          </a:prstGeom>
          <a:solidFill>
            <a:srgbClr val="FFC000"/>
          </a:solidFill>
        </p:spPr>
        <p:txBody>
          <a:bodyPr wrap="square" rtlCol="0">
            <a:spAutoFit/>
          </a:bodyPr>
          <a:lstStyle/>
          <a:p>
            <a:pPr algn="just"/>
            <a:r>
              <a:rPr lang="es-ES_tradnl" sz="700" dirty="0" smtClean="0">
                <a:latin typeface="Verdana" pitchFamily="34" charset="0"/>
                <a:ea typeface="Verdana" pitchFamily="34" charset="0"/>
                <a:cs typeface="Verdana" pitchFamily="34" charset="0"/>
              </a:rPr>
              <a:t>Modelos </a:t>
            </a:r>
            <a:r>
              <a:rPr lang="es-ES_tradnl" sz="700" dirty="0">
                <a:latin typeface="Verdana" pitchFamily="34" charset="0"/>
                <a:ea typeface="Verdana" pitchFamily="34" charset="0"/>
                <a:cs typeface="Verdana" pitchFamily="34" charset="0"/>
              </a:rPr>
              <a:t>mixtos, híbridos o mezclas</a:t>
            </a:r>
          </a:p>
        </p:txBody>
      </p:sp>
      <p:sp>
        <p:nvSpPr>
          <p:cNvPr id="70" name="CuadroTexto 7"/>
          <p:cNvSpPr txBox="1"/>
          <p:nvPr/>
        </p:nvSpPr>
        <p:spPr>
          <a:xfrm>
            <a:off x="11041819" y="1665034"/>
            <a:ext cx="1824359" cy="307777"/>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Donald Van Mater y Carl E. van </a:t>
            </a:r>
            <a:r>
              <a:rPr lang="es-ES_tradnl" sz="700" dirty="0" err="1">
                <a:latin typeface="Verdana" pitchFamily="34" charset="0"/>
                <a:ea typeface="Verdana" pitchFamily="34" charset="0"/>
                <a:cs typeface="Verdana" pitchFamily="34" charset="0"/>
              </a:rPr>
              <a:t>Horn</a:t>
            </a:r>
            <a:r>
              <a:rPr lang="es-ES_tradnl" sz="700" dirty="0">
                <a:latin typeface="Verdana" pitchFamily="34" charset="0"/>
                <a:ea typeface="Verdana" pitchFamily="34" charset="0"/>
                <a:cs typeface="Verdana" pitchFamily="34" charset="0"/>
              </a:rPr>
              <a:t> (1975)</a:t>
            </a:r>
          </a:p>
        </p:txBody>
      </p:sp>
      <p:sp>
        <p:nvSpPr>
          <p:cNvPr id="71" name="CuadroTexto 7"/>
          <p:cNvSpPr txBox="1"/>
          <p:nvPr/>
        </p:nvSpPr>
        <p:spPr>
          <a:xfrm>
            <a:off x="10749474" y="3497557"/>
            <a:ext cx="1963467" cy="200055"/>
          </a:xfrm>
          <a:prstGeom prst="rect">
            <a:avLst/>
          </a:prstGeom>
          <a:solidFill>
            <a:srgbClr val="FFC000"/>
          </a:solidFill>
        </p:spPr>
        <p:txBody>
          <a:bodyPr wrap="square" rtlCol="0">
            <a:spAutoFit/>
          </a:bodyPr>
          <a:lstStyle/>
          <a:p>
            <a:pPr algn="just"/>
            <a:r>
              <a:rPr lang="es-ES_tradnl" sz="700" dirty="0">
                <a:latin typeface="Verdana" pitchFamily="34" charset="0"/>
                <a:ea typeface="Verdana" pitchFamily="34" charset="0"/>
                <a:cs typeface="Verdana" pitchFamily="34" charset="0"/>
              </a:rPr>
              <a:t>Modelo de gobernanza</a:t>
            </a:r>
          </a:p>
        </p:txBody>
      </p:sp>
      <p:sp>
        <p:nvSpPr>
          <p:cNvPr id="72" name="CuadroTexto 7"/>
          <p:cNvSpPr txBox="1"/>
          <p:nvPr/>
        </p:nvSpPr>
        <p:spPr>
          <a:xfrm>
            <a:off x="11062505" y="2233500"/>
            <a:ext cx="1724929" cy="307777"/>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Paul A. </a:t>
            </a:r>
            <a:r>
              <a:rPr lang="es-ES_tradnl" sz="700" dirty="0" err="1">
                <a:latin typeface="Verdana" pitchFamily="34" charset="0"/>
                <a:ea typeface="Verdana" pitchFamily="34" charset="0"/>
                <a:cs typeface="Verdana" pitchFamily="34" charset="0"/>
              </a:rPr>
              <a:t>Sabatier</a:t>
            </a:r>
            <a:r>
              <a:rPr lang="es-ES_tradnl" sz="700" dirty="0">
                <a:latin typeface="Verdana" pitchFamily="34" charset="0"/>
                <a:ea typeface="Verdana" pitchFamily="34" charset="0"/>
                <a:cs typeface="Verdana" pitchFamily="34" charset="0"/>
              </a:rPr>
              <a:t> y Daniel A. </a:t>
            </a:r>
            <a:r>
              <a:rPr lang="es-ES_tradnl" sz="700" dirty="0" err="1">
                <a:latin typeface="Verdana" pitchFamily="34" charset="0"/>
                <a:ea typeface="Verdana" pitchFamily="34" charset="0"/>
                <a:cs typeface="Verdana" pitchFamily="34" charset="0"/>
              </a:rPr>
              <a:t>Mazmanian</a:t>
            </a:r>
            <a:r>
              <a:rPr lang="es-ES_tradnl" sz="700" dirty="0">
                <a:latin typeface="Verdana" pitchFamily="34" charset="0"/>
                <a:ea typeface="Verdana" pitchFamily="34" charset="0"/>
                <a:cs typeface="Verdana" pitchFamily="34" charset="0"/>
              </a:rPr>
              <a:t> (1979, 1986, 2000)</a:t>
            </a:r>
          </a:p>
        </p:txBody>
      </p:sp>
      <p:sp>
        <p:nvSpPr>
          <p:cNvPr id="73" name="CuadroTexto 7"/>
          <p:cNvSpPr txBox="1"/>
          <p:nvPr/>
        </p:nvSpPr>
        <p:spPr>
          <a:xfrm>
            <a:off x="11062506" y="2643266"/>
            <a:ext cx="1650436" cy="307777"/>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Martin </a:t>
            </a:r>
            <a:r>
              <a:rPr lang="es-ES_tradnl" sz="700" dirty="0" err="1">
                <a:latin typeface="Verdana" pitchFamily="34" charset="0"/>
                <a:ea typeface="Verdana" pitchFamily="34" charset="0"/>
                <a:cs typeface="Verdana" pitchFamily="34" charset="0"/>
              </a:rPr>
              <a:t>Rein</a:t>
            </a:r>
            <a:r>
              <a:rPr lang="es-ES_tradnl" sz="700" dirty="0">
                <a:latin typeface="Verdana" pitchFamily="34" charset="0"/>
                <a:ea typeface="Verdana" pitchFamily="34" charset="0"/>
                <a:cs typeface="Verdana" pitchFamily="34" charset="0"/>
              </a:rPr>
              <a:t> y </a:t>
            </a:r>
            <a:r>
              <a:rPr lang="es-ES_tradnl" sz="700" dirty="0" err="1">
                <a:latin typeface="Verdana" pitchFamily="34" charset="0"/>
                <a:ea typeface="Verdana" pitchFamily="34" charset="0"/>
                <a:cs typeface="Verdana" pitchFamily="34" charset="0"/>
              </a:rPr>
              <a:t>Francine</a:t>
            </a:r>
            <a:r>
              <a:rPr lang="es-ES_tradnl" sz="700" dirty="0">
                <a:latin typeface="Verdana" pitchFamily="34" charset="0"/>
                <a:ea typeface="Verdana" pitchFamily="34" charset="0"/>
                <a:cs typeface="Verdana" pitchFamily="34" charset="0"/>
              </a:rPr>
              <a:t> </a:t>
            </a:r>
            <a:r>
              <a:rPr lang="es-ES_tradnl" sz="700" dirty="0" err="1">
                <a:latin typeface="Verdana" pitchFamily="34" charset="0"/>
                <a:ea typeface="Verdana" pitchFamily="34" charset="0"/>
                <a:cs typeface="Verdana" pitchFamily="34" charset="0"/>
              </a:rPr>
              <a:t>Rabinovitz</a:t>
            </a:r>
            <a:r>
              <a:rPr lang="es-ES_tradnl" sz="700" dirty="0">
                <a:latin typeface="Verdana" pitchFamily="34" charset="0"/>
                <a:ea typeface="Verdana" pitchFamily="34" charset="0"/>
                <a:cs typeface="Verdana" pitchFamily="34" charset="0"/>
              </a:rPr>
              <a:t> (1978)</a:t>
            </a:r>
          </a:p>
        </p:txBody>
      </p:sp>
      <p:sp>
        <p:nvSpPr>
          <p:cNvPr id="74" name="CuadroTexto 7"/>
          <p:cNvSpPr txBox="1"/>
          <p:nvPr/>
        </p:nvSpPr>
        <p:spPr>
          <a:xfrm>
            <a:off x="10749475" y="3042955"/>
            <a:ext cx="2037960" cy="200055"/>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Robert </a:t>
            </a:r>
            <a:r>
              <a:rPr lang="es-ES_tradnl" sz="700" dirty="0" err="1">
                <a:latin typeface="Verdana" pitchFamily="34" charset="0"/>
                <a:ea typeface="Verdana" pitchFamily="34" charset="0"/>
                <a:cs typeface="Verdana" pitchFamily="34" charset="0"/>
              </a:rPr>
              <a:t>Stoker</a:t>
            </a:r>
            <a:r>
              <a:rPr lang="es-ES_tradnl" sz="700" dirty="0">
                <a:latin typeface="Verdana" pitchFamily="34" charset="0"/>
                <a:ea typeface="Verdana" pitchFamily="34" charset="0"/>
                <a:cs typeface="Verdana" pitchFamily="34" charset="0"/>
              </a:rPr>
              <a:t> (1989)</a:t>
            </a:r>
          </a:p>
        </p:txBody>
      </p:sp>
      <p:sp>
        <p:nvSpPr>
          <p:cNvPr id="75" name="CuadroTexto 7"/>
          <p:cNvSpPr txBox="1"/>
          <p:nvPr/>
        </p:nvSpPr>
        <p:spPr>
          <a:xfrm>
            <a:off x="10749474" y="3937293"/>
            <a:ext cx="1963467" cy="307777"/>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El proceso de implementación como un proceso de adaptación y aprendizaje</a:t>
            </a:r>
            <a:endParaRPr lang="es-CO" sz="700" dirty="0">
              <a:latin typeface="Verdana" pitchFamily="34" charset="0"/>
              <a:ea typeface="Verdana" pitchFamily="34" charset="0"/>
              <a:cs typeface="Verdana" pitchFamily="34" charset="0"/>
            </a:endParaRPr>
          </a:p>
        </p:txBody>
      </p:sp>
      <p:sp>
        <p:nvSpPr>
          <p:cNvPr id="88" name="CuadroTexto 7"/>
          <p:cNvSpPr txBox="1"/>
          <p:nvPr/>
        </p:nvSpPr>
        <p:spPr>
          <a:xfrm>
            <a:off x="5552522" y="3403700"/>
            <a:ext cx="1290200" cy="307777"/>
          </a:xfrm>
          <a:prstGeom prst="rect">
            <a:avLst/>
          </a:prstGeom>
          <a:solidFill>
            <a:srgbClr val="FFC000"/>
          </a:solidFill>
        </p:spPr>
        <p:txBody>
          <a:bodyPr wrap="square" rtlCol="0">
            <a:spAutoFit/>
          </a:bodyPr>
          <a:lstStyle/>
          <a:p>
            <a:pPr algn="just"/>
            <a:r>
              <a:rPr lang="es-ES_tradnl" sz="700" dirty="0" smtClean="0">
                <a:latin typeface="Verdana" pitchFamily="34" charset="0"/>
                <a:ea typeface="Verdana" pitchFamily="34" charset="0"/>
                <a:cs typeface="Verdana" pitchFamily="34" charset="0"/>
              </a:rPr>
              <a:t>Modelos </a:t>
            </a:r>
            <a:r>
              <a:rPr lang="es-ES_tradnl" sz="700" dirty="0">
                <a:latin typeface="Verdana" pitchFamily="34" charset="0"/>
                <a:ea typeface="Verdana" pitchFamily="34" charset="0"/>
                <a:cs typeface="Verdana" pitchFamily="34" charset="0"/>
              </a:rPr>
              <a:t>mixtos, híbridos o mezclas</a:t>
            </a:r>
          </a:p>
        </p:txBody>
      </p:sp>
      <p:sp>
        <p:nvSpPr>
          <p:cNvPr id="89" name="CuadroTexto 7"/>
          <p:cNvSpPr txBox="1"/>
          <p:nvPr/>
        </p:nvSpPr>
        <p:spPr>
          <a:xfrm>
            <a:off x="7156991" y="5440073"/>
            <a:ext cx="1290200" cy="307777"/>
          </a:xfrm>
          <a:prstGeom prst="rect">
            <a:avLst/>
          </a:prstGeom>
          <a:solidFill>
            <a:srgbClr val="FFC000"/>
          </a:solidFill>
        </p:spPr>
        <p:txBody>
          <a:bodyPr wrap="square" rtlCol="0">
            <a:spAutoFit/>
          </a:bodyPr>
          <a:lstStyle/>
          <a:p>
            <a:pPr algn="just"/>
            <a:r>
              <a:rPr lang="es-ES_tradnl" sz="700" dirty="0" smtClean="0">
                <a:latin typeface="Verdana" pitchFamily="34" charset="0"/>
                <a:ea typeface="Verdana" pitchFamily="34" charset="0"/>
                <a:cs typeface="Verdana" pitchFamily="34" charset="0"/>
              </a:rPr>
              <a:t>Cambios </a:t>
            </a:r>
            <a:r>
              <a:rPr lang="es-ES_tradnl" sz="700" dirty="0">
                <a:latin typeface="Verdana" pitchFamily="34" charset="0"/>
                <a:ea typeface="Verdana" pitchFamily="34" charset="0"/>
                <a:cs typeface="Verdana" pitchFamily="34" charset="0"/>
              </a:rPr>
              <a:t>en los procesos de </a:t>
            </a:r>
            <a:r>
              <a:rPr lang="es-ES_tradnl" sz="700" dirty="0" smtClean="0">
                <a:latin typeface="Verdana" pitchFamily="34" charset="0"/>
                <a:ea typeface="Verdana" pitchFamily="34" charset="0"/>
                <a:cs typeface="Verdana" pitchFamily="34" charset="0"/>
              </a:rPr>
              <a:t>implementación</a:t>
            </a:r>
            <a:endParaRPr lang="es-CO" sz="700" b="1" dirty="0">
              <a:latin typeface="Verdana" pitchFamily="34" charset="0"/>
              <a:ea typeface="Verdana" pitchFamily="34" charset="0"/>
              <a:cs typeface="Verdana" pitchFamily="34" charset="0"/>
            </a:endParaRPr>
          </a:p>
        </p:txBody>
      </p:sp>
      <p:sp>
        <p:nvSpPr>
          <p:cNvPr id="90" name="CuadroTexto 7"/>
          <p:cNvSpPr txBox="1"/>
          <p:nvPr/>
        </p:nvSpPr>
        <p:spPr>
          <a:xfrm>
            <a:off x="6762951" y="5968857"/>
            <a:ext cx="1290200" cy="307777"/>
          </a:xfrm>
          <a:prstGeom prst="rect">
            <a:avLst/>
          </a:prstGeom>
          <a:solidFill>
            <a:srgbClr val="FFC000"/>
          </a:solidFill>
        </p:spPr>
        <p:txBody>
          <a:bodyPr wrap="square" rtlCol="0">
            <a:spAutoFit/>
          </a:bodyPr>
          <a:lstStyle/>
          <a:p>
            <a:pPr lvl="0" algn="just">
              <a:spcBef>
                <a:spcPts val="0"/>
              </a:spcBef>
            </a:pPr>
            <a:r>
              <a:rPr lang="es-ES_tradnl" sz="700" dirty="0">
                <a:latin typeface="Verdana" pitchFamily="34" charset="0"/>
                <a:ea typeface="Verdana" pitchFamily="34" charset="0"/>
                <a:cs typeface="Verdana" pitchFamily="34" charset="0"/>
              </a:rPr>
              <a:t>Retos de los procesos de implementación</a:t>
            </a:r>
            <a:endParaRPr lang="es-CO" sz="7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4153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Pop up tema 1</a:t>
            </a:r>
          </a:p>
          <a:p>
            <a:pPr algn="just">
              <a:lnSpc>
                <a:spcPct val="100000"/>
              </a:lnSpc>
              <a:spcBef>
                <a:spcPts val="0"/>
              </a:spcBef>
            </a:pPr>
            <a:r>
              <a:rPr lang="es-ES_tradnl" sz="800" dirty="0" smtClean="0"/>
              <a:t>Se presenta la información del tema 1.</a:t>
            </a:r>
          </a:p>
          <a:p>
            <a:pPr algn="just">
              <a:lnSpc>
                <a:spcPct val="100000"/>
              </a:lnSpc>
              <a:spcBef>
                <a:spcPts val="0"/>
              </a:spcBef>
            </a:pPr>
            <a:endParaRPr lang="es-ES_tradnl" sz="800" dirty="0"/>
          </a:p>
          <a:p>
            <a:pPr algn="just">
              <a:lnSpc>
                <a:spcPct val="100000"/>
              </a:lnSpc>
              <a:spcBef>
                <a:spcPts val="0"/>
              </a:spcBef>
            </a:pPr>
            <a:r>
              <a:rPr lang="es-ES_tradnl" sz="800" dirty="0" smtClean="0"/>
              <a:t>Se presenta el enunciado y luego generar un organizador gráfico de 2 casillas numeradas, donde se explican los diseños.</a:t>
            </a:r>
          </a:p>
          <a:p>
            <a:pPr algn="just">
              <a:lnSpc>
                <a:spcPct val="100000"/>
              </a:lnSpc>
              <a:spcBef>
                <a:spcPts val="0"/>
              </a:spcBef>
            </a:pPr>
            <a:endParaRPr lang="es-ES_tradnl" sz="800" dirty="0"/>
          </a:p>
          <a:p>
            <a:pPr algn="just">
              <a:lnSpc>
                <a:spcPct val="100000"/>
              </a:lnSpc>
              <a:spcBef>
                <a:spcPts val="0"/>
              </a:spcBef>
            </a:pPr>
            <a:r>
              <a:rPr lang="es-ES_tradnl" sz="800" dirty="0" smtClean="0"/>
              <a:t>Luego los dos párrafos finales, se debe respetar el orden por coherencia en la lectura.</a:t>
            </a:r>
            <a:endParaRPr lang="es-ES_tradnl" sz="800" dirty="0"/>
          </a:p>
          <a:p>
            <a:pPr algn="just">
              <a:lnSpc>
                <a:spcPct val="100000"/>
              </a:lnSpc>
              <a:spcBef>
                <a:spcPts val="0"/>
              </a:spcBef>
            </a:pPr>
            <a:endParaRPr lang="es-ES_tradnl" sz="800" dirty="0" smtClean="0"/>
          </a:p>
          <a:p>
            <a:pPr algn="just">
              <a:lnSpc>
                <a:spcPct val="100000"/>
              </a:lnSpc>
              <a:spcBef>
                <a:spcPts val="0"/>
              </a:spcBef>
            </a:pPr>
            <a:endParaRPr lang="es-ES_tradnl" sz="800" dirty="0"/>
          </a:p>
          <a:p>
            <a:pPr algn="just">
              <a:lnSpc>
                <a:spcPct val="100000"/>
              </a:lnSpc>
              <a:spcBef>
                <a:spcPts val="0"/>
              </a:spcBef>
            </a:pPr>
            <a:r>
              <a:rPr lang="es-ES_tradnl" sz="800" dirty="0" smtClean="0"/>
              <a:t>Botón </a:t>
            </a:r>
            <a:r>
              <a:rPr lang="es-ES_tradnl" sz="800" dirty="0"/>
              <a:t>siguiente</a:t>
            </a:r>
          </a:p>
          <a:p>
            <a:pPr algn="just">
              <a:lnSpc>
                <a:spcPct val="100000"/>
              </a:lnSpc>
              <a:spcBef>
                <a:spcPts val="0"/>
              </a:spcBef>
            </a:pPr>
            <a:endParaRPr lang="es-ES_tradnl" sz="800" dirty="0"/>
          </a:p>
        </p:txBody>
      </p:sp>
      <p:sp>
        <p:nvSpPr>
          <p:cNvPr id="48" name="CuadroTexto 47"/>
          <p:cNvSpPr txBox="1"/>
          <p:nvPr/>
        </p:nvSpPr>
        <p:spPr>
          <a:xfrm>
            <a:off x="455317" y="1283897"/>
            <a:ext cx="7498237"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lvl="0" indent="-228600" algn="just">
              <a:spcBef>
                <a:spcPts val="0"/>
              </a:spcBef>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smtClean="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74" name="Chevron 3"/>
          <p:cNvSpPr/>
          <p:nvPr/>
        </p:nvSpPr>
        <p:spPr>
          <a:xfrm>
            <a:off x="9285368" y="3311566"/>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6" name="5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sp>
        <p:nvSpPr>
          <p:cNvPr id="43"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2" name="1 Rectángulo"/>
          <p:cNvSpPr/>
          <p:nvPr/>
        </p:nvSpPr>
        <p:spPr>
          <a:xfrm>
            <a:off x="455317" y="1627856"/>
            <a:ext cx="8971006" cy="246221"/>
          </a:xfrm>
          <a:prstGeom prst="rect">
            <a:avLst/>
          </a:prstGeom>
        </p:spPr>
        <p:txBody>
          <a:bodyPr wrap="square">
            <a:spAutoFit/>
          </a:bodyPr>
          <a:lstStyle/>
          <a:p>
            <a:pPr algn="just"/>
            <a:r>
              <a:rPr lang="es-CO" sz="1000" dirty="0">
                <a:latin typeface="Verdana" pitchFamily="34" charset="0"/>
                <a:ea typeface="Verdana" pitchFamily="34" charset="0"/>
                <a:cs typeface="Verdana" pitchFamily="34" charset="0"/>
              </a:rPr>
              <a:t>Una de las preocupaciones centrales en los estudios sobre implementación se refiere al </a:t>
            </a:r>
            <a:r>
              <a:rPr lang="es-CO" sz="1000" b="1" dirty="0">
                <a:latin typeface="Verdana" pitchFamily="34" charset="0"/>
                <a:ea typeface="Verdana" pitchFamily="34" charset="0"/>
                <a:cs typeface="Verdana" pitchFamily="34" charset="0"/>
              </a:rPr>
              <a:t>diseño institucional y </a:t>
            </a:r>
            <a:r>
              <a:rPr lang="es-CO" sz="1000" b="1" dirty="0" smtClean="0">
                <a:latin typeface="Verdana" pitchFamily="34" charset="0"/>
                <a:ea typeface="Verdana" pitchFamily="34" charset="0"/>
                <a:cs typeface="Verdana" pitchFamily="34" charset="0"/>
              </a:rPr>
              <a:t>organizacional</a:t>
            </a:r>
            <a:r>
              <a:rPr lang="es-CO" sz="1000" dirty="0" smtClean="0">
                <a:latin typeface="Verdana" pitchFamily="34" charset="0"/>
                <a:ea typeface="Verdana" pitchFamily="34" charset="0"/>
                <a:cs typeface="Verdana" pitchFamily="34" charset="0"/>
              </a:rPr>
              <a:t>: </a:t>
            </a:r>
            <a:endParaRPr lang="en-US" sz="1000" dirty="0">
              <a:latin typeface="Verdana" pitchFamily="34" charset="0"/>
              <a:ea typeface="Verdana" pitchFamily="34" charset="0"/>
              <a:cs typeface="Verdana" pitchFamily="34" charset="0"/>
            </a:endParaRPr>
          </a:p>
        </p:txBody>
      </p:sp>
      <p:pic>
        <p:nvPicPr>
          <p:cNvPr id="29" name="Imagen 1"/>
          <p:cNvPicPr>
            <a:picLocks noChangeAspect="1" noChangeArrowheads="1"/>
          </p:cNvPicPr>
          <p:nvPr/>
        </p:nvPicPr>
        <p:blipFill rotWithShape="1">
          <a:blip r:embed="rId3">
            <a:extLst>
              <a:ext uri="{28A0092B-C50C-407E-A947-70E740481C1C}">
                <a14:useLocalDpi xmlns:a14="http://schemas.microsoft.com/office/drawing/2010/main" val="0"/>
              </a:ext>
            </a:extLst>
          </a:blip>
          <a:srcRect l="18708" t="9133" r="11546" b="9271"/>
          <a:stretch/>
        </p:blipFill>
        <p:spPr bwMode="auto">
          <a:xfrm>
            <a:off x="1112921" y="1961083"/>
            <a:ext cx="6340435" cy="27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30 Rectángulo"/>
          <p:cNvSpPr/>
          <p:nvPr/>
        </p:nvSpPr>
        <p:spPr>
          <a:xfrm>
            <a:off x="2744039" y="2558148"/>
            <a:ext cx="4267200" cy="461665"/>
          </a:xfrm>
          <a:prstGeom prst="rect">
            <a:avLst/>
          </a:prstGeom>
          <a:solidFill>
            <a:srgbClr val="FFC000"/>
          </a:solidFill>
        </p:spPr>
        <p:txBody>
          <a:bodyPr wrap="square">
            <a:spAutoFit/>
          </a:bodyPr>
          <a:lstStyle/>
          <a:p>
            <a:pPr algn="just"/>
            <a:r>
              <a:rPr lang="es-CO" sz="800" dirty="0">
                <a:latin typeface="Verdana" pitchFamily="34" charset="0"/>
                <a:ea typeface="Verdana" pitchFamily="34" charset="0"/>
                <a:cs typeface="Verdana" pitchFamily="34" charset="0"/>
              </a:rPr>
              <a:t>El </a:t>
            </a:r>
            <a:r>
              <a:rPr lang="es-CO" sz="800" b="1" dirty="0">
                <a:latin typeface="Verdana" pitchFamily="34" charset="0"/>
                <a:ea typeface="Verdana" pitchFamily="34" charset="0"/>
                <a:cs typeface="Verdana" pitchFamily="34" charset="0"/>
              </a:rPr>
              <a:t>diseño institucional </a:t>
            </a:r>
            <a:r>
              <a:rPr lang="es-CO" sz="800" dirty="0">
                <a:latin typeface="Verdana" pitchFamily="34" charset="0"/>
                <a:ea typeface="Verdana" pitchFamily="34" charset="0"/>
                <a:cs typeface="Verdana" pitchFamily="34" charset="0"/>
              </a:rPr>
              <a:t>comprende a la matriz de normas formales e informales que soportan la estructura de incentivos que orientan el comportamiento individual y colectivo.</a:t>
            </a:r>
          </a:p>
        </p:txBody>
      </p:sp>
      <p:sp>
        <p:nvSpPr>
          <p:cNvPr id="44" name="43 Rectángulo"/>
          <p:cNvSpPr/>
          <p:nvPr/>
        </p:nvSpPr>
        <p:spPr>
          <a:xfrm>
            <a:off x="2744039" y="3642015"/>
            <a:ext cx="4038600" cy="338554"/>
          </a:xfrm>
          <a:prstGeom prst="rect">
            <a:avLst/>
          </a:prstGeom>
          <a:solidFill>
            <a:srgbClr val="FFC000"/>
          </a:solidFill>
        </p:spPr>
        <p:txBody>
          <a:bodyPr wrap="square">
            <a:spAutoFit/>
          </a:bodyPr>
          <a:lstStyle/>
          <a:p>
            <a:pPr algn="just"/>
            <a:r>
              <a:rPr lang="es-CO" sz="800" dirty="0">
                <a:latin typeface="Verdana" pitchFamily="34" charset="0"/>
                <a:ea typeface="Verdana" pitchFamily="34" charset="0"/>
                <a:cs typeface="Verdana" pitchFamily="34" charset="0"/>
              </a:rPr>
              <a:t>El </a:t>
            </a:r>
            <a:r>
              <a:rPr lang="es-CO" sz="800" b="1" dirty="0">
                <a:latin typeface="Verdana" pitchFamily="34" charset="0"/>
                <a:ea typeface="Verdana" pitchFamily="34" charset="0"/>
                <a:cs typeface="Verdana" pitchFamily="34" charset="0"/>
              </a:rPr>
              <a:t>diseño organizacional </a:t>
            </a:r>
            <a:r>
              <a:rPr lang="es-CO" sz="800" dirty="0">
                <a:latin typeface="Verdana" pitchFamily="34" charset="0"/>
                <a:ea typeface="Verdana" pitchFamily="34" charset="0"/>
                <a:cs typeface="Verdana" pitchFamily="34" charset="0"/>
              </a:rPr>
              <a:t>es</a:t>
            </a:r>
            <a:r>
              <a:rPr lang="es-CO" sz="800" b="1" dirty="0">
                <a:latin typeface="Verdana" pitchFamily="34" charset="0"/>
                <a:ea typeface="Verdana" pitchFamily="34" charset="0"/>
                <a:cs typeface="Verdana" pitchFamily="34" charset="0"/>
              </a:rPr>
              <a:t> </a:t>
            </a:r>
            <a:r>
              <a:rPr lang="es-CO" sz="800" dirty="0">
                <a:latin typeface="Verdana" pitchFamily="34" charset="0"/>
                <a:ea typeface="Verdana" pitchFamily="34" charset="0"/>
                <a:cs typeface="Verdana" pitchFamily="34" charset="0"/>
              </a:rPr>
              <a:t>el conjunto de principios, objetivos, criterios y relaciones que soportan el quehacer organizacional. </a:t>
            </a:r>
          </a:p>
        </p:txBody>
      </p:sp>
      <p:sp>
        <p:nvSpPr>
          <p:cNvPr id="45" name="44 Rectángulo"/>
          <p:cNvSpPr/>
          <p:nvPr/>
        </p:nvSpPr>
        <p:spPr>
          <a:xfrm>
            <a:off x="116011" y="4997909"/>
            <a:ext cx="8958977" cy="1015663"/>
          </a:xfrm>
          <a:prstGeom prst="rect">
            <a:avLst/>
          </a:prstGeom>
          <a:solidFill>
            <a:schemeClr val="bg1"/>
          </a:solidFill>
        </p:spPr>
        <p:txBody>
          <a:bodyPr wrap="square">
            <a:spAutoFit/>
          </a:bodyPr>
          <a:lstStyle/>
          <a:p>
            <a:pPr algn="just"/>
            <a:r>
              <a:rPr lang="es-CO" sz="1000" dirty="0" smtClean="0">
                <a:latin typeface="Verdana" pitchFamily="34" charset="0"/>
                <a:ea typeface="Verdana" pitchFamily="34" charset="0"/>
                <a:cs typeface="Verdana" pitchFamily="34" charset="0"/>
              </a:rPr>
              <a:t>Ambos </a:t>
            </a:r>
            <a:r>
              <a:rPr lang="es-CO" sz="1000" dirty="0">
                <a:latin typeface="Verdana" pitchFamily="34" charset="0"/>
                <a:ea typeface="Verdana" pitchFamily="34" charset="0"/>
                <a:cs typeface="Verdana" pitchFamily="34" charset="0"/>
              </a:rPr>
              <a:t>se nutren de los desarrollos en la teoría de las organizaciones y el </a:t>
            </a:r>
            <a:r>
              <a:rPr lang="es-CO" sz="1000" dirty="0" err="1">
                <a:latin typeface="Verdana" pitchFamily="34" charset="0"/>
                <a:ea typeface="Verdana" pitchFamily="34" charset="0"/>
                <a:cs typeface="Verdana" pitchFamily="34" charset="0"/>
              </a:rPr>
              <a:t>neoinstitucionalismo</a:t>
            </a:r>
            <a:r>
              <a:rPr lang="es-CO" sz="1000" dirty="0">
                <a:latin typeface="Verdana" pitchFamily="34" charset="0"/>
                <a:ea typeface="Verdana" pitchFamily="34" charset="0"/>
                <a:cs typeface="Verdana" pitchFamily="34" charset="0"/>
              </a:rPr>
              <a:t> (Arellano 2000; </a:t>
            </a:r>
            <a:r>
              <a:rPr lang="es-CO" sz="1000" dirty="0" err="1">
                <a:latin typeface="Verdana" pitchFamily="34" charset="0"/>
                <a:ea typeface="Verdana" pitchFamily="34" charset="0"/>
                <a:cs typeface="Verdana" pitchFamily="34" charset="0"/>
              </a:rPr>
              <a:t>March</a:t>
            </a:r>
            <a:r>
              <a:rPr lang="es-CO" sz="1000" dirty="0">
                <a:latin typeface="Verdana" pitchFamily="34" charset="0"/>
                <a:ea typeface="Verdana" pitchFamily="34" charset="0"/>
                <a:cs typeface="Verdana" pitchFamily="34" charset="0"/>
              </a:rPr>
              <a:t> &amp; </a:t>
            </a:r>
            <a:r>
              <a:rPr lang="es-CO" sz="1000" dirty="0" err="1">
                <a:latin typeface="Verdana" pitchFamily="34" charset="0"/>
                <a:ea typeface="Verdana" pitchFamily="34" charset="0"/>
                <a:cs typeface="Verdana" pitchFamily="34" charset="0"/>
              </a:rPr>
              <a:t>Olsen</a:t>
            </a:r>
            <a:r>
              <a:rPr lang="es-CO" sz="1000" dirty="0">
                <a:latin typeface="Verdana" pitchFamily="34" charset="0"/>
                <a:ea typeface="Verdana" pitchFamily="34" charset="0"/>
                <a:cs typeface="Verdana" pitchFamily="34" charset="0"/>
              </a:rPr>
              <a:t> 1997; </a:t>
            </a:r>
            <a:r>
              <a:rPr lang="es-CO" sz="1000" dirty="0" err="1">
                <a:latin typeface="Verdana" pitchFamily="34" charset="0"/>
                <a:ea typeface="Verdana" pitchFamily="34" charset="0"/>
                <a:cs typeface="Verdana" pitchFamily="34" charset="0"/>
              </a:rPr>
              <a:t>Olson</a:t>
            </a:r>
            <a:r>
              <a:rPr lang="es-CO" sz="1000" dirty="0">
                <a:latin typeface="Verdana" pitchFamily="34" charset="0"/>
                <a:ea typeface="Verdana" pitchFamily="34" charset="0"/>
                <a:cs typeface="Verdana" pitchFamily="34" charset="0"/>
              </a:rPr>
              <a:t>, 1992; </a:t>
            </a:r>
            <a:r>
              <a:rPr lang="es-CO" sz="1000" dirty="0" err="1">
                <a:latin typeface="Verdana" pitchFamily="34" charset="0"/>
                <a:ea typeface="Verdana" pitchFamily="34" charset="0"/>
                <a:cs typeface="Verdana" pitchFamily="34" charset="0"/>
              </a:rPr>
              <a:t>Dimaggio</a:t>
            </a:r>
            <a:r>
              <a:rPr lang="es-CO" sz="1000" dirty="0">
                <a:latin typeface="Verdana" pitchFamily="34" charset="0"/>
                <a:ea typeface="Verdana" pitchFamily="34" charset="0"/>
                <a:cs typeface="Verdana" pitchFamily="34" charset="0"/>
              </a:rPr>
              <a:t> &amp; Powell, 1999). </a:t>
            </a:r>
            <a:endParaRPr lang="es-CO" sz="1000" dirty="0" smtClean="0">
              <a:latin typeface="Verdana" pitchFamily="34" charset="0"/>
              <a:ea typeface="Verdana" pitchFamily="34" charset="0"/>
              <a:cs typeface="Verdana" pitchFamily="34" charset="0"/>
            </a:endParaRPr>
          </a:p>
          <a:p>
            <a:pPr algn="just"/>
            <a:endParaRPr lang="es-CO" sz="1000" dirty="0">
              <a:latin typeface="Verdana" pitchFamily="34" charset="0"/>
              <a:ea typeface="Verdana" pitchFamily="34" charset="0"/>
              <a:cs typeface="Verdana" pitchFamily="34" charset="0"/>
            </a:endParaRPr>
          </a:p>
          <a:p>
            <a:pPr algn="just"/>
            <a:r>
              <a:rPr lang="es-CO" sz="1000" dirty="0" smtClean="0">
                <a:latin typeface="Verdana" pitchFamily="34" charset="0"/>
                <a:ea typeface="Verdana" pitchFamily="34" charset="0"/>
                <a:cs typeface="Verdana" pitchFamily="34" charset="0"/>
              </a:rPr>
              <a:t>Se identifican dos </a:t>
            </a:r>
            <a:r>
              <a:rPr lang="es-CO" sz="1000" dirty="0">
                <a:latin typeface="Verdana" pitchFamily="34" charset="0"/>
                <a:ea typeface="Verdana" pitchFamily="34" charset="0"/>
                <a:cs typeface="Verdana" pitchFamily="34" charset="0"/>
              </a:rPr>
              <a:t>modelos que señalan los extremos de una clasificación entre enfoques de implementación: </a:t>
            </a:r>
            <a:r>
              <a:rPr lang="es-CO" sz="1000" b="1" dirty="0">
                <a:latin typeface="Verdana" pitchFamily="34" charset="0"/>
                <a:ea typeface="Verdana" pitchFamily="34" charset="0"/>
                <a:cs typeface="Verdana" pitchFamily="34" charset="0"/>
              </a:rPr>
              <a:t>de arriba hacia abajo </a:t>
            </a:r>
            <a:r>
              <a:rPr lang="es-CO" sz="1000" dirty="0">
                <a:latin typeface="Verdana" pitchFamily="34" charset="0"/>
                <a:ea typeface="Verdana" pitchFamily="34" charset="0"/>
                <a:cs typeface="Verdana" pitchFamily="34" charset="0"/>
              </a:rPr>
              <a:t>y </a:t>
            </a:r>
            <a:r>
              <a:rPr lang="es-CO" sz="1000" b="1" dirty="0">
                <a:latin typeface="Verdana" pitchFamily="34" charset="0"/>
                <a:ea typeface="Verdana" pitchFamily="34" charset="0"/>
                <a:cs typeface="Verdana" pitchFamily="34" charset="0"/>
              </a:rPr>
              <a:t>de abajo hacia arriba </a:t>
            </a:r>
            <a:r>
              <a:rPr lang="es-CO" sz="1000" dirty="0">
                <a:latin typeface="Verdana" pitchFamily="34" charset="0"/>
                <a:ea typeface="Verdana" pitchFamily="34" charset="0"/>
                <a:cs typeface="Verdana" pitchFamily="34" charset="0"/>
              </a:rPr>
              <a:t>(</a:t>
            </a:r>
            <a:r>
              <a:rPr lang="es-CO" sz="1000" dirty="0" err="1">
                <a:latin typeface="Verdana" pitchFamily="34" charset="0"/>
                <a:ea typeface="Verdana" pitchFamily="34" charset="0"/>
                <a:cs typeface="Verdana" pitchFamily="34" charset="0"/>
              </a:rPr>
              <a:t>Elmorea</a:t>
            </a:r>
            <a:r>
              <a:rPr lang="es-CO" sz="1000" dirty="0">
                <a:latin typeface="Verdana" pitchFamily="34" charset="0"/>
                <a:ea typeface="Verdana" pitchFamily="34" charset="0"/>
                <a:cs typeface="Verdana" pitchFamily="34" charset="0"/>
              </a:rPr>
              <a:t>, 2000). Estas dos perspectivas determinan las grandes tendencias resultantes en el diseño institucional y organizacional. </a:t>
            </a:r>
            <a:endParaRPr lang="en-US"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7649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Continua del </a:t>
            </a:r>
            <a:r>
              <a:rPr lang="es-ES_tradnl" sz="800" dirty="0" err="1" smtClean="0"/>
              <a:t>slide</a:t>
            </a:r>
            <a:r>
              <a:rPr lang="es-ES_tradnl" sz="800" dirty="0" smtClean="0"/>
              <a:t> anterior</a:t>
            </a:r>
          </a:p>
          <a:p>
            <a:pPr algn="just">
              <a:lnSpc>
                <a:spcPct val="100000"/>
              </a:lnSpc>
              <a:spcBef>
                <a:spcPts val="0"/>
              </a:spcBef>
            </a:pPr>
            <a:endParaRPr lang="es-ES_tradnl" sz="800" dirty="0" smtClean="0"/>
          </a:p>
          <a:p>
            <a:pPr algn="just">
              <a:lnSpc>
                <a:spcPct val="100000"/>
              </a:lnSpc>
              <a:spcBef>
                <a:spcPts val="0"/>
              </a:spcBef>
            </a:pPr>
            <a:r>
              <a:rPr lang="es-ES_tradnl" sz="800" dirty="0"/>
              <a:t>Tener en cuenta que acá se ubica el titulo del subtema.</a:t>
            </a:r>
          </a:p>
          <a:p>
            <a:pPr algn="just">
              <a:lnSpc>
                <a:spcPct val="100000"/>
              </a:lnSpc>
              <a:spcBef>
                <a:spcPts val="0"/>
              </a:spcBef>
            </a:pPr>
            <a:endParaRPr lang="es-ES_tradnl" sz="800" dirty="0"/>
          </a:p>
          <a:p>
            <a:pPr algn="just">
              <a:lnSpc>
                <a:spcPct val="100000"/>
              </a:lnSpc>
              <a:spcBef>
                <a:spcPts val="0"/>
              </a:spcBef>
            </a:pPr>
            <a:r>
              <a:rPr lang="es-ES_tradnl" sz="800" dirty="0" err="1" smtClean="0"/>
              <a:t>Slide</a:t>
            </a:r>
            <a:r>
              <a:rPr lang="es-ES_tradnl" sz="800" dirty="0" smtClean="0"/>
              <a:t> organizador grafico</a:t>
            </a:r>
          </a:p>
          <a:p>
            <a:pPr algn="just">
              <a:lnSpc>
                <a:spcPct val="100000"/>
              </a:lnSpc>
              <a:spcBef>
                <a:spcPts val="0"/>
              </a:spcBef>
            </a:pPr>
            <a:endParaRPr lang="es-ES_tradnl" sz="800" dirty="0" smtClean="0"/>
          </a:p>
          <a:p>
            <a:pPr algn="just">
              <a:lnSpc>
                <a:spcPct val="100000"/>
              </a:lnSpc>
              <a:spcBef>
                <a:spcPts val="0"/>
              </a:spcBef>
            </a:pPr>
            <a:endParaRPr lang="es-ES_tradnl" sz="800" dirty="0"/>
          </a:p>
          <a:p>
            <a:pPr algn="just">
              <a:lnSpc>
                <a:spcPct val="100000"/>
              </a:lnSpc>
              <a:spcBef>
                <a:spcPts val="0"/>
              </a:spcBef>
            </a:pPr>
            <a:r>
              <a:rPr lang="es-ES_tradnl" sz="800" dirty="0" smtClean="0"/>
              <a:t>Se presentan los dos primeros párrafos y luego generar </a:t>
            </a:r>
            <a:r>
              <a:rPr lang="es-ES_tradnl" sz="800" dirty="0"/>
              <a:t>un cargador circular de 5 </a:t>
            </a:r>
            <a:r>
              <a:rPr lang="es-ES_tradnl" sz="800" dirty="0" smtClean="0"/>
              <a:t>botones (</a:t>
            </a:r>
            <a:r>
              <a:rPr lang="es-ES_tradnl" sz="800" dirty="0" err="1" smtClean="0"/>
              <a:t>a,b,c,d,e</a:t>
            </a:r>
            <a:r>
              <a:rPr lang="es-ES_tradnl" sz="800" dirty="0" smtClean="0"/>
              <a:t>,) </a:t>
            </a:r>
            <a:r>
              <a:rPr lang="es-ES_tradnl" sz="800" dirty="0"/>
              <a:t>que se observarán en orden la hacer </a:t>
            </a:r>
            <a:r>
              <a:rPr lang="es-ES_tradnl" sz="800" dirty="0" smtClean="0"/>
              <a:t>clic en cada uno o al sobrevolar. Es importante que sea en orden para que la lectura tenga coherencia.</a:t>
            </a:r>
          </a:p>
          <a:p>
            <a:pPr algn="just">
              <a:lnSpc>
                <a:spcPct val="100000"/>
              </a:lnSpc>
              <a:spcBef>
                <a:spcPts val="0"/>
              </a:spcBef>
            </a:pPr>
            <a:endParaRPr lang="es-ES_tradnl" sz="800" dirty="0"/>
          </a:p>
          <a:p>
            <a:pPr algn="just">
              <a:lnSpc>
                <a:spcPct val="100000"/>
              </a:lnSpc>
              <a:spcBef>
                <a:spcPts val="0"/>
              </a:spcBef>
            </a:pPr>
            <a:r>
              <a:rPr lang="es-ES_tradnl" sz="800" dirty="0" smtClean="0"/>
              <a:t>Botón siguiente</a:t>
            </a:r>
            <a:endParaRPr lang="es-ES_tradnl" sz="800" dirty="0"/>
          </a:p>
          <a:p>
            <a:pPr algn="just">
              <a:lnSpc>
                <a:spcPct val="100000"/>
              </a:lnSpc>
              <a:spcBef>
                <a:spcPts val="0"/>
              </a:spcBef>
            </a:pPr>
            <a:endParaRPr lang="es-ES_tradnl" sz="800" dirty="0"/>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Enfoques de arriba hacia abajo (</a:t>
            </a:r>
            <a:r>
              <a:rPr lang="es-CO" sz="1000" b="1" i="1" dirty="0"/>
              <a:t>top-</a:t>
            </a:r>
            <a:r>
              <a:rPr lang="es-CO" sz="1000" b="1" i="1" dirty="0" err="1"/>
              <a:t>down</a:t>
            </a:r>
            <a:r>
              <a:rPr lang="es-CO" sz="1000" b="1" dirty="0" smtClean="0"/>
              <a:t>)</a:t>
            </a:r>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1000" dirty="0"/>
          </a:p>
        </p:txBody>
      </p:sp>
      <p:sp>
        <p:nvSpPr>
          <p:cNvPr id="5" name="4 CuadroTexto"/>
          <p:cNvSpPr txBox="1"/>
          <p:nvPr/>
        </p:nvSpPr>
        <p:spPr>
          <a:xfrm>
            <a:off x="158138" y="2040375"/>
            <a:ext cx="9115258" cy="707886"/>
          </a:xfrm>
          <a:prstGeom prst="rect">
            <a:avLst/>
          </a:prstGeom>
          <a:noFill/>
        </p:spPr>
        <p:txBody>
          <a:bodyPr wrap="square" rtlCol="0">
            <a:spAutoFit/>
          </a:bodyPr>
          <a:lstStyle/>
          <a:p>
            <a:pPr algn="just"/>
            <a:r>
              <a:rPr lang="es-CO" sz="1000" dirty="0"/>
              <a:t>Los enfoques de arriba hacia abajo están orientados desde la perspectiva racional burocrática; esto implica que el proceso de implementación es un proceso técnico bajo la responsabilidad del aparato burocrático estatal. </a:t>
            </a:r>
            <a:endParaRPr lang="es-CO" sz="1000" dirty="0" smtClean="0"/>
          </a:p>
          <a:p>
            <a:pPr algn="just"/>
            <a:endParaRPr lang="es-CO" sz="1000" dirty="0"/>
          </a:p>
          <a:p>
            <a:pPr algn="just"/>
            <a:r>
              <a:rPr lang="es-CO" sz="1000" dirty="0"/>
              <a:t>Los enfoques de arriba hacia abajo, conocidos también como modelos racionales o burocráticos racionales, tienen las siguientes características</a:t>
            </a:r>
            <a:r>
              <a:rPr lang="es-CO" sz="1000" dirty="0" smtClean="0"/>
              <a:t>:	</a:t>
            </a:r>
            <a:endParaRPr lang="es-ES_tradnl" sz="10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pic>
        <p:nvPicPr>
          <p:cNvPr id="23" name="image19.png"/>
          <p:cNvPicPr/>
          <p:nvPr/>
        </p:nvPicPr>
        <p:blipFill>
          <a:blip r:embed="rId3"/>
          <a:srcRect/>
          <a:stretch>
            <a:fillRect/>
          </a:stretch>
        </p:blipFill>
        <p:spPr>
          <a:xfrm>
            <a:off x="1173192" y="2976112"/>
            <a:ext cx="5913408" cy="3196087"/>
          </a:xfrm>
          <a:prstGeom prst="rect">
            <a:avLst/>
          </a:prstGeom>
          <a:ln/>
        </p:spPr>
      </p:pic>
      <p:pic>
        <p:nvPicPr>
          <p:cNvPr id="24" name="image19.png"/>
          <p:cNvPicPr/>
          <p:nvPr/>
        </p:nvPicPr>
        <p:blipFill>
          <a:blip r:embed="rId3"/>
          <a:srcRect/>
          <a:stretch>
            <a:fillRect/>
          </a:stretch>
        </p:blipFill>
        <p:spPr>
          <a:xfrm>
            <a:off x="1175523" y="2843842"/>
            <a:ext cx="5911077" cy="3565584"/>
          </a:xfrm>
          <a:prstGeom prst="rect">
            <a:avLst/>
          </a:prstGeom>
          <a:ln/>
        </p:spPr>
      </p:pic>
      <p:sp>
        <p:nvSpPr>
          <p:cNvPr id="25" name="24 Elipse"/>
          <p:cNvSpPr/>
          <p:nvPr/>
        </p:nvSpPr>
        <p:spPr>
          <a:xfrm>
            <a:off x="4924941" y="3182737"/>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a:t>
            </a:r>
            <a:endParaRPr lang="en-US" dirty="0"/>
          </a:p>
        </p:txBody>
      </p:sp>
      <p:sp>
        <p:nvSpPr>
          <p:cNvPr id="26" name="25 Elipse"/>
          <p:cNvSpPr/>
          <p:nvPr/>
        </p:nvSpPr>
        <p:spPr>
          <a:xfrm>
            <a:off x="6006125" y="3766262"/>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b</a:t>
            </a:r>
            <a:endParaRPr lang="en-US" dirty="0"/>
          </a:p>
        </p:txBody>
      </p:sp>
      <p:sp>
        <p:nvSpPr>
          <p:cNvPr id="27" name="26 Elipse"/>
          <p:cNvSpPr/>
          <p:nvPr/>
        </p:nvSpPr>
        <p:spPr>
          <a:xfrm>
            <a:off x="6361247" y="4662843"/>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
            </a:r>
            <a:endParaRPr lang="en-US" dirty="0"/>
          </a:p>
        </p:txBody>
      </p:sp>
      <p:sp>
        <p:nvSpPr>
          <p:cNvPr id="28" name="27 Elipse"/>
          <p:cNvSpPr/>
          <p:nvPr/>
        </p:nvSpPr>
        <p:spPr>
          <a:xfrm>
            <a:off x="5997499" y="5468701"/>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a:t>
            </a:r>
            <a:endParaRPr lang="en-US" dirty="0"/>
          </a:p>
        </p:txBody>
      </p:sp>
      <p:sp>
        <p:nvSpPr>
          <p:cNvPr id="29" name="28 Elipse"/>
          <p:cNvSpPr/>
          <p:nvPr/>
        </p:nvSpPr>
        <p:spPr>
          <a:xfrm>
            <a:off x="4867427" y="6033737"/>
            <a:ext cx="259184" cy="225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a:t>
            </a:r>
            <a:endParaRPr lang="en-US" dirty="0"/>
          </a:p>
        </p:txBody>
      </p:sp>
      <p:sp>
        <p:nvSpPr>
          <p:cNvPr id="7" name="6 CuadroTexto"/>
          <p:cNvSpPr txBox="1"/>
          <p:nvPr/>
        </p:nvSpPr>
        <p:spPr>
          <a:xfrm>
            <a:off x="2958860" y="3866269"/>
            <a:ext cx="2674189" cy="1323439"/>
          </a:xfrm>
          <a:prstGeom prst="rect">
            <a:avLst/>
          </a:prstGeom>
          <a:solidFill>
            <a:schemeClr val="accent1"/>
          </a:solidFill>
        </p:spPr>
        <p:txBody>
          <a:bodyPr wrap="square" rtlCol="0">
            <a:spAutoFit/>
          </a:bodyPr>
          <a:lstStyle/>
          <a:p>
            <a:pPr marL="228600" indent="-228600">
              <a:buAutoNum type="alphaLcPeriod"/>
            </a:pPr>
            <a:r>
              <a:rPr lang="es-CO" sz="800" b="1" dirty="0" smtClean="0"/>
              <a:t>Separación </a:t>
            </a:r>
            <a:r>
              <a:rPr lang="es-CO" sz="800" b="1" dirty="0"/>
              <a:t>entre la política y </a:t>
            </a:r>
            <a:r>
              <a:rPr lang="es-CO" sz="800" b="1" dirty="0" smtClean="0"/>
              <a:t>administración</a:t>
            </a:r>
          </a:p>
          <a:p>
            <a:endParaRPr lang="es-CO" sz="800" dirty="0" smtClean="0"/>
          </a:p>
          <a:p>
            <a:pPr algn="just"/>
            <a:r>
              <a:rPr lang="es-CO" sz="800" dirty="0"/>
              <a:t>Los procesos de implementación de arriba hacia abajo asumen que el proceso político se da fundamentalmente en los procesos de formulación, entendiendo como parte de estos la formación de los problemas públicos, su instalación en la agenda de gobierno y la estabilización de los grandes objetivos de la acción </a:t>
            </a:r>
            <a:r>
              <a:rPr lang="es-CO" sz="800" dirty="0" smtClean="0"/>
              <a:t>pública.</a:t>
            </a:r>
          </a:p>
          <a:p>
            <a:endParaRPr lang="es-CO" sz="800" dirty="0"/>
          </a:p>
          <a:p>
            <a:endParaRPr lang="es-CO" sz="800" dirty="0" smtClean="0"/>
          </a:p>
        </p:txBody>
      </p:sp>
      <p:sp>
        <p:nvSpPr>
          <p:cNvPr id="30" name="29 CuadroTexto"/>
          <p:cNvSpPr txBox="1"/>
          <p:nvPr/>
        </p:nvSpPr>
        <p:spPr>
          <a:xfrm>
            <a:off x="12300668" y="2073491"/>
            <a:ext cx="2674189" cy="1692771"/>
          </a:xfrm>
          <a:prstGeom prst="rect">
            <a:avLst/>
          </a:prstGeom>
          <a:solidFill>
            <a:schemeClr val="accent1"/>
          </a:solidFill>
        </p:spPr>
        <p:txBody>
          <a:bodyPr wrap="square" rtlCol="0">
            <a:spAutoFit/>
          </a:bodyPr>
          <a:lstStyle/>
          <a:p>
            <a:pPr algn="just"/>
            <a:r>
              <a:rPr lang="es-CO" sz="800" b="1" dirty="0" smtClean="0"/>
              <a:t>b. Estructuras </a:t>
            </a:r>
            <a:r>
              <a:rPr lang="es-CO" sz="800" b="1" dirty="0"/>
              <a:t>centralizadas y jerárquicas </a:t>
            </a:r>
          </a:p>
          <a:p>
            <a:pPr algn="just"/>
            <a:r>
              <a:rPr lang="es-CO" sz="800" dirty="0"/>
              <a:t>L</a:t>
            </a:r>
            <a:r>
              <a:rPr lang="es-CO" sz="800" dirty="0" smtClean="0"/>
              <a:t>a </a:t>
            </a:r>
            <a:r>
              <a:rPr lang="es-CO" sz="800" dirty="0"/>
              <a:t>implementación, se da en el marco de los principios de centralización del poder y jerarquía </a:t>
            </a:r>
            <a:r>
              <a:rPr lang="es-CO" sz="800" dirty="0" smtClean="0"/>
              <a:t>vertical. El modelo </a:t>
            </a:r>
            <a:r>
              <a:rPr lang="es-CO" sz="800" dirty="0"/>
              <a:t>organizacional donde las decisiones y la resolución de conflictos se toman en los niveles altos de la organización y del </a:t>
            </a:r>
            <a:r>
              <a:rPr lang="es-CO" sz="800" dirty="0" smtClean="0"/>
              <a:t>Estado.</a:t>
            </a:r>
          </a:p>
          <a:p>
            <a:pPr algn="just"/>
            <a:endParaRPr lang="es-CO" sz="800" dirty="0" smtClean="0"/>
          </a:p>
          <a:p>
            <a:pPr algn="just"/>
            <a:r>
              <a:rPr lang="es-CO" sz="800" dirty="0"/>
              <a:t>Modelos de implementación centralizados y jerarquizados, generan una ruptura profunda entre el servidor público, responsable de la relación directa con el ciudadano en el proceso de implementación, y el ciudadano que espera encontrar una respuesta afirmativa a sus demandas. </a:t>
            </a:r>
            <a:endParaRPr lang="es-CO" sz="800" dirty="0" smtClean="0"/>
          </a:p>
          <a:p>
            <a:pPr algn="just"/>
            <a:endParaRPr lang="es-CO" sz="800" dirty="0"/>
          </a:p>
        </p:txBody>
      </p:sp>
      <p:sp>
        <p:nvSpPr>
          <p:cNvPr id="31" name="Chevron 3"/>
          <p:cNvSpPr/>
          <p:nvPr/>
        </p:nvSpPr>
        <p:spPr>
          <a:xfrm>
            <a:off x="9243297" y="3465210"/>
            <a:ext cx="281911" cy="848958"/>
          </a:xfrm>
          <a:prstGeom prst="chevron">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solidFill>
                <a:schemeClr val="tx1"/>
              </a:solidFill>
            </a:endParaRPr>
          </a:p>
        </p:txBody>
      </p:sp>
      <p:cxnSp>
        <p:nvCxnSpPr>
          <p:cNvPr id="4" name="3 Conector recto de flecha"/>
          <p:cNvCxnSpPr/>
          <p:nvPr/>
        </p:nvCxnSpPr>
        <p:spPr>
          <a:xfrm flipV="1">
            <a:off x="5939624" y="1407007"/>
            <a:ext cx="6361044" cy="21472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12300668" y="0"/>
            <a:ext cx="2674189" cy="1938992"/>
          </a:xfrm>
          <a:prstGeom prst="rect">
            <a:avLst/>
          </a:prstGeom>
          <a:solidFill>
            <a:schemeClr val="accent1"/>
          </a:solidFill>
        </p:spPr>
        <p:txBody>
          <a:bodyPr wrap="square" rtlCol="0">
            <a:spAutoFit/>
          </a:bodyPr>
          <a:lstStyle/>
          <a:p>
            <a:pPr algn="just"/>
            <a:r>
              <a:rPr lang="es-CO" sz="800" b="1" dirty="0"/>
              <a:t>c. La norma como eje de la implementación </a:t>
            </a:r>
            <a:endParaRPr lang="en-US" sz="800" dirty="0"/>
          </a:p>
          <a:p>
            <a:pPr algn="just"/>
            <a:r>
              <a:rPr lang="es-CO" sz="800" dirty="0"/>
              <a:t>La norma juega un papel fundamental en la acción del Estado. En los procesos de implementación es importante al menos por las siguientes razones:</a:t>
            </a:r>
            <a:endParaRPr lang="en-US" sz="800" dirty="0"/>
          </a:p>
          <a:p>
            <a:pPr algn="just"/>
            <a:r>
              <a:rPr lang="es-CO" sz="800" dirty="0"/>
              <a:t> </a:t>
            </a:r>
            <a:endParaRPr lang="en-US" sz="800" dirty="0"/>
          </a:p>
          <a:p>
            <a:pPr marL="171450" indent="-171450" algn="just">
              <a:buFont typeface="Arial" pitchFamily="34" charset="0"/>
              <a:buChar char="•"/>
            </a:pPr>
            <a:r>
              <a:rPr lang="es-CO" sz="800" dirty="0"/>
              <a:t>El sistema y el régimen político contribuyen en la determinación del marco de las relaciones de poder de los actores, sus roles y relaciones, así como sus dinámicas en el ejercicio del poder público.</a:t>
            </a:r>
          </a:p>
          <a:p>
            <a:pPr marL="171450" indent="-171450" algn="just">
              <a:buFont typeface="Arial" pitchFamily="34" charset="0"/>
              <a:buChar char="•"/>
            </a:pPr>
            <a:r>
              <a:rPr lang="es-CO" sz="800" dirty="0"/>
              <a:t>Determina los fines, límites y posibilidades del poder público (competencias), y establece el cómo.</a:t>
            </a:r>
          </a:p>
          <a:p>
            <a:pPr marL="171450" indent="-171450" algn="just">
              <a:buFont typeface="Arial" pitchFamily="34" charset="0"/>
              <a:buChar char="•"/>
            </a:pPr>
            <a:r>
              <a:rPr lang="es-CO" sz="800" dirty="0"/>
              <a:t>En el caso de los modelos racionales, la norma expresa la mejor forma de hacer, esto es la más eficiente en la medida en que se eleva a nivel normativo el estudio técnico de las decisiones y las operaciones. </a:t>
            </a:r>
          </a:p>
        </p:txBody>
      </p:sp>
      <p:sp>
        <p:nvSpPr>
          <p:cNvPr id="34" name="33 CuadroTexto"/>
          <p:cNvSpPr txBox="1"/>
          <p:nvPr/>
        </p:nvSpPr>
        <p:spPr>
          <a:xfrm>
            <a:off x="12300667" y="4991647"/>
            <a:ext cx="2674189" cy="954107"/>
          </a:xfrm>
          <a:prstGeom prst="rect">
            <a:avLst/>
          </a:prstGeom>
          <a:solidFill>
            <a:schemeClr val="accent1"/>
          </a:solidFill>
        </p:spPr>
        <p:txBody>
          <a:bodyPr wrap="square" rtlCol="0">
            <a:spAutoFit/>
          </a:bodyPr>
          <a:lstStyle/>
          <a:p>
            <a:pPr algn="just"/>
            <a:r>
              <a:rPr lang="es-CO" sz="800" b="1" dirty="0"/>
              <a:t>d. Profesionalización de los procesos de implementación</a:t>
            </a:r>
          </a:p>
          <a:p>
            <a:pPr algn="just"/>
            <a:r>
              <a:rPr lang="es-CO" sz="800" dirty="0"/>
              <a:t>Una característica importante de los modelos de arriba hacia abajo es que la implementación se desarrolla por burocracias. La capacidad técnica está ligada a las aspiraciones del desarrollo de la </a:t>
            </a:r>
            <a:r>
              <a:rPr lang="es-CO" sz="800" dirty="0" err="1"/>
              <a:t>meritocracia</a:t>
            </a:r>
            <a:r>
              <a:rPr lang="es-CO" sz="800" dirty="0"/>
              <a:t> y a la especialización lograda en la permanencia en los cargos.</a:t>
            </a:r>
            <a:endParaRPr lang="en-US" sz="800" dirty="0"/>
          </a:p>
          <a:p>
            <a:endParaRPr lang="en-US" sz="800" dirty="0"/>
          </a:p>
        </p:txBody>
      </p:sp>
      <p:sp>
        <p:nvSpPr>
          <p:cNvPr id="35" name="34 CuadroTexto"/>
          <p:cNvSpPr txBox="1"/>
          <p:nvPr/>
        </p:nvSpPr>
        <p:spPr>
          <a:xfrm>
            <a:off x="12300668" y="3889689"/>
            <a:ext cx="2674189" cy="954107"/>
          </a:xfrm>
          <a:prstGeom prst="rect">
            <a:avLst/>
          </a:prstGeom>
          <a:solidFill>
            <a:schemeClr val="accent1"/>
          </a:solidFill>
        </p:spPr>
        <p:txBody>
          <a:bodyPr wrap="square" rtlCol="0">
            <a:spAutoFit/>
          </a:bodyPr>
          <a:lstStyle/>
          <a:p>
            <a:pPr algn="just"/>
            <a:r>
              <a:rPr lang="es-CO" sz="800" b="1" dirty="0"/>
              <a:t>e. El Estado como el principal actor en los procesos de implementación</a:t>
            </a:r>
            <a:endParaRPr lang="en-US" sz="800" dirty="0"/>
          </a:p>
          <a:p>
            <a:pPr algn="just"/>
            <a:r>
              <a:rPr lang="es-CO" sz="800" dirty="0"/>
              <a:t>En los enfoques de arriba hacia abajo se parte del reconocimiento del Estado como principal actor en los procesos de implementación, en la medida en que asume una identificación de lo público con lo estatal. </a:t>
            </a:r>
            <a:endParaRPr lang="en-US" sz="800" dirty="0"/>
          </a:p>
          <a:p>
            <a:endParaRPr lang="en-US" sz="800" dirty="0"/>
          </a:p>
        </p:txBody>
      </p:sp>
    </p:spTree>
    <p:extLst>
      <p:ext uri="{BB962C8B-B14F-4D97-AF65-F5344CB8AC3E}">
        <p14:creationId xmlns:p14="http://schemas.microsoft.com/office/powerpoint/2010/main" val="334056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2"/>
          </p:nvPr>
        </p:nvSpPr>
        <p:spPr>
          <a:xfrm>
            <a:off x="9625652" y="1458579"/>
            <a:ext cx="2469689" cy="5386620"/>
          </a:xfrm>
          <a:solidFill>
            <a:schemeClr val="bg1"/>
          </a:solidFill>
        </p:spPr>
        <p:txBody>
          <a:bodyPr/>
          <a:lstStyle/>
          <a:p>
            <a:pPr algn="just">
              <a:lnSpc>
                <a:spcPct val="100000"/>
              </a:lnSpc>
              <a:spcBef>
                <a:spcPts val="0"/>
              </a:spcBef>
            </a:pPr>
            <a:r>
              <a:rPr lang="es-ES_tradnl" sz="800" dirty="0" smtClean="0"/>
              <a:t>Continua del </a:t>
            </a:r>
            <a:r>
              <a:rPr lang="es-ES_tradnl" sz="800" dirty="0" err="1" smtClean="0"/>
              <a:t>slide</a:t>
            </a:r>
            <a:r>
              <a:rPr lang="es-ES_tradnl" sz="800" dirty="0" smtClean="0"/>
              <a:t> anterior.</a:t>
            </a:r>
          </a:p>
          <a:p>
            <a:pPr algn="just">
              <a:lnSpc>
                <a:spcPct val="100000"/>
              </a:lnSpc>
              <a:spcBef>
                <a:spcPts val="0"/>
              </a:spcBef>
            </a:pPr>
            <a:endParaRPr lang="es-ES_tradnl" sz="800" dirty="0" smtClean="0"/>
          </a:p>
          <a:p>
            <a:pPr algn="just">
              <a:lnSpc>
                <a:spcPct val="100000"/>
              </a:lnSpc>
              <a:spcBef>
                <a:spcPts val="0"/>
              </a:spcBef>
            </a:pPr>
            <a:r>
              <a:rPr lang="es-ES_tradnl" sz="800" dirty="0" smtClean="0"/>
              <a:t>Texto inicial, luego generar </a:t>
            </a:r>
            <a:r>
              <a:rPr lang="es-ES_tradnl" sz="800" dirty="0"/>
              <a:t>un cargador de acordeón, de manera que al hacer clic en cada cajón se despliega la </a:t>
            </a:r>
            <a:r>
              <a:rPr lang="es-ES_tradnl" sz="800" dirty="0" smtClean="0"/>
              <a:t>información hacia  abajo.</a:t>
            </a:r>
          </a:p>
          <a:p>
            <a:pPr algn="just">
              <a:lnSpc>
                <a:spcPct val="100000"/>
              </a:lnSpc>
              <a:spcBef>
                <a:spcPts val="0"/>
              </a:spcBef>
            </a:pPr>
            <a:endParaRPr lang="es-ES_tradnl" sz="800" dirty="0"/>
          </a:p>
          <a:p>
            <a:pPr algn="just">
              <a:lnSpc>
                <a:spcPct val="100000"/>
              </a:lnSpc>
              <a:spcBef>
                <a:spcPts val="0"/>
              </a:spcBef>
            </a:pPr>
            <a:r>
              <a:rPr lang="es-ES_tradnl" sz="800" dirty="0" smtClean="0"/>
              <a:t>Fin pop up 1 tema 1</a:t>
            </a:r>
          </a:p>
          <a:p>
            <a:pPr algn="just">
              <a:lnSpc>
                <a:spcPct val="100000"/>
              </a:lnSpc>
              <a:spcBef>
                <a:spcPts val="0"/>
              </a:spcBef>
            </a:pPr>
            <a:endParaRPr lang="es-ES_tradnl" sz="800" dirty="0"/>
          </a:p>
          <a:p>
            <a:pPr algn="just">
              <a:lnSpc>
                <a:spcPct val="100000"/>
              </a:lnSpc>
              <a:spcBef>
                <a:spcPts val="0"/>
              </a:spcBef>
            </a:pPr>
            <a:endParaRPr lang="es-ES_tradnl" sz="800" dirty="0"/>
          </a:p>
        </p:txBody>
      </p:sp>
      <p:sp>
        <p:nvSpPr>
          <p:cNvPr id="21" name="Rectángulo 20"/>
          <p:cNvSpPr/>
          <p:nvPr/>
        </p:nvSpPr>
        <p:spPr>
          <a:xfrm>
            <a:off x="335466" y="1644525"/>
            <a:ext cx="4914713" cy="246221"/>
          </a:xfrm>
          <a:prstGeom prst="rect">
            <a:avLst/>
          </a:prstGeom>
        </p:spPr>
        <p:txBody>
          <a:bodyPr wrap="square">
            <a:spAutoFit/>
          </a:bodyPr>
          <a:lstStyle/>
          <a:p>
            <a:pPr marL="0" lvl="1"/>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Subtema: </a:t>
            </a:r>
            <a:r>
              <a:rPr lang="es-CO" sz="1000" b="1" dirty="0"/>
              <a:t>Enfoques de arriba hacia abajo (</a:t>
            </a:r>
            <a:r>
              <a:rPr lang="es-CO" sz="1000" b="1" i="1" dirty="0"/>
              <a:t>top-</a:t>
            </a:r>
            <a:r>
              <a:rPr lang="es-CO" sz="1000" b="1" i="1" dirty="0" err="1"/>
              <a:t>down</a:t>
            </a:r>
            <a:r>
              <a:rPr lang="es-CO" sz="1000" b="1" dirty="0" smtClean="0"/>
              <a:t>)</a:t>
            </a:r>
            <a:r>
              <a:rPr lang="es-CO" sz="10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sz="1000" dirty="0"/>
          </a:p>
        </p:txBody>
      </p:sp>
      <p:sp>
        <p:nvSpPr>
          <p:cNvPr id="5" name="4 CuadroTexto"/>
          <p:cNvSpPr txBox="1"/>
          <p:nvPr/>
        </p:nvSpPr>
        <p:spPr>
          <a:xfrm>
            <a:off x="158138" y="2040375"/>
            <a:ext cx="9115258" cy="246221"/>
          </a:xfrm>
          <a:prstGeom prst="rect">
            <a:avLst/>
          </a:prstGeom>
          <a:noFill/>
        </p:spPr>
        <p:txBody>
          <a:bodyPr wrap="square" rtlCol="0">
            <a:spAutoFit/>
          </a:bodyPr>
          <a:lstStyle/>
          <a:p>
            <a:pPr algn="just"/>
            <a:r>
              <a:rPr lang="es-CO" sz="1000" dirty="0" smtClean="0"/>
              <a:t>A continuación se presentan las críticas </a:t>
            </a:r>
            <a:r>
              <a:rPr lang="es-CO" sz="1000" dirty="0"/>
              <a:t>al modelo de implementación de arriba hacia abajo </a:t>
            </a:r>
            <a:r>
              <a:rPr lang="es-CO" sz="1000" dirty="0" smtClean="0"/>
              <a:t>:	</a:t>
            </a:r>
            <a:endParaRPr lang="es-ES_tradnl" sz="1000" dirty="0"/>
          </a:p>
        </p:txBody>
      </p:sp>
      <p:pic>
        <p:nvPicPr>
          <p:cNvPr id="18" name="Imagen 17"/>
          <p:cNvPicPr>
            <a:picLocks noChangeAspect="1"/>
          </p:cNvPicPr>
          <p:nvPr/>
        </p:nvPicPr>
        <p:blipFill rotWithShape="1">
          <a:blip r:embed="rId2"/>
          <a:srcRect l="10208" t="49852" r="84688" b="40222"/>
          <a:stretch/>
        </p:blipFill>
        <p:spPr>
          <a:xfrm>
            <a:off x="7056541" y="-639140"/>
            <a:ext cx="532471" cy="582458"/>
          </a:xfrm>
          <a:prstGeom prst="rect">
            <a:avLst/>
          </a:prstGeom>
        </p:spPr>
      </p:pic>
      <p:pic>
        <p:nvPicPr>
          <p:cNvPr id="19" name="Imagen 18"/>
          <p:cNvPicPr>
            <a:picLocks noChangeAspect="1"/>
          </p:cNvPicPr>
          <p:nvPr/>
        </p:nvPicPr>
        <p:blipFill rotWithShape="1">
          <a:blip r:embed="rId2"/>
          <a:srcRect l="15499" t="50296" r="79397" b="39778"/>
          <a:stretch/>
        </p:blipFill>
        <p:spPr>
          <a:xfrm>
            <a:off x="6466520" y="-617989"/>
            <a:ext cx="532471" cy="582458"/>
          </a:xfrm>
          <a:prstGeom prst="rect">
            <a:avLst/>
          </a:prstGeom>
        </p:spPr>
      </p:pic>
      <p:sp>
        <p:nvSpPr>
          <p:cNvPr id="14" name="Marcador de texto 1"/>
          <p:cNvSpPr>
            <a:spLocks noGrp="1"/>
          </p:cNvSpPr>
          <p:nvPr>
            <p:ph type="body" sz="half" idx="2"/>
          </p:nvPr>
        </p:nvSpPr>
        <p:spPr>
          <a:xfrm>
            <a:off x="2495227" y="49080"/>
            <a:ext cx="9661432" cy="366743"/>
          </a:xfrm>
        </p:spPr>
        <p:txBody>
          <a:bodyPr/>
          <a:lstStyle/>
          <a:p>
            <a:r>
              <a:rPr lang="es-CO" dirty="0"/>
              <a:t>Unidad 2. </a:t>
            </a:r>
            <a:r>
              <a:rPr lang="es-ES_tradnl" dirty="0"/>
              <a:t>implementación de políticas públicas</a:t>
            </a:r>
            <a:endParaRPr lang="es-CO" dirty="0"/>
          </a:p>
          <a:p>
            <a:endParaRPr lang="es-CO" dirty="0"/>
          </a:p>
        </p:txBody>
      </p:sp>
      <p:sp>
        <p:nvSpPr>
          <p:cNvPr id="15" name="CuadroTexto 47"/>
          <p:cNvSpPr txBox="1"/>
          <p:nvPr/>
        </p:nvSpPr>
        <p:spPr>
          <a:xfrm>
            <a:off x="455318" y="1283897"/>
            <a:ext cx="7133694" cy="24622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28600" indent="-228600" algn="just">
              <a:buFont typeface="+mj-lt"/>
              <a:buAutoNum type="arabicPeriod"/>
            </a:pPr>
            <a:r>
              <a:rPr lang="es-CO" sz="1000" b="1" dirty="0" smtClean="0">
                <a:solidFill>
                  <a:srgbClr val="FF0000"/>
                </a:solidFill>
                <a:latin typeface="Verdana" pitchFamily="34" charset="0"/>
                <a:ea typeface="Verdana" pitchFamily="34" charset="0"/>
                <a:cs typeface="Verdana" pitchFamily="34" charset="0"/>
              </a:rPr>
              <a:t>Tema: </a:t>
            </a:r>
            <a:r>
              <a:rPr lang="es-CO" sz="1000" b="1" dirty="0">
                <a:solidFill>
                  <a:schemeClr val="tx1"/>
                </a:solidFill>
              </a:rPr>
              <a:t>Implementación: Diseños institucionales y organizacionales. </a:t>
            </a:r>
            <a:r>
              <a:rPr lang="es-ES" sz="1000" b="1" dirty="0">
                <a:solidFill>
                  <a:schemeClr val="tx1"/>
                </a:solidFill>
              </a:rPr>
              <a:t>Entre el </a:t>
            </a:r>
            <a:r>
              <a:rPr lang="es-ES" sz="1000" b="1" i="1" dirty="0">
                <a:solidFill>
                  <a:schemeClr val="tx1"/>
                </a:solidFill>
              </a:rPr>
              <a:t>top-</a:t>
            </a:r>
            <a:r>
              <a:rPr lang="es-ES" sz="1000" b="1" i="1" dirty="0" err="1">
                <a:solidFill>
                  <a:schemeClr val="tx1"/>
                </a:solidFill>
              </a:rPr>
              <a:t>down</a:t>
            </a:r>
            <a:r>
              <a:rPr lang="es-ES" sz="1000" b="1" dirty="0">
                <a:solidFill>
                  <a:schemeClr val="tx1"/>
                </a:solidFill>
              </a:rPr>
              <a:t> y </a:t>
            </a:r>
            <a:r>
              <a:rPr lang="es-ES" sz="1000" b="1" i="1" dirty="0" err="1">
                <a:solidFill>
                  <a:schemeClr val="tx1"/>
                </a:solidFill>
              </a:rPr>
              <a:t>bottom</a:t>
            </a:r>
            <a:r>
              <a:rPr lang="es-ES" sz="1000" b="1" i="1" dirty="0">
                <a:solidFill>
                  <a:schemeClr val="tx1"/>
                </a:solidFill>
              </a:rPr>
              <a:t>-up</a:t>
            </a:r>
            <a:r>
              <a:rPr lang="es-CO" sz="1000" b="1" dirty="0">
                <a:solidFill>
                  <a:schemeClr val="tx1"/>
                </a:solidFill>
                <a:latin typeface="Verdana" pitchFamily="34" charset="0"/>
                <a:ea typeface="Verdana" pitchFamily="34" charset="0"/>
                <a:cs typeface="Verdana" pitchFamily="34" charset="0"/>
              </a:rPr>
              <a:t> </a:t>
            </a:r>
            <a:endParaRPr lang="es-CO" sz="1000" b="1" dirty="0">
              <a:solidFill>
                <a:schemeClr val="tx1"/>
              </a:solidFill>
            </a:endParaRPr>
          </a:p>
        </p:txBody>
      </p:sp>
      <p:sp>
        <p:nvSpPr>
          <p:cNvPr id="22" name="21 CuadroTexto"/>
          <p:cNvSpPr txBox="1"/>
          <p:nvPr/>
        </p:nvSpPr>
        <p:spPr>
          <a:xfrm>
            <a:off x="1878227" y="502508"/>
            <a:ext cx="6203092" cy="338554"/>
          </a:xfrm>
          <a:prstGeom prst="rect">
            <a:avLst/>
          </a:prstGeom>
          <a:noFill/>
        </p:spPr>
        <p:txBody>
          <a:bodyPr wrap="square" rtlCol="0">
            <a:spAutoFit/>
          </a:bodyPr>
          <a:lstStyle/>
          <a:p>
            <a:r>
              <a:rPr lang="es-ES" sz="800" dirty="0"/>
              <a:t>Identifica, analiza y comprende la configuración de problemas públicos y de agenda de gobierno en contextos políticos tanto del orden internacional como nacional y local.</a:t>
            </a:r>
            <a:endParaRPr lang="en-US" sz="800" dirty="0"/>
          </a:p>
        </p:txBody>
      </p:sp>
      <p:pic>
        <p:nvPicPr>
          <p:cNvPr id="20" name="Diagrama 5"/>
          <p:cNvPicPr>
            <a:picLocks noChangeArrowheads="1"/>
          </p:cNvPicPr>
          <p:nvPr/>
        </p:nvPicPr>
        <p:blipFill>
          <a:blip r:embed="rId3">
            <a:extLst>
              <a:ext uri="{28A0092B-C50C-407E-A947-70E740481C1C}">
                <a14:useLocalDpi xmlns:a14="http://schemas.microsoft.com/office/drawing/2010/main" val="0"/>
              </a:ext>
            </a:extLst>
          </a:blip>
          <a:srcRect r="-1221"/>
          <a:stretch>
            <a:fillRect/>
          </a:stretch>
        </p:blipFill>
        <p:spPr bwMode="auto">
          <a:xfrm>
            <a:off x="455317" y="2625150"/>
            <a:ext cx="811290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31 Rectángulo"/>
          <p:cNvSpPr/>
          <p:nvPr/>
        </p:nvSpPr>
        <p:spPr>
          <a:xfrm>
            <a:off x="526211" y="2615519"/>
            <a:ext cx="5460521" cy="461665"/>
          </a:xfrm>
          <a:prstGeom prst="rect">
            <a:avLst/>
          </a:prstGeom>
          <a:solidFill>
            <a:srgbClr val="FFC000"/>
          </a:solidFill>
        </p:spPr>
        <p:txBody>
          <a:bodyPr wrap="square">
            <a:spAutoFit/>
          </a:bodyPr>
          <a:lstStyle/>
          <a:p>
            <a:pPr marL="171450" lvl="0" indent="-171450">
              <a:buFont typeface="Arial" pitchFamily="34" charset="0"/>
              <a:buChar char="•"/>
            </a:pPr>
            <a:r>
              <a:rPr lang="es-CO" sz="800" dirty="0"/>
              <a:t>La ausencia de las variables políticas en la comprensión de los procesos de implementación</a:t>
            </a:r>
            <a:r>
              <a:rPr lang="es-CO" sz="800" dirty="0" smtClean="0"/>
              <a:t>.</a:t>
            </a:r>
          </a:p>
          <a:p>
            <a:pPr marL="171450" lvl="0" indent="-171450">
              <a:buFont typeface="Arial" pitchFamily="34" charset="0"/>
              <a:buChar char="•"/>
            </a:pPr>
            <a:endParaRPr lang="es-CO" sz="800" dirty="0"/>
          </a:p>
          <a:p>
            <a:pPr lvl="0"/>
            <a:endParaRPr lang="en-US" sz="800" dirty="0"/>
          </a:p>
        </p:txBody>
      </p:sp>
      <p:sp>
        <p:nvSpPr>
          <p:cNvPr id="33" name="32 Rectángulo"/>
          <p:cNvSpPr/>
          <p:nvPr/>
        </p:nvSpPr>
        <p:spPr>
          <a:xfrm>
            <a:off x="1016273" y="3160033"/>
            <a:ext cx="5350021" cy="461665"/>
          </a:xfrm>
          <a:prstGeom prst="rect">
            <a:avLst/>
          </a:prstGeom>
          <a:solidFill>
            <a:srgbClr val="FFC000"/>
          </a:solidFill>
        </p:spPr>
        <p:txBody>
          <a:bodyPr wrap="square">
            <a:spAutoFit/>
          </a:bodyPr>
          <a:lstStyle/>
          <a:p>
            <a:pPr marL="171450" lvl="0" indent="-171450">
              <a:buFont typeface="Arial" pitchFamily="34" charset="0"/>
              <a:buChar char="•"/>
            </a:pPr>
            <a:r>
              <a:rPr lang="es-CO" sz="800" dirty="0"/>
              <a:t>Un gran nivel de control de los procesos organizativos, políticos y tecnológicos por parte de los decisores ubicados en la cúpula de la organización (</a:t>
            </a:r>
            <a:r>
              <a:rPr lang="es-CO" sz="800" dirty="0" err="1"/>
              <a:t>Elmore</a:t>
            </a:r>
            <a:r>
              <a:rPr lang="es-CO" sz="800" dirty="0"/>
              <a:t>, 2000a, p. 254), que generan una ruptura entre el punto de decisión y el punto de operación.</a:t>
            </a:r>
            <a:endParaRPr lang="en-US" sz="800" dirty="0"/>
          </a:p>
        </p:txBody>
      </p:sp>
      <p:sp>
        <p:nvSpPr>
          <p:cNvPr id="34" name="33 Rectángulo"/>
          <p:cNvSpPr/>
          <p:nvPr/>
        </p:nvSpPr>
        <p:spPr>
          <a:xfrm>
            <a:off x="1362973" y="3711585"/>
            <a:ext cx="5213427" cy="338554"/>
          </a:xfrm>
          <a:prstGeom prst="rect">
            <a:avLst/>
          </a:prstGeom>
          <a:solidFill>
            <a:srgbClr val="FFC000"/>
          </a:solidFill>
        </p:spPr>
        <p:txBody>
          <a:bodyPr wrap="square">
            <a:spAutoFit/>
          </a:bodyPr>
          <a:lstStyle/>
          <a:p>
            <a:pPr marL="171450" lvl="0" indent="-171450">
              <a:buFont typeface="Arial" pitchFamily="34" charset="0"/>
              <a:buChar char="•"/>
            </a:pPr>
            <a:r>
              <a:rPr lang="es-CO" sz="800" dirty="0"/>
              <a:t>La </a:t>
            </a:r>
            <a:r>
              <a:rPr lang="es-CO" sz="800" dirty="0" err="1"/>
              <a:t>invisibilización</a:t>
            </a:r>
            <a:r>
              <a:rPr lang="es-CO" sz="800" dirty="0"/>
              <a:t> de los contextos en la transformación de los procesos de implementación</a:t>
            </a:r>
            <a:r>
              <a:rPr lang="es-CO" sz="800" dirty="0" smtClean="0"/>
              <a:t>.</a:t>
            </a:r>
          </a:p>
          <a:p>
            <a:pPr lvl="0"/>
            <a:endParaRPr lang="en-US" sz="800" dirty="0"/>
          </a:p>
        </p:txBody>
      </p:sp>
      <p:sp>
        <p:nvSpPr>
          <p:cNvPr id="35" name="34 Rectángulo"/>
          <p:cNvSpPr/>
          <p:nvPr/>
        </p:nvSpPr>
        <p:spPr>
          <a:xfrm>
            <a:off x="1878227" y="4178960"/>
            <a:ext cx="4928904" cy="461665"/>
          </a:xfrm>
          <a:prstGeom prst="rect">
            <a:avLst/>
          </a:prstGeom>
          <a:solidFill>
            <a:srgbClr val="FFC000"/>
          </a:solidFill>
        </p:spPr>
        <p:txBody>
          <a:bodyPr wrap="square">
            <a:spAutoFit/>
          </a:bodyPr>
          <a:lstStyle/>
          <a:p>
            <a:pPr marL="171450" indent="-171450">
              <a:buFont typeface="Arial" pitchFamily="34" charset="0"/>
              <a:buChar char="•"/>
            </a:pPr>
            <a:r>
              <a:rPr lang="es-CO" sz="800" dirty="0"/>
              <a:t>Una reducción de la complejidad de la implementación al asumir el proceso como una traducción del mandato</a:t>
            </a:r>
            <a:r>
              <a:rPr lang="es-CO" sz="800" dirty="0" smtClean="0"/>
              <a:t>.</a:t>
            </a:r>
          </a:p>
          <a:p>
            <a:endParaRPr lang="es-CO" sz="800" dirty="0"/>
          </a:p>
        </p:txBody>
      </p:sp>
      <p:sp>
        <p:nvSpPr>
          <p:cNvPr id="2" name="1 Rectángulo"/>
          <p:cNvSpPr/>
          <p:nvPr/>
        </p:nvSpPr>
        <p:spPr>
          <a:xfrm>
            <a:off x="2053087" y="4684145"/>
            <a:ext cx="6823494" cy="776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9166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tory Board">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12147</TotalTime>
  <Words>5946</Words>
  <Application>Microsoft Office PowerPoint</Application>
  <PresentationFormat>Personalizado</PresentationFormat>
  <Paragraphs>606</Paragraphs>
  <Slides>25</Slides>
  <Notes>1</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Story Board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est30410</dc:creator>
  <cp:lastModifiedBy>Microsoft</cp:lastModifiedBy>
  <cp:revision>1568</cp:revision>
  <dcterms:created xsi:type="dcterms:W3CDTF">2016-08-23T15:40:39Z</dcterms:created>
  <dcterms:modified xsi:type="dcterms:W3CDTF">2017-08-29T20:53:46Z</dcterms:modified>
</cp:coreProperties>
</file>