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1" r:id="rId3"/>
    <p:sldId id="266" r:id="rId4"/>
    <p:sldId id="267" r:id="rId5"/>
    <p:sldId id="269" r:id="rId6"/>
    <p:sldId id="268" r:id="rId7"/>
    <p:sldId id="259" r:id="rId8"/>
    <p:sldId id="258" r:id="rId9"/>
    <p:sldId id="264" r:id="rId10"/>
    <p:sldId id="265" r:id="rId11"/>
    <p:sldId id="263" r:id="rId12"/>
    <p:sldId id="262" r:id="rId13"/>
  </p:sldIdLst>
  <p:sldSz cx="9144000" cy="6858000" type="screen4x3"/>
  <p:notesSz cx="6858000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CECE-635F-4DB2-971C-07D0C72F7BC7}" type="datetimeFigureOut">
              <a:rPr kumimoji="1" lang="ja-JP" altLang="en-US" smtClean="0"/>
              <a:t>2019/4/21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177-7E7D-41F8-A662-CF243FBE8F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1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CECE-635F-4DB2-971C-07D0C72F7BC7}" type="datetimeFigureOut">
              <a:rPr kumimoji="1" lang="ja-JP" altLang="en-US" smtClean="0"/>
              <a:t>2019/4/21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177-7E7D-41F8-A662-CF243FBE8F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7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CECE-635F-4DB2-971C-07D0C72F7BC7}" type="datetimeFigureOut">
              <a:rPr kumimoji="1" lang="ja-JP" altLang="en-US" smtClean="0"/>
              <a:t>2019/4/21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177-7E7D-41F8-A662-CF243FBE8F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80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3pPr>
            <a:lvl4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4pPr>
            <a:lvl5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CECE-635F-4DB2-971C-07D0C72F7BC7}" type="datetimeFigureOut">
              <a:rPr kumimoji="1" lang="ja-JP" altLang="en-US" smtClean="0"/>
              <a:t>2019/4/21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177-7E7D-41F8-A662-CF243FBE8F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15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CECE-635F-4DB2-971C-07D0C72F7BC7}" type="datetimeFigureOut">
              <a:rPr kumimoji="1" lang="ja-JP" altLang="en-US" smtClean="0"/>
              <a:t>2019/4/21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177-7E7D-41F8-A662-CF243FBE8F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834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CECE-635F-4DB2-971C-07D0C72F7BC7}" type="datetimeFigureOut">
              <a:rPr kumimoji="1" lang="ja-JP" altLang="en-US" smtClean="0"/>
              <a:t>2019/4/21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177-7E7D-41F8-A662-CF243FBE8F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774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CECE-635F-4DB2-971C-07D0C72F7BC7}" type="datetimeFigureOut">
              <a:rPr kumimoji="1" lang="ja-JP" altLang="en-US" smtClean="0"/>
              <a:t>2019/4/21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177-7E7D-41F8-A662-CF243FBE8F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3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CECE-635F-4DB2-971C-07D0C72F7BC7}" type="datetimeFigureOut">
              <a:rPr kumimoji="1" lang="ja-JP" altLang="en-US" smtClean="0"/>
              <a:t>2019/4/21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177-7E7D-41F8-A662-CF243FBE8F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44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CECE-635F-4DB2-971C-07D0C72F7BC7}" type="datetimeFigureOut">
              <a:rPr kumimoji="1" lang="ja-JP" altLang="en-US" smtClean="0"/>
              <a:t>2019/4/21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177-7E7D-41F8-A662-CF243FBE8F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02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CECE-635F-4DB2-971C-07D0C72F7BC7}" type="datetimeFigureOut">
              <a:rPr kumimoji="1" lang="ja-JP" altLang="en-US" smtClean="0"/>
              <a:t>2019/4/21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177-7E7D-41F8-A662-CF243FBE8F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978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CECE-635F-4DB2-971C-07D0C72F7BC7}" type="datetimeFigureOut">
              <a:rPr kumimoji="1" lang="ja-JP" altLang="en-US" smtClean="0"/>
              <a:t>2019/4/21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177-7E7D-41F8-A662-CF243FBE8F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1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CECE-635F-4DB2-971C-07D0C72F7BC7}" type="datetimeFigureOut">
              <a:rPr kumimoji="1" lang="ja-JP" altLang="en-US" smtClean="0"/>
              <a:t>2019/4/21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0177-7E7D-41F8-A662-CF243FBE8F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273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org/2016/04/risc-v-offers-simple-modular-isa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8621838-B351-48D4-964C-438220FB8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100" b="1" dirty="0"/>
              <a:t>松岡　航太郎</a:t>
            </a:r>
            <a:endParaRPr lang="en-US" altLang="ja-JP" sz="2100" b="1" dirty="0"/>
          </a:p>
          <a:p>
            <a:r>
              <a:rPr lang="ja-JP" altLang="en-US" sz="2100" b="1" dirty="0"/>
              <a:t>伴野　良太郎</a:t>
            </a:r>
            <a:endParaRPr lang="en-US" altLang="ja-JP" sz="2100" b="1" dirty="0"/>
          </a:p>
          <a:p>
            <a:r>
              <a:rPr lang="ja-JP" altLang="en-US" sz="2100" b="1" dirty="0"/>
              <a:t>松本　直樹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F74078-4068-4D81-9B8A-B1D2595705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20942" y="2005752"/>
            <a:ext cx="8902117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ja-JP" altLang="ja-JP" sz="3600" b="1" dirty="0"/>
              <a:t>準同型暗号による</a:t>
            </a:r>
            <a:br>
              <a:rPr kumimoji="0" lang="en-US" altLang="ja-JP" sz="3600" b="1" dirty="0"/>
            </a:br>
            <a:r>
              <a:rPr kumimoji="0" lang="ja-JP" altLang="ja-JP" sz="3600" b="1" dirty="0"/>
              <a:t>バーチャルセキュアプラットフォームの開発 </a:t>
            </a:r>
          </a:p>
        </p:txBody>
      </p:sp>
    </p:spTree>
    <p:extLst>
      <p:ext uri="{BB962C8B-B14F-4D97-AF65-F5344CB8AC3E}">
        <p14:creationId xmlns:p14="http://schemas.microsoft.com/office/powerpoint/2010/main" val="67971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07B29-0098-4FD7-803E-57B2CB94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76" y="2144825"/>
            <a:ext cx="4906736" cy="1392351"/>
          </a:xfrm>
        </p:spPr>
        <p:txBody>
          <a:bodyPr>
            <a:normAutofit/>
          </a:bodyPr>
          <a:lstStyle/>
          <a:p>
            <a:r>
              <a:rPr lang="ja-JP" altLang="en-US" sz="405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論理ゲート数の削減</a:t>
            </a:r>
            <a:endParaRPr lang="en-US" altLang="ja-JP" sz="405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05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コード密度の最大化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73A642C1-2C7C-4098-B2B3-2AA172B76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2" y="1096055"/>
            <a:ext cx="3928132" cy="34898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25C078-2781-461B-84B3-DA8B6446CAF2}"/>
              </a:ext>
            </a:extLst>
          </p:cNvPr>
          <p:cNvSpPr txBox="1"/>
          <p:nvPr/>
        </p:nvSpPr>
        <p:spPr>
          <a:xfrm>
            <a:off x="4696507" y="4625583"/>
            <a:ext cx="44474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5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https://riscv.org/2016/04/risc-v-offers-simple-modular-isa/</a:t>
            </a:r>
            <a:r>
              <a:rPr kumimoji="1" lang="ja-JP" altLang="en-US" sz="135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1350" b="1" dirty="0">
                <a:latin typeface="Arial" panose="020B0604020202020204" pitchFamily="34" charset="0"/>
                <a:cs typeface="Arial" panose="020B0604020202020204" pitchFamily="34" charset="0"/>
              </a:rPr>
              <a:t>Figure3  </a:t>
            </a:r>
            <a:r>
              <a:rPr kumimoji="1" lang="ja-JP" alt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一部抜粋</a:t>
            </a:r>
          </a:p>
        </p:txBody>
      </p:sp>
    </p:spTree>
    <p:extLst>
      <p:ext uri="{BB962C8B-B14F-4D97-AF65-F5344CB8AC3E}">
        <p14:creationId xmlns:p14="http://schemas.microsoft.com/office/powerpoint/2010/main" val="62199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4879E999-5E89-4415-9CEF-8FE5E1CD2AB8}"/>
              </a:ext>
            </a:extLst>
          </p:cNvPr>
          <p:cNvSpPr txBox="1">
            <a:spLocks/>
          </p:cNvSpPr>
          <p:nvPr/>
        </p:nvSpPr>
        <p:spPr>
          <a:xfrm>
            <a:off x="534760" y="1445079"/>
            <a:ext cx="8074479" cy="3094263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C.SUBW </a:t>
            </a:r>
            <a:r>
              <a:rPr lang="ja-JP" altLang="en-US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→ </a:t>
            </a:r>
            <a:r>
              <a:rPr lang="en-US" altLang="ja-JP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K.SLL(</a:t>
            </a:r>
            <a:r>
              <a:rPr lang="ja-JP" altLang="en-US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左論理シフト</a:t>
            </a:r>
            <a:r>
              <a:rPr lang="en-US" altLang="ja-JP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)</a:t>
            </a:r>
          </a:p>
          <a:p>
            <a:r>
              <a:rPr lang="en-US" altLang="ja-JP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C.ADDW </a:t>
            </a:r>
            <a:r>
              <a:rPr lang="ja-JP" altLang="en-US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→ </a:t>
            </a:r>
            <a:r>
              <a:rPr lang="en-US" altLang="ja-JP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K.SRA(</a:t>
            </a:r>
            <a:r>
              <a:rPr lang="ja-JP" altLang="en-US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右算術シフト</a:t>
            </a:r>
            <a:r>
              <a:rPr lang="en-US" altLang="ja-JP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)</a:t>
            </a:r>
          </a:p>
          <a:p>
            <a:r>
              <a:rPr lang="en-US" altLang="ja-JP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Reserved </a:t>
            </a:r>
            <a:r>
              <a:rPr lang="ja-JP" altLang="en-US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→ </a:t>
            </a:r>
            <a:r>
              <a:rPr lang="en-US" altLang="ja-JP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K.SRL(</a:t>
            </a:r>
            <a:r>
              <a:rPr lang="ja-JP" altLang="en-US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右論理シフト</a:t>
            </a:r>
            <a:r>
              <a:rPr lang="en-US" altLang="ja-JP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)</a:t>
            </a:r>
          </a:p>
          <a:p>
            <a:r>
              <a:rPr lang="en-US" altLang="ja-JP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Reserved </a:t>
            </a:r>
            <a:r>
              <a:rPr lang="ja-JP" altLang="en-US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→ </a:t>
            </a:r>
            <a:r>
              <a:rPr lang="en-US" altLang="ja-JP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K.SLT(</a:t>
            </a:r>
            <a:r>
              <a:rPr lang="ja-JP" altLang="en-US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比較命令</a:t>
            </a:r>
            <a:r>
              <a:rPr lang="en-US" altLang="ja-JP" sz="4000" b="1" dirty="0">
                <a:latin typeface="Arial" panose="020B0604020202020204" pitchFamily="34" charset="0"/>
                <a:ea typeface="BIZ UDゴシック" panose="020B0400000000000000" pitchFamily="49" charset="-128"/>
                <a:cs typeface="Arial" panose="020B0604020202020204" pitchFamily="34" charset="0"/>
              </a:rPr>
              <a:t>)</a:t>
            </a:r>
            <a:endParaRPr lang="ja-JP" altLang="en-US" sz="4000" b="1" dirty="0">
              <a:latin typeface="Arial" panose="020B0604020202020204" pitchFamily="34" charset="0"/>
              <a:ea typeface="BIZ UDゴシック" panose="020B0400000000000000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3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3EBE7C-CD3C-4C9E-9A39-3DFB39CD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042" y="1861457"/>
            <a:ext cx="7949974" cy="2975882"/>
          </a:xfrm>
        </p:spPr>
        <p:txBody>
          <a:bodyPr>
            <a:normAutofit/>
          </a:bodyPr>
          <a:lstStyle/>
          <a:p>
            <a:r>
              <a:rPr lang="en-US" altLang="ja-JP" sz="45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Apache2.0</a:t>
            </a:r>
          </a:p>
          <a:p>
            <a:r>
              <a:rPr lang="ja-JP" altLang="en-US" sz="45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論文発表</a:t>
            </a:r>
            <a:endParaRPr lang="en-US" altLang="ja-JP" sz="45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5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ハードウェア攻撃に強い</a:t>
            </a:r>
            <a:r>
              <a:rPr lang="en-US" altLang="ja-JP" sz="45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VM</a:t>
            </a:r>
            <a:endParaRPr lang="ja-JP" altLang="en-US" sz="45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06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B9A179-4EBC-4174-8CE6-6753591E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944" y="1987663"/>
            <a:ext cx="5619070" cy="3263504"/>
          </a:xfrm>
        </p:spPr>
        <p:txBody>
          <a:bodyPr>
            <a:normAutofit/>
          </a:bodyPr>
          <a:lstStyle/>
          <a:p>
            <a:r>
              <a:rPr lang="ja-JP" altLang="en-US" sz="495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松岡→理論</a:t>
            </a:r>
            <a:endParaRPr lang="en-US" altLang="ja-JP" sz="495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495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松本→ハード</a:t>
            </a:r>
            <a:endParaRPr lang="en-US" altLang="ja-JP" sz="495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495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伴野→ソフト</a:t>
            </a:r>
          </a:p>
        </p:txBody>
      </p:sp>
    </p:spTree>
    <p:extLst>
      <p:ext uri="{BB962C8B-B14F-4D97-AF65-F5344CB8AC3E}">
        <p14:creationId xmlns:p14="http://schemas.microsoft.com/office/powerpoint/2010/main" val="393585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2726B59-710B-4831-B196-1D9FCDAFD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74" y="73478"/>
            <a:ext cx="8720251" cy="480876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1D83DD-164D-4268-B430-0722525A6AB8}"/>
              </a:ext>
            </a:extLst>
          </p:cNvPr>
          <p:cNvSpPr txBox="1"/>
          <p:nvPr/>
        </p:nvSpPr>
        <p:spPr>
          <a:xfrm>
            <a:off x="5970020" y="4942806"/>
            <a:ext cx="3080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50" dirty="0"/>
              <a:t>https://www.fnn.jp/posts/00397920HDK</a:t>
            </a:r>
            <a:endParaRPr kumimoji="1"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6022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00EC85F-48FB-4794-9336-F9C763C19B75}"/>
              </a:ext>
            </a:extLst>
          </p:cNvPr>
          <p:cNvSpPr/>
          <p:nvPr/>
        </p:nvSpPr>
        <p:spPr>
          <a:xfrm>
            <a:off x="6168117" y="1118194"/>
            <a:ext cx="2441884" cy="1573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154B489-3521-45DF-8FEB-3DB5264CEF04}"/>
              </a:ext>
            </a:extLst>
          </p:cNvPr>
          <p:cNvSpPr/>
          <p:nvPr/>
        </p:nvSpPr>
        <p:spPr>
          <a:xfrm>
            <a:off x="489858" y="1120237"/>
            <a:ext cx="2441884" cy="1573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A13C4DE-468B-4E18-9B52-E8C85C18BEFC}"/>
              </a:ext>
            </a:extLst>
          </p:cNvPr>
          <p:cNvCxnSpPr>
            <a:cxnSpLocks/>
          </p:cNvCxnSpPr>
          <p:nvPr/>
        </p:nvCxnSpPr>
        <p:spPr>
          <a:xfrm>
            <a:off x="0" y="2877910"/>
            <a:ext cx="9144000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電子機器, 電卓 が含まれている画像&#10;&#10;自動的に生成された説明">
            <a:extLst>
              <a:ext uri="{FF2B5EF4-FFF2-40B4-BE49-F238E27FC236}">
                <a16:creationId xmlns:a16="http://schemas.microsoft.com/office/drawing/2014/main" id="{8B5BA9F8-4171-4687-BB7E-10E3511E4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0" y="2951388"/>
            <a:ext cx="1812308" cy="205944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CC6DAE8-47F3-46B9-B4E7-1EDC5C8C2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8" y="1120237"/>
            <a:ext cx="2397743" cy="157397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3BDCA7D-DDE6-4509-8BCE-76165BF9B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06" y="1132219"/>
            <a:ext cx="2129105" cy="154592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306CE67-9C8A-411A-88BA-B5B1FBE96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116" y="3076404"/>
            <a:ext cx="2857500" cy="1807369"/>
          </a:xfrm>
          <a:prstGeom prst="rect">
            <a:avLst/>
          </a:prstGeom>
        </p:spPr>
      </p:pic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76975B3E-1F50-4E0E-9986-5D3F2EF762CD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2931741" y="1905183"/>
            <a:ext cx="3236376" cy="204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ED0D391E-78AE-49B6-BCA0-9B6AC6FDA041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2922648" y="3980089"/>
            <a:ext cx="3245468" cy="1020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66693B16-C61C-4FD4-A9B8-4359AE17E04D}"/>
              </a:ext>
            </a:extLst>
          </p:cNvPr>
          <p:cNvSpPr/>
          <p:nvPr/>
        </p:nvSpPr>
        <p:spPr>
          <a:xfrm>
            <a:off x="4159704" y="2072247"/>
            <a:ext cx="824593" cy="1567849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05162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F640B53-52C7-4699-9C49-11BE03D9F4FD}"/>
              </a:ext>
            </a:extLst>
          </p:cNvPr>
          <p:cNvSpPr/>
          <p:nvPr/>
        </p:nvSpPr>
        <p:spPr>
          <a:xfrm>
            <a:off x="2637964" y="3096415"/>
            <a:ext cx="1852953" cy="1791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8F35C8D-1D8C-4623-8B92-8D95D93D5796}"/>
              </a:ext>
            </a:extLst>
          </p:cNvPr>
          <p:cNvSpPr/>
          <p:nvPr/>
        </p:nvSpPr>
        <p:spPr>
          <a:xfrm>
            <a:off x="2614613" y="1027689"/>
            <a:ext cx="1852953" cy="17731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00EC85F-48FB-4794-9336-F9C763C19B75}"/>
              </a:ext>
            </a:extLst>
          </p:cNvPr>
          <p:cNvSpPr/>
          <p:nvPr/>
        </p:nvSpPr>
        <p:spPr>
          <a:xfrm>
            <a:off x="6168117" y="1118194"/>
            <a:ext cx="2441884" cy="1573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A13C4DE-468B-4E18-9B52-E8C85C18BEFC}"/>
              </a:ext>
            </a:extLst>
          </p:cNvPr>
          <p:cNvCxnSpPr>
            <a:cxnSpLocks/>
          </p:cNvCxnSpPr>
          <p:nvPr/>
        </p:nvCxnSpPr>
        <p:spPr>
          <a:xfrm>
            <a:off x="0" y="2877910"/>
            <a:ext cx="9144000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83BDCA7D-DDE6-4509-8BCE-76165BF9B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06" y="1132219"/>
            <a:ext cx="2129105" cy="154592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306CE67-9C8A-411A-88BA-B5B1FBE96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116" y="3076404"/>
            <a:ext cx="2857500" cy="1807369"/>
          </a:xfrm>
          <a:prstGeom prst="rect">
            <a:avLst/>
          </a:prstGeom>
        </p:spPr>
      </p:pic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76975B3E-1F50-4E0E-9986-5D3F2EF762C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460278" y="1905073"/>
            <a:ext cx="1707839" cy="110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ED0D391E-78AE-49B6-BCA0-9B6AC6FDA041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4467566" y="3979963"/>
            <a:ext cx="1700550" cy="126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66693B16-C61C-4FD4-A9B8-4359AE17E04D}"/>
              </a:ext>
            </a:extLst>
          </p:cNvPr>
          <p:cNvSpPr/>
          <p:nvPr/>
        </p:nvSpPr>
        <p:spPr>
          <a:xfrm>
            <a:off x="4853033" y="2093985"/>
            <a:ext cx="824593" cy="1567849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AA113D8E-1F77-4857-9FB1-A659ECE60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02" y="1015358"/>
            <a:ext cx="1791677" cy="179167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30A9B92-4414-4F20-8C77-5D86F0E1E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89" y="3084124"/>
            <a:ext cx="1791677" cy="1791677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C98B90D-1404-4556-8EB3-C307C26D0722}"/>
              </a:ext>
            </a:extLst>
          </p:cNvPr>
          <p:cNvSpPr/>
          <p:nvPr/>
        </p:nvSpPr>
        <p:spPr>
          <a:xfrm>
            <a:off x="171450" y="1027688"/>
            <a:ext cx="2241097" cy="7481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BB4A97A-6B2D-4020-B2B5-62F403DB0C0B}"/>
              </a:ext>
            </a:extLst>
          </p:cNvPr>
          <p:cNvSpPr txBox="1"/>
          <p:nvPr/>
        </p:nvSpPr>
        <p:spPr>
          <a:xfrm>
            <a:off x="43422" y="1118194"/>
            <a:ext cx="24431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3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準同型暗号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C23771E-EDE6-4CB0-830B-A9FA9F362692}"/>
              </a:ext>
            </a:extLst>
          </p:cNvPr>
          <p:cNvSpPr/>
          <p:nvPr/>
        </p:nvSpPr>
        <p:spPr>
          <a:xfrm>
            <a:off x="171450" y="1943548"/>
            <a:ext cx="2241097" cy="7481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CE71E21-D21A-402F-B945-37695B89D995}"/>
              </a:ext>
            </a:extLst>
          </p:cNvPr>
          <p:cNvSpPr txBox="1"/>
          <p:nvPr/>
        </p:nvSpPr>
        <p:spPr>
          <a:xfrm>
            <a:off x="157216" y="2017464"/>
            <a:ext cx="22410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3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開発環境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C399229-2A77-437D-872C-A7AC2AE986A1}"/>
              </a:ext>
            </a:extLst>
          </p:cNvPr>
          <p:cNvSpPr/>
          <p:nvPr/>
        </p:nvSpPr>
        <p:spPr>
          <a:xfrm>
            <a:off x="181069" y="3102472"/>
            <a:ext cx="2241097" cy="7481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7B28C45-336C-48C4-8596-320268B80AAA}"/>
              </a:ext>
            </a:extLst>
          </p:cNvPr>
          <p:cNvSpPr txBox="1"/>
          <p:nvPr/>
        </p:nvSpPr>
        <p:spPr>
          <a:xfrm>
            <a:off x="166835" y="3176388"/>
            <a:ext cx="22410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3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決済</a:t>
            </a:r>
          </a:p>
        </p:txBody>
      </p:sp>
    </p:spTree>
    <p:extLst>
      <p:ext uri="{BB962C8B-B14F-4D97-AF65-F5344CB8AC3E}">
        <p14:creationId xmlns:p14="http://schemas.microsoft.com/office/powerpoint/2010/main" val="26620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A451C-B18D-46CB-845F-4D21A4C2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78" y="1402217"/>
            <a:ext cx="8645979" cy="2902404"/>
          </a:xfrm>
        </p:spPr>
        <p:txBody>
          <a:bodyPr>
            <a:normAutofit fontScale="90000"/>
          </a:bodyPr>
          <a:lstStyle/>
          <a:p>
            <a:r>
              <a:rPr lang="ja-JP" altLang="en-US" sz="4050" b="1" dirty="0"/>
              <a:t>ビットコインが「通貨」から</a:t>
            </a:r>
            <a:br>
              <a:rPr lang="en-US" altLang="ja-JP" sz="4050" b="1" dirty="0"/>
            </a:br>
            <a:r>
              <a:rPr lang="en-US" altLang="ja-JP" sz="4050" b="1" dirty="0"/>
              <a:t>	</a:t>
            </a:r>
            <a:r>
              <a:rPr lang="ja-JP" altLang="en-US" sz="4050" b="1" dirty="0"/>
              <a:t>「銀行」への信用を取り除いたように</a:t>
            </a:r>
            <a:br>
              <a:rPr lang="en-US" altLang="ja-JP" sz="4050" b="1" dirty="0"/>
            </a:br>
            <a:br>
              <a:rPr lang="en-US" altLang="ja-JP" sz="4050" b="1" dirty="0"/>
            </a:br>
            <a:r>
              <a:rPr lang="ja-JP" altLang="en-US" sz="4050" b="1" dirty="0"/>
              <a:t>「計算資源」から</a:t>
            </a:r>
            <a:br>
              <a:rPr lang="en-US" altLang="ja-JP" sz="4050" b="1" dirty="0"/>
            </a:br>
            <a:r>
              <a:rPr lang="en-US" altLang="ja-JP" sz="4050" b="1" dirty="0"/>
              <a:t>	</a:t>
            </a:r>
            <a:r>
              <a:rPr lang="ja-JP" altLang="en-US" sz="4050" b="1" dirty="0"/>
              <a:t>「クラウドベンダ」への信用を取り除く</a:t>
            </a:r>
          </a:p>
        </p:txBody>
      </p:sp>
    </p:spTree>
    <p:extLst>
      <p:ext uri="{BB962C8B-B14F-4D97-AF65-F5344CB8AC3E}">
        <p14:creationId xmlns:p14="http://schemas.microsoft.com/office/powerpoint/2010/main" val="27507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C6B9F-AC01-47FE-A39C-F209CE69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950" dirty="0"/>
              <a:t>コンピュータ自体の暗号化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C33AAD-C496-4563-8662-D1667E37F000}"/>
              </a:ext>
            </a:extLst>
          </p:cNvPr>
          <p:cNvSpPr/>
          <p:nvPr/>
        </p:nvSpPr>
        <p:spPr>
          <a:xfrm>
            <a:off x="391886" y="2332945"/>
            <a:ext cx="5912984" cy="219211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2B52A2-9810-430A-AA20-9E07A1EF8EA3}"/>
              </a:ext>
            </a:extLst>
          </p:cNvPr>
          <p:cNvSpPr txBox="1"/>
          <p:nvPr/>
        </p:nvSpPr>
        <p:spPr>
          <a:xfrm>
            <a:off x="579665" y="2431597"/>
            <a:ext cx="195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準同型暗号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0CC1A3-7C79-4E2E-8711-1AC5676BD269}"/>
              </a:ext>
            </a:extLst>
          </p:cNvPr>
          <p:cNvSpPr/>
          <p:nvPr/>
        </p:nvSpPr>
        <p:spPr>
          <a:xfrm>
            <a:off x="628650" y="3073853"/>
            <a:ext cx="1561420" cy="10639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66CAC1-F0F1-4965-8FC9-CD4A0FC12066}"/>
              </a:ext>
            </a:extLst>
          </p:cNvPr>
          <p:cNvSpPr txBox="1"/>
          <p:nvPr/>
        </p:nvSpPr>
        <p:spPr>
          <a:xfrm>
            <a:off x="744991" y="3285831"/>
            <a:ext cx="137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CPU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C1DE9A-A115-4B52-A21C-EC1DEB2F82D9}"/>
              </a:ext>
            </a:extLst>
          </p:cNvPr>
          <p:cNvSpPr/>
          <p:nvPr/>
        </p:nvSpPr>
        <p:spPr>
          <a:xfrm>
            <a:off x="2317636" y="2498272"/>
            <a:ext cx="3858647" cy="187370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5902B3-2BC7-43BB-884D-E395B266C4B2}"/>
              </a:ext>
            </a:extLst>
          </p:cNvPr>
          <p:cNvSpPr txBox="1"/>
          <p:nvPr/>
        </p:nvSpPr>
        <p:spPr>
          <a:xfrm>
            <a:off x="3739243" y="2566400"/>
            <a:ext cx="121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メモリ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AB4B734-2878-4369-B280-0531C5BC8C4B}"/>
              </a:ext>
            </a:extLst>
          </p:cNvPr>
          <p:cNvSpPr/>
          <p:nvPr/>
        </p:nvSpPr>
        <p:spPr>
          <a:xfrm>
            <a:off x="2441118" y="3152673"/>
            <a:ext cx="1641020" cy="9598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511583-F9B0-4CD6-9B7A-365527786E87}"/>
              </a:ext>
            </a:extLst>
          </p:cNvPr>
          <p:cNvSpPr/>
          <p:nvPr/>
        </p:nvSpPr>
        <p:spPr>
          <a:xfrm>
            <a:off x="4167350" y="3152673"/>
            <a:ext cx="1919125" cy="9598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8222947-F29E-433B-B225-E1903B7675DF}"/>
              </a:ext>
            </a:extLst>
          </p:cNvPr>
          <p:cNvSpPr txBox="1"/>
          <p:nvPr/>
        </p:nvSpPr>
        <p:spPr>
          <a:xfrm>
            <a:off x="2469179" y="3328416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FD1DEDB-7F5E-4625-B573-98FCBAFE6A33}"/>
              </a:ext>
            </a:extLst>
          </p:cNvPr>
          <p:cNvSpPr/>
          <p:nvPr/>
        </p:nvSpPr>
        <p:spPr>
          <a:xfrm>
            <a:off x="7196817" y="3281163"/>
            <a:ext cx="1767568" cy="64677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4331C8-FB63-417E-AEF1-1EF0F82D0ACC}"/>
              </a:ext>
            </a:extLst>
          </p:cNvPr>
          <p:cNvSpPr txBox="1"/>
          <p:nvPr/>
        </p:nvSpPr>
        <p:spPr>
          <a:xfrm>
            <a:off x="7196817" y="3366889"/>
            <a:ext cx="1767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7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コンパイラ</a:t>
            </a:r>
            <a:endParaRPr kumimoji="1" lang="en-US" altLang="ja-JP" sz="27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FDFB08C2-271F-441C-8A41-8B23D92A49C2}"/>
              </a:ext>
            </a:extLst>
          </p:cNvPr>
          <p:cNvSpPr/>
          <p:nvPr/>
        </p:nvSpPr>
        <p:spPr>
          <a:xfrm rot="10800000">
            <a:off x="6139543" y="3360809"/>
            <a:ext cx="859291" cy="502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8F7A24-9B8C-4EC5-A050-980633077F71}"/>
              </a:ext>
            </a:extLst>
          </p:cNvPr>
          <p:cNvSpPr txBox="1"/>
          <p:nvPr/>
        </p:nvSpPr>
        <p:spPr>
          <a:xfrm>
            <a:off x="4054586" y="3319472"/>
            <a:ext cx="214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336874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99BD41E-4FD6-4866-A7B8-EEBEB9D63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20952"/>
              </p:ext>
            </p:extLst>
          </p:nvPr>
        </p:nvGraphicFramePr>
        <p:xfrm>
          <a:off x="151039" y="767443"/>
          <a:ext cx="8923567" cy="392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30">
                  <a:extLst>
                    <a:ext uri="{9D8B030D-6E8A-4147-A177-3AD203B41FA5}">
                      <a16:colId xmlns:a16="http://schemas.microsoft.com/office/drawing/2014/main" val="1729401250"/>
                    </a:ext>
                  </a:extLst>
                </a:gridCol>
                <a:gridCol w="2614613">
                  <a:extLst>
                    <a:ext uri="{9D8B030D-6E8A-4147-A177-3AD203B41FA5}">
                      <a16:colId xmlns:a16="http://schemas.microsoft.com/office/drawing/2014/main" val="3555003712"/>
                    </a:ext>
                  </a:extLst>
                </a:gridCol>
                <a:gridCol w="2118632">
                  <a:extLst>
                    <a:ext uri="{9D8B030D-6E8A-4147-A177-3AD203B41FA5}">
                      <a16:colId xmlns:a16="http://schemas.microsoft.com/office/drawing/2014/main" val="2853689730"/>
                    </a:ext>
                  </a:extLst>
                </a:gridCol>
                <a:gridCol w="2230892">
                  <a:extLst>
                    <a:ext uri="{9D8B030D-6E8A-4147-A177-3AD203B41FA5}">
                      <a16:colId xmlns:a16="http://schemas.microsoft.com/office/drawing/2014/main" val="3568698835"/>
                    </a:ext>
                  </a:extLst>
                </a:gridCol>
              </a:tblGrid>
              <a:tr h="688862">
                <a:tc>
                  <a:txBody>
                    <a:bodyPr/>
                    <a:lstStyle/>
                    <a:p>
                      <a:pPr algn="ctr"/>
                      <a:endParaRPr kumimoji="1" lang="ja-JP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1" dirty="0">
                          <a:solidFill>
                            <a:schemeClr val="tx1"/>
                          </a:solidFill>
                        </a:rPr>
                        <a:t>確率暗号</a:t>
                      </a:r>
                    </a:p>
                  </a:txBody>
                  <a:tcPr marL="68580" marR="68580" marT="34290" marB="3429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352676"/>
                  </a:ext>
                </a:extLst>
              </a:tr>
              <a:tr h="68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1" dirty="0">
                          <a:solidFill>
                            <a:schemeClr val="tx1"/>
                          </a:solidFill>
                        </a:rPr>
                        <a:t>本提案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Enc.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05863"/>
                  </a:ext>
                </a:extLst>
              </a:tr>
              <a:tr h="6888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HEROIC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Enc.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09392"/>
                  </a:ext>
                </a:extLst>
              </a:tr>
              <a:tr h="6888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FURISC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Enc.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82026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Crypto</a:t>
                      </a:r>
                    </a:p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Blaze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UnEnc</a:t>
                      </a:r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69803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5DE4EE-24DE-4735-9EF0-4818CF78520C}"/>
              </a:ext>
            </a:extLst>
          </p:cNvPr>
          <p:cNvSpPr txBox="1"/>
          <p:nvPr/>
        </p:nvSpPr>
        <p:spPr>
          <a:xfrm>
            <a:off x="102055" y="74946"/>
            <a:ext cx="548906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50" b="1" dirty="0"/>
              <a:t>Homomorphic Processor</a:t>
            </a:r>
            <a:endParaRPr kumimoji="1" lang="ja-JP" altLang="en-US" sz="4050" b="1" dirty="0"/>
          </a:p>
        </p:txBody>
      </p:sp>
    </p:spTree>
    <p:extLst>
      <p:ext uri="{BB962C8B-B14F-4D97-AF65-F5344CB8AC3E}">
        <p14:creationId xmlns:p14="http://schemas.microsoft.com/office/powerpoint/2010/main" val="361685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D7A5E9-873C-4967-8F6D-4088746E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669472"/>
            <a:ext cx="6915150" cy="4034094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論理ゲート数の最小化</a:t>
            </a:r>
            <a:endParaRPr lang="en-US" altLang="ja-JP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ゲート評価時間</a:t>
            </a:r>
            <a:r>
              <a:rPr lang="ja-JP" altLang="en-US" sz="3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≥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0.5ms</a:t>
            </a:r>
          </a:p>
          <a:p>
            <a:pPr lvl="1"/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並列化の限界</a:t>
            </a:r>
            <a:endParaRPr lang="en-US" altLang="ja-JP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メモリ使用量の削減</a:t>
            </a:r>
            <a:endParaRPr lang="en-US" altLang="ja-JP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暗号化によるデータ量の増大</a:t>
            </a:r>
            <a:endParaRPr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メモリアクセス時間の増加</a:t>
            </a:r>
            <a:endParaRPr lang="en-US" altLang="ja-JP" sz="3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14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ation.potx" id="{93B09098-04FF-450B-8C9F-683C1BE1C74C}" vid="{D232539A-56B3-4948-8C1B-882CE1D800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4482</TotalTime>
  <Words>170</Words>
  <Application>Microsoft Office PowerPoint</Application>
  <PresentationFormat>画面に合わせる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BIZ UDPゴシック</vt:lpstr>
      <vt:lpstr>BIZ UDゴシック</vt:lpstr>
      <vt:lpstr>游ゴシック Medium</vt:lpstr>
      <vt:lpstr>Arial</vt:lpstr>
      <vt:lpstr>Calibri</vt:lpstr>
      <vt:lpstr>Calibri Light</vt:lpstr>
      <vt:lpstr>Office Theme</vt:lpstr>
      <vt:lpstr>準同型暗号による バーチャルセキュアプラットフォームの開発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ビットコインが「通貨」から  「銀行」への信用を取り除いたように  「計算資源」から  「クラウドベンダ」への信用を取り除く</vt:lpstr>
      <vt:lpstr>コンピュータ自体の暗号化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航太郎 松岡</dc:creator>
  <cp:lastModifiedBy>航太郎 松岡</cp:lastModifiedBy>
  <cp:revision>62</cp:revision>
  <cp:lastPrinted>2019-04-20T14:32:58Z</cp:lastPrinted>
  <dcterms:created xsi:type="dcterms:W3CDTF">2019-03-29T08:06:23Z</dcterms:created>
  <dcterms:modified xsi:type="dcterms:W3CDTF">2019-04-21T05:09:49Z</dcterms:modified>
</cp:coreProperties>
</file>