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0" r:id="rId7"/>
    <p:sldId id="261" r:id="rId8"/>
    <p:sldId id="265" r:id="rId9"/>
    <p:sldId id="269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Assignment 5: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Final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Stanley Tran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1DE8-9A2C-4EBC-8DF5-75BE1E81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CD29-2C8A-4487-B81C-55A1E917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Problem Setup &amp; Dataset and Data Processing</a:t>
            </a:r>
          </a:p>
          <a:p>
            <a:r>
              <a:rPr lang="en-US" sz="2400" dirty="0"/>
              <a:t>Task 1</a:t>
            </a:r>
          </a:p>
          <a:p>
            <a:r>
              <a:rPr lang="en-US" sz="2400" dirty="0"/>
              <a:t>Task 2</a:t>
            </a:r>
          </a:p>
          <a:p>
            <a:r>
              <a:rPr lang="en-US" sz="2400" dirty="0"/>
              <a:t>Interesting Findings</a:t>
            </a:r>
          </a:p>
          <a:p>
            <a:pPr lvl="1"/>
            <a:r>
              <a:rPr lang="en-US" sz="2200" dirty="0"/>
              <a:t>Comparison of N values for FFNN and LSTM (Task 1 vs Task 2)</a:t>
            </a:r>
          </a:p>
          <a:p>
            <a:pPr lvl="1"/>
            <a:r>
              <a:rPr lang="en-CA" sz="2200" dirty="0"/>
              <a:t>Lesson Learned and Personal Insights</a:t>
            </a:r>
          </a:p>
          <a:p>
            <a:pPr lvl="1"/>
            <a:r>
              <a:rPr lang="en-CA" sz="2200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9373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ADD7-A7A7-4D1B-AA82-CB15C1BE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563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Electric load forecasting</a:t>
            </a:r>
            <a:br>
              <a:rPr lang="en-US" sz="3200" dirty="0"/>
            </a:br>
            <a:br>
              <a:rPr lang="en-US" sz="2000" dirty="0"/>
            </a:br>
            <a:r>
              <a:rPr lang="en-US" sz="2000" dirty="0"/>
              <a:t>Problem setup &amp; dataset and data 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54555B-9654-45C3-979E-DDE818B6FED5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Aim to investigate short-term load forecasting with low data regime</a:t>
            </a:r>
            <a:endParaRPr lang="en-CA" sz="1200" dirty="0"/>
          </a:p>
          <a:p>
            <a:r>
              <a:rPr lang="en-CA" sz="1200" dirty="0"/>
              <a:t>Task 1: Use two-day data of house A as the training set and December data of house A as the testing set</a:t>
            </a:r>
          </a:p>
          <a:p>
            <a:r>
              <a:rPr lang="en-CA" sz="1200" dirty="0"/>
              <a:t>Task 2: Free to use data sets for house A, B, C and D as the training set and December data of house A as the testing set</a:t>
            </a:r>
          </a:p>
          <a:p>
            <a:r>
              <a:rPr lang="en-CA" sz="1200" dirty="0"/>
              <a:t>Use MAE and MAPE to evaluate model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F818834-8E9E-429A-8A51-9FCB69011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79028"/>
              </p:ext>
            </p:extLst>
          </p:nvPr>
        </p:nvGraphicFramePr>
        <p:xfrm>
          <a:off x="770964" y="3643989"/>
          <a:ext cx="10641107" cy="2463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262">
                  <a:extLst>
                    <a:ext uri="{9D8B030D-6E8A-4147-A177-3AD203B41FA5}">
                      <a16:colId xmlns:a16="http://schemas.microsoft.com/office/drawing/2014/main" val="3927053184"/>
                    </a:ext>
                  </a:extLst>
                </a:gridCol>
                <a:gridCol w="8178845">
                  <a:extLst>
                    <a:ext uri="{9D8B030D-6E8A-4147-A177-3AD203B41FA5}">
                      <a16:colId xmlns:a16="http://schemas.microsoft.com/office/drawing/2014/main" val="1914425930"/>
                    </a:ext>
                  </a:extLst>
                </a:gridCol>
              </a:tblGrid>
              <a:tr h="36327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After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9257"/>
                  </a:ext>
                </a:extLst>
              </a:tr>
              <a:tr h="2097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6575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BC3669-82F5-4764-81A2-C71E87A9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29161"/>
            <a:ext cx="184785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3102C-F4D1-4A96-BDCC-6C09CAA6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167" y="4333044"/>
            <a:ext cx="7781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C47F-A7AF-4781-952A-3963719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04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Task 1: Model Architecture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4C707F3-4EF7-4932-9928-02BFBFEC0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6465"/>
              </p:ext>
            </p:extLst>
          </p:nvPr>
        </p:nvGraphicFramePr>
        <p:xfrm>
          <a:off x="1066800" y="1742742"/>
          <a:ext cx="10058400" cy="447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692890700"/>
                    </a:ext>
                  </a:extLst>
                </a:gridCol>
                <a:gridCol w="1672814">
                  <a:extLst>
                    <a:ext uri="{9D8B030D-6E8A-4147-A177-3AD203B41FA5}">
                      <a16:colId xmlns:a16="http://schemas.microsoft.com/office/drawing/2014/main" val="746674465"/>
                    </a:ext>
                  </a:extLst>
                </a:gridCol>
                <a:gridCol w="2350546">
                  <a:extLst>
                    <a:ext uri="{9D8B030D-6E8A-4147-A177-3AD203B41FA5}">
                      <a16:colId xmlns:a16="http://schemas.microsoft.com/office/drawing/2014/main" val="13122623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5289262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41341247"/>
                    </a:ext>
                  </a:extLst>
                </a:gridCol>
              </a:tblGrid>
              <a:tr h="213326"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Model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Parameters/Layers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MAPE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MAE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13867"/>
                  </a:ext>
                </a:extLst>
              </a:tr>
              <a:tr h="944730"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Feedforward Neural Network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dirty="0"/>
                        <a:t>- Sequential model</a:t>
                      </a:r>
                    </a:p>
                    <a:p>
                      <a:r>
                        <a:rPr lang="en-CA" sz="800" dirty="0"/>
                        <a:t>- Input Layer</a:t>
                      </a:r>
                    </a:p>
                    <a:p>
                      <a:r>
                        <a:rPr lang="en-CA" sz="800" dirty="0"/>
                        <a:t>- Dense (2, </a:t>
                      </a:r>
                      <a:r>
                        <a:rPr lang="en-CA" sz="800" dirty="0" err="1"/>
                        <a:t>ReLu</a:t>
                      </a:r>
                      <a:r>
                        <a:rPr lang="en-CA" sz="800" dirty="0"/>
                        <a:t>)</a:t>
                      </a:r>
                    </a:p>
                    <a:p>
                      <a:r>
                        <a:rPr lang="en-CA" sz="800" dirty="0"/>
                        <a:t>- Dense (1)</a:t>
                      </a:r>
                    </a:p>
                    <a:p>
                      <a:r>
                        <a:rPr lang="en-CA" sz="800" dirty="0"/>
                        <a:t>- Optimizer = Adam</a:t>
                      </a:r>
                    </a:p>
                    <a:p>
                      <a:r>
                        <a:rPr lang="en-CA" sz="800" dirty="0"/>
                        <a:t>- Loss = MSE</a:t>
                      </a:r>
                    </a:p>
                    <a:p>
                      <a:r>
                        <a:rPr lang="en-CA" sz="800" dirty="0"/>
                        <a:t>- Epoch = 50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1.02044764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29.1942868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53122"/>
                  </a:ext>
                </a:extLst>
              </a:tr>
              <a:tr h="944730"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LSTM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Sequential model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LSTM (100,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Features = 1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Dense (1)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Optimizer = Adam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Loss = MSE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- Epoch = 50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0.1140467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2.87331990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1343"/>
                  </a:ext>
                </a:extLst>
              </a:tr>
              <a:tr h="789848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Linear Regression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- p =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- h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0.06105799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1.63641042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9488"/>
                  </a:ext>
                </a:extLst>
              </a:tr>
              <a:tr h="789848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Naïve Approach </a:t>
                      </a:r>
                    </a:p>
                    <a:p>
                      <a:pPr algn="ctr"/>
                      <a:r>
                        <a:rPr lang="fr-FR" sz="800" dirty="0"/>
                        <a:t>Y(t)=y(t+1)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N/A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0.2679398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7.8936696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70191"/>
                  </a:ext>
                </a:extLst>
              </a:tr>
              <a:tr h="789848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  <a:p>
                      <a:pPr algn="l"/>
                      <a:r>
                        <a:rPr lang="en-US" sz="800" dirty="0"/>
                        <a:t>- ARIMA(3,1,2)</a:t>
                      </a:r>
                    </a:p>
                    <a:p>
                      <a:pPr algn="l"/>
                      <a:r>
                        <a:rPr lang="en-US" sz="800" dirty="0"/>
                        <a:t>- Autoregression = 3</a:t>
                      </a:r>
                    </a:p>
                    <a:p>
                      <a:pPr algn="l"/>
                      <a:r>
                        <a:rPr lang="en-US" sz="800" dirty="0"/>
                        <a:t>- Difference order = 1 </a:t>
                      </a:r>
                    </a:p>
                    <a:p>
                      <a:pPr algn="l"/>
                      <a:r>
                        <a:rPr lang="en-US" sz="800" dirty="0"/>
                        <a:t>- Moving average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0.2606731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7.5781299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4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C47F-A7AF-4781-952A-3963719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04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Task 2: Model Architecture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4C707F3-4EF7-4932-9928-02BFBFEC0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87016"/>
              </p:ext>
            </p:extLst>
          </p:nvPr>
        </p:nvGraphicFramePr>
        <p:xfrm>
          <a:off x="1066800" y="2140830"/>
          <a:ext cx="10058400" cy="407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692890700"/>
                    </a:ext>
                  </a:extLst>
                </a:gridCol>
                <a:gridCol w="1672814">
                  <a:extLst>
                    <a:ext uri="{9D8B030D-6E8A-4147-A177-3AD203B41FA5}">
                      <a16:colId xmlns:a16="http://schemas.microsoft.com/office/drawing/2014/main" val="746674465"/>
                    </a:ext>
                  </a:extLst>
                </a:gridCol>
                <a:gridCol w="2350546">
                  <a:extLst>
                    <a:ext uri="{9D8B030D-6E8A-4147-A177-3AD203B41FA5}">
                      <a16:colId xmlns:a16="http://schemas.microsoft.com/office/drawing/2014/main" val="13122623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5289262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41341247"/>
                    </a:ext>
                  </a:extLst>
                </a:gridCol>
              </a:tblGrid>
              <a:tr h="212097"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Model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Parameters/Layers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MAPE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/>
                        <a:t>MAE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13867"/>
                  </a:ext>
                </a:extLst>
              </a:tr>
              <a:tr h="939285"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Feedforward Neural Network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dirty="0"/>
                        <a:t>- Sequential model</a:t>
                      </a:r>
                    </a:p>
                    <a:p>
                      <a:r>
                        <a:rPr lang="en-CA" sz="800" dirty="0"/>
                        <a:t>- Input Layer</a:t>
                      </a:r>
                    </a:p>
                    <a:p>
                      <a:r>
                        <a:rPr lang="en-CA" sz="800" dirty="0"/>
                        <a:t>- Dense (2, </a:t>
                      </a:r>
                      <a:r>
                        <a:rPr lang="en-CA" sz="800" dirty="0" err="1"/>
                        <a:t>ReLu</a:t>
                      </a:r>
                      <a:r>
                        <a:rPr lang="en-CA" sz="800" dirty="0"/>
                        <a:t>)</a:t>
                      </a:r>
                    </a:p>
                    <a:p>
                      <a:r>
                        <a:rPr lang="en-CA" sz="800" dirty="0"/>
                        <a:t>- Dense (1)</a:t>
                      </a:r>
                    </a:p>
                    <a:p>
                      <a:r>
                        <a:rPr lang="en-CA" sz="800" dirty="0"/>
                        <a:t>- Optimizer = Adam</a:t>
                      </a:r>
                    </a:p>
                    <a:p>
                      <a:r>
                        <a:rPr lang="en-CA" sz="800" dirty="0"/>
                        <a:t>- Loss = MSE</a:t>
                      </a:r>
                    </a:p>
                    <a:p>
                      <a:r>
                        <a:rPr lang="en-CA" sz="800" dirty="0"/>
                        <a:t>- Epoch = 50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0.05249354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1.38620784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53122"/>
                  </a:ext>
                </a:extLst>
              </a:tr>
              <a:tr h="939285"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LSTM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Sequential model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LSTM (100, </a:t>
                      </a:r>
                      <a:r>
                        <a:rPr lang="en-CA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Features = 1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Dense (1)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Optimizer = Adam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Loss = MSE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- Epoch = 50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endParaRPr lang="en-CA" sz="800" dirty="0"/>
                    </a:p>
                    <a:p>
                      <a:pPr algn="ctr"/>
                      <a:r>
                        <a:rPr lang="en-CA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0.0452657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dirty="0"/>
                        <a:t>1.2042182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1343"/>
                  </a:ext>
                </a:extLst>
              </a:tr>
              <a:tr h="65715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Linear Regression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- p =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- h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0.03013256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0.8075804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9488"/>
                  </a:ext>
                </a:extLst>
              </a:tr>
              <a:tr h="65715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Naïve Approach </a:t>
                      </a:r>
                    </a:p>
                    <a:p>
                      <a:pPr algn="ctr"/>
                      <a:r>
                        <a:rPr lang="fr-FR" sz="800" dirty="0"/>
                        <a:t>Y(t)=y(t+1)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N/A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0.32109527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9.8317127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70191"/>
                  </a:ext>
                </a:extLst>
              </a:tr>
              <a:tr h="65715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- ARIMA(3,1,2)</a:t>
                      </a:r>
                    </a:p>
                    <a:p>
                      <a:pPr algn="l"/>
                      <a:r>
                        <a:rPr lang="en-US" sz="800" dirty="0"/>
                        <a:t>- Autoregression = 3</a:t>
                      </a:r>
                    </a:p>
                    <a:p>
                      <a:pPr algn="l"/>
                      <a:r>
                        <a:rPr lang="en-US" sz="800" dirty="0"/>
                        <a:t>- Difference order = 1 </a:t>
                      </a:r>
                    </a:p>
                    <a:p>
                      <a:pPr algn="l"/>
                      <a:r>
                        <a:rPr lang="en-US" sz="800" dirty="0"/>
                        <a:t>- Moving average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0.31071046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9.4776781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912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004D81-4030-4C0B-BDB6-3A0EA7715FA1}"/>
              </a:ext>
            </a:extLst>
          </p:cNvPr>
          <p:cNvSpPr txBox="1">
            <a:spLocks/>
          </p:cNvSpPr>
          <p:nvPr/>
        </p:nvSpPr>
        <p:spPr>
          <a:xfrm>
            <a:off x="1066800" y="1743075"/>
            <a:ext cx="10058400" cy="34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Use the average consumption KW of house A, B, C and D as the training set  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2390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0979-2059-41A4-B4D3-B641D1AC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Interesting Findings</a:t>
            </a:r>
          </a:p>
        </p:txBody>
      </p:sp>
    </p:spTree>
    <p:extLst>
      <p:ext uri="{BB962C8B-B14F-4D97-AF65-F5344CB8AC3E}">
        <p14:creationId xmlns:p14="http://schemas.microsoft.com/office/powerpoint/2010/main" val="238813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C47F-A7AF-4781-952A-3963719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048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Comparison of N values for FFNN and LSTM </a:t>
            </a:r>
            <a:br>
              <a:rPr lang="en-US" sz="3200" dirty="0"/>
            </a:br>
            <a:r>
              <a:rPr lang="en-US" sz="3200" dirty="0"/>
              <a:t>(Task 1 vs Task 2) </a:t>
            </a: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CF6A412D-2DF7-422D-B777-E0314286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63843"/>
              </p:ext>
            </p:extLst>
          </p:nvPr>
        </p:nvGraphicFramePr>
        <p:xfrm>
          <a:off x="1066800" y="1762766"/>
          <a:ext cx="10067924" cy="445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171">
                  <a:extLst>
                    <a:ext uri="{9D8B030D-6E8A-4147-A177-3AD203B41FA5}">
                      <a16:colId xmlns:a16="http://schemas.microsoft.com/office/drawing/2014/main" val="3224014942"/>
                    </a:ext>
                  </a:extLst>
                </a:gridCol>
                <a:gridCol w="2518171">
                  <a:extLst>
                    <a:ext uri="{9D8B030D-6E8A-4147-A177-3AD203B41FA5}">
                      <a16:colId xmlns:a16="http://schemas.microsoft.com/office/drawing/2014/main" val="2596776011"/>
                    </a:ext>
                  </a:extLst>
                </a:gridCol>
                <a:gridCol w="2518171">
                  <a:extLst>
                    <a:ext uri="{9D8B030D-6E8A-4147-A177-3AD203B41FA5}">
                      <a16:colId xmlns:a16="http://schemas.microsoft.com/office/drawing/2014/main" val="3197135435"/>
                    </a:ext>
                  </a:extLst>
                </a:gridCol>
                <a:gridCol w="2513411">
                  <a:extLst>
                    <a:ext uri="{9D8B030D-6E8A-4147-A177-3AD203B41FA5}">
                      <a16:colId xmlns:a16="http://schemas.microsoft.com/office/drawing/2014/main" val="1535332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Feedforward Neural Network model</a:t>
                      </a:r>
                      <a:r>
                        <a:rPr lang="en-US" sz="1400" dirty="0"/>
                        <a:t> (Task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Feedforward Neural Network model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(Task 2)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LSTM model</a:t>
                      </a:r>
                      <a:r>
                        <a:rPr lang="en-US" dirty="0"/>
                        <a:t> (Task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LSTM model (Task 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58130"/>
                  </a:ext>
                </a:extLst>
              </a:tr>
              <a:tr h="3660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602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97E4D7D-B12E-4A65-ADB7-9B6BC7BE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09" y="2693869"/>
            <a:ext cx="2110875" cy="147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76C58-B5AB-40D9-AE29-595B5E9C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09" y="4373953"/>
            <a:ext cx="2110875" cy="1492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145FD4-C2EA-4987-932E-30D37B13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12" y="2693869"/>
            <a:ext cx="2189861" cy="1470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169EF-6319-459E-A45C-919DD7815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531" y="4373953"/>
            <a:ext cx="2176842" cy="1492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E8559D-6D32-42E2-9062-F2A941ED0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101" y="2693869"/>
            <a:ext cx="2107901" cy="1470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28E892-EA65-406B-90B3-DF00ED214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120" y="4360102"/>
            <a:ext cx="2065744" cy="1470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14D176-3643-47E0-A067-9DC75E899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9996" y="2693869"/>
            <a:ext cx="2184083" cy="14702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98BB35-9409-40C1-B907-1E5816137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4218" y="4360102"/>
            <a:ext cx="2168635" cy="14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0869-2928-434E-8E72-01D43E3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 Learned and Personal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BFD0-62A8-4DB3-9079-4776756C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All the work (choice of architecture/parameters) is very experimental</a:t>
            </a:r>
          </a:p>
          <a:p>
            <a:r>
              <a:rPr lang="en-US" sz="1600" dirty="0"/>
              <a:t>Deep learning models are not repeatable, not replicable and not reproducible</a:t>
            </a:r>
          </a:p>
          <a:p>
            <a:r>
              <a:rPr lang="en-US" sz="1600" dirty="0"/>
              <a:t>Results are random and change in every training even though we keep the same parameters</a:t>
            </a:r>
          </a:p>
          <a:p>
            <a:r>
              <a:rPr lang="en-US" sz="1600" dirty="0"/>
              <a:t>More data helps in improving the results of the models (especially the Deep Learning models)</a:t>
            </a:r>
          </a:p>
          <a:p>
            <a:r>
              <a:rPr lang="en-US" sz="1600" dirty="0"/>
              <a:t>Statistical models (e.g., Linear models, ARIMA,…) are replicable and reproducible. However, more data doesn’t necessarily mean that it can improve the results of the models</a:t>
            </a:r>
          </a:p>
        </p:txBody>
      </p:sp>
    </p:spTree>
    <p:extLst>
      <p:ext uri="{BB962C8B-B14F-4D97-AF65-F5344CB8AC3E}">
        <p14:creationId xmlns:p14="http://schemas.microsoft.com/office/powerpoint/2010/main" val="426006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0869-2928-434E-8E72-01D43E3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BFD0-62A8-4DB3-9079-4776756C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Try another approach instead of using the average values for the training set in task 2</a:t>
            </a:r>
          </a:p>
          <a:p>
            <a:r>
              <a:rPr lang="en-US" sz="1600" dirty="0"/>
              <a:t>Evaluate and check if the data is meaningful for the predictions (e.g. maybe simply using only House B data to train the models)</a:t>
            </a:r>
          </a:p>
          <a:p>
            <a:r>
              <a:rPr lang="en-US" sz="1600" dirty="0"/>
              <a:t>Try different algorithms and try more different hyperparameters </a:t>
            </a:r>
          </a:p>
        </p:txBody>
      </p:sp>
    </p:spTree>
    <p:extLst>
      <p:ext uri="{BB962C8B-B14F-4D97-AF65-F5344CB8AC3E}">
        <p14:creationId xmlns:p14="http://schemas.microsoft.com/office/powerpoint/2010/main" val="41059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{458EB348-4093-42C4-82CB-246455EE0748}tf78438558_win32</Template>
  <TotalTime>1543</TotalTime>
  <Words>629</Words>
  <Application>Microsoft Office PowerPoint</Application>
  <PresentationFormat>Widescreen</PresentationFormat>
  <Paragraphs>234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Assignment 5:  Final Project Report</vt:lpstr>
      <vt:lpstr>Agenda</vt:lpstr>
      <vt:lpstr>Electric load forecasting  Problem setup &amp; dataset and data processing</vt:lpstr>
      <vt:lpstr>Task 1: Model Architecture</vt:lpstr>
      <vt:lpstr>Task 2: Model Architecture</vt:lpstr>
      <vt:lpstr>Interesting Findings</vt:lpstr>
      <vt:lpstr>Comparison of N values for FFNN and LSTM  (Task 1 vs Task 2) </vt:lpstr>
      <vt:lpstr>Lesson Learned and Personal Insights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Stanley Tran</dc:creator>
  <cp:lastModifiedBy>Stanley Tran</cp:lastModifiedBy>
  <cp:revision>71</cp:revision>
  <dcterms:created xsi:type="dcterms:W3CDTF">2022-01-28T23:13:19Z</dcterms:created>
  <dcterms:modified xsi:type="dcterms:W3CDTF">2022-03-21T23:42:13Z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