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kyverno.io/policies/best-practices/require_drop_all/require_drop_all/?policytypes=generate" TargetMode="External"/><Relationship Id="rId2" Type="http://schemas.openxmlformats.org/officeDocument/2006/relationships/hyperlink" Target="https://kyverno.io/policies/best-practices/disallow_default_namespace/disallow_default_namespace/?policytypes=generate" TargetMode="External"/><Relationship Id="rId1" Type="http://schemas.openxmlformats.org/officeDocument/2006/relationships/hyperlink" Target="https://kyverno.io/policies/best-practices/restrict_image_registries/restrict_image_registries/?policytypes=generat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kyverno.io/policies/best-practices/require_drop_all/require_drop_all/?policytypes=generate" TargetMode="External"/><Relationship Id="rId2" Type="http://schemas.openxmlformats.org/officeDocument/2006/relationships/hyperlink" Target="https://kyverno.io/policies/best-practices/disallow_default_namespace/disallow_default_namespace/?policytypes=generate" TargetMode="External"/><Relationship Id="rId1" Type="http://schemas.openxmlformats.org/officeDocument/2006/relationships/hyperlink" Target="https://kyverno.io/policies/best-practices/restrict_image_registries/restrict_image_registries/?policytypes=generat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996AF-3CE0-49A7-B774-7CE03C2D49B5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2B4042-B5F4-472D-8D81-959F286795B1}">
      <dgm:prSet/>
      <dgm:spPr/>
      <dgm:t>
        <a:bodyPr/>
        <a:lstStyle/>
        <a:p>
          <a:r>
            <a:rPr lang="en-CA"/>
            <a:t>Kyverno Installation using Helm </a:t>
          </a:r>
          <a:endParaRPr lang="en-US"/>
        </a:p>
      </dgm:t>
    </dgm:pt>
    <dgm:pt modelId="{1F87E73F-B1F3-4440-B3FD-E7669F3BB09E}" type="parTrans" cxnId="{E579E04D-19C4-42E1-85DF-6C38D60D5F41}">
      <dgm:prSet/>
      <dgm:spPr/>
      <dgm:t>
        <a:bodyPr/>
        <a:lstStyle/>
        <a:p>
          <a:endParaRPr lang="en-US"/>
        </a:p>
      </dgm:t>
    </dgm:pt>
    <dgm:pt modelId="{9DC067E3-09A2-4612-BEB7-5BED00486A99}" type="sibTrans" cxnId="{E579E04D-19C4-42E1-85DF-6C38D60D5F41}">
      <dgm:prSet/>
      <dgm:spPr/>
      <dgm:t>
        <a:bodyPr/>
        <a:lstStyle/>
        <a:p>
          <a:endParaRPr lang="en-US"/>
        </a:p>
      </dgm:t>
    </dgm:pt>
    <dgm:pt modelId="{8A50286B-A639-4C49-9CA9-475CE3767E72}">
      <dgm:prSet/>
      <dgm:spPr/>
      <dgm:t>
        <a:bodyPr/>
        <a:lstStyle/>
        <a:p>
          <a:r>
            <a:rPr lang="en-CA" dirty="0"/>
            <a:t>Apply some policies</a:t>
          </a:r>
          <a:endParaRPr lang="en-US" dirty="0"/>
        </a:p>
      </dgm:t>
    </dgm:pt>
    <dgm:pt modelId="{08A30270-14B9-48D8-B55E-60AD1BA76897}" type="parTrans" cxnId="{328DC022-BBE7-48D2-BED6-BD946BE6B9C4}">
      <dgm:prSet/>
      <dgm:spPr/>
      <dgm:t>
        <a:bodyPr/>
        <a:lstStyle/>
        <a:p>
          <a:endParaRPr lang="en-US"/>
        </a:p>
      </dgm:t>
    </dgm:pt>
    <dgm:pt modelId="{8C4A9D75-D4C5-4230-ADD9-9B9B0D575863}" type="sibTrans" cxnId="{328DC022-BBE7-48D2-BED6-BD946BE6B9C4}">
      <dgm:prSet/>
      <dgm:spPr/>
      <dgm:t>
        <a:bodyPr/>
        <a:lstStyle/>
        <a:p>
          <a:endParaRPr lang="en-US"/>
        </a:p>
      </dgm:t>
    </dgm:pt>
    <dgm:pt modelId="{9DA02355-F2F4-45CE-BA16-47066B28C0A9}">
      <dgm:prSet/>
      <dgm:spPr/>
      <dgm:t>
        <a:bodyPr/>
        <a:lstStyle/>
        <a:p>
          <a:r>
            <a:rPr lang="en-CA"/>
            <a:t>restrict_image_registries (</a:t>
          </a:r>
          <a:r>
            <a:rPr lang="en-US">
              <a:hlinkClick xmlns:r="http://schemas.openxmlformats.org/officeDocument/2006/relationships" r:id="rId1"/>
            </a:rPr>
            <a:t>Restrict Image Registries | Kyverno</a:t>
          </a:r>
          <a:r>
            <a:rPr lang="en-CA"/>
            <a:t>)</a:t>
          </a:r>
          <a:endParaRPr lang="en-US"/>
        </a:p>
      </dgm:t>
    </dgm:pt>
    <dgm:pt modelId="{27567FF0-9A6E-4022-8C31-E9A0E919736A}" type="parTrans" cxnId="{8E3EBEC7-8371-4824-8106-E9F5CC917372}">
      <dgm:prSet/>
      <dgm:spPr/>
      <dgm:t>
        <a:bodyPr/>
        <a:lstStyle/>
        <a:p>
          <a:endParaRPr lang="en-US"/>
        </a:p>
      </dgm:t>
    </dgm:pt>
    <dgm:pt modelId="{891EFE55-2D5B-4628-9413-B5CF14AE1A63}" type="sibTrans" cxnId="{8E3EBEC7-8371-4824-8106-E9F5CC917372}">
      <dgm:prSet/>
      <dgm:spPr/>
      <dgm:t>
        <a:bodyPr/>
        <a:lstStyle/>
        <a:p>
          <a:endParaRPr lang="en-US"/>
        </a:p>
      </dgm:t>
    </dgm:pt>
    <dgm:pt modelId="{80E15E74-0A9A-4C54-A5A8-F768F8E36FE2}">
      <dgm:prSet/>
      <dgm:spPr/>
      <dgm:t>
        <a:bodyPr/>
        <a:lstStyle/>
        <a:p>
          <a:r>
            <a:rPr lang="en-CA"/>
            <a:t>disallow_default_namespace (</a:t>
          </a:r>
          <a:r>
            <a:rPr lang="en-US">
              <a:hlinkClick xmlns:r="http://schemas.openxmlformats.org/officeDocument/2006/relationships" r:id="rId2"/>
            </a:rPr>
            <a:t>Disallow Default Namespace | Kyverno</a:t>
          </a:r>
          <a:r>
            <a:rPr lang="en-US"/>
            <a:t>)</a:t>
          </a:r>
        </a:p>
      </dgm:t>
    </dgm:pt>
    <dgm:pt modelId="{61755AAE-DFE3-428E-A737-179B36701732}" type="parTrans" cxnId="{7652CF16-4989-4625-BFC1-22415A93159A}">
      <dgm:prSet/>
      <dgm:spPr/>
      <dgm:t>
        <a:bodyPr/>
        <a:lstStyle/>
        <a:p>
          <a:endParaRPr lang="en-US"/>
        </a:p>
      </dgm:t>
    </dgm:pt>
    <dgm:pt modelId="{E81C01D1-E37E-438B-87FD-00B787FECF2A}" type="sibTrans" cxnId="{7652CF16-4989-4625-BFC1-22415A93159A}">
      <dgm:prSet/>
      <dgm:spPr/>
      <dgm:t>
        <a:bodyPr/>
        <a:lstStyle/>
        <a:p>
          <a:endParaRPr lang="en-US"/>
        </a:p>
      </dgm:t>
    </dgm:pt>
    <dgm:pt modelId="{A07C4894-74E5-4702-8317-B695B42B5020}">
      <dgm:prSet/>
      <dgm:spPr/>
      <dgm:t>
        <a:bodyPr/>
        <a:lstStyle/>
        <a:p>
          <a:r>
            <a:rPr lang="en-CA"/>
            <a:t>require_drop_all (</a:t>
          </a:r>
          <a:r>
            <a:rPr lang="en-US">
              <a:hlinkClick xmlns:r="http://schemas.openxmlformats.org/officeDocument/2006/relationships" r:id="rId3"/>
            </a:rPr>
            <a:t>Drop All Capabilities | Kyverno</a:t>
          </a:r>
          <a:r>
            <a:rPr lang="en-US"/>
            <a:t>)</a:t>
          </a:r>
        </a:p>
      </dgm:t>
    </dgm:pt>
    <dgm:pt modelId="{344FE9B4-D187-4F6A-952D-36E3DE9A167F}" type="parTrans" cxnId="{BB5CD011-1BCB-4EB0-8758-B1D078FDD415}">
      <dgm:prSet/>
      <dgm:spPr/>
      <dgm:t>
        <a:bodyPr/>
        <a:lstStyle/>
        <a:p>
          <a:endParaRPr lang="en-US"/>
        </a:p>
      </dgm:t>
    </dgm:pt>
    <dgm:pt modelId="{5C6368F8-B1BC-49B3-96D4-1B03666C4747}" type="sibTrans" cxnId="{BB5CD011-1BCB-4EB0-8758-B1D078FDD415}">
      <dgm:prSet/>
      <dgm:spPr/>
      <dgm:t>
        <a:bodyPr/>
        <a:lstStyle/>
        <a:p>
          <a:endParaRPr lang="en-US"/>
        </a:p>
      </dgm:t>
    </dgm:pt>
    <dgm:pt modelId="{7C908744-1784-47D2-810E-0D4B56C4D1AF}" type="pres">
      <dgm:prSet presAssocID="{0C1996AF-3CE0-49A7-B774-7CE03C2D49B5}" presName="Name0" presStyleCnt="0">
        <dgm:presLayoutVars>
          <dgm:dir/>
          <dgm:animLvl val="lvl"/>
          <dgm:resizeHandles val="exact"/>
        </dgm:presLayoutVars>
      </dgm:prSet>
      <dgm:spPr/>
    </dgm:pt>
    <dgm:pt modelId="{85CA7191-1573-4177-B4F0-C6C08C30E19D}" type="pres">
      <dgm:prSet presAssocID="{8A50286B-A639-4C49-9CA9-475CE3767E72}" presName="boxAndChildren" presStyleCnt="0"/>
      <dgm:spPr/>
    </dgm:pt>
    <dgm:pt modelId="{B1734D94-9468-41DF-97FE-5836661FB462}" type="pres">
      <dgm:prSet presAssocID="{8A50286B-A639-4C49-9CA9-475CE3767E72}" presName="parentTextBox" presStyleLbl="node1" presStyleIdx="0" presStyleCnt="2"/>
      <dgm:spPr/>
    </dgm:pt>
    <dgm:pt modelId="{47FF2D8E-CBE3-4315-9310-D087BD0B8122}" type="pres">
      <dgm:prSet presAssocID="{8A50286B-A639-4C49-9CA9-475CE3767E72}" presName="entireBox" presStyleLbl="node1" presStyleIdx="0" presStyleCnt="2"/>
      <dgm:spPr/>
    </dgm:pt>
    <dgm:pt modelId="{D65AED59-13CB-4ED8-A940-932ECB924727}" type="pres">
      <dgm:prSet presAssocID="{8A50286B-A639-4C49-9CA9-475CE3767E72}" presName="descendantBox" presStyleCnt="0"/>
      <dgm:spPr/>
    </dgm:pt>
    <dgm:pt modelId="{0EEDBB88-6B9C-4285-A82A-9145F133ADD3}" type="pres">
      <dgm:prSet presAssocID="{9DA02355-F2F4-45CE-BA16-47066B28C0A9}" presName="childTextBox" presStyleLbl="fgAccFollowNode1" presStyleIdx="0" presStyleCnt="3">
        <dgm:presLayoutVars>
          <dgm:bulletEnabled val="1"/>
        </dgm:presLayoutVars>
      </dgm:prSet>
      <dgm:spPr/>
    </dgm:pt>
    <dgm:pt modelId="{58EE1BF8-B25D-4961-A471-E353AFD10D45}" type="pres">
      <dgm:prSet presAssocID="{80E15E74-0A9A-4C54-A5A8-F768F8E36FE2}" presName="childTextBox" presStyleLbl="fgAccFollowNode1" presStyleIdx="1" presStyleCnt="3">
        <dgm:presLayoutVars>
          <dgm:bulletEnabled val="1"/>
        </dgm:presLayoutVars>
      </dgm:prSet>
      <dgm:spPr/>
    </dgm:pt>
    <dgm:pt modelId="{F3B22302-E67E-43FB-8134-B32786E8CB02}" type="pres">
      <dgm:prSet presAssocID="{A07C4894-74E5-4702-8317-B695B42B5020}" presName="childTextBox" presStyleLbl="fgAccFollowNode1" presStyleIdx="2" presStyleCnt="3">
        <dgm:presLayoutVars>
          <dgm:bulletEnabled val="1"/>
        </dgm:presLayoutVars>
      </dgm:prSet>
      <dgm:spPr/>
    </dgm:pt>
    <dgm:pt modelId="{04D2809E-2CA9-4EB7-8D49-2813A21D47AA}" type="pres">
      <dgm:prSet presAssocID="{9DC067E3-09A2-4612-BEB7-5BED00486A99}" presName="sp" presStyleCnt="0"/>
      <dgm:spPr/>
    </dgm:pt>
    <dgm:pt modelId="{7BDE3FBE-787E-4D34-99C9-59C8B9C8CC70}" type="pres">
      <dgm:prSet presAssocID="{102B4042-B5F4-472D-8D81-959F286795B1}" presName="arrowAndChildren" presStyleCnt="0"/>
      <dgm:spPr/>
    </dgm:pt>
    <dgm:pt modelId="{A325793A-4887-49E3-BCB5-7DBBA02B0C4A}" type="pres">
      <dgm:prSet presAssocID="{102B4042-B5F4-472D-8D81-959F286795B1}" presName="parentTextArrow" presStyleLbl="node1" presStyleIdx="1" presStyleCnt="2"/>
      <dgm:spPr/>
    </dgm:pt>
  </dgm:ptLst>
  <dgm:cxnLst>
    <dgm:cxn modelId="{BB5CD011-1BCB-4EB0-8758-B1D078FDD415}" srcId="{8A50286B-A639-4C49-9CA9-475CE3767E72}" destId="{A07C4894-74E5-4702-8317-B695B42B5020}" srcOrd="2" destOrd="0" parTransId="{344FE9B4-D187-4F6A-952D-36E3DE9A167F}" sibTransId="{5C6368F8-B1BC-49B3-96D4-1B03666C4747}"/>
    <dgm:cxn modelId="{7652CF16-4989-4625-BFC1-22415A93159A}" srcId="{8A50286B-A639-4C49-9CA9-475CE3767E72}" destId="{80E15E74-0A9A-4C54-A5A8-F768F8E36FE2}" srcOrd="1" destOrd="0" parTransId="{61755AAE-DFE3-428E-A737-179B36701732}" sibTransId="{E81C01D1-E37E-438B-87FD-00B787FECF2A}"/>
    <dgm:cxn modelId="{328DC022-BBE7-48D2-BED6-BD946BE6B9C4}" srcId="{0C1996AF-3CE0-49A7-B774-7CE03C2D49B5}" destId="{8A50286B-A639-4C49-9CA9-475CE3767E72}" srcOrd="1" destOrd="0" parTransId="{08A30270-14B9-48D8-B55E-60AD1BA76897}" sibTransId="{8C4A9D75-D4C5-4230-ADD9-9B9B0D575863}"/>
    <dgm:cxn modelId="{9D184532-E46D-4FE5-B90C-E333DA6472C7}" type="presOf" srcId="{A07C4894-74E5-4702-8317-B695B42B5020}" destId="{F3B22302-E67E-43FB-8134-B32786E8CB02}" srcOrd="0" destOrd="0" presId="urn:microsoft.com/office/officeart/2005/8/layout/process4"/>
    <dgm:cxn modelId="{448D0642-F3B2-4620-806D-F2A03FAB37F8}" type="presOf" srcId="{80E15E74-0A9A-4C54-A5A8-F768F8E36FE2}" destId="{58EE1BF8-B25D-4961-A471-E353AFD10D45}" srcOrd="0" destOrd="0" presId="urn:microsoft.com/office/officeart/2005/8/layout/process4"/>
    <dgm:cxn modelId="{B6BB6144-B7DB-4C1C-9943-8DF87279F46A}" type="presOf" srcId="{8A50286B-A639-4C49-9CA9-475CE3767E72}" destId="{B1734D94-9468-41DF-97FE-5836661FB462}" srcOrd="0" destOrd="0" presId="urn:microsoft.com/office/officeart/2005/8/layout/process4"/>
    <dgm:cxn modelId="{E579E04D-19C4-42E1-85DF-6C38D60D5F41}" srcId="{0C1996AF-3CE0-49A7-B774-7CE03C2D49B5}" destId="{102B4042-B5F4-472D-8D81-959F286795B1}" srcOrd="0" destOrd="0" parTransId="{1F87E73F-B1F3-4440-B3FD-E7669F3BB09E}" sibTransId="{9DC067E3-09A2-4612-BEB7-5BED00486A99}"/>
    <dgm:cxn modelId="{ADC6826F-9288-4A4B-B2BF-885CF1E32EA1}" type="presOf" srcId="{9DA02355-F2F4-45CE-BA16-47066B28C0A9}" destId="{0EEDBB88-6B9C-4285-A82A-9145F133ADD3}" srcOrd="0" destOrd="0" presId="urn:microsoft.com/office/officeart/2005/8/layout/process4"/>
    <dgm:cxn modelId="{7752C254-5F62-4F3B-95F8-558C69E6E7CA}" type="presOf" srcId="{102B4042-B5F4-472D-8D81-959F286795B1}" destId="{A325793A-4887-49E3-BCB5-7DBBA02B0C4A}" srcOrd="0" destOrd="0" presId="urn:microsoft.com/office/officeart/2005/8/layout/process4"/>
    <dgm:cxn modelId="{6F9AB29D-FB74-465E-BEB0-F0B93C88E5E4}" type="presOf" srcId="{8A50286B-A639-4C49-9CA9-475CE3767E72}" destId="{47FF2D8E-CBE3-4315-9310-D087BD0B8122}" srcOrd="1" destOrd="0" presId="urn:microsoft.com/office/officeart/2005/8/layout/process4"/>
    <dgm:cxn modelId="{0DBACD9F-7D22-4F05-80C7-F4543B8123D2}" type="presOf" srcId="{0C1996AF-3CE0-49A7-B774-7CE03C2D49B5}" destId="{7C908744-1784-47D2-810E-0D4B56C4D1AF}" srcOrd="0" destOrd="0" presId="urn:microsoft.com/office/officeart/2005/8/layout/process4"/>
    <dgm:cxn modelId="{8E3EBEC7-8371-4824-8106-E9F5CC917372}" srcId="{8A50286B-A639-4C49-9CA9-475CE3767E72}" destId="{9DA02355-F2F4-45CE-BA16-47066B28C0A9}" srcOrd="0" destOrd="0" parTransId="{27567FF0-9A6E-4022-8C31-E9A0E919736A}" sibTransId="{891EFE55-2D5B-4628-9413-B5CF14AE1A63}"/>
    <dgm:cxn modelId="{4D0824EE-BA0D-413B-9E59-3B78C0EAE11A}" type="presParOf" srcId="{7C908744-1784-47D2-810E-0D4B56C4D1AF}" destId="{85CA7191-1573-4177-B4F0-C6C08C30E19D}" srcOrd="0" destOrd="0" presId="urn:microsoft.com/office/officeart/2005/8/layout/process4"/>
    <dgm:cxn modelId="{8D2E60D7-832C-4C09-815F-8820A848ABDB}" type="presParOf" srcId="{85CA7191-1573-4177-B4F0-C6C08C30E19D}" destId="{B1734D94-9468-41DF-97FE-5836661FB462}" srcOrd="0" destOrd="0" presId="urn:microsoft.com/office/officeart/2005/8/layout/process4"/>
    <dgm:cxn modelId="{67137CD0-95EA-4173-8D11-CE78D39AD31F}" type="presParOf" srcId="{85CA7191-1573-4177-B4F0-C6C08C30E19D}" destId="{47FF2D8E-CBE3-4315-9310-D087BD0B8122}" srcOrd="1" destOrd="0" presId="urn:microsoft.com/office/officeart/2005/8/layout/process4"/>
    <dgm:cxn modelId="{4B5E6F05-0629-47BA-BB9F-4EB7A38539A2}" type="presParOf" srcId="{85CA7191-1573-4177-B4F0-C6C08C30E19D}" destId="{D65AED59-13CB-4ED8-A940-932ECB924727}" srcOrd="2" destOrd="0" presId="urn:microsoft.com/office/officeart/2005/8/layout/process4"/>
    <dgm:cxn modelId="{6C489B9B-B3BF-4F15-9937-A2342D2F8BF4}" type="presParOf" srcId="{D65AED59-13CB-4ED8-A940-932ECB924727}" destId="{0EEDBB88-6B9C-4285-A82A-9145F133ADD3}" srcOrd="0" destOrd="0" presId="urn:microsoft.com/office/officeart/2005/8/layout/process4"/>
    <dgm:cxn modelId="{27F6510F-6BD9-4B2E-8B63-4A19665B8259}" type="presParOf" srcId="{D65AED59-13CB-4ED8-A940-932ECB924727}" destId="{58EE1BF8-B25D-4961-A471-E353AFD10D45}" srcOrd="1" destOrd="0" presId="urn:microsoft.com/office/officeart/2005/8/layout/process4"/>
    <dgm:cxn modelId="{1235038B-AB13-4A4B-9109-D889A4F2AA88}" type="presParOf" srcId="{D65AED59-13CB-4ED8-A940-932ECB924727}" destId="{F3B22302-E67E-43FB-8134-B32786E8CB02}" srcOrd="2" destOrd="0" presId="urn:microsoft.com/office/officeart/2005/8/layout/process4"/>
    <dgm:cxn modelId="{F79C3844-FBC2-4973-A9AB-300E62A582CC}" type="presParOf" srcId="{7C908744-1784-47D2-810E-0D4B56C4D1AF}" destId="{04D2809E-2CA9-4EB7-8D49-2813A21D47AA}" srcOrd="1" destOrd="0" presId="urn:microsoft.com/office/officeart/2005/8/layout/process4"/>
    <dgm:cxn modelId="{BDD64CC0-3A5C-42F5-B8C5-69E0ADC14847}" type="presParOf" srcId="{7C908744-1784-47D2-810E-0D4B56C4D1AF}" destId="{7BDE3FBE-787E-4D34-99C9-59C8B9C8CC70}" srcOrd="2" destOrd="0" presId="urn:microsoft.com/office/officeart/2005/8/layout/process4"/>
    <dgm:cxn modelId="{7A196C07-CFE4-4BD5-AACF-AE5B9AD9B5C5}" type="presParOf" srcId="{7BDE3FBE-787E-4D34-99C9-59C8B9C8CC70}" destId="{A325793A-4887-49E3-BCB5-7DBBA02B0C4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2D8E-CBE3-4315-9310-D087BD0B8122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 dirty="0"/>
            <a:t>Apply some policies</a:t>
          </a:r>
          <a:endParaRPr lang="en-US" sz="4100" kern="1200" dirty="0"/>
        </a:p>
      </dsp:txBody>
      <dsp:txXfrm>
        <a:off x="0" y="3304625"/>
        <a:ext cx="7037387" cy="1170823"/>
      </dsp:txXfrm>
    </dsp:sp>
    <dsp:sp modelId="{0EEDBB88-6B9C-4285-A82A-9145F133ADD3}">
      <dsp:nvSpPr>
        <dsp:cNvPr id="0" name=""/>
        <dsp:cNvSpPr/>
      </dsp:nvSpPr>
      <dsp:spPr>
        <a:xfrm>
          <a:off x="3436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restrict_image_registries (</a:t>
          </a:r>
          <a:r>
            <a:rPr lang="en-US" sz="1400" kern="1200">
              <a:hlinkClick xmlns:r="http://schemas.openxmlformats.org/officeDocument/2006/relationships" r:id="rId1"/>
            </a:rPr>
            <a:t>Restrict Image Registries | Kyverno</a:t>
          </a:r>
          <a:r>
            <a:rPr lang="en-CA" sz="1400" kern="1200"/>
            <a:t>)</a:t>
          </a:r>
          <a:endParaRPr lang="en-US" sz="1400" kern="1200"/>
        </a:p>
      </dsp:txBody>
      <dsp:txXfrm>
        <a:off x="3436" y="4432085"/>
        <a:ext cx="2343504" cy="997368"/>
      </dsp:txXfrm>
    </dsp:sp>
    <dsp:sp modelId="{58EE1BF8-B25D-4961-A471-E353AFD10D45}">
      <dsp:nvSpPr>
        <dsp:cNvPr id="0" name=""/>
        <dsp:cNvSpPr/>
      </dsp:nvSpPr>
      <dsp:spPr>
        <a:xfrm>
          <a:off x="2346941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disallow_default_namespace (</a:t>
          </a:r>
          <a:r>
            <a:rPr lang="en-US" sz="1400" kern="1200">
              <a:hlinkClick xmlns:r="http://schemas.openxmlformats.org/officeDocument/2006/relationships" r:id="rId2"/>
            </a:rPr>
            <a:t>Disallow Default Namespace | Kyverno</a:t>
          </a:r>
          <a:r>
            <a:rPr lang="en-US" sz="1400" kern="1200"/>
            <a:t>)</a:t>
          </a:r>
        </a:p>
      </dsp:txBody>
      <dsp:txXfrm>
        <a:off x="2346941" y="4432085"/>
        <a:ext cx="2343504" cy="997368"/>
      </dsp:txXfrm>
    </dsp:sp>
    <dsp:sp modelId="{F3B22302-E67E-43FB-8134-B32786E8CB02}">
      <dsp:nvSpPr>
        <dsp:cNvPr id="0" name=""/>
        <dsp:cNvSpPr/>
      </dsp:nvSpPr>
      <dsp:spPr>
        <a:xfrm>
          <a:off x="4690445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require_drop_all (</a:t>
          </a:r>
          <a:r>
            <a:rPr lang="en-US" sz="1400" kern="1200">
              <a:hlinkClick xmlns:r="http://schemas.openxmlformats.org/officeDocument/2006/relationships" r:id="rId3"/>
            </a:rPr>
            <a:t>Drop All Capabilities | Kyverno</a:t>
          </a:r>
          <a:r>
            <a:rPr lang="en-US" sz="1400" kern="1200"/>
            <a:t>)</a:t>
          </a:r>
        </a:p>
      </dsp:txBody>
      <dsp:txXfrm>
        <a:off x="4690445" y="4432085"/>
        <a:ext cx="2343504" cy="997368"/>
      </dsp:txXfrm>
    </dsp:sp>
    <dsp:sp modelId="{A325793A-4887-49E3-BCB5-7DBBA02B0C4A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Kyverno Installation using Helm </a:t>
          </a:r>
          <a:endParaRPr lang="en-US" sz="4100" kern="1200"/>
        </a:p>
      </dsp:txBody>
      <dsp:txXfrm rot="10800000">
        <a:off x="0" y="2468"/>
        <a:ext cx="7037387" cy="2166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732-9840-4782-BAA7-7603F547B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12FE-C9BF-4F61-8772-97D6EE5B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1DFA-CE25-4A1B-A342-6EF5DF5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D6CC-6953-48BF-B50C-C38A9304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D9B2-9394-442F-8FAB-F69D663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F818-15BE-4121-9F11-24E501A8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39269-409B-48C3-BC1C-D21A17DDB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68BA-4232-4413-89BA-831CC8A9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1A53-3873-4938-9A06-2F3F0D3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0EA0-E326-410D-B0B7-5240E97F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9B5F-0610-4405-99AC-0FC4BBC6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408CF-18BC-4117-95BF-82DA4395D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4E59-C7E8-4C3C-936C-A3E4D86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6178-D1FB-48C5-BF29-99B6BF0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A53D-BA3C-4354-B168-8D0936F7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3844-BD34-483C-A75F-BF002FF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3B83-2CFB-4A91-853E-1FDCF7C6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6A42-8114-4811-A685-F1048A5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97F1-23DC-4856-8219-C4865CF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BDA3-DEA7-461A-9134-A2CBA88E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E2F3-087B-4148-AE69-9F1A9BC4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F7316-6C11-4481-AE19-E9EA0776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DACB-4D62-4E9E-8179-4B5EC12A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C0E9-E913-4C8F-AC09-E485DE11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B2F1-CFA7-4660-8B26-DE7ADAD2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9516-4C6D-42C6-9510-25BEF0D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94FD-4EB3-4EDD-963C-1FD49CD4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5A4B-9BFE-427A-8C7A-6CB3A7D4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EE28-5612-4EA3-A551-9A7FD81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201A-1A3E-4A53-87D3-6EEEC40D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9D01-CCAD-4428-BDB3-ED2AF3C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9051-6E2F-4603-A220-AA8BAB03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9E043-EB61-4BF4-8B41-9A28D04C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7B3D1-9D49-4304-B325-709844EC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85E4-92DF-4DAF-AF3A-0B5D38B30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C76E1-83B5-4549-AF13-D32B71878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EE03F-7272-46CA-9E36-38F1E7AC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80645-C798-4211-ACBA-E1AB00A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CFAA-2552-42C0-85F8-3C759779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488-E891-4970-A305-922B27C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D66B-7854-46FC-B3F8-CE7C5E72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67B96-5768-4D86-955F-2D63FE86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16F42-3A0D-4154-8E8D-1574DED3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654DE-CC9A-4F20-A8F6-2639523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37570-C181-4CC4-AABC-F4457FAB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88B0-0DEC-4A83-BB34-5524DF5B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E2E-B2CC-4EC2-9CAD-6618DC5C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EE28-1F6B-4556-97B9-56B9EDC4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902E-8E3B-48D6-85FA-B3C932DC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1F3E-D3BA-42CF-B97C-7EA0C613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D461-BDE5-48B1-AFA8-570B07D4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2616-70DB-4A0D-8451-2DA02E8A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C797-626E-4A2A-BADC-95B9DB64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10FD9-3987-4F2A-B367-95849EA30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B9AE-205C-4240-B2A4-8550AFA20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F5AA-0DFA-46E3-AD51-C642088F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D938-0979-4644-BB33-A97A6A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57FE-D445-4E5C-872F-8D19E76D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3845F-3500-4B2F-B494-22D2BC14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ABE0-C3D9-4D64-8B9A-EF4B4230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23D3-7917-42F3-9A8A-43E47B07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77A1-DF9C-4765-990E-5E1F079AC29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8CB3-7E1F-4E31-B623-9B2B29AC8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43A2-3C5A-44D1-BFDB-919C77E79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5CCA-7CA8-49A1-99EC-E5F9EFF94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rtualspark/kyver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yverno.io/polici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yverno.io/doc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REjzfTzNpA" TargetMode="External"/><Relationship Id="rId4" Type="http://schemas.openxmlformats.org/officeDocument/2006/relationships/hyperlink" Target="https://www.youtube.com/watch?v=8fgrjBnxqi0&amp;t=5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0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B0AD3-E9FC-4CF4-B44A-859B9D807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CA" sz="4000" dirty="0">
                <a:solidFill>
                  <a:schemeClr val="tx2"/>
                </a:solidFill>
              </a:rPr>
              <a:t>Kubernetes Policy Management with </a:t>
            </a:r>
            <a:r>
              <a:rPr lang="en-CA" sz="4000" dirty="0" err="1">
                <a:solidFill>
                  <a:schemeClr val="tx2"/>
                </a:solidFill>
              </a:rPr>
              <a:t>Kyverno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44C3-5A54-4BE7-B295-D8D3304B2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499339"/>
            <a:ext cx="9163757" cy="1140938"/>
          </a:xfrm>
        </p:spPr>
        <p:txBody>
          <a:bodyPr anchor="ctr">
            <a:no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by Stanley Tran</a:t>
            </a:r>
          </a:p>
          <a:p>
            <a:r>
              <a:rPr lang="en-CA" dirty="0" err="1">
                <a:solidFill>
                  <a:schemeClr val="tx2"/>
                </a:solidFill>
              </a:rPr>
              <a:t>Github</a:t>
            </a:r>
            <a:r>
              <a:rPr lang="en-CA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  <a:hlinkClick r:id="rId2"/>
              </a:rPr>
              <a:t>virtualspark</a:t>
            </a:r>
            <a:r>
              <a:rPr lang="en-US" dirty="0">
                <a:solidFill>
                  <a:schemeClr val="tx2"/>
                </a:solidFill>
                <a:hlinkClick r:id="rId2"/>
              </a:rPr>
              <a:t>/</a:t>
            </a:r>
            <a:r>
              <a:rPr lang="en-US" dirty="0" err="1">
                <a:solidFill>
                  <a:schemeClr val="tx2"/>
                </a:solidFill>
                <a:hlinkClick r:id="rId2"/>
              </a:rPr>
              <a:t>kyverno</a:t>
            </a:r>
            <a:r>
              <a:rPr lang="en-US" dirty="0">
                <a:solidFill>
                  <a:schemeClr val="tx2"/>
                </a:solidFill>
                <a:hlinkClick r:id="rId2"/>
              </a:rPr>
              <a:t> (github.com)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17" name="Group 10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18" name="Freeform: Shape 10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0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Nirmata&amp;#39;s Kubernetes-native Policy Engine, Kyverno joins the CNCF as a  sandbox project">
            <a:extLst>
              <a:ext uri="{FF2B5EF4-FFF2-40B4-BE49-F238E27FC236}">
                <a16:creationId xmlns:a16="http://schemas.microsoft.com/office/drawing/2014/main" id="{9E37F077-8142-4AC1-9EB4-9283348E9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791" y="320231"/>
            <a:ext cx="900496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33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Rolls of blueprints">
            <a:extLst>
              <a:ext uri="{FF2B5EF4-FFF2-40B4-BE49-F238E27FC236}">
                <a16:creationId xmlns:a16="http://schemas.microsoft.com/office/drawing/2014/main" id="{23B605F1-8C7B-4D8F-B281-0B0D18F57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6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2889-F9C1-426C-A4C8-2CEC2CAC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CA" sz="3600"/>
              <a:t>Agenda</a:t>
            </a:r>
            <a:endParaRPr lang="en-US" sz="36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ADE8-071E-4DD0-A6B9-D7ADF083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1800"/>
          </a:p>
          <a:p>
            <a:r>
              <a:rPr lang="en-CA" sz="1800"/>
              <a:t>What is Kyverno?</a:t>
            </a:r>
          </a:p>
          <a:p>
            <a:r>
              <a:rPr lang="en-CA" sz="1800"/>
              <a:t>How does Kyverno work?</a:t>
            </a:r>
          </a:p>
          <a:p>
            <a:r>
              <a:rPr lang="en-CA" sz="1800"/>
              <a:t>Kyverno Policy Structure</a:t>
            </a:r>
          </a:p>
          <a:p>
            <a:r>
              <a:rPr lang="en-CA" sz="1800"/>
              <a:t>Demo </a:t>
            </a:r>
          </a:p>
          <a:p>
            <a:r>
              <a:rPr lang="en-CA" sz="1800"/>
              <a:t>References</a:t>
            </a:r>
          </a:p>
          <a:p>
            <a:endParaRPr lang="en-CA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446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What is Kyverno?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600"/>
              <a:t>Policy engine designed specifically for Kubernetes</a:t>
            </a:r>
          </a:p>
          <a:p>
            <a:r>
              <a:rPr lang="en-US" sz="1600"/>
              <a:t>Allows cluster administrators to manage environment specific configurations independently of workload configurations</a:t>
            </a:r>
          </a:p>
          <a:p>
            <a:r>
              <a:rPr lang="en-US" sz="1600"/>
              <a:t>Supports validating, mutating and generating any configuration data based on customizable policies</a:t>
            </a:r>
          </a:p>
          <a:p>
            <a:r>
              <a:rPr lang="en-US" sz="1600"/>
              <a:t>Can be used to scan existing workloads for best practices</a:t>
            </a:r>
          </a:p>
          <a:p>
            <a:r>
              <a:rPr lang="en-US" sz="1600"/>
              <a:t>Can be used to enforce best practices by blocking or mutating API requests</a:t>
            </a:r>
          </a:p>
          <a:p>
            <a:r>
              <a:rPr lang="en-US" sz="1600"/>
              <a:t>In other words, solves Kubernetes security management challenges and help secure Kubernetes clusters with policies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Free Stock Photo of Network - Technology Background | Download Free Images  and Free Illustrations">
            <a:extLst>
              <a:ext uri="{FF2B5EF4-FFF2-40B4-BE49-F238E27FC236}">
                <a16:creationId xmlns:a16="http://schemas.microsoft.com/office/drawing/2014/main" id="{A387E459-2DF3-426A-A47D-B480ECF58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5295320" y="2205214"/>
            <a:ext cx="6253212" cy="351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8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CA" sz="4100" dirty="0">
                <a:solidFill>
                  <a:schemeClr val="bg1"/>
                </a:solidFill>
              </a:rPr>
              <a:t>How does </a:t>
            </a:r>
            <a:r>
              <a:rPr lang="en-CA" sz="4100">
                <a:solidFill>
                  <a:schemeClr val="bg1"/>
                </a:solidFill>
              </a:rPr>
              <a:t>Kyverno</a:t>
            </a:r>
            <a:r>
              <a:rPr lang="en-CA" sz="4100" dirty="0">
                <a:solidFill>
                  <a:schemeClr val="bg1"/>
                </a:solidFill>
              </a:rPr>
              <a:t> work?</a:t>
            </a:r>
            <a:endParaRPr lang="en-US" sz="4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97FC-584F-4B8F-9CCD-24E25BCD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Runs as a dynamic admission controller in a Kubernetes cluster</a:t>
            </a:r>
          </a:p>
          <a:p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Receives validating and mutating admission webhook HTTP callbacks from the </a:t>
            </a:r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kube-apiserver</a:t>
            </a:r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 </a:t>
            </a:r>
          </a:p>
          <a:p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Applies matching policies to return results that enforce admission policies or reject requests</a:t>
            </a:r>
          </a:p>
          <a:p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Webhook handles </a:t>
            </a:r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AdmissionReview</a:t>
            </a:r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 requests for Kubernetes API </a:t>
            </a:r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servier</a:t>
            </a:r>
            <a:endParaRPr lang="en-US" sz="11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Its Monitor component creates and manages required configurations</a:t>
            </a:r>
          </a:p>
          <a:p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PolicyController</a:t>
            </a:r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 watches policy resources and initiates background scans based on the configured scan interval</a:t>
            </a:r>
          </a:p>
          <a:p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GenerateController</a:t>
            </a:r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 manages the </a:t>
            </a:r>
            <a:r>
              <a:rPr lang="en-US" sz="1100">
                <a:solidFill>
                  <a:schemeClr val="bg1">
                    <a:alpha val="60000"/>
                  </a:schemeClr>
                </a:solidFill>
              </a:rPr>
              <a:t>lifecyle</a:t>
            </a:r>
            <a:r>
              <a:rPr lang="en-US" sz="1100" dirty="0">
                <a:solidFill>
                  <a:schemeClr val="bg1">
                    <a:alpha val="60000"/>
                  </a:schemeClr>
                </a:solidFill>
              </a:rPr>
              <a:t> of generated resources</a:t>
            </a:r>
          </a:p>
        </p:txBody>
      </p:sp>
      <p:pic>
        <p:nvPicPr>
          <p:cNvPr id="1026" name="Picture 2" descr="Kyverno Architecture">
            <a:extLst>
              <a:ext uri="{FF2B5EF4-FFF2-40B4-BE49-F238E27FC236}">
                <a16:creationId xmlns:a16="http://schemas.microsoft.com/office/drawing/2014/main" id="{DFAF35E9-5056-4C83-B978-50696864C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r="3" b="3"/>
          <a:stretch/>
        </p:blipFill>
        <p:spPr bwMode="auto">
          <a:xfrm>
            <a:off x="5411053" y="1664061"/>
            <a:ext cx="6014185" cy="35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EA65-7D61-4CED-9547-65EBCC83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 err="1">
                <a:latin typeface="+mj-lt"/>
                <a:ea typeface="+mj-ea"/>
                <a:cs typeface="+mj-cs"/>
              </a:rPr>
              <a:t>Kyverno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Policy Structure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8CFCAA-064B-4472-A1F7-583261D8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/>
              <a:t>Kyverno policy is a collection of rules</a:t>
            </a:r>
          </a:p>
          <a:p>
            <a:r>
              <a:rPr lang="en-US" sz="1900"/>
              <a:t>Each rule consists of a match clause, an optional exclude clause, and one of a validate, generate or mutate clause</a:t>
            </a:r>
          </a:p>
          <a:p>
            <a:r>
              <a:rPr lang="en-US" sz="1900"/>
              <a:t>Examples: Match based on namespaces, labels, or exclude based on roles, usernames and more</a:t>
            </a:r>
          </a:p>
          <a:p>
            <a:r>
              <a:rPr lang="en-US" sz="1900"/>
              <a:t>Policies can be defined in two levels:</a:t>
            </a:r>
          </a:p>
          <a:p>
            <a:pPr lvl="1"/>
            <a:r>
              <a:rPr lang="en-US" sz="1900"/>
              <a:t>Cluster-wide resources (ClusterPolicy) </a:t>
            </a:r>
          </a:p>
          <a:p>
            <a:pPr lvl="1"/>
            <a:r>
              <a:rPr lang="en-US" sz="1900"/>
              <a:t>Namespaced resources (Policy)</a:t>
            </a:r>
          </a:p>
          <a:p>
            <a:r>
              <a:rPr lang="en-US" sz="1900"/>
              <a:t>Link: </a:t>
            </a:r>
            <a:r>
              <a:rPr lang="en-US" sz="1900">
                <a:hlinkClick r:id="rId2"/>
              </a:rPr>
              <a:t>https://kyverno.io/policies/</a:t>
            </a:r>
            <a:endParaRPr lang="en-US" sz="1900"/>
          </a:p>
          <a:p>
            <a:endParaRPr lang="en-US" sz="1900" dirty="0"/>
          </a:p>
        </p:txBody>
      </p:sp>
      <p:grpSp>
        <p:nvGrpSpPr>
          <p:cNvPr id="4110" name="Group 14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2" name="Picture 6" descr="Kyverno Policy">
            <a:extLst>
              <a:ext uri="{FF2B5EF4-FFF2-40B4-BE49-F238E27FC236}">
                <a16:creationId xmlns:a16="http://schemas.microsoft.com/office/drawing/2014/main" id="{3C055F40-FA07-4280-87F0-727C8BC5C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r="16" b="-2"/>
          <a:stretch/>
        </p:blipFill>
        <p:spPr bwMode="auto">
          <a:xfrm>
            <a:off x="5295320" y="1867951"/>
            <a:ext cx="6253212" cy="41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01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73362-D9FD-4F1F-A622-4AAEC2E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87078-3D92-42F3-AC39-4ECF43182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388704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6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FBFDD3A2-A739-4283-8164-3C8580298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ABC8D-8CF5-408B-B183-7095C479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9902-CD61-40FD-ACA6-06DA496F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068653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Documentation on </a:t>
            </a:r>
            <a:r>
              <a:rPr lang="en-US" sz="1700" b="1" dirty="0" err="1"/>
              <a:t>Kyverno</a:t>
            </a:r>
            <a:endParaRPr lang="en-US" sz="1700" b="1" dirty="0"/>
          </a:p>
          <a:p>
            <a:pPr marL="0" indent="0">
              <a:buNone/>
            </a:pPr>
            <a:r>
              <a:rPr lang="en-US" sz="1700" b="0" i="0" u="none" strike="noStrike" dirty="0">
                <a:effectLst/>
                <a:latin typeface="-apple-system"/>
                <a:hlinkClick r:id="rId3"/>
              </a:rPr>
              <a:t>https://kyverno.io/docs/</a:t>
            </a:r>
            <a:endParaRPr lang="en-US" sz="17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1700" dirty="0">
              <a:latin typeface="-apple-system"/>
            </a:endParaRPr>
          </a:p>
          <a:p>
            <a:pPr marL="0" indent="0">
              <a:buNone/>
            </a:pPr>
            <a:r>
              <a:rPr lang="en-US" sz="1700" b="1" dirty="0">
                <a:latin typeface="-apple-system"/>
              </a:rPr>
              <a:t>YouTube videos</a:t>
            </a:r>
          </a:p>
          <a:p>
            <a:pPr marL="0" indent="0">
              <a:buNone/>
            </a:pPr>
            <a:r>
              <a:rPr lang="en-US" sz="1700" dirty="0">
                <a:hlinkClick r:id="rId4"/>
              </a:rPr>
              <a:t>https://www.youtube.com/watch?v=8fgrjBnxqi0&amp;t=5s</a:t>
            </a:r>
            <a:endParaRPr lang="en-US" sz="1700" dirty="0">
              <a:latin typeface="-apple-system"/>
            </a:endParaRPr>
          </a:p>
          <a:p>
            <a:pPr marL="0" indent="0">
              <a:buNone/>
            </a:pPr>
            <a:r>
              <a:rPr lang="en-US" sz="1700" dirty="0">
                <a:hlinkClick r:id="rId5"/>
              </a:rPr>
              <a:t>https://www.youtube.com/watch?v=DREjzfTzNpA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0913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350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Kubernetes Policy Management with Kyverno</vt:lpstr>
      <vt:lpstr>Agenda</vt:lpstr>
      <vt:lpstr>What is Kyverno?</vt:lpstr>
      <vt:lpstr>How does Kyverno work?</vt:lpstr>
      <vt:lpstr>Kyverno Policy Structure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Price Prediction using Time2Vec + LSTM</dc:title>
  <dc:creator>Stanley Tran</dc:creator>
  <cp:lastModifiedBy>Stanley Tran</cp:lastModifiedBy>
  <cp:revision>34</cp:revision>
  <dcterms:created xsi:type="dcterms:W3CDTF">2021-07-25T23:19:55Z</dcterms:created>
  <dcterms:modified xsi:type="dcterms:W3CDTF">2021-09-06T19:09:31Z</dcterms:modified>
</cp:coreProperties>
</file>