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59" r:id="rId4"/>
    <p:sldId id="260" r:id="rId5"/>
    <p:sldId id="262" r:id="rId6"/>
    <p:sldId id="269" r:id="rId7"/>
    <p:sldId id="261" r:id="rId8"/>
    <p:sldId id="263" r:id="rId9"/>
    <p:sldId id="265" r:id="rId10"/>
    <p:sldId id="266" r:id="rId11"/>
    <p:sldId id="267" r:id="rId12"/>
    <p:sldId id="268"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5226" autoAdjust="0"/>
  </p:normalViewPr>
  <p:slideViewPr>
    <p:cSldViewPr snapToGrid="0">
      <p:cViewPr varScale="1">
        <p:scale>
          <a:sx n="108" d="100"/>
          <a:sy n="108" d="100"/>
        </p:scale>
        <p:origin x="108" y="11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8930D23-FB42-4B2C-A84C-655052C2325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D7B7611-7F61-43F6-9395-BF46D69FBE6C}">
      <dgm:prSet/>
      <dgm:spPr/>
      <dgm:t>
        <a:bodyPr/>
        <a:lstStyle/>
        <a:p>
          <a:r>
            <a:rPr lang="en-US" dirty="0"/>
            <a:t>Air pollutants are materials in the air that are detrimental to human health and the planet</a:t>
          </a:r>
        </a:p>
      </dgm:t>
    </dgm:pt>
    <dgm:pt modelId="{4D9E4189-3D13-48C4-8BE7-F4C57D574CE6}" type="parTrans" cxnId="{90F8F5C8-D4EA-406C-94A5-FA59110BBC69}">
      <dgm:prSet/>
      <dgm:spPr/>
      <dgm:t>
        <a:bodyPr/>
        <a:lstStyle/>
        <a:p>
          <a:endParaRPr lang="en-US"/>
        </a:p>
      </dgm:t>
    </dgm:pt>
    <dgm:pt modelId="{0F5560EF-F342-442F-9E77-F5743A7CAA1C}" type="sibTrans" cxnId="{90F8F5C8-D4EA-406C-94A5-FA59110BBC69}">
      <dgm:prSet/>
      <dgm:spPr/>
      <dgm:t>
        <a:bodyPr/>
        <a:lstStyle/>
        <a:p>
          <a:endParaRPr lang="en-US"/>
        </a:p>
      </dgm:t>
    </dgm:pt>
    <dgm:pt modelId="{36606A7E-A451-4304-A957-EFB409AC46EB}">
      <dgm:prSet/>
      <dgm:spPr/>
      <dgm:t>
        <a:bodyPr/>
        <a:lstStyle/>
        <a:p>
          <a:r>
            <a:rPr lang="en-US" dirty="0"/>
            <a:t>Most air pollution comes from use of energy and production</a:t>
          </a:r>
        </a:p>
      </dgm:t>
    </dgm:pt>
    <dgm:pt modelId="{CDE0E71D-EDEA-468E-8E33-F8BB6615FD2E}" type="parTrans" cxnId="{9E957F1D-8EC8-41AD-88C4-48E81D765809}">
      <dgm:prSet/>
      <dgm:spPr/>
      <dgm:t>
        <a:bodyPr/>
        <a:lstStyle/>
        <a:p>
          <a:endParaRPr lang="en-US"/>
        </a:p>
      </dgm:t>
    </dgm:pt>
    <dgm:pt modelId="{B1004B75-D764-4297-918E-FFD8550B1530}" type="sibTrans" cxnId="{9E957F1D-8EC8-41AD-88C4-48E81D765809}">
      <dgm:prSet/>
      <dgm:spPr/>
      <dgm:t>
        <a:bodyPr/>
        <a:lstStyle/>
        <a:p>
          <a:endParaRPr lang="en-US"/>
        </a:p>
      </dgm:t>
    </dgm:pt>
    <dgm:pt modelId="{6A9E4F6E-0167-4212-B204-75BED3523263}">
      <dgm:prSet/>
      <dgm:spPr/>
      <dgm:t>
        <a:bodyPr/>
        <a:lstStyle/>
        <a:p>
          <a:r>
            <a:rPr lang="en-US" dirty="0"/>
            <a:t>Pollutants emitted into the atmosphere by human activity consists of the following:</a:t>
          </a:r>
        </a:p>
      </dgm:t>
    </dgm:pt>
    <dgm:pt modelId="{71170770-BDF4-4017-A8B5-922CFE95A37F}" type="parTrans" cxnId="{B4EF560F-B39A-41EA-9EF2-D14B678CAFDA}">
      <dgm:prSet/>
      <dgm:spPr/>
      <dgm:t>
        <a:bodyPr/>
        <a:lstStyle/>
        <a:p>
          <a:endParaRPr lang="en-US"/>
        </a:p>
      </dgm:t>
    </dgm:pt>
    <dgm:pt modelId="{04AEAE98-1994-48CA-9D8B-3EFEDB9A4E37}" type="sibTrans" cxnId="{B4EF560F-B39A-41EA-9EF2-D14B678CAFDA}">
      <dgm:prSet/>
      <dgm:spPr/>
      <dgm:t>
        <a:bodyPr/>
        <a:lstStyle/>
        <a:p>
          <a:endParaRPr lang="en-US"/>
        </a:p>
      </dgm:t>
    </dgm:pt>
    <dgm:pt modelId="{03EADBFF-87BA-4CAD-A663-CE23A07916C3}">
      <dgm:prSet custT="1"/>
      <dgm:spPr/>
      <dgm:t>
        <a:bodyPr/>
        <a:lstStyle/>
        <a:p>
          <a:r>
            <a:rPr lang="en-US" sz="900" dirty="0"/>
            <a:t>- Carbon monoxide (CO)</a:t>
          </a:r>
        </a:p>
      </dgm:t>
    </dgm:pt>
    <dgm:pt modelId="{9D566B45-4827-4A7A-A0BC-D989897F6F7D}" type="parTrans" cxnId="{411FF805-335D-42DC-B001-010B7EAA2A83}">
      <dgm:prSet/>
      <dgm:spPr/>
      <dgm:t>
        <a:bodyPr/>
        <a:lstStyle/>
        <a:p>
          <a:endParaRPr lang="en-US"/>
        </a:p>
      </dgm:t>
    </dgm:pt>
    <dgm:pt modelId="{B7408696-CDF8-4EFF-9279-81F7E48BE3D2}" type="sibTrans" cxnId="{411FF805-335D-42DC-B001-010B7EAA2A83}">
      <dgm:prSet/>
      <dgm:spPr/>
      <dgm:t>
        <a:bodyPr/>
        <a:lstStyle/>
        <a:p>
          <a:endParaRPr lang="en-US"/>
        </a:p>
      </dgm:t>
    </dgm:pt>
    <dgm:pt modelId="{8B82E177-66D8-4EE0-B774-0DA648F9DE6F}">
      <dgm:prSet custT="1"/>
      <dgm:spPr/>
      <dgm:t>
        <a:bodyPr/>
        <a:lstStyle/>
        <a:p>
          <a:r>
            <a:rPr lang="en-US" sz="900" dirty="0"/>
            <a:t>- Sulfur dioxide (SO2)</a:t>
          </a:r>
        </a:p>
      </dgm:t>
    </dgm:pt>
    <dgm:pt modelId="{B9B533CF-92BE-47CD-9BE8-4815F46D708B}" type="parTrans" cxnId="{94916597-BF77-4A0A-A0C9-235306E26BB6}">
      <dgm:prSet/>
      <dgm:spPr/>
      <dgm:t>
        <a:bodyPr/>
        <a:lstStyle/>
        <a:p>
          <a:endParaRPr lang="en-US"/>
        </a:p>
      </dgm:t>
    </dgm:pt>
    <dgm:pt modelId="{5852B9D5-2842-4461-806F-3ABCA714876D}" type="sibTrans" cxnId="{94916597-BF77-4A0A-A0C9-235306E26BB6}">
      <dgm:prSet/>
      <dgm:spPr/>
      <dgm:t>
        <a:bodyPr/>
        <a:lstStyle/>
        <a:p>
          <a:endParaRPr lang="en-US"/>
        </a:p>
      </dgm:t>
    </dgm:pt>
    <dgm:pt modelId="{83A1BA23-AD49-44BB-B757-1A16F78068D8}">
      <dgm:prSet custT="1"/>
      <dgm:spPr/>
      <dgm:t>
        <a:bodyPr/>
        <a:lstStyle/>
        <a:p>
          <a:r>
            <a:rPr lang="en-US" sz="900" dirty="0"/>
            <a:t>- Nitrogen dioxide (NO2)</a:t>
          </a:r>
        </a:p>
      </dgm:t>
    </dgm:pt>
    <dgm:pt modelId="{28B91E8E-2B96-4E85-9C9F-EAECC5AD6F16}" type="parTrans" cxnId="{ED215E07-887A-49BB-A787-F1857A876414}">
      <dgm:prSet/>
      <dgm:spPr/>
      <dgm:t>
        <a:bodyPr/>
        <a:lstStyle/>
        <a:p>
          <a:endParaRPr lang="en-US"/>
        </a:p>
      </dgm:t>
    </dgm:pt>
    <dgm:pt modelId="{EE1F15BB-B6DF-4CAD-B2A1-BE00900ED690}" type="sibTrans" cxnId="{ED215E07-887A-49BB-A787-F1857A876414}">
      <dgm:prSet/>
      <dgm:spPr/>
      <dgm:t>
        <a:bodyPr/>
        <a:lstStyle/>
        <a:p>
          <a:endParaRPr lang="en-US"/>
        </a:p>
      </dgm:t>
    </dgm:pt>
    <dgm:pt modelId="{01428040-8D4C-494E-BFF0-90054363A0CC}">
      <dgm:prSet custT="1"/>
      <dgm:spPr/>
      <dgm:t>
        <a:bodyPr/>
        <a:lstStyle/>
        <a:p>
          <a:r>
            <a:rPr lang="en-US" sz="900" dirty="0"/>
            <a:t>- Ground level ozone (O3)</a:t>
          </a:r>
        </a:p>
      </dgm:t>
    </dgm:pt>
    <dgm:pt modelId="{FD5DD6EF-C316-4E76-B879-8674BB4F5584}" type="parTrans" cxnId="{D7879AA8-DF80-46AC-973E-134068309E03}">
      <dgm:prSet/>
      <dgm:spPr/>
      <dgm:t>
        <a:bodyPr/>
        <a:lstStyle/>
        <a:p>
          <a:endParaRPr lang="en-US"/>
        </a:p>
      </dgm:t>
    </dgm:pt>
    <dgm:pt modelId="{A71A3C4B-2DEC-4F4E-B3F0-C0C07E454AC2}" type="sibTrans" cxnId="{D7879AA8-DF80-46AC-973E-134068309E03}">
      <dgm:prSet/>
      <dgm:spPr/>
      <dgm:t>
        <a:bodyPr/>
        <a:lstStyle/>
        <a:p>
          <a:endParaRPr lang="en-US"/>
        </a:p>
      </dgm:t>
    </dgm:pt>
    <dgm:pt modelId="{C24740D5-2D51-49B4-846D-90DC99DDD066}">
      <dgm:prSet custT="1"/>
      <dgm:spPr/>
      <dgm:t>
        <a:bodyPr/>
        <a:lstStyle/>
        <a:p>
          <a:r>
            <a:rPr lang="en-US" sz="900" dirty="0"/>
            <a:t>- Particulate matter (PM)</a:t>
          </a:r>
        </a:p>
      </dgm:t>
    </dgm:pt>
    <dgm:pt modelId="{A5160059-9DA9-4FA6-8EA4-8B1C47023FAC}" type="parTrans" cxnId="{007204B5-A1BE-4B9E-9BE8-F1859965E67D}">
      <dgm:prSet/>
      <dgm:spPr/>
      <dgm:t>
        <a:bodyPr/>
        <a:lstStyle/>
        <a:p>
          <a:endParaRPr lang="en-US"/>
        </a:p>
      </dgm:t>
    </dgm:pt>
    <dgm:pt modelId="{B69B3B1A-EBA9-4A64-9B5E-01C16EC78EFB}" type="sibTrans" cxnId="{007204B5-A1BE-4B9E-9BE8-F1859965E67D}">
      <dgm:prSet/>
      <dgm:spPr/>
      <dgm:t>
        <a:bodyPr/>
        <a:lstStyle/>
        <a:p>
          <a:endParaRPr lang="en-US"/>
        </a:p>
      </dgm:t>
    </dgm:pt>
    <dgm:pt modelId="{AD6E4E03-8876-40C0-ABEB-0F1311C991AA}" type="pres">
      <dgm:prSet presAssocID="{08930D23-FB42-4B2C-A84C-655052C23253}" presName="root" presStyleCnt="0">
        <dgm:presLayoutVars>
          <dgm:dir/>
          <dgm:resizeHandles val="exact"/>
        </dgm:presLayoutVars>
      </dgm:prSet>
      <dgm:spPr/>
    </dgm:pt>
    <dgm:pt modelId="{A068DF69-9E4B-43C8-A04F-1FA1222E5D9D}" type="pres">
      <dgm:prSet presAssocID="{FD7B7611-7F61-43F6-9395-BF46D69FBE6C}" presName="compNode" presStyleCnt="0"/>
      <dgm:spPr/>
    </dgm:pt>
    <dgm:pt modelId="{28B2E4C3-8006-4FFD-8CAB-98BDEC471A22}" type="pres">
      <dgm:prSet presAssocID="{FD7B7611-7F61-43F6-9395-BF46D69FBE6C}" presName="bgRect" presStyleLbl="bgShp" presStyleIdx="0" presStyleCnt="3"/>
      <dgm:spPr/>
    </dgm:pt>
    <dgm:pt modelId="{3E8418CF-3C5F-4E40-93C7-42816C7AFC7D}" type="pres">
      <dgm:prSet presAssocID="{FD7B7611-7F61-43F6-9395-BF46D69FBE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ungs"/>
        </a:ext>
      </dgm:extLst>
    </dgm:pt>
    <dgm:pt modelId="{3E82B841-C259-420B-AF08-17DD6F4ACD25}" type="pres">
      <dgm:prSet presAssocID="{FD7B7611-7F61-43F6-9395-BF46D69FBE6C}" presName="spaceRect" presStyleCnt="0"/>
      <dgm:spPr/>
    </dgm:pt>
    <dgm:pt modelId="{14FAB45B-4BE0-4B9A-8032-1C04C52E0BFE}" type="pres">
      <dgm:prSet presAssocID="{FD7B7611-7F61-43F6-9395-BF46D69FBE6C}" presName="parTx" presStyleLbl="revTx" presStyleIdx="0" presStyleCnt="4">
        <dgm:presLayoutVars>
          <dgm:chMax val="0"/>
          <dgm:chPref val="0"/>
        </dgm:presLayoutVars>
      </dgm:prSet>
      <dgm:spPr/>
    </dgm:pt>
    <dgm:pt modelId="{6602D2D8-77A4-4EA6-8273-9E73DDF8EE8B}" type="pres">
      <dgm:prSet presAssocID="{0F5560EF-F342-442F-9E77-F5743A7CAA1C}" presName="sibTrans" presStyleCnt="0"/>
      <dgm:spPr/>
    </dgm:pt>
    <dgm:pt modelId="{87CA40DE-1A70-4C77-8CB8-FA15D5A74B30}" type="pres">
      <dgm:prSet presAssocID="{36606A7E-A451-4304-A957-EFB409AC46EB}" presName="compNode" presStyleCnt="0"/>
      <dgm:spPr/>
    </dgm:pt>
    <dgm:pt modelId="{F76C9C73-9920-4846-A23F-C22061287764}" type="pres">
      <dgm:prSet presAssocID="{36606A7E-A451-4304-A957-EFB409AC46EB}" presName="bgRect" presStyleLbl="bgShp" presStyleIdx="1" presStyleCnt="3"/>
      <dgm:spPr/>
    </dgm:pt>
    <dgm:pt modelId="{A26A30FF-988A-4A74-9D94-5EAE47920B5E}" type="pres">
      <dgm:prSet presAssocID="{36606A7E-A451-4304-A957-EFB409AC46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D380EE22-E2A3-4078-A566-E04B122F2D1F}" type="pres">
      <dgm:prSet presAssocID="{36606A7E-A451-4304-A957-EFB409AC46EB}" presName="spaceRect" presStyleCnt="0"/>
      <dgm:spPr/>
    </dgm:pt>
    <dgm:pt modelId="{697D7AB7-7751-4BC5-8B00-4ED0D36A385E}" type="pres">
      <dgm:prSet presAssocID="{36606A7E-A451-4304-A957-EFB409AC46EB}" presName="parTx" presStyleLbl="revTx" presStyleIdx="1" presStyleCnt="4">
        <dgm:presLayoutVars>
          <dgm:chMax val="0"/>
          <dgm:chPref val="0"/>
        </dgm:presLayoutVars>
      </dgm:prSet>
      <dgm:spPr/>
    </dgm:pt>
    <dgm:pt modelId="{16E5A592-43BE-4889-BEC0-239B7C5787BE}" type="pres">
      <dgm:prSet presAssocID="{B1004B75-D764-4297-918E-FFD8550B1530}" presName="sibTrans" presStyleCnt="0"/>
      <dgm:spPr/>
    </dgm:pt>
    <dgm:pt modelId="{3F53AF55-6840-437E-AB93-C3F40B39C10A}" type="pres">
      <dgm:prSet presAssocID="{6A9E4F6E-0167-4212-B204-75BED3523263}" presName="compNode" presStyleCnt="0"/>
      <dgm:spPr/>
    </dgm:pt>
    <dgm:pt modelId="{594128D9-DEEA-4E88-95C1-94178320ECAC}" type="pres">
      <dgm:prSet presAssocID="{6A9E4F6E-0167-4212-B204-75BED3523263}" presName="bgRect" presStyleLbl="bgShp" presStyleIdx="2" presStyleCnt="3"/>
      <dgm:spPr/>
    </dgm:pt>
    <dgm:pt modelId="{CC63EB33-7194-4F0F-86E3-21FE670309D9}" type="pres">
      <dgm:prSet presAssocID="{6A9E4F6E-0167-4212-B204-75BED35232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mmable"/>
        </a:ext>
      </dgm:extLst>
    </dgm:pt>
    <dgm:pt modelId="{66ACCC09-D2E3-40E3-AF78-8579C7AA1B0F}" type="pres">
      <dgm:prSet presAssocID="{6A9E4F6E-0167-4212-B204-75BED3523263}" presName="spaceRect" presStyleCnt="0"/>
      <dgm:spPr/>
    </dgm:pt>
    <dgm:pt modelId="{93070618-5C5F-4616-915B-F616D8B19BD1}" type="pres">
      <dgm:prSet presAssocID="{6A9E4F6E-0167-4212-B204-75BED3523263}" presName="parTx" presStyleLbl="revTx" presStyleIdx="2" presStyleCnt="4">
        <dgm:presLayoutVars>
          <dgm:chMax val="0"/>
          <dgm:chPref val="0"/>
        </dgm:presLayoutVars>
      </dgm:prSet>
      <dgm:spPr/>
    </dgm:pt>
    <dgm:pt modelId="{E032E0BB-509C-498E-81A7-6F8665ACFCFC}" type="pres">
      <dgm:prSet presAssocID="{6A9E4F6E-0167-4212-B204-75BED3523263}" presName="desTx" presStyleLbl="revTx" presStyleIdx="3" presStyleCnt="4">
        <dgm:presLayoutVars/>
      </dgm:prSet>
      <dgm:spPr/>
    </dgm:pt>
  </dgm:ptLst>
  <dgm:cxnLst>
    <dgm:cxn modelId="{411FF805-335D-42DC-B001-010B7EAA2A83}" srcId="{6A9E4F6E-0167-4212-B204-75BED3523263}" destId="{03EADBFF-87BA-4CAD-A663-CE23A07916C3}" srcOrd="0" destOrd="0" parTransId="{9D566B45-4827-4A7A-A0BC-D989897F6F7D}" sibTransId="{B7408696-CDF8-4EFF-9279-81F7E48BE3D2}"/>
    <dgm:cxn modelId="{ED215E07-887A-49BB-A787-F1857A876414}" srcId="{6A9E4F6E-0167-4212-B204-75BED3523263}" destId="{83A1BA23-AD49-44BB-B757-1A16F78068D8}" srcOrd="2" destOrd="0" parTransId="{28B91E8E-2B96-4E85-9C9F-EAECC5AD6F16}" sibTransId="{EE1F15BB-B6DF-4CAD-B2A1-BE00900ED690}"/>
    <dgm:cxn modelId="{B4EF560F-B39A-41EA-9EF2-D14B678CAFDA}" srcId="{08930D23-FB42-4B2C-A84C-655052C23253}" destId="{6A9E4F6E-0167-4212-B204-75BED3523263}" srcOrd="2" destOrd="0" parTransId="{71170770-BDF4-4017-A8B5-922CFE95A37F}" sibTransId="{04AEAE98-1994-48CA-9D8B-3EFEDB9A4E37}"/>
    <dgm:cxn modelId="{9E957F1D-8EC8-41AD-88C4-48E81D765809}" srcId="{08930D23-FB42-4B2C-A84C-655052C23253}" destId="{36606A7E-A451-4304-A957-EFB409AC46EB}" srcOrd="1" destOrd="0" parTransId="{CDE0E71D-EDEA-468E-8E33-F8BB6615FD2E}" sibTransId="{B1004B75-D764-4297-918E-FFD8550B1530}"/>
    <dgm:cxn modelId="{D50AFF3C-F502-4B7D-BFD3-48DD5DAFF54A}" type="presOf" srcId="{08930D23-FB42-4B2C-A84C-655052C23253}" destId="{AD6E4E03-8876-40C0-ABEB-0F1311C991AA}" srcOrd="0" destOrd="0" presId="urn:microsoft.com/office/officeart/2018/2/layout/IconVerticalSolidList"/>
    <dgm:cxn modelId="{8659F562-AC67-4ACB-BFD0-874656196FD1}" type="presOf" srcId="{03EADBFF-87BA-4CAD-A663-CE23A07916C3}" destId="{E032E0BB-509C-498E-81A7-6F8665ACFCFC}" srcOrd="0" destOrd="0" presId="urn:microsoft.com/office/officeart/2018/2/layout/IconVerticalSolidList"/>
    <dgm:cxn modelId="{B6CD9073-7891-438B-9B06-4E0EA3D133BA}" type="presOf" srcId="{6A9E4F6E-0167-4212-B204-75BED3523263}" destId="{93070618-5C5F-4616-915B-F616D8B19BD1}" srcOrd="0" destOrd="0" presId="urn:microsoft.com/office/officeart/2018/2/layout/IconVerticalSolidList"/>
    <dgm:cxn modelId="{8DBFAA93-6FEF-4CC5-B14F-0BAD4F9AC511}" type="presOf" srcId="{8B82E177-66D8-4EE0-B774-0DA648F9DE6F}" destId="{E032E0BB-509C-498E-81A7-6F8665ACFCFC}" srcOrd="0" destOrd="1" presId="urn:microsoft.com/office/officeart/2018/2/layout/IconVerticalSolidList"/>
    <dgm:cxn modelId="{94916597-BF77-4A0A-A0C9-235306E26BB6}" srcId="{6A9E4F6E-0167-4212-B204-75BED3523263}" destId="{8B82E177-66D8-4EE0-B774-0DA648F9DE6F}" srcOrd="1" destOrd="0" parTransId="{B9B533CF-92BE-47CD-9BE8-4815F46D708B}" sibTransId="{5852B9D5-2842-4461-806F-3ABCA714876D}"/>
    <dgm:cxn modelId="{3C27C3A6-B6E2-4AB7-A52B-CC043644870B}" type="presOf" srcId="{C24740D5-2D51-49B4-846D-90DC99DDD066}" destId="{E032E0BB-509C-498E-81A7-6F8665ACFCFC}" srcOrd="0" destOrd="4" presId="urn:microsoft.com/office/officeart/2018/2/layout/IconVerticalSolidList"/>
    <dgm:cxn modelId="{851563A8-A605-41D9-8109-55589F353044}" type="presOf" srcId="{83A1BA23-AD49-44BB-B757-1A16F78068D8}" destId="{E032E0BB-509C-498E-81A7-6F8665ACFCFC}" srcOrd="0" destOrd="2" presId="urn:microsoft.com/office/officeart/2018/2/layout/IconVerticalSolidList"/>
    <dgm:cxn modelId="{D7879AA8-DF80-46AC-973E-134068309E03}" srcId="{6A9E4F6E-0167-4212-B204-75BED3523263}" destId="{01428040-8D4C-494E-BFF0-90054363A0CC}" srcOrd="3" destOrd="0" parTransId="{FD5DD6EF-C316-4E76-B879-8674BB4F5584}" sibTransId="{A71A3C4B-2DEC-4F4E-B3F0-C0C07E454AC2}"/>
    <dgm:cxn modelId="{A8B748B2-D5F7-46AE-B0A2-178C13D89657}" type="presOf" srcId="{01428040-8D4C-494E-BFF0-90054363A0CC}" destId="{E032E0BB-509C-498E-81A7-6F8665ACFCFC}" srcOrd="0" destOrd="3" presId="urn:microsoft.com/office/officeart/2018/2/layout/IconVerticalSolidList"/>
    <dgm:cxn modelId="{007204B5-A1BE-4B9E-9BE8-F1859965E67D}" srcId="{6A9E4F6E-0167-4212-B204-75BED3523263}" destId="{C24740D5-2D51-49B4-846D-90DC99DDD066}" srcOrd="4" destOrd="0" parTransId="{A5160059-9DA9-4FA6-8EA4-8B1C47023FAC}" sibTransId="{B69B3B1A-EBA9-4A64-9B5E-01C16EC78EFB}"/>
    <dgm:cxn modelId="{881798BC-3ADF-4723-A042-107BB9AD8A03}" type="presOf" srcId="{FD7B7611-7F61-43F6-9395-BF46D69FBE6C}" destId="{14FAB45B-4BE0-4B9A-8032-1C04C52E0BFE}" srcOrd="0" destOrd="0" presId="urn:microsoft.com/office/officeart/2018/2/layout/IconVerticalSolidList"/>
    <dgm:cxn modelId="{90F8F5C8-D4EA-406C-94A5-FA59110BBC69}" srcId="{08930D23-FB42-4B2C-A84C-655052C23253}" destId="{FD7B7611-7F61-43F6-9395-BF46D69FBE6C}" srcOrd="0" destOrd="0" parTransId="{4D9E4189-3D13-48C4-8BE7-F4C57D574CE6}" sibTransId="{0F5560EF-F342-442F-9E77-F5743A7CAA1C}"/>
    <dgm:cxn modelId="{04E002E6-1FB6-4318-BB61-E1CE8231669A}" type="presOf" srcId="{36606A7E-A451-4304-A957-EFB409AC46EB}" destId="{697D7AB7-7751-4BC5-8B00-4ED0D36A385E}" srcOrd="0" destOrd="0" presId="urn:microsoft.com/office/officeart/2018/2/layout/IconVerticalSolidList"/>
    <dgm:cxn modelId="{371FFA86-63B5-41D2-A76A-9F50BBA53241}" type="presParOf" srcId="{AD6E4E03-8876-40C0-ABEB-0F1311C991AA}" destId="{A068DF69-9E4B-43C8-A04F-1FA1222E5D9D}" srcOrd="0" destOrd="0" presId="urn:microsoft.com/office/officeart/2018/2/layout/IconVerticalSolidList"/>
    <dgm:cxn modelId="{73D3F970-F5AA-4102-A549-301E5F838EB7}" type="presParOf" srcId="{A068DF69-9E4B-43C8-A04F-1FA1222E5D9D}" destId="{28B2E4C3-8006-4FFD-8CAB-98BDEC471A22}" srcOrd="0" destOrd="0" presId="urn:microsoft.com/office/officeart/2018/2/layout/IconVerticalSolidList"/>
    <dgm:cxn modelId="{E594FAA2-8931-4850-AB9E-B14D60BB238A}" type="presParOf" srcId="{A068DF69-9E4B-43C8-A04F-1FA1222E5D9D}" destId="{3E8418CF-3C5F-4E40-93C7-42816C7AFC7D}" srcOrd="1" destOrd="0" presId="urn:microsoft.com/office/officeart/2018/2/layout/IconVerticalSolidList"/>
    <dgm:cxn modelId="{47F69DD8-B8C1-49A5-B254-78827F2C2987}" type="presParOf" srcId="{A068DF69-9E4B-43C8-A04F-1FA1222E5D9D}" destId="{3E82B841-C259-420B-AF08-17DD6F4ACD25}" srcOrd="2" destOrd="0" presId="urn:microsoft.com/office/officeart/2018/2/layout/IconVerticalSolidList"/>
    <dgm:cxn modelId="{E1FDB22D-9F82-44DC-AB3F-2F5F9EDFEC40}" type="presParOf" srcId="{A068DF69-9E4B-43C8-A04F-1FA1222E5D9D}" destId="{14FAB45B-4BE0-4B9A-8032-1C04C52E0BFE}" srcOrd="3" destOrd="0" presId="urn:microsoft.com/office/officeart/2018/2/layout/IconVerticalSolidList"/>
    <dgm:cxn modelId="{3C5B541C-CCCA-4A0B-A0B2-68463DAA558F}" type="presParOf" srcId="{AD6E4E03-8876-40C0-ABEB-0F1311C991AA}" destId="{6602D2D8-77A4-4EA6-8273-9E73DDF8EE8B}" srcOrd="1" destOrd="0" presId="urn:microsoft.com/office/officeart/2018/2/layout/IconVerticalSolidList"/>
    <dgm:cxn modelId="{7B9EBB28-BDA0-47EC-B988-E0D90D4CA9A5}" type="presParOf" srcId="{AD6E4E03-8876-40C0-ABEB-0F1311C991AA}" destId="{87CA40DE-1A70-4C77-8CB8-FA15D5A74B30}" srcOrd="2" destOrd="0" presId="urn:microsoft.com/office/officeart/2018/2/layout/IconVerticalSolidList"/>
    <dgm:cxn modelId="{4CEA3DB5-ED3E-40BA-9716-91D22215EA8E}" type="presParOf" srcId="{87CA40DE-1A70-4C77-8CB8-FA15D5A74B30}" destId="{F76C9C73-9920-4846-A23F-C22061287764}" srcOrd="0" destOrd="0" presId="urn:microsoft.com/office/officeart/2018/2/layout/IconVerticalSolidList"/>
    <dgm:cxn modelId="{2D25358E-7E2E-4847-B98A-FB97B9B27F30}" type="presParOf" srcId="{87CA40DE-1A70-4C77-8CB8-FA15D5A74B30}" destId="{A26A30FF-988A-4A74-9D94-5EAE47920B5E}" srcOrd="1" destOrd="0" presId="urn:microsoft.com/office/officeart/2018/2/layout/IconVerticalSolidList"/>
    <dgm:cxn modelId="{1D8BBB40-C54D-4A4A-B56E-2227EFE6D3A9}" type="presParOf" srcId="{87CA40DE-1A70-4C77-8CB8-FA15D5A74B30}" destId="{D380EE22-E2A3-4078-A566-E04B122F2D1F}" srcOrd="2" destOrd="0" presId="urn:microsoft.com/office/officeart/2018/2/layout/IconVerticalSolidList"/>
    <dgm:cxn modelId="{87E37506-23B7-4C8A-AE33-66782ADE6E9F}" type="presParOf" srcId="{87CA40DE-1A70-4C77-8CB8-FA15D5A74B30}" destId="{697D7AB7-7751-4BC5-8B00-4ED0D36A385E}" srcOrd="3" destOrd="0" presId="urn:microsoft.com/office/officeart/2018/2/layout/IconVerticalSolidList"/>
    <dgm:cxn modelId="{3477A9F0-D298-4B33-93EE-3D6124702D7F}" type="presParOf" srcId="{AD6E4E03-8876-40C0-ABEB-0F1311C991AA}" destId="{16E5A592-43BE-4889-BEC0-239B7C5787BE}" srcOrd="3" destOrd="0" presId="urn:microsoft.com/office/officeart/2018/2/layout/IconVerticalSolidList"/>
    <dgm:cxn modelId="{158C79E5-D939-44DE-9F66-B01E56498F85}" type="presParOf" srcId="{AD6E4E03-8876-40C0-ABEB-0F1311C991AA}" destId="{3F53AF55-6840-437E-AB93-C3F40B39C10A}" srcOrd="4" destOrd="0" presId="urn:microsoft.com/office/officeart/2018/2/layout/IconVerticalSolidList"/>
    <dgm:cxn modelId="{831F5B89-ED9A-4C3F-B71A-69E8DA385167}" type="presParOf" srcId="{3F53AF55-6840-437E-AB93-C3F40B39C10A}" destId="{594128D9-DEEA-4E88-95C1-94178320ECAC}" srcOrd="0" destOrd="0" presId="urn:microsoft.com/office/officeart/2018/2/layout/IconVerticalSolidList"/>
    <dgm:cxn modelId="{51CB2AC6-C63E-4219-A0AF-88E9FF7F35BA}" type="presParOf" srcId="{3F53AF55-6840-437E-AB93-C3F40B39C10A}" destId="{CC63EB33-7194-4F0F-86E3-21FE670309D9}" srcOrd="1" destOrd="0" presId="urn:microsoft.com/office/officeart/2018/2/layout/IconVerticalSolidList"/>
    <dgm:cxn modelId="{D962992E-4FAF-4C81-8FF4-A77E7DC81239}" type="presParOf" srcId="{3F53AF55-6840-437E-AB93-C3F40B39C10A}" destId="{66ACCC09-D2E3-40E3-AF78-8579C7AA1B0F}" srcOrd="2" destOrd="0" presId="urn:microsoft.com/office/officeart/2018/2/layout/IconVerticalSolidList"/>
    <dgm:cxn modelId="{E3B9924C-4B4A-406A-A7D1-52170A9B581E}" type="presParOf" srcId="{3F53AF55-6840-437E-AB93-C3F40B39C10A}" destId="{93070618-5C5F-4616-915B-F616D8B19BD1}" srcOrd="3" destOrd="0" presId="urn:microsoft.com/office/officeart/2018/2/layout/IconVerticalSolidList"/>
    <dgm:cxn modelId="{2291B613-5687-4703-B3C0-2DDBF33905A6}" type="presParOf" srcId="{3F53AF55-6840-437E-AB93-C3F40B39C10A}" destId="{E032E0BB-509C-498E-81A7-6F8665ACFCFC}" srcOrd="4"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B2E4C3-8006-4FFD-8CAB-98BDEC471A22}">
      <dsp:nvSpPr>
        <dsp:cNvPr id="0" name=""/>
        <dsp:cNvSpPr/>
      </dsp:nvSpPr>
      <dsp:spPr>
        <a:xfrm>
          <a:off x="0" y="682"/>
          <a:ext cx="6572250" cy="15961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8418CF-3C5F-4E40-93C7-42816C7AFC7D}">
      <dsp:nvSpPr>
        <dsp:cNvPr id="0" name=""/>
        <dsp:cNvSpPr/>
      </dsp:nvSpPr>
      <dsp:spPr>
        <a:xfrm>
          <a:off x="482844" y="359822"/>
          <a:ext cx="877899" cy="8778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FAB45B-4BE0-4B9A-8032-1C04C52E0BFE}">
      <dsp:nvSpPr>
        <dsp:cNvPr id="0" name=""/>
        <dsp:cNvSpPr/>
      </dsp:nvSpPr>
      <dsp:spPr>
        <a:xfrm>
          <a:off x="1843589" y="682"/>
          <a:ext cx="4728660"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844550">
            <a:lnSpc>
              <a:spcPct val="90000"/>
            </a:lnSpc>
            <a:spcBef>
              <a:spcPct val="0"/>
            </a:spcBef>
            <a:spcAft>
              <a:spcPct val="35000"/>
            </a:spcAft>
            <a:buNone/>
          </a:pPr>
          <a:r>
            <a:rPr lang="en-US" sz="1900" kern="1200" dirty="0"/>
            <a:t>Air pollutants are materials in the air that are detrimental to human health and the planet</a:t>
          </a:r>
        </a:p>
      </dsp:txBody>
      <dsp:txXfrm>
        <a:off x="1843589" y="682"/>
        <a:ext cx="4728660" cy="1596181"/>
      </dsp:txXfrm>
    </dsp:sp>
    <dsp:sp modelId="{F76C9C73-9920-4846-A23F-C22061287764}">
      <dsp:nvSpPr>
        <dsp:cNvPr id="0" name=""/>
        <dsp:cNvSpPr/>
      </dsp:nvSpPr>
      <dsp:spPr>
        <a:xfrm>
          <a:off x="0" y="1995909"/>
          <a:ext cx="6572250" cy="15961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6A30FF-988A-4A74-9D94-5EAE47920B5E}">
      <dsp:nvSpPr>
        <dsp:cNvPr id="0" name=""/>
        <dsp:cNvSpPr/>
      </dsp:nvSpPr>
      <dsp:spPr>
        <a:xfrm>
          <a:off x="482844" y="2355050"/>
          <a:ext cx="877899" cy="8778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7D7AB7-7751-4BC5-8B00-4ED0D36A385E}">
      <dsp:nvSpPr>
        <dsp:cNvPr id="0" name=""/>
        <dsp:cNvSpPr/>
      </dsp:nvSpPr>
      <dsp:spPr>
        <a:xfrm>
          <a:off x="1843589" y="1995909"/>
          <a:ext cx="4728660"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844550">
            <a:lnSpc>
              <a:spcPct val="90000"/>
            </a:lnSpc>
            <a:spcBef>
              <a:spcPct val="0"/>
            </a:spcBef>
            <a:spcAft>
              <a:spcPct val="35000"/>
            </a:spcAft>
            <a:buNone/>
          </a:pPr>
          <a:r>
            <a:rPr lang="en-US" sz="1900" kern="1200" dirty="0"/>
            <a:t>Most air pollution comes from use of energy and production</a:t>
          </a:r>
        </a:p>
      </dsp:txBody>
      <dsp:txXfrm>
        <a:off x="1843589" y="1995909"/>
        <a:ext cx="4728660" cy="1596181"/>
      </dsp:txXfrm>
    </dsp:sp>
    <dsp:sp modelId="{594128D9-DEEA-4E88-95C1-94178320ECAC}">
      <dsp:nvSpPr>
        <dsp:cNvPr id="0" name=""/>
        <dsp:cNvSpPr/>
      </dsp:nvSpPr>
      <dsp:spPr>
        <a:xfrm>
          <a:off x="0" y="3991136"/>
          <a:ext cx="6572250" cy="15961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63EB33-7194-4F0F-86E3-21FE670309D9}">
      <dsp:nvSpPr>
        <dsp:cNvPr id="0" name=""/>
        <dsp:cNvSpPr/>
      </dsp:nvSpPr>
      <dsp:spPr>
        <a:xfrm>
          <a:off x="482844" y="4350277"/>
          <a:ext cx="877899" cy="8778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070618-5C5F-4616-915B-F616D8B19BD1}">
      <dsp:nvSpPr>
        <dsp:cNvPr id="0" name=""/>
        <dsp:cNvSpPr/>
      </dsp:nvSpPr>
      <dsp:spPr>
        <a:xfrm>
          <a:off x="1843589" y="3991136"/>
          <a:ext cx="2957512"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844550">
            <a:lnSpc>
              <a:spcPct val="90000"/>
            </a:lnSpc>
            <a:spcBef>
              <a:spcPct val="0"/>
            </a:spcBef>
            <a:spcAft>
              <a:spcPct val="35000"/>
            </a:spcAft>
            <a:buNone/>
          </a:pPr>
          <a:r>
            <a:rPr lang="en-US" sz="1900" kern="1200" dirty="0"/>
            <a:t>Pollutants emitted into the atmosphere by human activity consists of the following:</a:t>
          </a:r>
        </a:p>
      </dsp:txBody>
      <dsp:txXfrm>
        <a:off x="1843589" y="3991136"/>
        <a:ext cx="2957512" cy="1596181"/>
      </dsp:txXfrm>
    </dsp:sp>
    <dsp:sp modelId="{E032E0BB-509C-498E-81A7-6F8665ACFCFC}">
      <dsp:nvSpPr>
        <dsp:cNvPr id="0" name=""/>
        <dsp:cNvSpPr/>
      </dsp:nvSpPr>
      <dsp:spPr>
        <a:xfrm>
          <a:off x="4801102" y="3991136"/>
          <a:ext cx="1771147"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400050">
            <a:lnSpc>
              <a:spcPct val="90000"/>
            </a:lnSpc>
            <a:spcBef>
              <a:spcPct val="0"/>
            </a:spcBef>
            <a:spcAft>
              <a:spcPct val="35000"/>
            </a:spcAft>
            <a:buNone/>
          </a:pPr>
          <a:r>
            <a:rPr lang="en-US" sz="900" kern="1200" dirty="0"/>
            <a:t>- Carbon monoxide (CO)</a:t>
          </a:r>
        </a:p>
        <a:p>
          <a:pPr marL="0" lvl="0" indent="0" algn="l" defTabSz="400050">
            <a:lnSpc>
              <a:spcPct val="90000"/>
            </a:lnSpc>
            <a:spcBef>
              <a:spcPct val="0"/>
            </a:spcBef>
            <a:spcAft>
              <a:spcPct val="35000"/>
            </a:spcAft>
            <a:buNone/>
          </a:pPr>
          <a:r>
            <a:rPr lang="en-US" sz="900" kern="1200" dirty="0"/>
            <a:t>- Sulfur dioxide (SO2)</a:t>
          </a:r>
        </a:p>
        <a:p>
          <a:pPr marL="0" lvl="0" indent="0" algn="l" defTabSz="400050">
            <a:lnSpc>
              <a:spcPct val="90000"/>
            </a:lnSpc>
            <a:spcBef>
              <a:spcPct val="0"/>
            </a:spcBef>
            <a:spcAft>
              <a:spcPct val="35000"/>
            </a:spcAft>
            <a:buNone/>
          </a:pPr>
          <a:r>
            <a:rPr lang="en-US" sz="900" kern="1200" dirty="0"/>
            <a:t>- Nitrogen dioxide (NO2)</a:t>
          </a:r>
        </a:p>
        <a:p>
          <a:pPr marL="0" lvl="0" indent="0" algn="l" defTabSz="400050">
            <a:lnSpc>
              <a:spcPct val="90000"/>
            </a:lnSpc>
            <a:spcBef>
              <a:spcPct val="0"/>
            </a:spcBef>
            <a:spcAft>
              <a:spcPct val="35000"/>
            </a:spcAft>
            <a:buNone/>
          </a:pPr>
          <a:r>
            <a:rPr lang="en-US" sz="900" kern="1200" dirty="0"/>
            <a:t>- Ground level ozone (O3)</a:t>
          </a:r>
        </a:p>
        <a:p>
          <a:pPr marL="0" lvl="0" indent="0" algn="l" defTabSz="400050">
            <a:lnSpc>
              <a:spcPct val="90000"/>
            </a:lnSpc>
            <a:spcBef>
              <a:spcPct val="0"/>
            </a:spcBef>
            <a:spcAft>
              <a:spcPct val="35000"/>
            </a:spcAft>
            <a:buNone/>
          </a:pPr>
          <a:r>
            <a:rPr lang="en-US" sz="900" kern="1200" dirty="0"/>
            <a:t>- Particulate matter (PM)</a:t>
          </a:r>
        </a:p>
      </dsp:txBody>
      <dsp:txXfrm>
        <a:off x="4801102" y="3991136"/>
        <a:ext cx="1771147" cy="15961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31B73-9A5D-4BB5-94F2-FB70EA257DFA}" type="datetimeFigureOut">
              <a:rPr lang="en-US" smtClean="0"/>
              <a:t>7/16/2020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0729B-AFC9-4E5F-A669-DC5AD6D393A7}" type="slidenum">
              <a:rPr lang="en-US" smtClean="0"/>
              <a:t>‹#›</a:t>
            </a:fld>
            <a:endParaRPr lang="en-US"/>
          </a:p>
        </p:txBody>
      </p:sp>
    </p:spTree>
    <p:extLst>
      <p:ext uri="{BB962C8B-B14F-4D97-AF65-F5344CB8AC3E}">
        <p14:creationId xmlns:p14="http://schemas.microsoft.com/office/powerpoint/2010/main" val="144569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90729B-AFC9-4E5F-A669-DC5AD6D393A7}" type="slidenum">
              <a:rPr lang="en-US" smtClean="0"/>
              <a:t>10</a:t>
            </a:fld>
            <a:endParaRPr lang="en-US"/>
          </a:p>
        </p:txBody>
      </p:sp>
    </p:spTree>
    <p:extLst>
      <p:ext uri="{BB962C8B-B14F-4D97-AF65-F5344CB8AC3E}">
        <p14:creationId xmlns:p14="http://schemas.microsoft.com/office/powerpoint/2010/main" val="681956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90729B-AFC9-4E5F-A669-DC5AD6D393A7}" type="slidenum">
              <a:rPr lang="en-US" smtClean="0"/>
              <a:t>11</a:t>
            </a:fld>
            <a:endParaRPr lang="en-US"/>
          </a:p>
        </p:txBody>
      </p:sp>
    </p:spTree>
    <p:extLst>
      <p:ext uri="{BB962C8B-B14F-4D97-AF65-F5344CB8AC3E}">
        <p14:creationId xmlns:p14="http://schemas.microsoft.com/office/powerpoint/2010/main" val="2753356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90729B-AFC9-4E5F-A669-DC5AD6D393A7}" type="slidenum">
              <a:rPr lang="en-US" smtClean="0"/>
              <a:t>12</a:t>
            </a:fld>
            <a:endParaRPr lang="en-US"/>
          </a:p>
        </p:txBody>
      </p:sp>
    </p:spTree>
    <p:extLst>
      <p:ext uri="{BB962C8B-B14F-4D97-AF65-F5344CB8AC3E}">
        <p14:creationId xmlns:p14="http://schemas.microsoft.com/office/powerpoint/2010/main" val="1912590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90729B-AFC9-4E5F-A669-DC5AD6D393A7}" type="slidenum">
              <a:rPr lang="en-US" smtClean="0"/>
              <a:t>14</a:t>
            </a:fld>
            <a:endParaRPr lang="en-US"/>
          </a:p>
        </p:txBody>
      </p:sp>
    </p:spTree>
    <p:extLst>
      <p:ext uri="{BB962C8B-B14F-4D97-AF65-F5344CB8AC3E}">
        <p14:creationId xmlns:p14="http://schemas.microsoft.com/office/powerpoint/2010/main" val="3299143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90729B-AFC9-4E5F-A669-DC5AD6D393A7}" type="slidenum">
              <a:rPr lang="en-US" smtClean="0"/>
              <a:t>15</a:t>
            </a:fld>
            <a:endParaRPr lang="en-US"/>
          </a:p>
        </p:txBody>
      </p:sp>
    </p:spTree>
    <p:extLst>
      <p:ext uri="{BB962C8B-B14F-4D97-AF65-F5344CB8AC3E}">
        <p14:creationId xmlns:p14="http://schemas.microsoft.com/office/powerpoint/2010/main" val="1735201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90729B-AFC9-4E5F-A669-DC5AD6D393A7}" type="slidenum">
              <a:rPr lang="en-US" smtClean="0"/>
              <a:t>16</a:t>
            </a:fld>
            <a:endParaRPr lang="en-US"/>
          </a:p>
        </p:txBody>
      </p:sp>
    </p:spTree>
    <p:extLst>
      <p:ext uri="{BB962C8B-B14F-4D97-AF65-F5344CB8AC3E}">
        <p14:creationId xmlns:p14="http://schemas.microsoft.com/office/powerpoint/2010/main" val="335134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90729B-AFC9-4E5F-A669-DC5AD6D393A7}" type="slidenum">
              <a:rPr lang="en-US" smtClean="0"/>
              <a:t>17</a:t>
            </a:fld>
            <a:endParaRPr lang="en-US"/>
          </a:p>
        </p:txBody>
      </p:sp>
    </p:spTree>
    <p:extLst>
      <p:ext uri="{BB962C8B-B14F-4D97-AF65-F5344CB8AC3E}">
        <p14:creationId xmlns:p14="http://schemas.microsoft.com/office/powerpoint/2010/main" val="310471248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6C4829-0414-4A3C-8CAB-826D5A2A167F}"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4EBE0D-9939-4DB4-BB19-D27FDD68CBEC}" type="slidenum">
              <a:rPr lang="en-US" smtClean="0"/>
              <a:t>‹#›</a:t>
            </a:fld>
            <a:endParaRPr lang="en-US"/>
          </a:p>
        </p:txBody>
      </p:sp>
    </p:spTree>
    <p:extLst>
      <p:ext uri="{BB962C8B-B14F-4D97-AF65-F5344CB8AC3E}">
        <p14:creationId xmlns:p14="http://schemas.microsoft.com/office/powerpoint/2010/main" val="3261782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C4829-0414-4A3C-8CAB-826D5A2A167F}"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EBE0D-9939-4DB4-BB19-D27FDD68CBEC}" type="slidenum">
              <a:rPr lang="en-US" smtClean="0"/>
              <a:t>‹#›</a:t>
            </a:fld>
            <a:endParaRPr lang="en-US"/>
          </a:p>
        </p:txBody>
      </p:sp>
    </p:spTree>
    <p:extLst>
      <p:ext uri="{BB962C8B-B14F-4D97-AF65-F5344CB8AC3E}">
        <p14:creationId xmlns:p14="http://schemas.microsoft.com/office/powerpoint/2010/main" val="6112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C4829-0414-4A3C-8CAB-826D5A2A167F}"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EBE0D-9939-4DB4-BB19-D27FDD68CBEC}" type="slidenum">
              <a:rPr lang="en-US" smtClean="0"/>
              <a:t>‹#›</a:t>
            </a:fld>
            <a:endParaRPr lang="en-US"/>
          </a:p>
        </p:txBody>
      </p:sp>
    </p:spTree>
    <p:extLst>
      <p:ext uri="{BB962C8B-B14F-4D97-AF65-F5344CB8AC3E}">
        <p14:creationId xmlns:p14="http://schemas.microsoft.com/office/powerpoint/2010/main" val="20536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C4829-0414-4A3C-8CAB-826D5A2A167F}"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EBE0D-9939-4DB4-BB19-D27FDD68CBEC}" type="slidenum">
              <a:rPr lang="en-US" smtClean="0"/>
              <a:t>‹#›</a:t>
            </a:fld>
            <a:endParaRPr lang="en-US"/>
          </a:p>
        </p:txBody>
      </p:sp>
    </p:spTree>
    <p:extLst>
      <p:ext uri="{BB962C8B-B14F-4D97-AF65-F5344CB8AC3E}">
        <p14:creationId xmlns:p14="http://schemas.microsoft.com/office/powerpoint/2010/main" val="170863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6C4829-0414-4A3C-8CAB-826D5A2A167F}" type="datetimeFigureOut">
              <a:rPr lang="en-US" smtClean="0"/>
              <a:t>7/16/2020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4EBE0D-9939-4DB4-BB19-D27FDD68CBEC}" type="slidenum">
              <a:rPr lang="en-US" smtClean="0"/>
              <a:t>‹#›</a:t>
            </a:fld>
            <a:endParaRPr lang="en-US"/>
          </a:p>
        </p:txBody>
      </p:sp>
    </p:spTree>
    <p:extLst>
      <p:ext uri="{BB962C8B-B14F-4D97-AF65-F5344CB8AC3E}">
        <p14:creationId xmlns:p14="http://schemas.microsoft.com/office/powerpoint/2010/main" val="2242451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6C4829-0414-4A3C-8CAB-826D5A2A167F}"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4EBE0D-9939-4DB4-BB19-D27FDD68CBEC}" type="slidenum">
              <a:rPr lang="en-US" smtClean="0"/>
              <a:t>‹#›</a:t>
            </a:fld>
            <a:endParaRPr lang="en-US"/>
          </a:p>
        </p:txBody>
      </p:sp>
    </p:spTree>
    <p:extLst>
      <p:ext uri="{BB962C8B-B14F-4D97-AF65-F5344CB8AC3E}">
        <p14:creationId xmlns:p14="http://schemas.microsoft.com/office/powerpoint/2010/main" val="118375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6C4829-0414-4A3C-8CAB-826D5A2A167F}" type="datetimeFigureOut">
              <a:rPr lang="en-US" smtClean="0"/>
              <a:t>7/16/2020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4EBE0D-9939-4DB4-BB19-D27FDD68CBEC}" type="slidenum">
              <a:rPr lang="en-US" smtClean="0"/>
              <a:t>‹#›</a:t>
            </a:fld>
            <a:endParaRPr lang="en-US"/>
          </a:p>
        </p:txBody>
      </p:sp>
    </p:spTree>
    <p:extLst>
      <p:ext uri="{BB962C8B-B14F-4D97-AF65-F5344CB8AC3E}">
        <p14:creationId xmlns:p14="http://schemas.microsoft.com/office/powerpoint/2010/main" val="1937084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6C4829-0414-4A3C-8CAB-826D5A2A167F}" type="datetimeFigureOut">
              <a:rPr lang="en-US" smtClean="0"/>
              <a:t>7/16/2020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4EBE0D-9939-4DB4-BB19-D27FDD68CBEC}" type="slidenum">
              <a:rPr lang="en-US" smtClean="0"/>
              <a:t>‹#›</a:t>
            </a:fld>
            <a:endParaRPr lang="en-US"/>
          </a:p>
        </p:txBody>
      </p:sp>
    </p:spTree>
    <p:extLst>
      <p:ext uri="{BB962C8B-B14F-4D97-AF65-F5344CB8AC3E}">
        <p14:creationId xmlns:p14="http://schemas.microsoft.com/office/powerpoint/2010/main" val="418886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C4829-0414-4A3C-8CAB-826D5A2A167F}" type="datetimeFigureOut">
              <a:rPr lang="en-US" smtClean="0"/>
              <a:t>7/16/2020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4EBE0D-9939-4DB4-BB19-D27FDD68CBEC}" type="slidenum">
              <a:rPr lang="en-US" smtClean="0"/>
              <a:t>‹#›</a:t>
            </a:fld>
            <a:endParaRPr lang="en-US"/>
          </a:p>
        </p:txBody>
      </p:sp>
    </p:spTree>
    <p:extLst>
      <p:ext uri="{BB962C8B-B14F-4D97-AF65-F5344CB8AC3E}">
        <p14:creationId xmlns:p14="http://schemas.microsoft.com/office/powerpoint/2010/main" val="2365154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6C4829-0414-4A3C-8CAB-826D5A2A167F}"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4EBE0D-9939-4DB4-BB19-D27FDD68CBEC}" type="slidenum">
              <a:rPr lang="en-US" smtClean="0"/>
              <a:t>‹#›</a:t>
            </a:fld>
            <a:endParaRPr lang="en-US"/>
          </a:p>
        </p:txBody>
      </p:sp>
    </p:spTree>
    <p:extLst>
      <p:ext uri="{BB962C8B-B14F-4D97-AF65-F5344CB8AC3E}">
        <p14:creationId xmlns:p14="http://schemas.microsoft.com/office/powerpoint/2010/main" val="290301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6C4829-0414-4A3C-8CAB-826D5A2A167F}" type="datetimeFigureOut">
              <a:rPr lang="en-US" smtClean="0"/>
              <a:t>7/16/2020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4EBE0D-9939-4DB4-BB19-D27FDD68CBEC}" type="slidenum">
              <a:rPr lang="en-US" smtClean="0"/>
              <a:t>‹#›</a:t>
            </a:fld>
            <a:endParaRPr lang="en-US"/>
          </a:p>
        </p:txBody>
      </p:sp>
    </p:spTree>
    <p:extLst>
      <p:ext uri="{BB962C8B-B14F-4D97-AF65-F5344CB8AC3E}">
        <p14:creationId xmlns:p14="http://schemas.microsoft.com/office/powerpoint/2010/main" val="1268849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6C4829-0414-4A3C-8CAB-826D5A2A167F}" type="datetimeFigureOut">
              <a:rPr lang="en-US" smtClean="0"/>
              <a:t>7/16/2020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4EBE0D-9939-4DB4-BB19-D27FDD68CBEC}" type="slidenum">
              <a:rPr lang="en-US" smtClean="0"/>
              <a:t>‹#›</a:t>
            </a:fld>
            <a:endParaRPr lang="en-US"/>
          </a:p>
        </p:txBody>
      </p:sp>
    </p:spTree>
    <p:extLst>
      <p:ext uri="{BB962C8B-B14F-4D97-AF65-F5344CB8AC3E}">
        <p14:creationId xmlns:p14="http://schemas.microsoft.com/office/powerpoint/2010/main" val="10940682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4.png"/><Relationship Id="rId7"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png"/><Relationship Id="rId7"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4.png"/><Relationship Id="rId7"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png"/><Relationship Id="rId7"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png"/><Relationship Id="rId7"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png"/><Relationship Id="rId7"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4.png"/><Relationship Id="rId7" Type="http://schemas.openxmlformats.org/officeDocument/2006/relationships/image" Target="../media/image5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8.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aqicn.org/data-platform/covid19/" TargetMode="External"/><Relationship Id="rId2" Type="http://schemas.openxmlformats.org/officeDocument/2006/relationships/image" Target="../media/image59.jpeg"/><Relationship Id="rId1" Type="http://schemas.openxmlformats.org/officeDocument/2006/relationships/slideLayout" Target="../slideLayouts/slideLayout2.xml"/><Relationship Id="rId4" Type="http://schemas.openxmlformats.org/officeDocument/2006/relationships/hyperlink" Target="https://ourworldindata.org/coronaviru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microsoft.com/office/2007/relationships/hdphoto" Target="../media/hdphoto2.wdp"/><Relationship Id="rId7" Type="http://schemas.openxmlformats.org/officeDocument/2006/relationships/diagramQuickStyle" Target="../diagrams/quickStyle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526318-9066-4DCD-8145-A15205C900F3}"/>
              </a:ext>
            </a:extLst>
          </p:cNvPr>
          <p:cNvSpPr>
            <a:spLocks noGrp="1"/>
          </p:cNvSpPr>
          <p:nvPr>
            <p:ph type="ctrTitle"/>
          </p:nvPr>
        </p:nvSpPr>
        <p:spPr>
          <a:xfrm>
            <a:off x="6556100" y="1360493"/>
            <a:ext cx="4972511" cy="3106732"/>
          </a:xfrm>
        </p:spPr>
        <p:txBody>
          <a:bodyPr anchor="b">
            <a:normAutofit/>
          </a:bodyPr>
          <a:lstStyle/>
          <a:p>
            <a:r>
              <a:rPr lang="en-US" sz="4400" dirty="0"/>
              <a:t>Coronavirus (covid-19) </a:t>
            </a:r>
            <a:r>
              <a:rPr lang="en-US" sz="4400" dirty="0" err="1"/>
              <a:t>StudY</a:t>
            </a:r>
            <a:r>
              <a:rPr lang="en-US" sz="4400" dirty="0"/>
              <a:t> – Part 1</a:t>
            </a:r>
          </a:p>
        </p:txBody>
      </p:sp>
      <p:sp>
        <p:nvSpPr>
          <p:cNvPr id="3" name="Subtitle 2">
            <a:extLst>
              <a:ext uri="{FF2B5EF4-FFF2-40B4-BE49-F238E27FC236}">
                <a16:creationId xmlns:a16="http://schemas.microsoft.com/office/drawing/2014/main" id="{5E2C406D-2001-409F-8087-13988CF4AFD0}"/>
              </a:ext>
            </a:extLst>
          </p:cNvPr>
          <p:cNvSpPr>
            <a:spLocks noGrp="1"/>
          </p:cNvSpPr>
          <p:nvPr>
            <p:ph type="subTitle" idx="1"/>
          </p:nvPr>
        </p:nvSpPr>
        <p:spPr>
          <a:xfrm>
            <a:off x="6556100" y="4687316"/>
            <a:ext cx="4972512" cy="1517088"/>
          </a:xfrm>
        </p:spPr>
        <p:txBody>
          <a:bodyPr>
            <a:normAutofit/>
          </a:bodyPr>
          <a:lstStyle/>
          <a:p>
            <a:r>
              <a:rPr lang="en-US" sz="1500" dirty="0"/>
              <a:t>Understanding the relationship between Coronavirus (COVID-19) spread and the atmospheric pollution with meteorological data</a:t>
            </a:r>
          </a:p>
          <a:p>
            <a:endParaRPr lang="en-US" sz="1500" dirty="0"/>
          </a:p>
          <a:p>
            <a:r>
              <a:rPr lang="en-US" sz="1500" dirty="0"/>
              <a:t>By Stanley Tran</a:t>
            </a:r>
          </a:p>
        </p:txBody>
      </p:sp>
      <p:pic>
        <p:nvPicPr>
          <p:cNvPr id="1026" name="Picture 2" descr="Latest Coronavirus News (Live Updates)">
            <a:extLst>
              <a:ext uri="{FF2B5EF4-FFF2-40B4-BE49-F238E27FC236}">
                <a16:creationId xmlns:a16="http://schemas.microsoft.com/office/drawing/2014/main" id="{59C49044-4D04-4E0D-8560-458C4B77C7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875" r="21794" b="-1"/>
          <a:stretch/>
        </p:blipFill>
        <p:spPr bwMode="auto">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noFill/>
          <a:extLst>
            <a:ext uri="{909E8E84-426E-40DD-AFC4-6F175D3DCCD1}">
              <a14:hiddenFill xmlns:a14="http://schemas.microsoft.com/office/drawing/2010/main">
                <a:solidFill>
                  <a:srgbClr val="FFFFFF"/>
                </a:solidFill>
              </a14:hiddenFill>
            </a:ext>
          </a:extLst>
        </p:spPr>
      </p:pic>
      <p:sp>
        <p:nvSpPr>
          <p:cNvPr id="1029" name="Freeform: Shape 72">
            <a:extLst>
              <a:ext uri="{FF2B5EF4-FFF2-40B4-BE49-F238E27FC236}">
                <a16:creationId xmlns:a16="http://schemas.microsoft.com/office/drawing/2014/main" id="{0060CE1A-A2ED-43AC-857D-05822177F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8"/>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Tree>
    <p:extLst>
      <p:ext uri="{BB962C8B-B14F-4D97-AF65-F5344CB8AC3E}">
        <p14:creationId xmlns:p14="http://schemas.microsoft.com/office/powerpoint/2010/main" val="709466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A395A46-1819-40A2-AEA7-F0FDA491C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3">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C2052-8BDE-4763-B43E-81DC2D67F029}"/>
              </a:ext>
            </a:extLst>
          </p:cNvPr>
          <p:cNvSpPr>
            <a:spLocks noGrp="1"/>
          </p:cNvSpPr>
          <p:nvPr>
            <p:ph type="title"/>
          </p:nvPr>
        </p:nvSpPr>
        <p:spPr>
          <a:xfrm>
            <a:off x="644893" y="484632"/>
            <a:ext cx="5168168" cy="1609344"/>
          </a:xfrm>
        </p:spPr>
        <p:txBody>
          <a:bodyPr>
            <a:normAutofit/>
          </a:bodyPr>
          <a:lstStyle/>
          <a:p>
            <a:r>
              <a:rPr lang="en-US" sz="4400" dirty="0"/>
              <a:t>Comparison of new cases and SO</a:t>
            </a:r>
            <a:r>
              <a:rPr lang="en-US" sz="2400" dirty="0"/>
              <a:t>2</a:t>
            </a:r>
            <a:r>
              <a:rPr lang="en-US" sz="4400" dirty="0"/>
              <a:t> Emission</a:t>
            </a:r>
          </a:p>
        </p:txBody>
      </p:sp>
      <p:sp>
        <p:nvSpPr>
          <p:cNvPr id="13" name="Content Placeholder 12">
            <a:extLst>
              <a:ext uri="{FF2B5EF4-FFF2-40B4-BE49-F238E27FC236}">
                <a16:creationId xmlns:a16="http://schemas.microsoft.com/office/drawing/2014/main" id="{9067B457-9AF4-4A27-AC3D-3EC6837078AA}"/>
              </a:ext>
            </a:extLst>
          </p:cNvPr>
          <p:cNvSpPr>
            <a:spLocks noGrp="1"/>
          </p:cNvSpPr>
          <p:nvPr>
            <p:ph idx="1"/>
          </p:nvPr>
        </p:nvSpPr>
        <p:spPr>
          <a:xfrm>
            <a:off x="644893" y="2121408"/>
            <a:ext cx="5168168" cy="3759628"/>
          </a:xfrm>
        </p:spPr>
        <p:txBody>
          <a:bodyPr>
            <a:normAutofit/>
          </a:bodyPr>
          <a:lstStyle/>
          <a:p>
            <a:pPr marL="0" indent="0">
              <a:buNone/>
            </a:pPr>
            <a:endParaRPr lang="en-US" sz="1800" dirty="0"/>
          </a:p>
          <a:p>
            <a:pPr marL="0" indent="0">
              <a:buNone/>
            </a:pPr>
            <a:endParaRPr lang="en-US" sz="1800" dirty="0"/>
          </a:p>
          <a:p>
            <a:pPr lvl="1"/>
            <a:r>
              <a:rPr lang="en-US" sz="1600" dirty="0"/>
              <a:t>The level of SO</a:t>
            </a:r>
            <a:r>
              <a:rPr lang="en-US" sz="1000" dirty="0"/>
              <a:t>2</a:t>
            </a:r>
            <a:r>
              <a:rPr lang="en-US" sz="1600" dirty="0"/>
              <a:t> emission in Mexico mostly remains under 10</a:t>
            </a:r>
          </a:p>
          <a:p>
            <a:pPr lvl="1"/>
            <a:r>
              <a:rPr lang="en-US" sz="1600" dirty="0"/>
              <a:t>Canada’s level of SO</a:t>
            </a:r>
            <a:r>
              <a:rPr lang="en-US" sz="1000" dirty="0"/>
              <a:t>2</a:t>
            </a:r>
            <a:r>
              <a:rPr lang="en-US" sz="1600" dirty="0"/>
              <a:t> emission ranges between 2 and 10</a:t>
            </a:r>
          </a:p>
          <a:p>
            <a:pPr lvl="1"/>
            <a:r>
              <a:rPr lang="en-US" sz="1600" dirty="0"/>
              <a:t>In Brazil, the range varies widely from 2 to 6 and you can observe a direct relationship with the daily new cases</a:t>
            </a:r>
          </a:p>
          <a:p>
            <a:pPr lvl="1"/>
            <a:r>
              <a:rPr lang="en-US" sz="1600" dirty="0"/>
              <a:t>In USA, the emission of SO</a:t>
            </a:r>
            <a:r>
              <a:rPr lang="en-US" sz="1000" dirty="0"/>
              <a:t>2</a:t>
            </a:r>
            <a:r>
              <a:rPr lang="en-US" sz="1600" dirty="0"/>
              <a:t> seems the lowest compared to other countries, ranging from 0.5 to 1.5</a:t>
            </a:r>
          </a:p>
          <a:p>
            <a:pPr marL="0" indent="0">
              <a:buNone/>
            </a:pPr>
            <a:endParaRPr lang="en-US" sz="1800" dirty="0"/>
          </a:p>
          <a:p>
            <a:pPr marL="0" indent="0">
              <a:buNone/>
            </a:pPr>
            <a:endParaRPr lang="en-US" sz="1800" dirty="0"/>
          </a:p>
        </p:txBody>
      </p:sp>
      <p:sp>
        <p:nvSpPr>
          <p:cNvPr id="18" name="Rectangle 17">
            <a:extLst>
              <a:ext uri="{FF2B5EF4-FFF2-40B4-BE49-F238E27FC236}">
                <a16:creationId xmlns:a16="http://schemas.microsoft.com/office/drawing/2014/main" id="{28073F59-0172-425F-9B05-99F9F925C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67BF2E-18B8-45B6-9AE8-D20F15008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BF3333D-A3D1-4EF9-9174-C837EDE24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C7AA4FB-6CE2-4D5C-8CE7-21E300B7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E4ED421E-D0CF-4B7D-B4F4-C3197B027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102D075B-0C27-429F-A2C1-CDBEC59B5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27">
              <a:extLst>
                <a:ext uri="{FF2B5EF4-FFF2-40B4-BE49-F238E27FC236}">
                  <a16:creationId xmlns:a16="http://schemas.microsoft.com/office/drawing/2014/main" id="{0A3F332B-27F0-4FA4-B1B3-E347DC440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0" name="TextBox 9">
            <a:extLst>
              <a:ext uri="{FF2B5EF4-FFF2-40B4-BE49-F238E27FC236}">
                <a16:creationId xmlns:a16="http://schemas.microsoft.com/office/drawing/2014/main" id="{C842A998-95B5-477A-B520-473E0A490EA8}"/>
              </a:ext>
            </a:extLst>
          </p:cNvPr>
          <p:cNvSpPr txBox="1"/>
          <p:nvPr/>
        </p:nvSpPr>
        <p:spPr>
          <a:xfrm>
            <a:off x="7211054" y="301490"/>
            <a:ext cx="1089891" cy="369332"/>
          </a:xfrm>
          <a:prstGeom prst="rect">
            <a:avLst/>
          </a:prstGeom>
          <a:noFill/>
        </p:spPr>
        <p:txBody>
          <a:bodyPr wrap="square" rtlCol="0">
            <a:spAutoFit/>
          </a:bodyPr>
          <a:lstStyle/>
          <a:p>
            <a:r>
              <a:rPr lang="en-US"/>
              <a:t>Mexico</a:t>
            </a:r>
            <a:endParaRPr lang="en-US" dirty="0"/>
          </a:p>
        </p:txBody>
      </p:sp>
      <p:sp>
        <p:nvSpPr>
          <p:cNvPr id="43" name="TextBox 42">
            <a:extLst>
              <a:ext uri="{FF2B5EF4-FFF2-40B4-BE49-F238E27FC236}">
                <a16:creationId xmlns:a16="http://schemas.microsoft.com/office/drawing/2014/main" id="{FA8390C4-5113-4044-82B4-895AB11EFEC9}"/>
              </a:ext>
            </a:extLst>
          </p:cNvPr>
          <p:cNvSpPr txBox="1"/>
          <p:nvPr/>
        </p:nvSpPr>
        <p:spPr>
          <a:xfrm>
            <a:off x="9958091" y="320923"/>
            <a:ext cx="1089891" cy="369332"/>
          </a:xfrm>
          <a:prstGeom prst="rect">
            <a:avLst/>
          </a:prstGeom>
          <a:noFill/>
        </p:spPr>
        <p:txBody>
          <a:bodyPr wrap="square" rtlCol="0">
            <a:spAutoFit/>
          </a:bodyPr>
          <a:lstStyle/>
          <a:p>
            <a:r>
              <a:rPr lang="en-US"/>
              <a:t>Canada</a:t>
            </a:r>
            <a:endParaRPr lang="en-US" dirty="0"/>
          </a:p>
        </p:txBody>
      </p:sp>
      <p:sp>
        <p:nvSpPr>
          <p:cNvPr id="47" name="TextBox 46">
            <a:extLst>
              <a:ext uri="{FF2B5EF4-FFF2-40B4-BE49-F238E27FC236}">
                <a16:creationId xmlns:a16="http://schemas.microsoft.com/office/drawing/2014/main" id="{FC5D85A9-FA2B-40D3-AD16-DDC3FD1630FE}"/>
              </a:ext>
            </a:extLst>
          </p:cNvPr>
          <p:cNvSpPr txBox="1"/>
          <p:nvPr/>
        </p:nvSpPr>
        <p:spPr>
          <a:xfrm>
            <a:off x="7351632" y="3270125"/>
            <a:ext cx="1089891" cy="369332"/>
          </a:xfrm>
          <a:prstGeom prst="rect">
            <a:avLst/>
          </a:prstGeom>
          <a:noFill/>
        </p:spPr>
        <p:txBody>
          <a:bodyPr wrap="square" rtlCol="0">
            <a:spAutoFit/>
          </a:bodyPr>
          <a:lstStyle/>
          <a:p>
            <a:r>
              <a:rPr lang="en-US"/>
              <a:t>Brazil</a:t>
            </a:r>
            <a:endParaRPr lang="en-US" dirty="0"/>
          </a:p>
        </p:txBody>
      </p:sp>
      <p:sp>
        <p:nvSpPr>
          <p:cNvPr id="48" name="TextBox 47">
            <a:extLst>
              <a:ext uri="{FF2B5EF4-FFF2-40B4-BE49-F238E27FC236}">
                <a16:creationId xmlns:a16="http://schemas.microsoft.com/office/drawing/2014/main" id="{51F6C9A1-2768-4A6E-83CB-B58753B1BE48}"/>
              </a:ext>
            </a:extLst>
          </p:cNvPr>
          <p:cNvSpPr txBox="1"/>
          <p:nvPr/>
        </p:nvSpPr>
        <p:spPr>
          <a:xfrm>
            <a:off x="10186426" y="3299848"/>
            <a:ext cx="1089891" cy="369332"/>
          </a:xfrm>
          <a:prstGeom prst="rect">
            <a:avLst/>
          </a:prstGeom>
          <a:noFill/>
        </p:spPr>
        <p:txBody>
          <a:bodyPr wrap="square" rtlCol="0">
            <a:spAutoFit/>
          </a:bodyPr>
          <a:lstStyle/>
          <a:p>
            <a:r>
              <a:rPr lang="en-US"/>
              <a:t>USA</a:t>
            </a:r>
            <a:endParaRPr lang="en-US" dirty="0"/>
          </a:p>
        </p:txBody>
      </p:sp>
      <p:pic>
        <p:nvPicPr>
          <p:cNvPr id="4" name="Picture 3">
            <a:extLst>
              <a:ext uri="{FF2B5EF4-FFF2-40B4-BE49-F238E27FC236}">
                <a16:creationId xmlns:a16="http://schemas.microsoft.com/office/drawing/2014/main" id="{23197AC3-3AD6-4ABA-BCC1-08A83651D86F}"/>
              </a:ext>
            </a:extLst>
          </p:cNvPr>
          <p:cNvPicPr>
            <a:picLocks noChangeAspect="1"/>
          </p:cNvPicPr>
          <p:nvPr/>
        </p:nvPicPr>
        <p:blipFill>
          <a:blip r:embed="rId5"/>
          <a:stretch>
            <a:fillRect/>
          </a:stretch>
        </p:blipFill>
        <p:spPr>
          <a:xfrm>
            <a:off x="6455899" y="719448"/>
            <a:ext cx="2284305" cy="2159625"/>
          </a:xfrm>
          <a:prstGeom prst="rect">
            <a:avLst/>
          </a:prstGeom>
        </p:spPr>
      </p:pic>
      <p:pic>
        <p:nvPicPr>
          <p:cNvPr id="5" name="Picture 4">
            <a:extLst>
              <a:ext uri="{FF2B5EF4-FFF2-40B4-BE49-F238E27FC236}">
                <a16:creationId xmlns:a16="http://schemas.microsoft.com/office/drawing/2014/main" id="{F53D1A6C-573C-4C89-86CF-CAC49568ADD4}"/>
              </a:ext>
            </a:extLst>
          </p:cNvPr>
          <p:cNvPicPr>
            <a:picLocks noChangeAspect="1"/>
          </p:cNvPicPr>
          <p:nvPr/>
        </p:nvPicPr>
        <p:blipFill>
          <a:blip r:embed="rId6"/>
          <a:stretch>
            <a:fillRect/>
          </a:stretch>
        </p:blipFill>
        <p:spPr>
          <a:xfrm>
            <a:off x="9250798" y="719448"/>
            <a:ext cx="2338224" cy="2211589"/>
          </a:xfrm>
          <a:prstGeom prst="rect">
            <a:avLst/>
          </a:prstGeom>
        </p:spPr>
      </p:pic>
      <p:pic>
        <p:nvPicPr>
          <p:cNvPr id="8" name="Picture 7">
            <a:extLst>
              <a:ext uri="{FF2B5EF4-FFF2-40B4-BE49-F238E27FC236}">
                <a16:creationId xmlns:a16="http://schemas.microsoft.com/office/drawing/2014/main" id="{AF889CF3-034D-4B35-84AB-870AAA1A336A}"/>
              </a:ext>
            </a:extLst>
          </p:cNvPr>
          <p:cNvPicPr>
            <a:picLocks noChangeAspect="1"/>
          </p:cNvPicPr>
          <p:nvPr/>
        </p:nvPicPr>
        <p:blipFill>
          <a:blip r:embed="rId7"/>
          <a:stretch>
            <a:fillRect/>
          </a:stretch>
        </p:blipFill>
        <p:spPr>
          <a:xfrm>
            <a:off x="6419161" y="3662655"/>
            <a:ext cx="2337379" cy="2147742"/>
          </a:xfrm>
          <a:prstGeom prst="rect">
            <a:avLst/>
          </a:prstGeom>
        </p:spPr>
      </p:pic>
      <p:pic>
        <p:nvPicPr>
          <p:cNvPr id="11" name="Picture 10">
            <a:extLst>
              <a:ext uri="{FF2B5EF4-FFF2-40B4-BE49-F238E27FC236}">
                <a16:creationId xmlns:a16="http://schemas.microsoft.com/office/drawing/2014/main" id="{AEBA3EE4-3DCE-4E67-B5E4-23BD89921756}"/>
              </a:ext>
            </a:extLst>
          </p:cNvPr>
          <p:cNvPicPr>
            <a:picLocks noChangeAspect="1"/>
          </p:cNvPicPr>
          <p:nvPr/>
        </p:nvPicPr>
        <p:blipFill>
          <a:blip r:embed="rId8"/>
          <a:stretch>
            <a:fillRect/>
          </a:stretch>
        </p:blipFill>
        <p:spPr>
          <a:xfrm>
            <a:off x="9280283" y="3698373"/>
            <a:ext cx="2308739" cy="2201147"/>
          </a:xfrm>
          <a:prstGeom prst="rect">
            <a:avLst/>
          </a:prstGeom>
        </p:spPr>
      </p:pic>
    </p:spTree>
    <p:extLst>
      <p:ext uri="{BB962C8B-B14F-4D97-AF65-F5344CB8AC3E}">
        <p14:creationId xmlns:p14="http://schemas.microsoft.com/office/powerpoint/2010/main" val="716269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A395A46-1819-40A2-AEA7-F0FDA491C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3">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C2052-8BDE-4763-B43E-81DC2D67F029}"/>
              </a:ext>
            </a:extLst>
          </p:cNvPr>
          <p:cNvSpPr>
            <a:spLocks noGrp="1"/>
          </p:cNvSpPr>
          <p:nvPr>
            <p:ph type="title"/>
          </p:nvPr>
        </p:nvSpPr>
        <p:spPr>
          <a:xfrm>
            <a:off x="644893" y="484632"/>
            <a:ext cx="5168168" cy="1609344"/>
          </a:xfrm>
        </p:spPr>
        <p:txBody>
          <a:bodyPr>
            <a:normAutofit fontScale="90000"/>
          </a:bodyPr>
          <a:lstStyle/>
          <a:p>
            <a:r>
              <a:rPr lang="en-US" sz="4400" dirty="0"/>
              <a:t>Comparison of new cases and PM</a:t>
            </a:r>
            <a:r>
              <a:rPr lang="en-US" sz="2400" dirty="0"/>
              <a:t>10</a:t>
            </a:r>
            <a:r>
              <a:rPr lang="en-US" sz="4400" dirty="0"/>
              <a:t> particles Emission</a:t>
            </a:r>
          </a:p>
        </p:txBody>
      </p:sp>
      <p:sp>
        <p:nvSpPr>
          <p:cNvPr id="13" name="Content Placeholder 12">
            <a:extLst>
              <a:ext uri="{FF2B5EF4-FFF2-40B4-BE49-F238E27FC236}">
                <a16:creationId xmlns:a16="http://schemas.microsoft.com/office/drawing/2014/main" id="{9067B457-9AF4-4A27-AC3D-3EC6837078AA}"/>
              </a:ext>
            </a:extLst>
          </p:cNvPr>
          <p:cNvSpPr>
            <a:spLocks noGrp="1"/>
          </p:cNvSpPr>
          <p:nvPr>
            <p:ph idx="1"/>
          </p:nvPr>
        </p:nvSpPr>
        <p:spPr>
          <a:xfrm>
            <a:off x="644893" y="2121408"/>
            <a:ext cx="5168168" cy="3759628"/>
          </a:xfrm>
        </p:spPr>
        <p:txBody>
          <a:bodyPr>
            <a:normAutofit/>
          </a:bodyPr>
          <a:lstStyle/>
          <a:p>
            <a:pPr marL="0" indent="0">
              <a:buNone/>
            </a:pPr>
            <a:endParaRPr lang="en-US" sz="1800" dirty="0"/>
          </a:p>
          <a:p>
            <a:pPr marL="0" indent="0">
              <a:buNone/>
            </a:pPr>
            <a:endParaRPr lang="en-US" sz="1800" dirty="0"/>
          </a:p>
          <a:p>
            <a:pPr lvl="1"/>
            <a:r>
              <a:rPr lang="en-US" sz="1600" dirty="0"/>
              <a:t>The level of PM</a:t>
            </a:r>
            <a:r>
              <a:rPr lang="en-US" sz="1000" dirty="0"/>
              <a:t>10</a:t>
            </a:r>
            <a:r>
              <a:rPr lang="en-US" sz="1600" dirty="0"/>
              <a:t> particles emission in Mexico is the highest, ranging from 20 to 50</a:t>
            </a:r>
          </a:p>
          <a:p>
            <a:pPr lvl="1"/>
            <a:r>
              <a:rPr lang="en-US" sz="1600" dirty="0"/>
              <a:t>Canada’s level of PM</a:t>
            </a:r>
            <a:r>
              <a:rPr lang="en-US" sz="1000" dirty="0"/>
              <a:t>10</a:t>
            </a:r>
            <a:r>
              <a:rPr lang="en-US" sz="1600" dirty="0"/>
              <a:t> particles emission ranges between 4 to 16</a:t>
            </a:r>
          </a:p>
          <a:p>
            <a:pPr lvl="1"/>
            <a:r>
              <a:rPr lang="en-US" sz="1600" dirty="0"/>
              <a:t>In Brazil, the range varies widely from 10 to 35 and you can observe a direct relationship with the daily new cases</a:t>
            </a:r>
          </a:p>
          <a:p>
            <a:pPr lvl="1"/>
            <a:r>
              <a:rPr lang="en-US" sz="1600" dirty="0"/>
              <a:t>In USA, the emission of PM</a:t>
            </a:r>
            <a:r>
              <a:rPr lang="en-US" sz="1000" dirty="0"/>
              <a:t>10</a:t>
            </a:r>
            <a:r>
              <a:rPr lang="en-US" sz="1600" dirty="0"/>
              <a:t> particles seems to fall mostly between 10 and 20 (notice the cluster formed between this range)</a:t>
            </a:r>
          </a:p>
          <a:p>
            <a:pPr marL="0" indent="0">
              <a:buNone/>
            </a:pPr>
            <a:endParaRPr lang="en-US" sz="1800" dirty="0"/>
          </a:p>
          <a:p>
            <a:pPr marL="0" indent="0">
              <a:buNone/>
            </a:pPr>
            <a:endParaRPr lang="en-US" sz="1800" dirty="0"/>
          </a:p>
        </p:txBody>
      </p:sp>
      <p:sp>
        <p:nvSpPr>
          <p:cNvPr id="18" name="Rectangle 17">
            <a:extLst>
              <a:ext uri="{FF2B5EF4-FFF2-40B4-BE49-F238E27FC236}">
                <a16:creationId xmlns:a16="http://schemas.microsoft.com/office/drawing/2014/main" id="{28073F59-0172-425F-9B05-99F9F925C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67BF2E-18B8-45B6-9AE8-D20F15008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BF3333D-A3D1-4EF9-9174-C837EDE24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C7AA4FB-6CE2-4D5C-8CE7-21E300B7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E4ED421E-D0CF-4B7D-B4F4-C3197B027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102D075B-0C27-429F-A2C1-CDBEC59B5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27">
              <a:extLst>
                <a:ext uri="{FF2B5EF4-FFF2-40B4-BE49-F238E27FC236}">
                  <a16:creationId xmlns:a16="http://schemas.microsoft.com/office/drawing/2014/main" id="{0A3F332B-27F0-4FA4-B1B3-E347DC440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0" name="TextBox 9">
            <a:extLst>
              <a:ext uri="{FF2B5EF4-FFF2-40B4-BE49-F238E27FC236}">
                <a16:creationId xmlns:a16="http://schemas.microsoft.com/office/drawing/2014/main" id="{C842A998-95B5-477A-B520-473E0A490EA8}"/>
              </a:ext>
            </a:extLst>
          </p:cNvPr>
          <p:cNvSpPr txBox="1"/>
          <p:nvPr/>
        </p:nvSpPr>
        <p:spPr>
          <a:xfrm>
            <a:off x="7211054" y="301490"/>
            <a:ext cx="1089891" cy="369332"/>
          </a:xfrm>
          <a:prstGeom prst="rect">
            <a:avLst/>
          </a:prstGeom>
          <a:noFill/>
        </p:spPr>
        <p:txBody>
          <a:bodyPr wrap="square" rtlCol="0">
            <a:spAutoFit/>
          </a:bodyPr>
          <a:lstStyle/>
          <a:p>
            <a:r>
              <a:rPr lang="en-US"/>
              <a:t>Mexico</a:t>
            </a:r>
            <a:endParaRPr lang="en-US" dirty="0"/>
          </a:p>
        </p:txBody>
      </p:sp>
      <p:sp>
        <p:nvSpPr>
          <p:cNvPr id="43" name="TextBox 42">
            <a:extLst>
              <a:ext uri="{FF2B5EF4-FFF2-40B4-BE49-F238E27FC236}">
                <a16:creationId xmlns:a16="http://schemas.microsoft.com/office/drawing/2014/main" id="{FA8390C4-5113-4044-82B4-895AB11EFEC9}"/>
              </a:ext>
            </a:extLst>
          </p:cNvPr>
          <p:cNvSpPr txBox="1"/>
          <p:nvPr/>
        </p:nvSpPr>
        <p:spPr>
          <a:xfrm>
            <a:off x="9958091" y="320923"/>
            <a:ext cx="1089891" cy="369332"/>
          </a:xfrm>
          <a:prstGeom prst="rect">
            <a:avLst/>
          </a:prstGeom>
          <a:noFill/>
        </p:spPr>
        <p:txBody>
          <a:bodyPr wrap="square" rtlCol="0">
            <a:spAutoFit/>
          </a:bodyPr>
          <a:lstStyle/>
          <a:p>
            <a:r>
              <a:rPr lang="en-US"/>
              <a:t>Canada</a:t>
            </a:r>
            <a:endParaRPr lang="en-US" dirty="0"/>
          </a:p>
        </p:txBody>
      </p:sp>
      <p:sp>
        <p:nvSpPr>
          <p:cNvPr id="47" name="TextBox 46">
            <a:extLst>
              <a:ext uri="{FF2B5EF4-FFF2-40B4-BE49-F238E27FC236}">
                <a16:creationId xmlns:a16="http://schemas.microsoft.com/office/drawing/2014/main" id="{FC5D85A9-FA2B-40D3-AD16-DDC3FD1630FE}"/>
              </a:ext>
            </a:extLst>
          </p:cNvPr>
          <p:cNvSpPr txBox="1"/>
          <p:nvPr/>
        </p:nvSpPr>
        <p:spPr>
          <a:xfrm>
            <a:off x="7351632" y="3270125"/>
            <a:ext cx="1089891" cy="369332"/>
          </a:xfrm>
          <a:prstGeom prst="rect">
            <a:avLst/>
          </a:prstGeom>
          <a:noFill/>
        </p:spPr>
        <p:txBody>
          <a:bodyPr wrap="square" rtlCol="0">
            <a:spAutoFit/>
          </a:bodyPr>
          <a:lstStyle/>
          <a:p>
            <a:r>
              <a:rPr lang="en-US"/>
              <a:t>Brazil</a:t>
            </a:r>
            <a:endParaRPr lang="en-US" dirty="0"/>
          </a:p>
        </p:txBody>
      </p:sp>
      <p:sp>
        <p:nvSpPr>
          <p:cNvPr id="48" name="TextBox 47">
            <a:extLst>
              <a:ext uri="{FF2B5EF4-FFF2-40B4-BE49-F238E27FC236}">
                <a16:creationId xmlns:a16="http://schemas.microsoft.com/office/drawing/2014/main" id="{51F6C9A1-2768-4A6E-83CB-B58753B1BE48}"/>
              </a:ext>
            </a:extLst>
          </p:cNvPr>
          <p:cNvSpPr txBox="1"/>
          <p:nvPr/>
        </p:nvSpPr>
        <p:spPr>
          <a:xfrm>
            <a:off x="10186426" y="3299848"/>
            <a:ext cx="1089891" cy="369332"/>
          </a:xfrm>
          <a:prstGeom prst="rect">
            <a:avLst/>
          </a:prstGeom>
          <a:noFill/>
        </p:spPr>
        <p:txBody>
          <a:bodyPr wrap="square" rtlCol="0">
            <a:spAutoFit/>
          </a:bodyPr>
          <a:lstStyle/>
          <a:p>
            <a:r>
              <a:rPr lang="en-US"/>
              <a:t>USA</a:t>
            </a:r>
            <a:endParaRPr lang="en-US" dirty="0"/>
          </a:p>
        </p:txBody>
      </p:sp>
      <p:pic>
        <p:nvPicPr>
          <p:cNvPr id="3" name="Picture 2">
            <a:extLst>
              <a:ext uri="{FF2B5EF4-FFF2-40B4-BE49-F238E27FC236}">
                <a16:creationId xmlns:a16="http://schemas.microsoft.com/office/drawing/2014/main" id="{F498254F-7347-47EE-8903-844168404930}"/>
              </a:ext>
            </a:extLst>
          </p:cNvPr>
          <p:cNvPicPr>
            <a:picLocks noChangeAspect="1"/>
          </p:cNvPicPr>
          <p:nvPr/>
        </p:nvPicPr>
        <p:blipFill>
          <a:blip r:embed="rId5"/>
          <a:stretch>
            <a:fillRect/>
          </a:stretch>
        </p:blipFill>
        <p:spPr>
          <a:xfrm>
            <a:off x="6376470" y="690255"/>
            <a:ext cx="2443163" cy="2314575"/>
          </a:xfrm>
          <a:prstGeom prst="rect">
            <a:avLst/>
          </a:prstGeom>
        </p:spPr>
      </p:pic>
      <p:pic>
        <p:nvPicPr>
          <p:cNvPr id="6" name="Picture 5">
            <a:extLst>
              <a:ext uri="{FF2B5EF4-FFF2-40B4-BE49-F238E27FC236}">
                <a16:creationId xmlns:a16="http://schemas.microsoft.com/office/drawing/2014/main" id="{13F06738-74FC-427D-9CFC-EF10D37FA1E1}"/>
              </a:ext>
            </a:extLst>
          </p:cNvPr>
          <p:cNvPicPr>
            <a:picLocks noChangeAspect="1"/>
          </p:cNvPicPr>
          <p:nvPr/>
        </p:nvPicPr>
        <p:blipFill>
          <a:blip r:embed="rId6"/>
          <a:stretch>
            <a:fillRect/>
          </a:stretch>
        </p:blipFill>
        <p:spPr>
          <a:xfrm>
            <a:off x="9168247" y="719448"/>
            <a:ext cx="2462077" cy="2295075"/>
          </a:xfrm>
          <a:prstGeom prst="rect">
            <a:avLst/>
          </a:prstGeom>
        </p:spPr>
      </p:pic>
      <p:pic>
        <p:nvPicPr>
          <p:cNvPr id="7" name="Picture 6">
            <a:extLst>
              <a:ext uri="{FF2B5EF4-FFF2-40B4-BE49-F238E27FC236}">
                <a16:creationId xmlns:a16="http://schemas.microsoft.com/office/drawing/2014/main" id="{2D4E67C8-C757-4605-B28B-6D4058983689}"/>
              </a:ext>
            </a:extLst>
          </p:cNvPr>
          <p:cNvPicPr>
            <a:picLocks noChangeAspect="1"/>
          </p:cNvPicPr>
          <p:nvPr/>
        </p:nvPicPr>
        <p:blipFill>
          <a:blip r:embed="rId7"/>
          <a:stretch>
            <a:fillRect/>
          </a:stretch>
        </p:blipFill>
        <p:spPr>
          <a:xfrm>
            <a:off x="6347212" y="3662655"/>
            <a:ext cx="2501679" cy="2316545"/>
          </a:xfrm>
          <a:prstGeom prst="rect">
            <a:avLst/>
          </a:prstGeom>
        </p:spPr>
      </p:pic>
      <p:pic>
        <p:nvPicPr>
          <p:cNvPr id="9" name="Picture 8">
            <a:extLst>
              <a:ext uri="{FF2B5EF4-FFF2-40B4-BE49-F238E27FC236}">
                <a16:creationId xmlns:a16="http://schemas.microsoft.com/office/drawing/2014/main" id="{2993A4A3-B51C-4233-9CA5-EC8DF9675C99}"/>
              </a:ext>
            </a:extLst>
          </p:cNvPr>
          <p:cNvPicPr>
            <a:picLocks noChangeAspect="1"/>
          </p:cNvPicPr>
          <p:nvPr/>
        </p:nvPicPr>
        <p:blipFill>
          <a:blip r:embed="rId8"/>
          <a:stretch>
            <a:fillRect/>
          </a:stretch>
        </p:blipFill>
        <p:spPr>
          <a:xfrm>
            <a:off x="9209855" y="3721776"/>
            <a:ext cx="2442838" cy="2257424"/>
          </a:xfrm>
          <a:prstGeom prst="rect">
            <a:avLst/>
          </a:prstGeom>
        </p:spPr>
      </p:pic>
    </p:spTree>
    <p:extLst>
      <p:ext uri="{BB962C8B-B14F-4D97-AF65-F5344CB8AC3E}">
        <p14:creationId xmlns:p14="http://schemas.microsoft.com/office/powerpoint/2010/main" val="2551418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A395A46-1819-40A2-AEA7-F0FDA491C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3">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C2052-8BDE-4763-B43E-81DC2D67F029}"/>
              </a:ext>
            </a:extLst>
          </p:cNvPr>
          <p:cNvSpPr>
            <a:spLocks noGrp="1"/>
          </p:cNvSpPr>
          <p:nvPr>
            <p:ph type="title"/>
          </p:nvPr>
        </p:nvSpPr>
        <p:spPr>
          <a:xfrm>
            <a:off x="644893" y="484632"/>
            <a:ext cx="5168168" cy="1609344"/>
          </a:xfrm>
        </p:spPr>
        <p:txBody>
          <a:bodyPr>
            <a:normAutofit fontScale="90000"/>
          </a:bodyPr>
          <a:lstStyle/>
          <a:p>
            <a:r>
              <a:rPr lang="en-US" sz="4400" dirty="0"/>
              <a:t>Comparison of new cases and PM</a:t>
            </a:r>
            <a:r>
              <a:rPr lang="en-US" sz="2400" dirty="0"/>
              <a:t>2.5</a:t>
            </a:r>
            <a:r>
              <a:rPr lang="en-US" sz="4400" dirty="0"/>
              <a:t> particles Emission</a:t>
            </a:r>
          </a:p>
        </p:txBody>
      </p:sp>
      <p:sp>
        <p:nvSpPr>
          <p:cNvPr id="13" name="Content Placeholder 12">
            <a:extLst>
              <a:ext uri="{FF2B5EF4-FFF2-40B4-BE49-F238E27FC236}">
                <a16:creationId xmlns:a16="http://schemas.microsoft.com/office/drawing/2014/main" id="{9067B457-9AF4-4A27-AC3D-3EC6837078AA}"/>
              </a:ext>
            </a:extLst>
          </p:cNvPr>
          <p:cNvSpPr>
            <a:spLocks noGrp="1"/>
          </p:cNvSpPr>
          <p:nvPr>
            <p:ph idx="1"/>
          </p:nvPr>
        </p:nvSpPr>
        <p:spPr>
          <a:xfrm>
            <a:off x="644893" y="2121408"/>
            <a:ext cx="5168168" cy="3759628"/>
          </a:xfrm>
        </p:spPr>
        <p:txBody>
          <a:bodyPr>
            <a:normAutofit/>
          </a:bodyPr>
          <a:lstStyle/>
          <a:p>
            <a:pPr marL="0" indent="0">
              <a:buNone/>
            </a:pPr>
            <a:endParaRPr lang="en-US" sz="1800" dirty="0"/>
          </a:p>
          <a:p>
            <a:pPr marL="0" indent="0">
              <a:buNone/>
            </a:pPr>
            <a:endParaRPr lang="en-US" sz="1800" dirty="0"/>
          </a:p>
          <a:p>
            <a:pPr lvl="1"/>
            <a:r>
              <a:rPr lang="en-US" sz="1600" dirty="0"/>
              <a:t>The level of PM</a:t>
            </a:r>
            <a:r>
              <a:rPr lang="en-US" sz="1000" dirty="0"/>
              <a:t>2.5</a:t>
            </a:r>
            <a:r>
              <a:rPr lang="en-US" sz="1600" dirty="0"/>
              <a:t> particles emission in Mexico is the highest, ranging from 40 to 80</a:t>
            </a:r>
          </a:p>
          <a:p>
            <a:pPr lvl="1"/>
            <a:r>
              <a:rPr lang="en-US" sz="1600" dirty="0"/>
              <a:t>Canada’s level of PM</a:t>
            </a:r>
            <a:r>
              <a:rPr lang="en-US" sz="1000" dirty="0"/>
              <a:t>2.5</a:t>
            </a:r>
            <a:r>
              <a:rPr lang="en-US" sz="1600" dirty="0"/>
              <a:t> particles emission ranges between 10 to 35</a:t>
            </a:r>
          </a:p>
          <a:p>
            <a:pPr lvl="1"/>
            <a:r>
              <a:rPr lang="en-US" sz="1600" dirty="0"/>
              <a:t>In Brazil, the range varies widely from 20 to 60 and you can observe a direct relationship with the daily new cases</a:t>
            </a:r>
          </a:p>
          <a:p>
            <a:pPr lvl="1"/>
            <a:r>
              <a:rPr lang="en-US" sz="1600" dirty="0"/>
              <a:t>In USA, the emission of PM</a:t>
            </a:r>
            <a:r>
              <a:rPr lang="en-US" sz="1000" dirty="0"/>
              <a:t>2.5</a:t>
            </a:r>
            <a:r>
              <a:rPr lang="en-US" sz="1600" dirty="0"/>
              <a:t> particles seems to fall mostly between 20 and 40 (notice the cluster formed between this range)</a:t>
            </a:r>
          </a:p>
          <a:p>
            <a:pPr marL="0" indent="0">
              <a:buNone/>
            </a:pPr>
            <a:endParaRPr lang="en-US" sz="1800" dirty="0"/>
          </a:p>
          <a:p>
            <a:pPr marL="0" indent="0">
              <a:buNone/>
            </a:pPr>
            <a:endParaRPr lang="en-US" sz="1800" dirty="0"/>
          </a:p>
        </p:txBody>
      </p:sp>
      <p:sp>
        <p:nvSpPr>
          <p:cNvPr id="18" name="Rectangle 17">
            <a:extLst>
              <a:ext uri="{FF2B5EF4-FFF2-40B4-BE49-F238E27FC236}">
                <a16:creationId xmlns:a16="http://schemas.microsoft.com/office/drawing/2014/main" id="{28073F59-0172-425F-9B05-99F9F925C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67BF2E-18B8-45B6-9AE8-D20F15008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BF3333D-A3D1-4EF9-9174-C837EDE24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C7AA4FB-6CE2-4D5C-8CE7-21E300B7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E4ED421E-D0CF-4B7D-B4F4-C3197B027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102D075B-0C27-429F-A2C1-CDBEC59B5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27">
              <a:extLst>
                <a:ext uri="{FF2B5EF4-FFF2-40B4-BE49-F238E27FC236}">
                  <a16:creationId xmlns:a16="http://schemas.microsoft.com/office/drawing/2014/main" id="{0A3F332B-27F0-4FA4-B1B3-E347DC440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0" name="TextBox 9">
            <a:extLst>
              <a:ext uri="{FF2B5EF4-FFF2-40B4-BE49-F238E27FC236}">
                <a16:creationId xmlns:a16="http://schemas.microsoft.com/office/drawing/2014/main" id="{C842A998-95B5-477A-B520-473E0A490EA8}"/>
              </a:ext>
            </a:extLst>
          </p:cNvPr>
          <p:cNvSpPr txBox="1"/>
          <p:nvPr/>
        </p:nvSpPr>
        <p:spPr>
          <a:xfrm>
            <a:off x="7211054" y="301490"/>
            <a:ext cx="1089891" cy="369332"/>
          </a:xfrm>
          <a:prstGeom prst="rect">
            <a:avLst/>
          </a:prstGeom>
          <a:noFill/>
        </p:spPr>
        <p:txBody>
          <a:bodyPr wrap="square" rtlCol="0">
            <a:spAutoFit/>
          </a:bodyPr>
          <a:lstStyle/>
          <a:p>
            <a:r>
              <a:rPr lang="en-US"/>
              <a:t>Mexico</a:t>
            </a:r>
            <a:endParaRPr lang="en-US" dirty="0"/>
          </a:p>
        </p:txBody>
      </p:sp>
      <p:sp>
        <p:nvSpPr>
          <p:cNvPr id="43" name="TextBox 42">
            <a:extLst>
              <a:ext uri="{FF2B5EF4-FFF2-40B4-BE49-F238E27FC236}">
                <a16:creationId xmlns:a16="http://schemas.microsoft.com/office/drawing/2014/main" id="{FA8390C4-5113-4044-82B4-895AB11EFEC9}"/>
              </a:ext>
            </a:extLst>
          </p:cNvPr>
          <p:cNvSpPr txBox="1"/>
          <p:nvPr/>
        </p:nvSpPr>
        <p:spPr>
          <a:xfrm>
            <a:off x="9958091" y="320923"/>
            <a:ext cx="1089891" cy="369332"/>
          </a:xfrm>
          <a:prstGeom prst="rect">
            <a:avLst/>
          </a:prstGeom>
          <a:noFill/>
        </p:spPr>
        <p:txBody>
          <a:bodyPr wrap="square" rtlCol="0">
            <a:spAutoFit/>
          </a:bodyPr>
          <a:lstStyle/>
          <a:p>
            <a:r>
              <a:rPr lang="en-US"/>
              <a:t>Canada</a:t>
            </a:r>
            <a:endParaRPr lang="en-US" dirty="0"/>
          </a:p>
        </p:txBody>
      </p:sp>
      <p:sp>
        <p:nvSpPr>
          <p:cNvPr id="47" name="TextBox 46">
            <a:extLst>
              <a:ext uri="{FF2B5EF4-FFF2-40B4-BE49-F238E27FC236}">
                <a16:creationId xmlns:a16="http://schemas.microsoft.com/office/drawing/2014/main" id="{FC5D85A9-FA2B-40D3-AD16-DDC3FD1630FE}"/>
              </a:ext>
            </a:extLst>
          </p:cNvPr>
          <p:cNvSpPr txBox="1"/>
          <p:nvPr/>
        </p:nvSpPr>
        <p:spPr>
          <a:xfrm>
            <a:off x="7351632" y="3270125"/>
            <a:ext cx="1089891" cy="369332"/>
          </a:xfrm>
          <a:prstGeom prst="rect">
            <a:avLst/>
          </a:prstGeom>
          <a:noFill/>
        </p:spPr>
        <p:txBody>
          <a:bodyPr wrap="square" rtlCol="0">
            <a:spAutoFit/>
          </a:bodyPr>
          <a:lstStyle/>
          <a:p>
            <a:r>
              <a:rPr lang="en-US"/>
              <a:t>Brazil</a:t>
            </a:r>
            <a:endParaRPr lang="en-US" dirty="0"/>
          </a:p>
        </p:txBody>
      </p:sp>
      <p:sp>
        <p:nvSpPr>
          <p:cNvPr id="48" name="TextBox 47">
            <a:extLst>
              <a:ext uri="{FF2B5EF4-FFF2-40B4-BE49-F238E27FC236}">
                <a16:creationId xmlns:a16="http://schemas.microsoft.com/office/drawing/2014/main" id="{51F6C9A1-2768-4A6E-83CB-B58753B1BE48}"/>
              </a:ext>
            </a:extLst>
          </p:cNvPr>
          <p:cNvSpPr txBox="1"/>
          <p:nvPr/>
        </p:nvSpPr>
        <p:spPr>
          <a:xfrm>
            <a:off x="10186426" y="3299848"/>
            <a:ext cx="1089891" cy="369332"/>
          </a:xfrm>
          <a:prstGeom prst="rect">
            <a:avLst/>
          </a:prstGeom>
          <a:noFill/>
        </p:spPr>
        <p:txBody>
          <a:bodyPr wrap="square" rtlCol="0">
            <a:spAutoFit/>
          </a:bodyPr>
          <a:lstStyle/>
          <a:p>
            <a:r>
              <a:rPr lang="en-US"/>
              <a:t>USA</a:t>
            </a:r>
            <a:endParaRPr lang="en-US" dirty="0"/>
          </a:p>
        </p:txBody>
      </p:sp>
      <p:pic>
        <p:nvPicPr>
          <p:cNvPr id="4" name="Picture 3">
            <a:extLst>
              <a:ext uri="{FF2B5EF4-FFF2-40B4-BE49-F238E27FC236}">
                <a16:creationId xmlns:a16="http://schemas.microsoft.com/office/drawing/2014/main" id="{6061FC0A-999C-44CE-BFA4-17E806D090BD}"/>
              </a:ext>
            </a:extLst>
          </p:cNvPr>
          <p:cNvPicPr>
            <a:picLocks noChangeAspect="1"/>
          </p:cNvPicPr>
          <p:nvPr/>
        </p:nvPicPr>
        <p:blipFill>
          <a:blip r:embed="rId5"/>
          <a:stretch>
            <a:fillRect/>
          </a:stretch>
        </p:blipFill>
        <p:spPr>
          <a:xfrm>
            <a:off x="6382947" y="690255"/>
            <a:ext cx="2430209" cy="2298082"/>
          </a:xfrm>
          <a:prstGeom prst="rect">
            <a:avLst/>
          </a:prstGeom>
        </p:spPr>
      </p:pic>
      <p:pic>
        <p:nvPicPr>
          <p:cNvPr id="5" name="Picture 4">
            <a:extLst>
              <a:ext uri="{FF2B5EF4-FFF2-40B4-BE49-F238E27FC236}">
                <a16:creationId xmlns:a16="http://schemas.microsoft.com/office/drawing/2014/main" id="{1F8F2548-91C7-41FB-B0A3-39E1B4625F2C}"/>
              </a:ext>
            </a:extLst>
          </p:cNvPr>
          <p:cNvPicPr>
            <a:picLocks noChangeAspect="1"/>
          </p:cNvPicPr>
          <p:nvPr/>
        </p:nvPicPr>
        <p:blipFill>
          <a:blip r:embed="rId6"/>
          <a:stretch>
            <a:fillRect/>
          </a:stretch>
        </p:blipFill>
        <p:spPr>
          <a:xfrm>
            <a:off x="9199521" y="670822"/>
            <a:ext cx="2440778" cy="2303868"/>
          </a:xfrm>
          <a:prstGeom prst="rect">
            <a:avLst/>
          </a:prstGeom>
        </p:spPr>
      </p:pic>
      <p:pic>
        <p:nvPicPr>
          <p:cNvPr id="8" name="Picture 7">
            <a:extLst>
              <a:ext uri="{FF2B5EF4-FFF2-40B4-BE49-F238E27FC236}">
                <a16:creationId xmlns:a16="http://schemas.microsoft.com/office/drawing/2014/main" id="{5B0171EE-D03E-44DB-94A0-9BA1AC8405BC}"/>
              </a:ext>
            </a:extLst>
          </p:cNvPr>
          <p:cNvPicPr>
            <a:picLocks noChangeAspect="1"/>
          </p:cNvPicPr>
          <p:nvPr/>
        </p:nvPicPr>
        <p:blipFill>
          <a:blip r:embed="rId7"/>
          <a:stretch>
            <a:fillRect/>
          </a:stretch>
        </p:blipFill>
        <p:spPr>
          <a:xfrm>
            <a:off x="6445167" y="3713791"/>
            <a:ext cx="2305770" cy="2167245"/>
          </a:xfrm>
          <a:prstGeom prst="rect">
            <a:avLst/>
          </a:prstGeom>
        </p:spPr>
      </p:pic>
      <p:pic>
        <p:nvPicPr>
          <p:cNvPr id="11" name="Picture 10">
            <a:extLst>
              <a:ext uri="{FF2B5EF4-FFF2-40B4-BE49-F238E27FC236}">
                <a16:creationId xmlns:a16="http://schemas.microsoft.com/office/drawing/2014/main" id="{9F9EE727-8849-4E4C-B0C4-E118DB98D4E5}"/>
              </a:ext>
            </a:extLst>
          </p:cNvPr>
          <p:cNvPicPr>
            <a:picLocks noChangeAspect="1"/>
          </p:cNvPicPr>
          <p:nvPr/>
        </p:nvPicPr>
        <p:blipFill>
          <a:blip r:embed="rId8"/>
          <a:stretch>
            <a:fillRect/>
          </a:stretch>
        </p:blipFill>
        <p:spPr>
          <a:xfrm>
            <a:off x="9240501" y="3650689"/>
            <a:ext cx="2399798" cy="2230347"/>
          </a:xfrm>
          <a:prstGeom prst="rect">
            <a:avLst/>
          </a:prstGeom>
        </p:spPr>
      </p:pic>
    </p:spTree>
    <p:extLst>
      <p:ext uri="{BB962C8B-B14F-4D97-AF65-F5344CB8AC3E}">
        <p14:creationId xmlns:p14="http://schemas.microsoft.com/office/powerpoint/2010/main" val="1384764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descr="Coronavirus Treatment Could Lie in Existing Drugs">
            <a:extLst>
              <a:ext uri="{FF2B5EF4-FFF2-40B4-BE49-F238E27FC236}">
                <a16:creationId xmlns:a16="http://schemas.microsoft.com/office/drawing/2014/main" id="{AC87358F-4CBE-4BFE-B16E-48E77C3121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91" t="9091"/>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0" name="Rectangle 139">
            <a:extLst>
              <a:ext uri="{FF2B5EF4-FFF2-40B4-BE49-F238E27FC236}">
                <a16:creationId xmlns:a16="http://schemas.microsoft.com/office/drawing/2014/main" id="{55BE2824-A619-43D4-8CEE-814E76EAC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blipFill dpi="0" rotWithShape="1">
            <a:blip r:embed="rId3">
              <a:alphaModFix amt="17000"/>
              <a:duotone>
                <a:schemeClr val="accent1">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tile tx="0" ty="-254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7F757314-8028-429F-A691-15514DF11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531684"/>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CCFB0F09-9A6D-4393-94DE-D19BB32FF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669517"/>
            <a:ext cx="10222992" cy="2743200"/>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C1A8FF86-3729-44D9-9029-E0816A7E2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484434"/>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8" name="Group 147">
            <a:extLst>
              <a:ext uri="{FF2B5EF4-FFF2-40B4-BE49-F238E27FC236}">
                <a16:creationId xmlns:a16="http://schemas.microsoft.com/office/drawing/2014/main" id="{A924F705-30C0-4ED8-9364-62609FAD44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5253661"/>
            <a:ext cx="1080904" cy="1080902"/>
            <a:chOff x="9685338" y="4460675"/>
            <a:chExt cx="1080904" cy="1080902"/>
          </a:xfrm>
        </p:grpSpPr>
        <p:sp>
          <p:nvSpPr>
            <p:cNvPr id="149" name="Oval 148">
              <a:extLst>
                <a:ext uri="{FF2B5EF4-FFF2-40B4-BE49-F238E27FC236}">
                  <a16:creationId xmlns:a16="http://schemas.microsoft.com/office/drawing/2014/main" id="{2011EC6B-5921-4E83-802A-C8EDBFF94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6">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0" name="Oval 149">
              <a:extLst>
                <a:ext uri="{FF2B5EF4-FFF2-40B4-BE49-F238E27FC236}">
                  <a16:creationId xmlns:a16="http://schemas.microsoft.com/office/drawing/2014/main" id="{A6591F3A-6CC6-475E-B681-19B2E17DC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C81A7534-6052-4950-8520-E48602F39F87}"/>
              </a:ext>
            </a:extLst>
          </p:cNvPr>
          <p:cNvSpPr>
            <a:spLocks noGrp="1"/>
          </p:cNvSpPr>
          <p:nvPr>
            <p:ph type="ctrTitle"/>
          </p:nvPr>
        </p:nvSpPr>
        <p:spPr>
          <a:xfrm>
            <a:off x="1051560" y="2612367"/>
            <a:ext cx="9966960" cy="3017156"/>
          </a:xfrm>
        </p:spPr>
        <p:txBody>
          <a:bodyPr>
            <a:normAutofit/>
          </a:bodyPr>
          <a:lstStyle/>
          <a:p>
            <a:r>
              <a:rPr lang="en-CA" sz="6000" dirty="0"/>
              <a:t>Understanding the relationship between new cases and the weather</a:t>
            </a:r>
            <a:endParaRPr lang="en-US" sz="6000" dirty="0"/>
          </a:p>
        </p:txBody>
      </p:sp>
    </p:spTree>
    <p:extLst>
      <p:ext uri="{BB962C8B-B14F-4D97-AF65-F5344CB8AC3E}">
        <p14:creationId xmlns:p14="http://schemas.microsoft.com/office/powerpoint/2010/main" val="1775951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A395A46-1819-40A2-AEA7-F0FDA491C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3">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C2052-8BDE-4763-B43E-81DC2D67F029}"/>
              </a:ext>
            </a:extLst>
          </p:cNvPr>
          <p:cNvSpPr>
            <a:spLocks noGrp="1"/>
          </p:cNvSpPr>
          <p:nvPr>
            <p:ph type="title"/>
          </p:nvPr>
        </p:nvSpPr>
        <p:spPr>
          <a:xfrm>
            <a:off x="644893" y="484632"/>
            <a:ext cx="5168168" cy="1609344"/>
          </a:xfrm>
        </p:spPr>
        <p:txBody>
          <a:bodyPr>
            <a:normAutofit/>
          </a:bodyPr>
          <a:lstStyle/>
          <a:p>
            <a:r>
              <a:rPr lang="en-US" sz="4400" dirty="0"/>
              <a:t>Comparison of new cases and Temperature</a:t>
            </a:r>
          </a:p>
        </p:txBody>
      </p:sp>
      <p:sp>
        <p:nvSpPr>
          <p:cNvPr id="13" name="Content Placeholder 12">
            <a:extLst>
              <a:ext uri="{FF2B5EF4-FFF2-40B4-BE49-F238E27FC236}">
                <a16:creationId xmlns:a16="http://schemas.microsoft.com/office/drawing/2014/main" id="{9067B457-9AF4-4A27-AC3D-3EC6837078AA}"/>
              </a:ext>
            </a:extLst>
          </p:cNvPr>
          <p:cNvSpPr>
            <a:spLocks noGrp="1"/>
          </p:cNvSpPr>
          <p:nvPr>
            <p:ph idx="1"/>
          </p:nvPr>
        </p:nvSpPr>
        <p:spPr>
          <a:xfrm>
            <a:off x="644893" y="2121408"/>
            <a:ext cx="5168168" cy="3759628"/>
          </a:xfrm>
        </p:spPr>
        <p:txBody>
          <a:bodyPr>
            <a:normAutofit/>
          </a:bodyPr>
          <a:lstStyle/>
          <a:p>
            <a:pPr marL="0" indent="0">
              <a:buNone/>
            </a:pPr>
            <a:endParaRPr lang="en-US" sz="1800" dirty="0"/>
          </a:p>
          <a:p>
            <a:pPr marL="0" indent="0">
              <a:buNone/>
            </a:pPr>
            <a:endParaRPr lang="en-US" sz="1800" dirty="0"/>
          </a:p>
          <a:p>
            <a:pPr lvl="1"/>
            <a:r>
              <a:rPr lang="en-US" sz="1600" dirty="0"/>
              <a:t>In Canada, we can observe an indirect relationship of new daily cases with the temperature, in which we don’t see that in other countries</a:t>
            </a:r>
          </a:p>
          <a:p>
            <a:pPr lvl="1"/>
            <a:r>
              <a:rPr lang="en-US" sz="1600" dirty="0"/>
              <a:t>For the other countries outside Canada, notice that the range is between 10 to 25 degrees. </a:t>
            </a:r>
          </a:p>
          <a:p>
            <a:pPr lvl="1"/>
            <a:r>
              <a:rPr lang="en-US" sz="1600" dirty="0"/>
              <a:t>It remains hard to understand whether there is a direct or indirect relationship between the new daily cases and temperature</a:t>
            </a:r>
          </a:p>
          <a:p>
            <a:pPr marL="0" indent="0">
              <a:buNone/>
            </a:pPr>
            <a:endParaRPr lang="en-US" sz="1800" dirty="0"/>
          </a:p>
          <a:p>
            <a:pPr marL="0" indent="0">
              <a:buNone/>
            </a:pPr>
            <a:endParaRPr lang="en-US" sz="1800" dirty="0"/>
          </a:p>
        </p:txBody>
      </p:sp>
      <p:sp>
        <p:nvSpPr>
          <p:cNvPr id="18" name="Rectangle 17">
            <a:extLst>
              <a:ext uri="{FF2B5EF4-FFF2-40B4-BE49-F238E27FC236}">
                <a16:creationId xmlns:a16="http://schemas.microsoft.com/office/drawing/2014/main" id="{28073F59-0172-425F-9B05-99F9F925C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67BF2E-18B8-45B6-9AE8-D20F15008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BF3333D-A3D1-4EF9-9174-C837EDE24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C7AA4FB-6CE2-4D5C-8CE7-21E300B7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E4ED421E-D0CF-4B7D-B4F4-C3197B027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102D075B-0C27-429F-A2C1-CDBEC59B5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27">
              <a:extLst>
                <a:ext uri="{FF2B5EF4-FFF2-40B4-BE49-F238E27FC236}">
                  <a16:creationId xmlns:a16="http://schemas.microsoft.com/office/drawing/2014/main" id="{0A3F332B-27F0-4FA4-B1B3-E347DC440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0" name="TextBox 9">
            <a:extLst>
              <a:ext uri="{FF2B5EF4-FFF2-40B4-BE49-F238E27FC236}">
                <a16:creationId xmlns:a16="http://schemas.microsoft.com/office/drawing/2014/main" id="{C842A998-95B5-477A-B520-473E0A490EA8}"/>
              </a:ext>
            </a:extLst>
          </p:cNvPr>
          <p:cNvSpPr txBox="1"/>
          <p:nvPr/>
        </p:nvSpPr>
        <p:spPr>
          <a:xfrm>
            <a:off x="7211054" y="301490"/>
            <a:ext cx="1089891" cy="369332"/>
          </a:xfrm>
          <a:prstGeom prst="rect">
            <a:avLst/>
          </a:prstGeom>
          <a:noFill/>
        </p:spPr>
        <p:txBody>
          <a:bodyPr wrap="square" rtlCol="0">
            <a:spAutoFit/>
          </a:bodyPr>
          <a:lstStyle/>
          <a:p>
            <a:r>
              <a:rPr lang="en-US"/>
              <a:t>Mexico</a:t>
            </a:r>
            <a:endParaRPr lang="en-US" dirty="0"/>
          </a:p>
        </p:txBody>
      </p:sp>
      <p:sp>
        <p:nvSpPr>
          <p:cNvPr id="43" name="TextBox 42">
            <a:extLst>
              <a:ext uri="{FF2B5EF4-FFF2-40B4-BE49-F238E27FC236}">
                <a16:creationId xmlns:a16="http://schemas.microsoft.com/office/drawing/2014/main" id="{FA8390C4-5113-4044-82B4-895AB11EFEC9}"/>
              </a:ext>
            </a:extLst>
          </p:cNvPr>
          <p:cNvSpPr txBox="1"/>
          <p:nvPr/>
        </p:nvSpPr>
        <p:spPr>
          <a:xfrm>
            <a:off x="9958091" y="320923"/>
            <a:ext cx="1089891" cy="369332"/>
          </a:xfrm>
          <a:prstGeom prst="rect">
            <a:avLst/>
          </a:prstGeom>
          <a:noFill/>
        </p:spPr>
        <p:txBody>
          <a:bodyPr wrap="square" rtlCol="0">
            <a:spAutoFit/>
          </a:bodyPr>
          <a:lstStyle/>
          <a:p>
            <a:r>
              <a:rPr lang="en-US"/>
              <a:t>Canada</a:t>
            </a:r>
            <a:endParaRPr lang="en-US" dirty="0"/>
          </a:p>
        </p:txBody>
      </p:sp>
      <p:sp>
        <p:nvSpPr>
          <p:cNvPr id="47" name="TextBox 46">
            <a:extLst>
              <a:ext uri="{FF2B5EF4-FFF2-40B4-BE49-F238E27FC236}">
                <a16:creationId xmlns:a16="http://schemas.microsoft.com/office/drawing/2014/main" id="{FC5D85A9-FA2B-40D3-AD16-DDC3FD1630FE}"/>
              </a:ext>
            </a:extLst>
          </p:cNvPr>
          <p:cNvSpPr txBox="1"/>
          <p:nvPr/>
        </p:nvSpPr>
        <p:spPr>
          <a:xfrm>
            <a:off x="7351632" y="3270125"/>
            <a:ext cx="1089891" cy="369332"/>
          </a:xfrm>
          <a:prstGeom prst="rect">
            <a:avLst/>
          </a:prstGeom>
          <a:noFill/>
        </p:spPr>
        <p:txBody>
          <a:bodyPr wrap="square" rtlCol="0">
            <a:spAutoFit/>
          </a:bodyPr>
          <a:lstStyle/>
          <a:p>
            <a:r>
              <a:rPr lang="en-US"/>
              <a:t>Brazil</a:t>
            </a:r>
            <a:endParaRPr lang="en-US" dirty="0"/>
          </a:p>
        </p:txBody>
      </p:sp>
      <p:sp>
        <p:nvSpPr>
          <p:cNvPr id="48" name="TextBox 47">
            <a:extLst>
              <a:ext uri="{FF2B5EF4-FFF2-40B4-BE49-F238E27FC236}">
                <a16:creationId xmlns:a16="http://schemas.microsoft.com/office/drawing/2014/main" id="{51F6C9A1-2768-4A6E-83CB-B58753B1BE48}"/>
              </a:ext>
            </a:extLst>
          </p:cNvPr>
          <p:cNvSpPr txBox="1"/>
          <p:nvPr/>
        </p:nvSpPr>
        <p:spPr>
          <a:xfrm>
            <a:off x="10186426" y="3299848"/>
            <a:ext cx="1089891" cy="369332"/>
          </a:xfrm>
          <a:prstGeom prst="rect">
            <a:avLst/>
          </a:prstGeom>
          <a:noFill/>
        </p:spPr>
        <p:txBody>
          <a:bodyPr wrap="square" rtlCol="0">
            <a:spAutoFit/>
          </a:bodyPr>
          <a:lstStyle/>
          <a:p>
            <a:r>
              <a:rPr lang="en-US"/>
              <a:t>USA</a:t>
            </a:r>
            <a:endParaRPr lang="en-US" dirty="0"/>
          </a:p>
        </p:txBody>
      </p:sp>
      <p:pic>
        <p:nvPicPr>
          <p:cNvPr id="3" name="Picture 2">
            <a:extLst>
              <a:ext uri="{FF2B5EF4-FFF2-40B4-BE49-F238E27FC236}">
                <a16:creationId xmlns:a16="http://schemas.microsoft.com/office/drawing/2014/main" id="{B4CBC3A2-88EC-43FE-B9F1-1CABB275A432}"/>
              </a:ext>
            </a:extLst>
          </p:cNvPr>
          <p:cNvPicPr>
            <a:picLocks noChangeAspect="1"/>
          </p:cNvPicPr>
          <p:nvPr/>
        </p:nvPicPr>
        <p:blipFill>
          <a:blip r:embed="rId5"/>
          <a:stretch>
            <a:fillRect/>
          </a:stretch>
        </p:blipFill>
        <p:spPr>
          <a:xfrm>
            <a:off x="6361920" y="712929"/>
            <a:ext cx="2472263" cy="2379978"/>
          </a:xfrm>
          <a:prstGeom prst="rect">
            <a:avLst/>
          </a:prstGeom>
        </p:spPr>
      </p:pic>
      <p:pic>
        <p:nvPicPr>
          <p:cNvPr id="6" name="Picture 5">
            <a:extLst>
              <a:ext uri="{FF2B5EF4-FFF2-40B4-BE49-F238E27FC236}">
                <a16:creationId xmlns:a16="http://schemas.microsoft.com/office/drawing/2014/main" id="{BA796E80-3D1B-45E6-95A4-4D2F5B2A3566}"/>
              </a:ext>
            </a:extLst>
          </p:cNvPr>
          <p:cNvPicPr>
            <a:picLocks noChangeAspect="1"/>
          </p:cNvPicPr>
          <p:nvPr/>
        </p:nvPicPr>
        <p:blipFill>
          <a:blip r:embed="rId6"/>
          <a:stretch>
            <a:fillRect/>
          </a:stretch>
        </p:blipFill>
        <p:spPr>
          <a:xfrm>
            <a:off x="9216292" y="754769"/>
            <a:ext cx="2330815" cy="2248064"/>
          </a:xfrm>
          <a:prstGeom prst="rect">
            <a:avLst/>
          </a:prstGeom>
        </p:spPr>
      </p:pic>
      <p:pic>
        <p:nvPicPr>
          <p:cNvPr id="7" name="Picture 6">
            <a:extLst>
              <a:ext uri="{FF2B5EF4-FFF2-40B4-BE49-F238E27FC236}">
                <a16:creationId xmlns:a16="http://schemas.microsoft.com/office/drawing/2014/main" id="{083CD1BF-9D8A-4C52-AD88-3CD9807B8B81}"/>
              </a:ext>
            </a:extLst>
          </p:cNvPr>
          <p:cNvPicPr>
            <a:picLocks noChangeAspect="1"/>
          </p:cNvPicPr>
          <p:nvPr/>
        </p:nvPicPr>
        <p:blipFill>
          <a:blip r:embed="rId7"/>
          <a:stretch>
            <a:fillRect/>
          </a:stretch>
        </p:blipFill>
        <p:spPr>
          <a:xfrm>
            <a:off x="6392876" y="3685655"/>
            <a:ext cx="2396055" cy="2252937"/>
          </a:xfrm>
          <a:prstGeom prst="rect">
            <a:avLst/>
          </a:prstGeom>
        </p:spPr>
      </p:pic>
      <p:pic>
        <p:nvPicPr>
          <p:cNvPr id="9" name="Picture 8">
            <a:extLst>
              <a:ext uri="{FF2B5EF4-FFF2-40B4-BE49-F238E27FC236}">
                <a16:creationId xmlns:a16="http://schemas.microsoft.com/office/drawing/2014/main" id="{0BC7F95F-F3BF-41AE-B22A-FC8CC6FF3738}"/>
              </a:ext>
            </a:extLst>
          </p:cNvPr>
          <p:cNvPicPr>
            <a:picLocks noChangeAspect="1"/>
          </p:cNvPicPr>
          <p:nvPr/>
        </p:nvPicPr>
        <p:blipFill>
          <a:blip r:embed="rId8"/>
          <a:stretch>
            <a:fillRect/>
          </a:stretch>
        </p:blipFill>
        <p:spPr>
          <a:xfrm>
            <a:off x="9161549" y="3669180"/>
            <a:ext cx="2516721" cy="2357006"/>
          </a:xfrm>
          <a:prstGeom prst="rect">
            <a:avLst/>
          </a:prstGeom>
        </p:spPr>
      </p:pic>
    </p:spTree>
    <p:extLst>
      <p:ext uri="{BB962C8B-B14F-4D97-AF65-F5344CB8AC3E}">
        <p14:creationId xmlns:p14="http://schemas.microsoft.com/office/powerpoint/2010/main" val="3140708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A395A46-1819-40A2-AEA7-F0FDA491C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3">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C2052-8BDE-4763-B43E-81DC2D67F029}"/>
              </a:ext>
            </a:extLst>
          </p:cNvPr>
          <p:cNvSpPr>
            <a:spLocks noGrp="1"/>
          </p:cNvSpPr>
          <p:nvPr>
            <p:ph type="title"/>
          </p:nvPr>
        </p:nvSpPr>
        <p:spPr>
          <a:xfrm>
            <a:off x="644893" y="484632"/>
            <a:ext cx="5168168" cy="1609344"/>
          </a:xfrm>
        </p:spPr>
        <p:txBody>
          <a:bodyPr>
            <a:normAutofit fontScale="90000"/>
          </a:bodyPr>
          <a:lstStyle/>
          <a:p>
            <a:r>
              <a:rPr lang="en-US" sz="4400" dirty="0"/>
              <a:t>Comparison of new cases and Humidity level</a:t>
            </a:r>
          </a:p>
        </p:txBody>
      </p:sp>
      <p:sp>
        <p:nvSpPr>
          <p:cNvPr id="13" name="Content Placeholder 12">
            <a:extLst>
              <a:ext uri="{FF2B5EF4-FFF2-40B4-BE49-F238E27FC236}">
                <a16:creationId xmlns:a16="http://schemas.microsoft.com/office/drawing/2014/main" id="{9067B457-9AF4-4A27-AC3D-3EC6837078AA}"/>
              </a:ext>
            </a:extLst>
          </p:cNvPr>
          <p:cNvSpPr>
            <a:spLocks noGrp="1"/>
          </p:cNvSpPr>
          <p:nvPr>
            <p:ph idx="1"/>
          </p:nvPr>
        </p:nvSpPr>
        <p:spPr>
          <a:xfrm>
            <a:off x="644893" y="2121408"/>
            <a:ext cx="5168168" cy="3759628"/>
          </a:xfrm>
        </p:spPr>
        <p:txBody>
          <a:bodyPr>
            <a:normAutofit/>
          </a:bodyPr>
          <a:lstStyle/>
          <a:p>
            <a:pPr marL="0" indent="0">
              <a:buNone/>
            </a:pPr>
            <a:endParaRPr lang="en-US" sz="1800" dirty="0"/>
          </a:p>
          <a:p>
            <a:pPr marL="0" indent="0">
              <a:buNone/>
            </a:pPr>
            <a:endParaRPr lang="en-US" sz="1800" dirty="0"/>
          </a:p>
          <a:p>
            <a:pPr lvl="1"/>
            <a:r>
              <a:rPr lang="en-US" sz="1600" dirty="0"/>
              <a:t>In Mexico, we can observe a direct relationship of new daily cases with the humidity level</a:t>
            </a:r>
          </a:p>
          <a:p>
            <a:pPr lvl="1"/>
            <a:r>
              <a:rPr lang="en-US" sz="1600" dirty="0"/>
              <a:t>If putting all data together, it seems that most increase cases are found in humidity level between 50 and 70 (</a:t>
            </a:r>
            <a:r>
              <a:rPr lang="en-US" sz="1600" dirty="0" err="1"/>
              <a:t>roughtly</a:t>
            </a:r>
            <a:r>
              <a:rPr lang="en-US" sz="1600" dirty="0"/>
              <a:t>)</a:t>
            </a:r>
          </a:p>
          <a:p>
            <a:pPr marL="0" indent="0">
              <a:buNone/>
            </a:pPr>
            <a:endParaRPr lang="en-US" sz="1800" dirty="0"/>
          </a:p>
          <a:p>
            <a:pPr marL="0" indent="0">
              <a:buNone/>
            </a:pPr>
            <a:endParaRPr lang="en-US" sz="1800" dirty="0"/>
          </a:p>
        </p:txBody>
      </p:sp>
      <p:sp>
        <p:nvSpPr>
          <p:cNvPr id="18" name="Rectangle 17">
            <a:extLst>
              <a:ext uri="{FF2B5EF4-FFF2-40B4-BE49-F238E27FC236}">
                <a16:creationId xmlns:a16="http://schemas.microsoft.com/office/drawing/2014/main" id="{28073F59-0172-425F-9B05-99F9F925C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67BF2E-18B8-45B6-9AE8-D20F15008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BF3333D-A3D1-4EF9-9174-C837EDE24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C7AA4FB-6CE2-4D5C-8CE7-21E300B7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E4ED421E-D0CF-4B7D-B4F4-C3197B027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102D075B-0C27-429F-A2C1-CDBEC59B5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27">
              <a:extLst>
                <a:ext uri="{FF2B5EF4-FFF2-40B4-BE49-F238E27FC236}">
                  <a16:creationId xmlns:a16="http://schemas.microsoft.com/office/drawing/2014/main" id="{0A3F332B-27F0-4FA4-B1B3-E347DC440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0" name="TextBox 9">
            <a:extLst>
              <a:ext uri="{FF2B5EF4-FFF2-40B4-BE49-F238E27FC236}">
                <a16:creationId xmlns:a16="http://schemas.microsoft.com/office/drawing/2014/main" id="{C842A998-95B5-477A-B520-473E0A490EA8}"/>
              </a:ext>
            </a:extLst>
          </p:cNvPr>
          <p:cNvSpPr txBox="1"/>
          <p:nvPr/>
        </p:nvSpPr>
        <p:spPr>
          <a:xfrm>
            <a:off x="7211054" y="301490"/>
            <a:ext cx="1089891" cy="369332"/>
          </a:xfrm>
          <a:prstGeom prst="rect">
            <a:avLst/>
          </a:prstGeom>
          <a:noFill/>
        </p:spPr>
        <p:txBody>
          <a:bodyPr wrap="square" rtlCol="0">
            <a:spAutoFit/>
          </a:bodyPr>
          <a:lstStyle/>
          <a:p>
            <a:r>
              <a:rPr lang="en-US"/>
              <a:t>Mexico</a:t>
            </a:r>
            <a:endParaRPr lang="en-US" dirty="0"/>
          </a:p>
        </p:txBody>
      </p:sp>
      <p:sp>
        <p:nvSpPr>
          <p:cNvPr id="43" name="TextBox 42">
            <a:extLst>
              <a:ext uri="{FF2B5EF4-FFF2-40B4-BE49-F238E27FC236}">
                <a16:creationId xmlns:a16="http://schemas.microsoft.com/office/drawing/2014/main" id="{FA8390C4-5113-4044-82B4-895AB11EFEC9}"/>
              </a:ext>
            </a:extLst>
          </p:cNvPr>
          <p:cNvSpPr txBox="1"/>
          <p:nvPr/>
        </p:nvSpPr>
        <p:spPr>
          <a:xfrm>
            <a:off x="9958091" y="320923"/>
            <a:ext cx="1089891" cy="369332"/>
          </a:xfrm>
          <a:prstGeom prst="rect">
            <a:avLst/>
          </a:prstGeom>
          <a:noFill/>
        </p:spPr>
        <p:txBody>
          <a:bodyPr wrap="square" rtlCol="0">
            <a:spAutoFit/>
          </a:bodyPr>
          <a:lstStyle/>
          <a:p>
            <a:r>
              <a:rPr lang="en-US"/>
              <a:t>Canada</a:t>
            </a:r>
            <a:endParaRPr lang="en-US" dirty="0"/>
          </a:p>
        </p:txBody>
      </p:sp>
      <p:sp>
        <p:nvSpPr>
          <p:cNvPr id="47" name="TextBox 46">
            <a:extLst>
              <a:ext uri="{FF2B5EF4-FFF2-40B4-BE49-F238E27FC236}">
                <a16:creationId xmlns:a16="http://schemas.microsoft.com/office/drawing/2014/main" id="{FC5D85A9-FA2B-40D3-AD16-DDC3FD1630FE}"/>
              </a:ext>
            </a:extLst>
          </p:cNvPr>
          <p:cNvSpPr txBox="1"/>
          <p:nvPr/>
        </p:nvSpPr>
        <p:spPr>
          <a:xfrm>
            <a:off x="7351632" y="3270125"/>
            <a:ext cx="1089891" cy="369332"/>
          </a:xfrm>
          <a:prstGeom prst="rect">
            <a:avLst/>
          </a:prstGeom>
          <a:noFill/>
        </p:spPr>
        <p:txBody>
          <a:bodyPr wrap="square" rtlCol="0">
            <a:spAutoFit/>
          </a:bodyPr>
          <a:lstStyle/>
          <a:p>
            <a:r>
              <a:rPr lang="en-US"/>
              <a:t>Brazil</a:t>
            </a:r>
            <a:endParaRPr lang="en-US" dirty="0"/>
          </a:p>
        </p:txBody>
      </p:sp>
      <p:sp>
        <p:nvSpPr>
          <p:cNvPr id="48" name="TextBox 47">
            <a:extLst>
              <a:ext uri="{FF2B5EF4-FFF2-40B4-BE49-F238E27FC236}">
                <a16:creationId xmlns:a16="http://schemas.microsoft.com/office/drawing/2014/main" id="{51F6C9A1-2768-4A6E-83CB-B58753B1BE48}"/>
              </a:ext>
            </a:extLst>
          </p:cNvPr>
          <p:cNvSpPr txBox="1"/>
          <p:nvPr/>
        </p:nvSpPr>
        <p:spPr>
          <a:xfrm>
            <a:off x="10186426" y="3299848"/>
            <a:ext cx="1089891" cy="369332"/>
          </a:xfrm>
          <a:prstGeom prst="rect">
            <a:avLst/>
          </a:prstGeom>
          <a:noFill/>
        </p:spPr>
        <p:txBody>
          <a:bodyPr wrap="square" rtlCol="0">
            <a:spAutoFit/>
          </a:bodyPr>
          <a:lstStyle/>
          <a:p>
            <a:r>
              <a:rPr lang="en-US"/>
              <a:t>USA</a:t>
            </a:r>
            <a:endParaRPr lang="en-US" dirty="0"/>
          </a:p>
        </p:txBody>
      </p:sp>
      <p:pic>
        <p:nvPicPr>
          <p:cNvPr id="4" name="Picture 3">
            <a:extLst>
              <a:ext uri="{FF2B5EF4-FFF2-40B4-BE49-F238E27FC236}">
                <a16:creationId xmlns:a16="http://schemas.microsoft.com/office/drawing/2014/main" id="{F1FF6B5E-CAF6-43CF-8162-EBC61D2EB4EF}"/>
              </a:ext>
            </a:extLst>
          </p:cNvPr>
          <p:cNvPicPr>
            <a:picLocks noChangeAspect="1"/>
          </p:cNvPicPr>
          <p:nvPr/>
        </p:nvPicPr>
        <p:blipFill>
          <a:blip r:embed="rId5"/>
          <a:stretch>
            <a:fillRect/>
          </a:stretch>
        </p:blipFill>
        <p:spPr>
          <a:xfrm>
            <a:off x="6381211" y="741541"/>
            <a:ext cx="2433682" cy="2319380"/>
          </a:xfrm>
          <a:prstGeom prst="rect">
            <a:avLst/>
          </a:prstGeom>
        </p:spPr>
      </p:pic>
      <p:pic>
        <p:nvPicPr>
          <p:cNvPr id="5" name="Picture 4">
            <a:extLst>
              <a:ext uri="{FF2B5EF4-FFF2-40B4-BE49-F238E27FC236}">
                <a16:creationId xmlns:a16="http://schemas.microsoft.com/office/drawing/2014/main" id="{F51F146C-0931-4B07-9347-C108D6FD1539}"/>
              </a:ext>
            </a:extLst>
          </p:cNvPr>
          <p:cNvPicPr>
            <a:picLocks noChangeAspect="1"/>
          </p:cNvPicPr>
          <p:nvPr/>
        </p:nvPicPr>
        <p:blipFill>
          <a:blip r:embed="rId6"/>
          <a:stretch>
            <a:fillRect/>
          </a:stretch>
        </p:blipFill>
        <p:spPr>
          <a:xfrm>
            <a:off x="9176064" y="816705"/>
            <a:ext cx="2371043" cy="2229420"/>
          </a:xfrm>
          <a:prstGeom prst="rect">
            <a:avLst/>
          </a:prstGeom>
        </p:spPr>
      </p:pic>
      <p:pic>
        <p:nvPicPr>
          <p:cNvPr id="8" name="Picture 7">
            <a:extLst>
              <a:ext uri="{FF2B5EF4-FFF2-40B4-BE49-F238E27FC236}">
                <a16:creationId xmlns:a16="http://schemas.microsoft.com/office/drawing/2014/main" id="{05166DCA-7A14-4AAD-A826-893CDE1600C7}"/>
              </a:ext>
            </a:extLst>
          </p:cNvPr>
          <p:cNvPicPr>
            <a:picLocks noChangeAspect="1"/>
          </p:cNvPicPr>
          <p:nvPr/>
        </p:nvPicPr>
        <p:blipFill>
          <a:blip r:embed="rId7"/>
          <a:stretch>
            <a:fillRect/>
          </a:stretch>
        </p:blipFill>
        <p:spPr>
          <a:xfrm>
            <a:off x="6381211" y="3598484"/>
            <a:ext cx="2502434" cy="2366906"/>
          </a:xfrm>
          <a:prstGeom prst="rect">
            <a:avLst/>
          </a:prstGeom>
        </p:spPr>
      </p:pic>
      <p:pic>
        <p:nvPicPr>
          <p:cNvPr id="11" name="Picture 10">
            <a:extLst>
              <a:ext uri="{FF2B5EF4-FFF2-40B4-BE49-F238E27FC236}">
                <a16:creationId xmlns:a16="http://schemas.microsoft.com/office/drawing/2014/main" id="{DC1A2B20-DC4C-4686-97D6-2139576F3C4B}"/>
              </a:ext>
            </a:extLst>
          </p:cNvPr>
          <p:cNvPicPr>
            <a:picLocks noChangeAspect="1"/>
          </p:cNvPicPr>
          <p:nvPr/>
        </p:nvPicPr>
        <p:blipFill>
          <a:blip r:embed="rId8"/>
          <a:stretch>
            <a:fillRect/>
          </a:stretch>
        </p:blipFill>
        <p:spPr>
          <a:xfrm>
            <a:off x="9215735" y="3698373"/>
            <a:ext cx="2371043" cy="2246251"/>
          </a:xfrm>
          <a:prstGeom prst="rect">
            <a:avLst/>
          </a:prstGeom>
        </p:spPr>
      </p:pic>
    </p:spTree>
    <p:extLst>
      <p:ext uri="{BB962C8B-B14F-4D97-AF65-F5344CB8AC3E}">
        <p14:creationId xmlns:p14="http://schemas.microsoft.com/office/powerpoint/2010/main" val="183068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A395A46-1819-40A2-AEA7-F0FDA491C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3">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C2052-8BDE-4763-B43E-81DC2D67F029}"/>
              </a:ext>
            </a:extLst>
          </p:cNvPr>
          <p:cNvSpPr>
            <a:spLocks noGrp="1"/>
          </p:cNvSpPr>
          <p:nvPr>
            <p:ph type="title"/>
          </p:nvPr>
        </p:nvSpPr>
        <p:spPr>
          <a:xfrm>
            <a:off x="644893" y="484632"/>
            <a:ext cx="5168168" cy="1609344"/>
          </a:xfrm>
        </p:spPr>
        <p:txBody>
          <a:bodyPr>
            <a:normAutofit/>
          </a:bodyPr>
          <a:lstStyle/>
          <a:p>
            <a:r>
              <a:rPr lang="en-US" sz="4400" dirty="0"/>
              <a:t>Comparison of new cases and wind gust</a:t>
            </a:r>
          </a:p>
        </p:txBody>
      </p:sp>
      <p:sp>
        <p:nvSpPr>
          <p:cNvPr id="13" name="Content Placeholder 12">
            <a:extLst>
              <a:ext uri="{FF2B5EF4-FFF2-40B4-BE49-F238E27FC236}">
                <a16:creationId xmlns:a16="http://schemas.microsoft.com/office/drawing/2014/main" id="{9067B457-9AF4-4A27-AC3D-3EC6837078AA}"/>
              </a:ext>
            </a:extLst>
          </p:cNvPr>
          <p:cNvSpPr>
            <a:spLocks noGrp="1"/>
          </p:cNvSpPr>
          <p:nvPr>
            <p:ph idx="1"/>
          </p:nvPr>
        </p:nvSpPr>
        <p:spPr>
          <a:xfrm>
            <a:off x="644893" y="2121408"/>
            <a:ext cx="5168168" cy="3759628"/>
          </a:xfrm>
        </p:spPr>
        <p:txBody>
          <a:bodyPr>
            <a:normAutofit/>
          </a:bodyPr>
          <a:lstStyle/>
          <a:p>
            <a:pPr marL="0" indent="0">
              <a:buNone/>
            </a:pPr>
            <a:endParaRPr lang="en-US" sz="1800" dirty="0"/>
          </a:p>
          <a:p>
            <a:pPr marL="0" indent="0">
              <a:buNone/>
            </a:pPr>
            <a:endParaRPr lang="en-US" sz="1800" dirty="0"/>
          </a:p>
          <a:p>
            <a:pPr lvl="1"/>
            <a:r>
              <a:rPr lang="en-US" sz="1600" dirty="0"/>
              <a:t>In Mexico, Canada and Brazil, we can observe a direct relationship of new daily cases with the wind gust</a:t>
            </a:r>
          </a:p>
          <a:p>
            <a:pPr lvl="1"/>
            <a:r>
              <a:rPr lang="en-US" sz="1600" dirty="0"/>
              <a:t>In USA, most cases from a cluster for wind gust level between 5 and 8</a:t>
            </a:r>
          </a:p>
          <a:p>
            <a:pPr marL="0" indent="0">
              <a:buNone/>
            </a:pPr>
            <a:endParaRPr lang="en-US" sz="1800" dirty="0"/>
          </a:p>
          <a:p>
            <a:pPr marL="0" indent="0">
              <a:buNone/>
            </a:pPr>
            <a:endParaRPr lang="en-US" sz="1800" dirty="0"/>
          </a:p>
        </p:txBody>
      </p:sp>
      <p:sp>
        <p:nvSpPr>
          <p:cNvPr id="18" name="Rectangle 17">
            <a:extLst>
              <a:ext uri="{FF2B5EF4-FFF2-40B4-BE49-F238E27FC236}">
                <a16:creationId xmlns:a16="http://schemas.microsoft.com/office/drawing/2014/main" id="{28073F59-0172-425F-9B05-99F9F925C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67BF2E-18B8-45B6-9AE8-D20F15008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BF3333D-A3D1-4EF9-9174-C837EDE24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C7AA4FB-6CE2-4D5C-8CE7-21E300B7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E4ED421E-D0CF-4B7D-B4F4-C3197B027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102D075B-0C27-429F-A2C1-CDBEC59B5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27">
              <a:extLst>
                <a:ext uri="{FF2B5EF4-FFF2-40B4-BE49-F238E27FC236}">
                  <a16:creationId xmlns:a16="http://schemas.microsoft.com/office/drawing/2014/main" id="{0A3F332B-27F0-4FA4-B1B3-E347DC440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0" name="TextBox 9">
            <a:extLst>
              <a:ext uri="{FF2B5EF4-FFF2-40B4-BE49-F238E27FC236}">
                <a16:creationId xmlns:a16="http://schemas.microsoft.com/office/drawing/2014/main" id="{C842A998-95B5-477A-B520-473E0A490EA8}"/>
              </a:ext>
            </a:extLst>
          </p:cNvPr>
          <p:cNvSpPr txBox="1"/>
          <p:nvPr/>
        </p:nvSpPr>
        <p:spPr>
          <a:xfrm>
            <a:off x="7211054" y="301490"/>
            <a:ext cx="1089891" cy="369332"/>
          </a:xfrm>
          <a:prstGeom prst="rect">
            <a:avLst/>
          </a:prstGeom>
          <a:noFill/>
        </p:spPr>
        <p:txBody>
          <a:bodyPr wrap="square" rtlCol="0">
            <a:spAutoFit/>
          </a:bodyPr>
          <a:lstStyle/>
          <a:p>
            <a:r>
              <a:rPr lang="en-US"/>
              <a:t>Mexico</a:t>
            </a:r>
            <a:endParaRPr lang="en-US" dirty="0"/>
          </a:p>
        </p:txBody>
      </p:sp>
      <p:sp>
        <p:nvSpPr>
          <p:cNvPr id="43" name="TextBox 42">
            <a:extLst>
              <a:ext uri="{FF2B5EF4-FFF2-40B4-BE49-F238E27FC236}">
                <a16:creationId xmlns:a16="http://schemas.microsoft.com/office/drawing/2014/main" id="{FA8390C4-5113-4044-82B4-895AB11EFEC9}"/>
              </a:ext>
            </a:extLst>
          </p:cNvPr>
          <p:cNvSpPr txBox="1"/>
          <p:nvPr/>
        </p:nvSpPr>
        <p:spPr>
          <a:xfrm>
            <a:off x="9958091" y="320923"/>
            <a:ext cx="1089891" cy="369332"/>
          </a:xfrm>
          <a:prstGeom prst="rect">
            <a:avLst/>
          </a:prstGeom>
          <a:noFill/>
        </p:spPr>
        <p:txBody>
          <a:bodyPr wrap="square" rtlCol="0">
            <a:spAutoFit/>
          </a:bodyPr>
          <a:lstStyle/>
          <a:p>
            <a:r>
              <a:rPr lang="en-US"/>
              <a:t>Canada</a:t>
            </a:r>
            <a:endParaRPr lang="en-US" dirty="0"/>
          </a:p>
        </p:txBody>
      </p:sp>
      <p:sp>
        <p:nvSpPr>
          <p:cNvPr id="47" name="TextBox 46">
            <a:extLst>
              <a:ext uri="{FF2B5EF4-FFF2-40B4-BE49-F238E27FC236}">
                <a16:creationId xmlns:a16="http://schemas.microsoft.com/office/drawing/2014/main" id="{FC5D85A9-FA2B-40D3-AD16-DDC3FD1630FE}"/>
              </a:ext>
            </a:extLst>
          </p:cNvPr>
          <p:cNvSpPr txBox="1"/>
          <p:nvPr/>
        </p:nvSpPr>
        <p:spPr>
          <a:xfrm>
            <a:off x="7351632" y="3270125"/>
            <a:ext cx="1089891" cy="369332"/>
          </a:xfrm>
          <a:prstGeom prst="rect">
            <a:avLst/>
          </a:prstGeom>
          <a:noFill/>
        </p:spPr>
        <p:txBody>
          <a:bodyPr wrap="square" rtlCol="0">
            <a:spAutoFit/>
          </a:bodyPr>
          <a:lstStyle/>
          <a:p>
            <a:r>
              <a:rPr lang="en-US"/>
              <a:t>Brazil</a:t>
            </a:r>
            <a:endParaRPr lang="en-US" dirty="0"/>
          </a:p>
        </p:txBody>
      </p:sp>
      <p:sp>
        <p:nvSpPr>
          <p:cNvPr id="48" name="TextBox 47">
            <a:extLst>
              <a:ext uri="{FF2B5EF4-FFF2-40B4-BE49-F238E27FC236}">
                <a16:creationId xmlns:a16="http://schemas.microsoft.com/office/drawing/2014/main" id="{51F6C9A1-2768-4A6E-83CB-B58753B1BE48}"/>
              </a:ext>
            </a:extLst>
          </p:cNvPr>
          <p:cNvSpPr txBox="1"/>
          <p:nvPr/>
        </p:nvSpPr>
        <p:spPr>
          <a:xfrm>
            <a:off x="10186426" y="3299848"/>
            <a:ext cx="1089891" cy="369332"/>
          </a:xfrm>
          <a:prstGeom prst="rect">
            <a:avLst/>
          </a:prstGeom>
          <a:noFill/>
        </p:spPr>
        <p:txBody>
          <a:bodyPr wrap="square" rtlCol="0">
            <a:spAutoFit/>
          </a:bodyPr>
          <a:lstStyle/>
          <a:p>
            <a:r>
              <a:rPr lang="en-US"/>
              <a:t>USA</a:t>
            </a:r>
            <a:endParaRPr lang="en-US" dirty="0"/>
          </a:p>
        </p:txBody>
      </p:sp>
      <p:pic>
        <p:nvPicPr>
          <p:cNvPr id="3" name="Picture 2">
            <a:extLst>
              <a:ext uri="{FF2B5EF4-FFF2-40B4-BE49-F238E27FC236}">
                <a16:creationId xmlns:a16="http://schemas.microsoft.com/office/drawing/2014/main" id="{483855AF-5050-4BC6-AE0C-9F3E144E6480}"/>
              </a:ext>
            </a:extLst>
          </p:cNvPr>
          <p:cNvPicPr>
            <a:picLocks noChangeAspect="1"/>
          </p:cNvPicPr>
          <p:nvPr/>
        </p:nvPicPr>
        <p:blipFill>
          <a:blip r:embed="rId5"/>
          <a:stretch>
            <a:fillRect/>
          </a:stretch>
        </p:blipFill>
        <p:spPr>
          <a:xfrm>
            <a:off x="9234388" y="3669172"/>
            <a:ext cx="2371043" cy="2251803"/>
          </a:xfrm>
          <a:prstGeom prst="rect">
            <a:avLst/>
          </a:prstGeom>
        </p:spPr>
      </p:pic>
      <p:pic>
        <p:nvPicPr>
          <p:cNvPr id="6" name="Picture 5">
            <a:extLst>
              <a:ext uri="{FF2B5EF4-FFF2-40B4-BE49-F238E27FC236}">
                <a16:creationId xmlns:a16="http://schemas.microsoft.com/office/drawing/2014/main" id="{7C33DD36-EAEE-49B9-BBCC-398D11A064F8}"/>
              </a:ext>
            </a:extLst>
          </p:cNvPr>
          <p:cNvPicPr>
            <a:picLocks noChangeAspect="1"/>
          </p:cNvPicPr>
          <p:nvPr/>
        </p:nvPicPr>
        <p:blipFill>
          <a:blip r:embed="rId6"/>
          <a:stretch>
            <a:fillRect/>
          </a:stretch>
        </p:blipFill>
        <p:spPr>
          <a:xfrm>
            <a:off x="6409844" y="754769"/>
            <a:ext cx="2376415" cy="2235825"/>
          </a:xfrm>
          <a:prstGeom prst="rect">
            <a:avLst/>
          </a:prstGeom>
        </p:spPr>
      </p:pic>
      <p:pic>
        <p:nvPicPr>
          <p:cNvPr id="7" name="Picture 6">
            <a:extLst>
              <a:ext uri="{FF2B5EF4-FFF2-40B4-BE49-F238E27FC236}">
                <a16:creationId xmlns:a16="http://schemas.microsoft.com/office/drawing/2014/main" id="{5D660B82-53FD-4271-BD9D-91A51DF4517E}"/>
              </a:ext>
            </a:extLst>
          </p:cNvPr>
          <p:cNvPicPr>
            <a:picLocks noChangeAspect="1"/>
          </p:cNvPicPr>
          <p:nvPr/>
        </p:nvPicPr>
        <p:blipFill>
          <a:blip r:embed="rId7"/>
          <a:stretch>
            <a:fillRect/>
          </a:stretch>
        </p:blipFill>
        <p:spPr>
          <a:xfrm>
            <a:off x="9280738" y="781881"/>
            <a:ext cx="2352955" cy="2208713"/>
          </a:xfrm>
          <a:prstGeom prst="rect">
            <a:avLst/>
          </a:prstGeom>
        </p:spPr>
      </p:pic>
      <p:pic>
        <p:nvPicPr>
          <p:cNvPr id="9" name="Picture 8">
            <a:extLst>
              <a:ext uri="{FF2B5EF4-FFF2-40B4-BE49-F238E27FC236}">
                <a16:creationId xmlns:a16="http://schemas.microsoft.com/office/drawing/2014/main" id="{95F79044-C46F-43B9-A645-7AC653BB6716}"/>
              </a:ext>
            </a:extLst>
          </p:cNvPr>
          <p:cNvPicPr>
            <a:picLocks noChangeAspect="1"/>
          </p:cNvPicPr>
          <p:nvPr/>
        </p:nvPicPr>
        <p:blipFill>
          <a:blip r:embed="rId8"/>
          <a:stretch>
            <a:fillRect/>
          </a:stretch>
        </p:blipFill>
        <p:spPr>
          <a:xfrm>
            <a:off x="6409844" y="3675705"/>
            <a:ext cx="2375805" cy="2238739"/>
          </a:xfrm>
          <a:prstGeom prst="rect">
            <a:avLst/>
          </a:prstGeom>
        </p:spPr>
      </p:pic>
    </p:spTree>
    <p:extLst>
      <p:ext uri="{BB962C8B-B14F-4D97-AF65-F5344CB8AC3E}">
        <p14:creationId xmlns:p14="http://schemas.microsoft.com/office/powerpoint/2010/main" val="694574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A395A46-1819-40A2-AEA7-F0FDA491C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3">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C2052-8BDE-4763-B43E-81DC2D67F029}"/>
              </a:ext>
            </a:extLst>
          </p:cNvPr>
          <p:cNvSpPr>
            <a:spLocks noGrp="1"/>
          </p:cNvSpPr>
          <p:nvPr>
            <p:ph type="title"/>
          </p:nvPr>
        </p:nvSpPr>
        <p:spPr>
          <a:xfrm>
            <a:off x="644893" y="484632"/>
            <a:ext cx="5168168" cy="1609344"/>
          </a:xfrm>
        </p:spPr>
        <p:txBody>
          <a:bodyPr>
            <a:normAutofit/>
          </a:bodyPr>
          <a:lstStyle/>
          <a:p>
            <a:r>
              <a:rPr lang="en-US" sz="4400" dirty="0"/>
              <a:t>Comparison of new cases and wind Speed</a:t>
            </a:r>
          </a:p>
        </p:txBody>
      </p:sp>
      <p:sp>
        <p:nvSpPr>
          <p:cNvPr id="13" name="Content Placeholder 12">
            <a:extLst>
              <a:ext uri="{FF2B5EF4-FFF2-40B4-BE49-F238E27FC236}">
                <a16:creationId xmlns:a16="http://schemas.microsoft.com/office/drawing/2014/main" id="{9067B457-9AF4-4A27-AC3D-3EC6837078AA}"/>
              </a:ext>
            </a:extLst>
          </p:cNvPr>
          <p:cNvSpPr>
            <a:spLocks noGrp="1"/>
          </p:cNvSpPr>
          <p:nvPr>
            <p:ph idx="1"/>
          </p:nvPr>
        </p:nvSpPr>
        <p:spPr>
          <a:xfrm>
            <a:off x="644893" y="2121408"/>
            <a:ext cx="5168168" cy="3759628"/>
          </a:xfrm>
        </p:spPr>
        <p:txBody>
          <a:bodyPr>
            <a:normAutofit/>
          </a:bodyPr>
          <a:lstStyle/>
          <a:p>
            <a:pPr marL="0" indent="0">
              <a:buNone/>
            </a:pPr>
            <a:endParaRPr lang="en-US" sz="1800" dirty="0"/>
          </a:p>
          <a:p>
            <a:pPr marL="0" indent="0">
              <a:buNone/>
            </a:pPr>
            <a:endParaRPr lang="en-US" sz="1800" dirty="0"/>
          </a:p>
          <a:p>
            <a:pPr lvl="1"/>
            <a:r>
              <a:rPr lang="en-US" sz="1600" dirty="0"/>
              <a:t>For all countries, the range of the wind speed falls between 2 and 5</a:t>
            </a:r>
          </a:p>
          <a:p>
            <a:pPr lvl="1"/>
            <a:r>
              <a:rPr lang="en-US" sz="1600" dirty="0"/>
              <a:t>With the data, it remains hard to see whether there is a direct or indirect relationship between new cases and wind speed</a:t>
            </a:r>
          </a:p>
          <a:p>
            <a:pPr marL="0" indent="0">
              <a:buNone/>
            </a:pPr>
            <a:endParaRPr lang="en-US" sz="1800" dirty="0"/>
          </a:p>
          <a:p>
            <a:pPr marL="0" indent="0">
              <a:buNone/>
            </a:pPr>
            <a:endParaRPr lang="en-US" sz="1800" dirty="0"/>
          </a:p>
        </p:txBody>
      </p:sp>
      <p:sp>
        <p:nvSpPr>
          <p:cNvPr id="18" name="Rectangle 17">
            <a:extLst>
              <a:ext uri="{FF2B5EF4-FFF2-40B4-BE49-F238E27FC236}">
                <a16:creationId xmlns:a16="http://schemas.microsoft.com/office/drawing/2014/main" id="{28073F59-0172-425F-9B05-99F9F925C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67BF2E-18B8-45B6-9AE8-D20F15008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BF3333D-A3D1-4EF9-9174-C837EDE24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C7AA4FB-6CE2-4D5C-8CE7-21E300B7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E4ED421E-D0CF-4B7D-B4F4-C3197B027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102D075B-0C27-429F-A2C1-CDBEC59B5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27">
              <a:extLst>
                <a:ext uri="{FF2B5EF4-FFF2-40B4-BE49-F238E27FC236}">
                  <a16:creationId xmlns:a16="http://schemas.microsoft.com/office/drawing/2014/main" id="{0A3F332B-27F0-4FA4-B1B3-E347DC440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0" name="TextBox 9">
            <a:extLst>
              <a:ext uri="{FF2B5EF4-FFF2-40B4-BE49-F238E27FC236}">
                <a16:creationId xmlns:a16="http://schemas.microsoft.com/office/drawing/2014/main" id="{C842A998-95B5-477A-B520-473E0A490EA8}"/>
              </a:ext>
            </a:extLst>
          </p:cNvPr>
          <p:cNvSpPr txBox="1"/>
          <p:nvPr/>
        </p:nvSpPr>
        <p:spPr>
          <a:xfrm>
            <a:off x="7211054" y="301490"/>
            <a:ext cx="1089891" cy="369332"/>
          </a:xfrm>
          <a:prstGeom prst="rect">
            <a:avLst/>
          </a:prstGeom>
          <a:noFill/>
        </p:spPr>
        <p:txBody>
          <a:bodyPr wrap="square" rtlCol="0">
            <a:spAutoFit/>
          </a:bodyPr>
          <a:lstStyle/>
          <a:p>
            <a:r>
              <a:rPr lang="en-US"/>
              <a:t>Mexico</a:t>
            </a:r>
            <a:endParaRPr lang="en-US" dirty="0"/>
          </a:p>
        </p:txBody>
      </p:sp>
      <p:sp>
        <p:nvSpPr>
          <p:cNvPr id="43" name="TextBox 42">
            <a:extLst>
              <a:ext uri="{FF2B5EF4-FFF2-40B4-BE49-F238E27FC236}">
                <a16:creationId xmlns:a16="http://schemas.microsoft.com/office/drawing/2014/main" id="{FA8390C4-5113-4044-82B4-895AB11EFEC9}"/>
              </a:ext>
            </a:extLst>
          </p:cNvPr>
          <p:cNvSpPr txBox="1"/>
          <p:nvPr/>
        </p:nvSpPr>
        <p:spPr>
          <a:xfrm>
            <a:off x="9958091" y="320923"/>
            <a:ext cx="1089891" cy="369332"/>
          </a:xfrm>
          <a:prstGeom prst="rect">
            <a:avLst/>
          </a:prstGeom>
          <a:noFill/>
        </p:spPr>
        <p:txBody>
          <a:bodyPr wrap="square" rtlCol="0">
            <a:spAutoFit/>
          </a:bodyPr>
          <a:lstStyle/>
          <a:p>
            <a:r>
              <a:rPr lang="en-US"/>
              <a:t>Canada</a:t>
            </a:r>
            <a:endParaRPr lang="en-US" dirty="0"/>
          </a:p>
        </p:txBody>
      </p:sp>
      <p:sp>
        <p:nvSpPr>
          <p:cNvPr id="47" name="TextBox 46">
            <a:extLst>
              <a:ext uri="{FF2B5EF4-FFF2-40B4-BE49-F238E27FC236}">
                <a16:creationId xmlns:a16="http://schemas.microsoft.com/office/drawing/2014/main" id="{FC5D85A9-FA2B-40D3-AD16-DDC3FD1630FE}"/>
              </a:ext>
            </a:extLst>
          </p:cNvPr>
          <p:cNvSpPr txBox="1"/>
          <p:nvPr/>
        </p:nvSpPr>
        <p:spPr>
          <a:xfrm>
            <a:off x="7351632" y="3270125"/>
            <a:ext cx="1089891" cy="369332"/>
          </a:xfrm>
          <a:prstGeom prst="rect">
            <a:avLst/>
          </a:prstGeom>
          <a:noFill/>
        </p:spPr>
        <p:txBody>
          <a:bodyPr wrap="square" rtlCol="0">
            <a:spAutoFit/>
          </a:bodyPr>
          <a:lstStyle/>
          <a:p>
            <a:r>
              <a:rPr lang="en-US"/>
              <a:t>Brazil</a:t>
            </a:r>
            <a:endParaRPr lang="en-US" dirty="0"/>
          </a:p>
        </p:txBody>
      </p:sp>
      <p:sp>
        <p:nvSpPr>
          <p:cNvPr id="48" name="TextBox 47">
            <a:extLst>
              <a:ext uri="{FF2B5EF4-FFF2-40B4-BE49-F238E27FC236}">
                <a16:creationId xmlns:a16="http://schemas.microsoft.com/office/drawing/2014/main" id="{51F6C9A1-2768-4A6E-83CB-B58753B1BE48}"/>
              </a:ext>
            </a:extLst>
          </p:cNvPr>
          <p:cNvSpPr txBox="1"/>
          <p:nvPr/>
        </p:nvSpPr>
        <p:spPr>
          <a:xfrm>
            <a:off x="10186426" y="3299848"/>
            <a:ext cx="1089891" cy="369332"/>
          </a:xfrm>
          <a:prstGeom prst="rect">
            <a:avLst/>
          </a:prstGeom>
          <a:noFill/>
        </p:spPr>
        <p:txBody>
          <a:bodyPr wrap="square" rtlCol="0">
            <a:spAutoFit/>
          </a:bodyPr>
          <a:lstStyle/>
          <a:p>
            <a:r>
              <a:rPr lang="en-US"/>
              <a:t>USA</a:t>
            </a:r>
            <a:endParaRPr lang="en-US" dirty="0"/>
          </a:p>
        </p:txBody>
      </p:sp>
      <p:pic>
        <p:nvPicPr>
          <p:cNvPr id="4" name="Picture 3">
            <a:extLst>
              <a:ext uri="{FF2B5EF4-FFF2-40B4-BE49-F238E27FC236}">
                <a16:creationId xmlns:a16="http://schemas.microsoft.com/office/drawing/2014/main" id="{45ACC8F5-9C72-4011-9491-3F6A199EC5EB}"/>
              </a:ext>
            </a:extLst>
          </p:cNvPr>
          <p:cNvPicPr>
            <a:picLocks noChangeAspect="1"/>
          </p:cNvPicPr>
          <p:nvPr/>
        </p:nvPicPr>
        <p:blipFill>
          <a:blip r:embed="rId5"/>
          <a:stretch>
            <a:fillRect/>
          </a:stretch>
        </p:blipFill>
        <p:spPr>
          <a:xfrm>
            <a:off x="6419160" y="3777941"/>
            <a:ext cx="2283561" cy="2143034"/>
          </a:xfrm>
          <a:prstGeom prst="rect">
            <a:avLst/>
          </a:prstGeom>
        </p:spPr>
      </p:pic>
      <p:pic>
        <p:nvPicPr>
          <p:cNvPr id="5" name="Picture 4">
            <a:extLst>
              <a:ext uri="{FF2B5EF4-FFF2-40B4-BE49-F238E27FC236}">
                <a16:creationId xmlns:a16="http://schemas.microsoft.com/office/drawing/2014/main" id="{59C0DCE7-0A50-4BFF-A1ED-A4BAD6C01E16}"/>
              </a:ext>
            </a:extLst>
          </p:cNvPr>
          <p:cNvPicPr>
            <a:picLocks noChangeAspect="1"/>
          </p:cNvPicPr>
          <p:nvPr/>
        </p:nvPicPr>
        <p:blipFill>
          <a:blip r:embed="rId6"/>
          <a:stretch>
            <a:fillRect/>
          </a:stretch>
        </p:blipFill>
        <p:spPr>
          <a:xfrm>
            <a:off x="6510227" y="809306"/>
            <a:ext cx="2283884" cy="2181288"/>
          </a:xfrm>
          <a:prstGeom prst="rect">
            <a:avLst/>
          </a:prstGeom>
        </p:spPr>
      </p:pic>
      <p:pic>
        <p:nvPicPr>
          <p:cNvPr id="8" name="Picture 7">
            <a:extLst>
              <a:ext uri="{FF2B5EF4-FFF2-40B4-BE49-F238E27FC236}">
                <a16:creationId xmlns:a16="http://schemas.microsoft.com/office/drawing/2014/main" id="{20DAAC2B-BA0F-41BC-B2C2-BFBECECCE0C0}"/>
              </a:ext>
            </a:extLst>
          </p:cNvPr>
          <p:cNvPicPr>
            <a:picLocks noChangeAspect="1"/>
          </p:cNvPicPr>
          <p:nvPr/>
        </p:nvPicPr>
        <p:blipFill>
          <a:blip r:embed="rId7"/>
          <a:stretch>
            <a:fillRect/>
          </a:stretch>
        </p:blipFill>
        <p:spPr>
          <a:xfrm>
            <a:off x="9297269" y="851937"/>
            <a:ext cx="2319893" cy="2189511"/>
          </a:xfrm>
          <a:prstGeom prst="rect">
            <a:avLst/>
          </a:prstGeom>
        </p:spPr>
      </p:pic>
      <p:pic>
        <p:nvPicPr>
          <p:cNvPr id="11" name="Picture 10">
            <a:extLst>
              <a:ext uri="{FF2B5EF4-FFF2-40B4-BE49-F238E27FC236}">
                <a16:creationId xmlns:a16="http://schemas.microsoft.com/office/drawing/2014/main" id="{9320E9FC-2149-42CA-B387-4B4639CECA26}"/>
              </a:ext>
            </a:extLst>
          </p:cNvPr>
          <p:cNvPicPr>
            <a:picLocks noChangeAspect="1"/>
          </p:cNvPicPr>
          <p:nvPr/>
        </p:nvPicPr>
        <p:blipFill>
          <a:blip r:embed="rId8"/>
          <a:stretch>
            <a:fillRect/>
          </a:stretch>
        </p:blipFill>
        <p:spPr>
          <a:xfrm>
            <a:off x="9255866" y="3731411"/>
            <a:ext cx="2328087" cy="2189564"/>
          </a:xfrm>
          <a:prstGeom prst="rect">
            <a:avLst/>
          </a:prstGeom>
        </p:spPr>
      </p:pic>
    </p:spTree>
    <p:extLst>
      <p:ext uri="{BB962C8B-B14F-4D97-AF65-F5344CB8AC3E}">
        <p14:creationId xmlns:p14="http://schemas.microsoft.com/office/powerpoint/2010/main" val="3815414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What is coronavirus? COVID-19 explained - CNN">
            <a:extLst>
              <a:ext uri="{FF2B5EF4-FFF2-40B4-BE49-F238E27FC236}">
                <a16:creationId xmlns:a16="http://schemas.microsoft.com/office/drawing/2014/main" id="{FD8CCE58-ED46-4135-8AA7-86989BC5C0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A92626-3C8E-4647-9FD1-16A9DE7AB69C}"/>
              </a:ext>
            </a:extLst>
          </p:cNvPr>
          <p:cNvSpPr>
            <a:spLocks noGrp="1"/>
          </p:cNvSpPr>
          <p:nvPr>
            <p:ph type="ctrTitle"/>
          </p:nvPr>
        </p:nvSpPr>
        <p:spPr>
          <a:xfrm>
            <a:off x="1051560" y="1432223"/>
            <a:ext cx="9966960" cy="3035808"/>
          </a:xfrm>
        </p:spPr>
        <p:txBody>
          <a:bodyPr anchor="b">
            <a:normAutofit/>
          </a:bodyPr>
          <a:lstStyle/>
          <a:p>
            <a:r>
              <a:rPr lang="en-CA" dirty="0">
                <a:solidFill>
                  <a:srgbClr val="FFFFFF"/>
                </a:solidFill>
              </a:rPr>
              <a:t>Analysis and insights</a:t>
            </a:r>
            <a:endParaRPr lang="en-US" dirty="0">
              <a:solidFill>
                <a:srgbClr val="FFFFFF"/>
              </a:solidFill>
            </a:endParaRPr>
          </a:p>
        </p:txBody>
      </p:sp>
    </p:spTree>
    <p:extLst>
      <p:ext uri="{BB962C8B-B14F-4D97-AF65-F5344CB8AC3E}">
        <p14:creationId xmlns:p14="http://schemas.microsoft.com/office/powerpoint/2010/main" val="779834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B104B3AE-4D4E-4946-84E3-1C664A33F746}"/>
              </a:ext>
            </a:extLst>
          </p:cNvPr>
          <p:cNvSpPr>
            <a:spLocks noGrp="1"/>
          </p:cNvSpPr>
          <p:nvPr>
            <p:ph type="title"/>
          </p:nvPr>
        </p:nvSpPr>
        <p:spPr>
          <a:xfrm>
            <a:off x="643468" y="643466"/>
            <a:ext cx="3686312" cy="5528734"/>
          </a:xfrm>
        </p:spPr>
        <p:txBody>
          <a:bodyPr>
            <a:normAutofit/>
          </a:bodyPr>
          <a:lstStyle/>
          <a:p>
            <a:pPr algn="r"/>
            <a:r>
              <a:rPr lang="en-CA" sz="4800">
                <a:solidFill>
                  <a:srgbClr val="FFFFFF"/>
                </a:solidFill>
              </a:rPr>
              <a:t>Analysis and INsights</a:t>
            </a:r>
            <a:endParaRPr lang="en-US" sz="4800">
              <a:solidFill>
                <a:srgbClr val="FFFFFF"/>
              </a:solidFill>
            </a:endParaRPr>
          </a:p>
        </p:txBody>
      </p:sp>
      <p:sp>
        <p:nvSpPr>
          <p:cNvPr id="3" name="Content Placeholder 2">
            <a:extLst>
              <a:ext uri="{FF2B5EF4-FFF2-40B4-BE49-F238E27FC236}">
                <a16:creationId xmlns:a16="http://schemas.microsoft.com/office/drawing/2014/main" id="{1CEC9A01-DCE7-42A2-9F33-8E5E3254582A}"/>
              </a:ext>
            </a:extLst>
          </p:cNvPr>
          <p:cNvSpPr>
            <a:spLocks noGrp="1"/>
          </p:cNvSpPr>
          <p:nvPr>
            <p:ph idx="1"/>
          </p:nvPr>
        </p:nvSpPr>
        <p:spPr>
          <a:xfrm>
            <a:off x="5053780" y="599768"/>
            <a:ext cx="6074467" cy="5572432"/>
          </a:xfrm>
        </p:spPr>
        <p:txBody>
          <a:bodyPr anchor="ctr">
            <a:normAutofit/>
          </a:bodyPr>
          <a:lstStyle/>
          <a:p>
            <a:r>
              <a:rPr lang="en-CA" dirty="0"/>
              <a:t>After the first part of the study, we can observe a correlation between increase in cases with the exposure to air pollution and the weather</a:t>
            </a:r>
          </a:p>
          <a:p>
            <a:r>
              <a:rPr lang="en-CA" dirty="0"/>
              <a:t>As this studies mainly focused on Canada, Brazil, USA and Mexico, further studies will need to expand for other countries </a:t>
            </a:r>
          </a:p>
          <a:p>
            <a:r>
              <a:rPr lang="en-CA" dirty="0"/>
              <a:t>In addition, more factors needed to be considered in the study aside air pollutants and weather</a:t>
            </a:r>
          </a:p>
          <a:p>
            <a:r>
              <a:rPr lang="en-CA" dirty="0"/>
              <a:t>Until now, with the data collected so far, the study remains non-conclusive</a:t>
            </a:r>
          </a:p>
          <a:p>
            <a:endParaRPr lang="en-CA" dirty="0"/>
          </a:p>
          <a:p>
            <a:endParaRPr lang="en-US" dirty="0"/>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894514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2B017-8DCE-4EF2-9215-2CB02C669470}"/>
              </a:ext>
            </a:extLst>
          </p:cNvPr>
          <p:cNvSpPr>
            <a:spLocks noGrp="1"/>
          </p:cNvSpPr>
          <p:nvPr>
            <p:ph type="title"/>
          </p:nvPr>
        </p:nvSpPr>
        <p:spPr>
          <a:xfrm>
            <a:off x="6400800" y="484632"/>
            <a:ext cx="5299586" cy="1609344"/>
          </a:xfrm>
          <a:ln>
            <a:noFill/>
          </a:ln>
        </p:spPr>
        <p:txBody>
          <a:bodyPr>
            <a:normAutofit/>
          </a:bodyPr>
          <a:lstStyle/>
          <a:p>
            <a:r>
              <a:rPr lang="en-US" sz="4000"/>
              <a:t>Introduction</a:t>
            </a:r>
          </a:p>
        </p:txBody>
      </p:sp>
      <p:pic>
        <p:nvPicPr>
          <p:cNvPr id="2050" name="Picture 2" descr="Explaining the coronavirus – Brighter World">
            <a:extLst>
              <a:ext uri="{FF2B5EF4-FFF2-40B4-BE49-F238E27FC236}">
                <a16:creationId xmlns:a16="http://schemas.microsoft.com/office/drawing/2014/main" id="{FEA930DF-09DC-4B2E-BCA6-DC0BF5CD2C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490" r="22099" b="1"/>
          <a:stretch/>
        </p:blipFill>
        <p:spPr bwMode="auto">
          <a:xfrm>
            <a:off x="1" y="10"/>
            <a:ext cx="6066502" cy="685798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6CADFFD-4AB3-4C21-8F30-FBF1CB80FE17}"/>
              </a:ext>
            </a:extLst>
          </p:cNvPr>
          <p:cNvSpPr>
            <a:spLocks noGrp="1"/>
          </p:cNvSpPr>
          <p:nvPr>
            <p:ph idx="1"/>
          </p:nvPr>
        </p:nvSpPr>
        <p:spPr>
          <a:xfrm>
            <a:off x="6400799" y="2121408"/>
            <a:ext cx="5299585" cy="4050792"/>
          </a:xfrm>
        </p:spPr>
        <p:txBody>
          <a:bodyPr>
            <a:normAutofit fontScale="92500" lnSpcReduction="20000"/>
          </a:bodyPr>
          <a:lstStyle/>
          <a:p>
            <a:r>
              <a:rPr lang="en-US" sz="1700" dirty="0"/>
              <a:t>The global Coronavirus cases has now passed over 13 millions and deaths already reaching over half a million. In order to slow the spread of the disease, we need to understand why some countries’ cases rise faster than others.</a:t>
            </a:r>
          </a:p>
          <a:p>
            <a:endParaRPr lang="en-US" sz="1700" dirty="0"/>
          </a:p>
          <a:p>
            <a:r>
              <a:rPr lang="en-US" sz="1700" dirty="0"/>
              <a:t>According to this research, one of the factors that could explain partially is the atmospheric pollution and the weather. </a:t>
            </a:r>
          </a:p>
          <a:p>
            <a:endParaRPr lang="en-US" sz="1700" dirty="0"/>
          </a:p>
          <a:p>
            <a:r>
              <a:rPr lang="en-US" sz="1700" dirty="0"/>
              <a:t>The current study is mainly focused on understanding the relationship between the daily increase of new cases and each of the different pollutants in the atmosphere. Additional study include the understanding of the relation between the cases and the meteorological data (humidity level, temperate, atmospheric pressure, wind speed and gust).</a:t>
            </a:r>
          </a:p>
        </p:txBody>
      </p:sp>
      <p:grpSp>
        <p:nvGrpSpPr>
          <p:cNvPr id="141" name="Group 140">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2" name="Oval 141">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3" name="Oval 142">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85826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342FF0-A146-4925-BE63-DCDC501A9674}"/>
              </a:ext>
            </a:extLst>
          </p:cNvPr>
          <p:cNvSpPr>
            <a:spLocks noGrp="1"/>
          </p:cNvSpPr>
          <p:nvPr>
            <p:ph type="title"/>
          </p:nvPr>
        </p:nvSpPr>
        <p:spPr>
          <a:xfrm>
            <a:off x="6550924" y="685800"/>
            <a:ext cx="4920019" cy="2021553"/>
          </a:xfrm>
        </p:spPr>
        <p:txBody>
          <a:bodyPr>
            <a:normAutofit/>
          </a:bodyPr>
          <a:lstStyle/>
          <a:p>
            <a:r>
              <a:rPr lang="en-US">
                <a:solidFill>
                  <a:schemeClr val="tx1"/>
                </a:solidFill>
              </a:rPr>
              <a:t>References</a:t>
            </a:r>
          </a:p>
        </p:txBody>
      </p:sp>
      <p:sp>
        <p:nvSpPr>
          <p:cNvPr id="20" name="Freeform: Shape 19">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46C71FA8-7540-4485-85FB-371D2EA70734}"/>
              </a:ext>
            </a:extLst>
          </p:cNvPr>
          <p:cNvPicPr>
            <a:picLocks noChangeAspect="1"/>
          </p:cNvPicPr>
          <p:nvPr/>
        </p:nvPicPr>
        <p:blipFill rotWithShape="1">
          <a:blip r:embed="rId2"/>
          <a:srcRect l="32374" r="962"/>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3" name="Content Placeholder 2">
            <a:extLst>
              <a:ext uri="{FF2B5EF4-FFF2-40B4-BE49-F238E27FC236}">
                <a16:creationId xmlns:a16="http://schemas.microsoft.com/office/drawing/2014/main" id="{C7C136DA-CF15-4534-8B4E-7022872BB702}"/>
              </a:ext>
            </a:extLst>
          </p:cNvPr>
          <p:cNvSpPr>
            <a:spLocks noGrp="1"/>
          </p:cNvSpPr>
          <p:nvPr>
            <p:ph idx="1"/>
          </p:nvPr>
        </p:nvSpPr>
        <p:spPr>
          <a:xfrm>
            <a:off x="6550924" y="2927444"/>
            <a:ext cx="4920019" cy="3244755"/>
          </a:xfrm>
        </p:spPr>
        <p:txBody>
          <a:bodyPr>
            <a:normAutofit/>
          </a:bodyPr>
          <a:lstStyle/>
          <a:p>
            <a:r>
              <a:rPr lang="en-US" i="1" dirty="0"/>
              <a:t>World Air Quality project </a:t>
            </a:r>
          </a:p>
          <a:p>
            <a:pPr lvl="1"/>
            <a:r>
              <a:rPr lang="en-US" dirty="0">
                <a:hlinkClick r:id="rId3"/>
              </a:rPr>
              <a:t>https://aqicn.org/data-platform/covid19/</a:t>
            </a:r>
            <a:endParaRPr lang="en-US" i="1" dirty="0"/>
          </a:p>
          <a:p>
            <a:endParaRPr lang="en-US" i="1" dirty="0"/>
          </a:p>
          <a:p>
            <a:r>
              <a:rPr lang="en-US" i="1" dirty="0"/>
              <a:t>Our World in Data</a:t>
            </a:r>
          </a:p>
          <a:p>
            <a:pPr lvl="1"/>
            <a:r>
              <a:rPr lang="en-US" dirty="0">
                <a:hlinkClick r:id="rId4"/>
              </a:rPr>
              <a:t>https://ourworldindata.org/coronavirus</a:t>
            </a:r>
            <a:endParaRPr lang="en-US" dirty="0"/>
          </a:p>
        </p:txBody>
      </p:sp>
    </p:spTree>
    <p:extLst>
      <p:ext uri="{BB962C8B-B14F-4D97-AF65-F5344CB8AC3E}">
        <p14:creationId xmlns:p14="http://schemas.microsoft.com/office/powerpoint/2010/main" val="256559064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5C57-6F77-429E-87DC-F90891509DE8}"/>
              </a:ext>
            </a:extLst>
          </p:cNvPr>
          <p:cNvSpPr>
            <a:spLocks noGrp="1"/>
          </p:cNvSpPr>
          <p:nvPr>
            <p:ph type="title"/>
          </p:nvPr>
        </p:nvSpPr>
        <p:spPr>
          <a:xfrm>
            <a:off x="1069848" y="798394"/>
            <a:ext cx="4730451" cy="1637730"/>
          </a:xfrm>
        </p:spPr>
        <p:txBody>
          <a:bodyPr>
            <a:normAutofit/>
          </a:bodyPr>
          <a:lstStyle/>
          <a:p>
            <a:r>
              <a:rPr lang="en-US" sz="4000" dirty="0"/>
              <a:t>Overview of the study</a:t>
            </a:r>
          </a:p>
        </p:txBody>
      </p:sp>
      <p:sp>
        <p:nvSpPr>
          <p:cNvPr id="3" name="Content Placeholder 2">
            <a:extLst>
              <a:ext uri="{FF2B5EF4-FFF2-40B4-BE49-F238E27FC236}">
                <a16:creationId xmlns:a16="http://schemas.microsoft.com/office/drawing/2014/main" id="{B86B5A37-3935-42ED-BBF2-973B8A0BDC7B}"/>
              </a:ext>
            </a:extLst>
          </p:cNvPr>
          <p:cNvSpPr>
            <a:spLocks noGrp="1"/>
          </p:cNvSpPr>
          <p:nvPr>
            <p:ph idx="1"/>
          </p:nvPr>
        </p:nvSpPr>
        <p:spPr>
          <a:xfrm>
            <a:off x="1069848" y="2578608"/>
            <a:ext cx="4730451" cy="3593592"/>
          </a:xfrm>
        </p:spPr>
        <p:txBody>
          <a:bodyPr>
            <a:normAutofit/>
          </a:bodyPr>
          <a:lstStyle/>
          <a:p>
            <a:r>
              <a:rPr lang="en-US" sz="1700" dirty="0"/>
              <a:t>For this first part of the project, the focus is the study of cases in Canada, Brazil, United States and Mexico. </a:t>
            </a:r>
          </a:p>
          <a:p>
            <a:endParaRPr lang="en-US" sz="1700" dirty="0"/>
          </a:p>
          <a:p>
            <a:r>
              <a:rPr lang="en-US" sz="1700" dirty="0"/>
              <a:t>Data from the </a:t>
            </a:r>
            <a:r>
              <a:rPr lang="en-US" sz="1700" i="1" dirty="0"/>
              <a:t>World Air Quality project </a:t>
            </a:r>
            <a:r>
              <a:rPr lang="en-US" sz="1700" dirty="0"/>
              <a:t>and </a:t>
            </a:r>
            <a:r>
              <a:rPr lang="en-US" sz="1700" i="1" dirty="0"/>
              <a:t>Our World in Data </a:t>
            </a:r>
            <a:r>
              <a:rPr lang="en-US" sz="1700" dirty="0"/>
              <a:t>are used in this study. </a:t>
            </a:r>
          </a:p>
          <a:p>
            <a:pPr marL="0" indent="0">
              <a:buNone/>
            </a:pPr>
            <a:endParaRPr lang="en-US" sz="1700" dirty="0"/>
          </a:p>
          <a:p>
            <a:r>
              <a:rPr lang="en-US" sz="1700" dirty="0"/>
              <a:t>Note that the data used in this project are not fully verified or validated. These data may be subjected to change, error and correction. </a:t>
            </a:r>
          </a:p>
        </p:txBody>
      </p:sp>
      <p:pic>
        <p:nvPicPr>
          <p:cNvPr id="3074" name="Picture 2" descr="Explaining the coronavirus – Brighter World">
            <a:extLst>
              <a:ext uri="{FF2B5EF4-FFF2-40B4-BE49-F238E27FC236}">
                <a16:creationId xmlns:a16="http://schemas.microsoft.com/office/drawing/2014/main" id="{4BF9930A-21F8-49DC-8540-86A0FDD32F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570" r="21184" b="1"/>
          <a:stretch/>
        </p:blipFill>
        <p:spPr bwMode="auto">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extLst>
            <a:ext uri="{909E8E84-426E-40DD-AFC4-6F175D3DCCD1}">
              <a14:hiddenFill xmlns:a14="http://schemas.microsoft.com/office/drawing/2010/main">
                <a:solidFill>
                  <a:srgbClr val="FFFFFF"/>
                </a:solidFill>
              </a14:hiddenFill>
            </a:ext>
          </a:extLst>
        </p:spPr>
      </p:pic>
      <p:sp>
        <p:nvSpPr>
          <p:cNvPr id="73" name="Freeform: Shape 72">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8692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03701B-DBFA-43E6-9391-1E6F3EA8345E}"/>
              </a:ext>
            </a:extLst>
          </p:cNvPr>
          <p:cNvSpPr>
            <a:spLocks noGrp="1"/>
          </p:cNvSpPr>
          <p:nvPr>
            <p:ph type="title"/>
          </p:nvPr>
        </p:nvSpPr>
        <p:spPr>
          <a:xfrm>
            <a:off x="8479777" y="639763"/>
            <a:ext cx="3046073" cy="5177377"/>
          </a:xfrm>
          <a:ln>
            <a:noFill/>
          </a:ln>
        </p:spPr>
        <p:txBody>
          <a:bodyPr>
            <a:normAutofit/>
          </a:bodyPr>
          <a:lstStyle/>
          <a:p>
            <a:r>
              <a:rPr lang="en-US" sz="4000" dirty="0"/>
              <a:t>Understanding Air Pollutants</a:t>
            </a:r>
          </a:p>
        </p:txBody>
      </p:sp>
      <p:grpSp>
        <p:nvGrpSpPr>
          <p:cNvPr id="11" name="Group 10">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D4C2081C-6F24-46C3-B08E-DBC1D9F6E91A}"/>
              </a:ext>
            </a:extLst>
          </p:cNvPr>
          <p:cNvGraphicFramePr>
            <a:graphicFrameLocks noGrp="1"/>
          </p:cNvGraphicFramePr>
          <p:nvPr>
            <p:ph idx="1"/>
            <p:extLst>
              <p:ext uri="{D42A27DB-BD31-4B8C-83A1-F6EECF244321}">
                <p14:modId xmlns:p14="http://schemas.microsoft.com/office/powerpoint/2010/main" val="377018571"/>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953751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E685F645-5319-46A2-BDAE-2AAF72856730}"/>
              </a:ext>
            </a:extLst>
          </p:cNvPr>
          <p:cNvSpPr>
            <a:spLocks noGrp="1"/>
          </p:cNvSpPr>
          <p:nvPr>
            <p:ph type="title"/>
          </p:nvPr>
        </p:nvSpPr>
        <p:spPr>
          <a:xfrm>
            <a:off x="1490145" y="2376862"/>
            <a:ext cx="2640646" cy="2104273"/>
          </a:xfrm>
          <a:noFill/>
        </p:spPr>
        <p:txBody>
          <a:bodyPr>
            <a:normAutofit/>
          </a:bodyPr>
          <a:lstStyle/>
          <a:p>
            <a:pPr algn="ctr"/>
            <a:r>
              <a:rPr lang="en-US" sz="3000" dirty="0">
                <a:solidFill>
                  <a:srgbClr val="FFFFFF"/>
                </a:solidFill>
              </a:rPr>
              <a:t>Key Notes</a:t>
            </a: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B5F1635-0378-4198-A1B2-97C3B586CAC6}"/>
              </a:ext>
            </a:extLst>
          </p:cNvPr>
          <p:cNvSpPr>
            <a:spLocks noGrp="1"/>
          </p:cNvSpPr>
          <p:nvPr>
            <p:ph idx="1"/>
          </p:nvPr>
        </p:nvSpPr>
        <p:spPr>
          <a:xfrm>
            <a:off x="6081089" y="725394"/>
            <a:ext cx="5142658" cy="5407212"/>
          </a:xfrm>
        </p:spPr>
        <p:txBody>
          <a:bodyPr anchor="ctr">
            <a:normAutofit fontScale="92500" lnSpcReduction="10000"/>
          </a:bodyPr>
          <a:lstStyle/>
          <a:p>
            <a:r>
              <a:rPr lang="en-US" dirty="0"/>
              <a:t>In order to perform the analysis, the study is using the median of the pollutants level daily from the </a:t>
            </a:r>
            <a:r>
              <a:rPr lang="en-US" i="1" dirty="0"/>
              <a:t>World Air Quality project </a:t>
            </a:r>
            <a:r>
              <a:rPr lang="en-US" dirty="0"/>
              <a:t>dataset</a:t>
            </a:r>
          </a:p>
          <a:p>
            <a:endParaRPr lang="en-US" dirty="0"/>
          </a:p>
          <a:p>
            <a:r>
              <a:rPr lang="en-US" dirty="0"/>
              <a:t>Since different regions in the country have different level of pollutants, the average is done in order to get the pollutant level of the country daily to compare with the country new daily cases</a:t>
            </a:r>
          </a:p>
          <a:p>
            <a:endParaRPr lang="en-US" dirty="0"/>
          </a:p>
          <a:p>
            <a:r>
              <a:rPr lang="en-US" dirty="0"/>
              <a:t>Note that biases can happen in this study and the main goal is to observe if there is any relationship between the daily increase of new cases and each of the different pollutants in the atmosphere and the meteorological data (humidity level, temperate, atmospheric pressure, wind speed and gust)</a:t>
            </a:r>
          </a:p>
        </p:txBody>
      </p:sp>
    </p:spTree>
    <p:extLst>
      <p:ext uri="{BB962C8B-B14F-4D97-AF65-F5344CB8AC3E}">
        <p14:creationId xmlns:p14="http://schemas.microsoft.com/office/powerpoint/2010/main" val="453232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Coronavirus FAQ | COVID-19 - Consumer Reports">
            <a:extLst>
              <a:ext uri="{FF2B5EF4-FFF2-40B4-BE49-F238E27FC236}">
                <a16:creationId xmlns:a16="http://schemas.microsoft.com/office/drawing/2014/main" id="{46423B1B-CF59-4D67-8266-C7FAF8E312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91" t="9091"/>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55BE2824-A619-43D4-8CEE-814E76EAC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blipFill dpi="0" rotWithShape="1">
            <a:blip r:embed="rId3">
              <a:alphaModFix amt="17000"/>
              <a:duotone>
                <a:schemeClr val="accent1">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tile tx="0" ty="-254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0" name="Rectangle 74">
            <a:extLst>
              <a:ext uri="{FF2B5EF4-FFF2-40B4-BE49-F238E27FC236}">
                <a16:creationId xmlns:a16="http://schemas.microsoft.com/office/drawing/2014/main" id="{7F757314-8028-429F-A691-15514DF11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531684"/>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6">
            <a:extLst>
              <a:ext uri="{FF2B5EF4-FFF2-40B4-BE49-F238E27FC236}">
                <a16:creationId xmlns:a16="http://schemas.microsoft.com/office/drawing/2014/main" id="{CCFB0F09-9A6D-4393-94DE-D19BB32FF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669517"/>
            <a:ext cx="10222992" cy="2743200"/>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2" name="Rectangle 78">
            <a:extLst>
              <a:ext uri="{FF2B5EF4-FFF2-40B4-BE49-F238E27FC236}">
                <a16:creationId xmlns:a16="http://schemas.microsoft.com/office/drawing/2014/main" id="{C1A8FF86-3729-44D9-9029-E0816A7E2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484434"/>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A924F705-30C0-4ED8-9364-62609FAD44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5253661"/>
            <a:ext cx="1080904" cy="1080902"/>
            <a:chOff x="9685338" y="4460675"/>
            <a:chExt cx="1080904" cy="1080902"/>
          </a:xfrm>
        </p:grpSpPr>
        <p:sp>
          <p:nvSpPr>
            <p:cNvPr id="82" name="Oval 81">
              <a:extLst>
                <a:ext uri="{FF2B5EF4-FFF2-40B4-BE49-F238E27FC236}">
                  <a16:creationId xmlns:a16="http://schemas.microsoft.com/office/drawing/2014/main" id="{2011EC6B-5921-4E83-802A-C8EDBFF94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6">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3" name="Oval 82">
              <a:extLst>
                <a:ext uri="{FF2B5EF4-FFF2-40B4-BE49-F238E27FC236}">
                  <a16:creationId xmlns:a16="http://schemas.microsoft.com/office/drawing/2014/main" id="{A6591F3A-6CC6-475E-B681-19B2E17DC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BC93406C-740E-4C7C-ABB6-C426B5B8FBC7}"/>
              </a:ext>
            </a:extLst>
          </p:cNvPr>
          <p:cNvSpPr>
            <a:spLocks noGrp="1"/>
          </p:cNvSpPr>
          <p:nvPr>
            <p:ph type="ctrTitle"/>
          </p:nvPr>
        </p:nvSpPr>
        <p:spPr>
          <a:xfrm>
            <a:off x="1051560" y="2612367"/>
            <a:ext cx="9966960" cy="3017156"/>
          </a:xfrm>
        </p:spPr>
        <p:txBody>
          <a:bodyPr>
            <a:normAutofit/>
          </a:bodyPr>
          <a:lstStyle/>
          <a:p>
            <a:r>
              <a:rPr lang="en-CA" sz="6000" dirty="0"/>
              <a:t>Understanding the relationship between new cases and the atmospheric pollutants</a:t>
            </a:r>
            <a:endParaRPr lang="en-US" sz="6000" dirty="0"/>
          </a:p>
        </p:txBody>
      </p:sp>
    </p:spTree>
    <p:extLst>
      <p:ext uri="{BB962C8B-B14F-4D97-AF65-F5344CB8AC3E}">
        <p14:creationId xmlns:p14="http://schemas.microsoft.com/office/powerpoint/2010/main" val="3656006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9A395A46-1819-40A2-AEA7-F0FDA491C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C2052-8BDE-4763-B43E-81DC2D67F029}"/>
              </a:ext>
            </a:extLst>
          </p:cNvPr>
          <p:cNvSpPr>
            <a:spLocks noGrp="1"/>
          </p:cNvSpPr>
          <p:nvPr>
            <p:ph type="title"/>
          </p:nvPr>
        </p:nvSpPr>
        <p:spPr>
          <a:xfrm>
            <a:off x="644893" y="484632"/>
            <a:ext cx="5168168" cy="1609344"/>
          </a:xfrm>
        </p:spPr>
        <p:txBody>
          <a:bodyPr>
            <a:normAutofit/>
          </a:bodyPr>
          <a:lstStyle/>
          <a:p>
            <a:r>
              <a:rPr lang="en-US" sz="4400"/>
              <a:t>Comparison of new cases and CO Emission</a:t>
            </a:r>
          </a:p>
        </p:txBody>
      </p:sp>
      <p:sp>
        <p:nvSpPr>
          <p:cNvPr id="13" name="Content Placeholder 12">
            <a:extLst>
              <a:ext uri="{FF2B5EF4-FFF2-40B4-BE49-F238E27FC236}">
                <a16:creationId xmlns:a16="http://schemas.microsoft.com/office/drawing/2014/main" id="{9067B457-9AF4-4A27-AC3D-3EC6837078AA}"/>
              </a:ext>
            </a:extLst>
          </p:cNvPr>
          <p:cNvSpPr>
            <a:spLocks noGrp="1"/>
          </p:cNvSpPr>
          <p:nvPr>
            <p:ph idx="1"/>
          </p:nvPr>
        </p:nvSpPr>
        <p:spPr>
          <a:xfrm>
            <a:off x="644893" y="2121408"/>
            <a:ext cx="5168168" cy="3759628"/>
          </a:xfrm>
        </p:spPr>
        <p:txBody>
          <a:bodyPr>
            <a:normAutofit/>
          </a:bodyPr>
          <a:lstStyle/>
          <a:p>
            <a:pPr marL="0" indent="0">
              <a:buNone/>
            </a:pPr>
            <a:endParaRPr lang="en-US" sz="1700" dirty="0"/>
          </a:p>
          <a:p>
            <a:pPr lvl="1"/>
            <a:r>
              <a:rPr lang="en-US" sz="1700" dirty="0"/>
              <a:t>The level of CO emission in Mexico is around 10-15, which is the highest compared to other 3 countries</a:t>
            </a:r>
          </a:p>
          <a:p>
            <a:pPr lvl="1"/>
            <a:r>
              <a:rPr lang="en-US" sz="1700" dirty="0"/>
              <a:t>Canada’s level of CO emission is much lower (ranging between 1 and 2)</a:t>
            </a:r>
          </a:p>
          <a:p>
            <a:pPr lvl="1"/>
            <a:r>
              <a:rPr lang="en-US" sz="1700" dirty="0"/>
              <a:t>In USA, the level is between 2-4. Notice there is a huge cluster of new cases in the range of 30k with CO emission level ranging 3.5-4</a:t>
            </a:r>
          </a:p>
          <a:p>
            <a:pPr lvl="1"/>
            <a:r>
              <a:rPr lang="en-US" sz="1700" dirty="0"/>
              <a:t>In Brazil, the range varies widely from 1 to 7 and you can observe a direct relationship with the daily new cases</a:t>
            </a:r>
          </a:p>
          <a:p>
            <a:pPr marL="0" indent="0">
              <a:buNone/>
            </a:pPr>
            <a:endParaRPr lang="en-US" sz="1700" dirty="0"/>
          </a:p>
          <a:p>
            <a:pPr marL="0" indent="0">
              <a:buNone/>
            </a:pPr>
            <a:endParaRPr lang="en-US" sz="1700" dirty="0"/>
          </a:p>
        </p:txBody>
      </p:sp>
      <p:sp>
        <p:nvSpPr>
          <p:cNvPr id="55" name="Rectangle 54">
            <a:extLst>
              <a:ext uri="{FF2B5EF4-FFF2-40B4-BE49-F238E27FC236}">
                <a16:creationId xmlns:a16="http://schemas.microsoft.com/office/drawing/2014/main" id="{28073F59-0172-425F-9B05-99F9F925C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291D81E-87F8-44D7-9521-47D6576FCCBA}"/>
              </a:ext>
            </a:extLst>
          </p:cNvPr>
          <p:cNvPicPr>
            <a:picLocks noChangeAspect="1"/>
          </p:cNvPicPr>
          <p:nvPr/>
        </p:nvPicPr>
        <p:blipFill>
          <a:blip r:embed="rId3"/>
          <a:stretch>
            <a:fillRect/>
          </a:stretch>
        </p:blipFill>
        <p:spPr>
          <a:xfrm>
            <a:off x="6441336" y="610456"/>
            <a:ext cx="2313432" cy="2232461"/>
          </a:xfrm>
          <a:prstGeom prst="rect">
            <a:avLst/>
          </a:prstGeom>
        </p:spPr>
      </p:pic>
      <p:sp>
        <p:nvSpPr>
          <p:cNvPr id="57" name="Rectangle 56">
            <a:extLst>
              <a:ext uri="{FF2B5EF4-FFF2-40B4-BE49-F238E27FC236}">
                <a16:creationId xmlns:a16="http://schemas.microsoft.com/office/drawing/2014/main" id="{7367BF2E-18B8-45B6-9AE8-D20F15008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8FE9E9C-56BB-4089-8EE7-D9AB25663BCB}"/>
              </a:ext>
            </a:extLst>
          </p:cNvPr>
          <p:cNvPicPr>
            <a:picLocks noChangeAspect="1"/>
          </p:cNvPicPr>
          <p:nvPr/>
        </p:nvPicPr>
        <p:blipFill>
          <a:blip r:embed="rId4"/>
          <a:stretch>
            <a:fillRect/>
          </a:stretch>
        </p:blipFill>
        <p:spPr>
          <a:xfrm>
            <a:off x="9263194" y="624915"/>
            <a:ext cx="2313432" cy="2203544"/>
          </a:xfrm>
          <a:prstGeom prst="rect">
            <a:avLst/>
          </a:prstGeom>
        </p:spPr>
      </p:pic>
      <p:sp>
        <p:nvSpPr>
          <p:cNvPr id="59" name="Rectangle 58">
            <a:extLst>
              <a:ext uri="{FF2B5EF4-FFF2-40B4-BE49-F238E27FC236}">
                <a16:creationId xmlns:a16="http://schemas.microsoft.com/office/drawing/2014/main" id="{2BF3333D-A3D1-4EF9-9174-C837EDE24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5FEFC8EB-33DB-4C67-BC79-57A24D77CE6A}"/>
              </a:ext>
            </a:extLst>
          </p:cNvPr>
          <p:cNvPicPr>
            <a:picLocks noChangeAspect="1"/>
          </p:cNvPicPr>
          <p:nvPr/>
        </p:nvPicPr>
        <p:blipFill>
          <a:blip r:embed="rId5"/>
          <a:stretch>
            <a:fillRect/>
          </a:stretch>
        </p:blipFill>
        <p:spPr>
          <a:xfrm>
            <a:off x="6441336" y="3602289"/>
            <a:ext cx="2313432" cy="2191976"/>
          </a:xfrm>
          <a:prstGeom prst="rect">
            <a:avLst/>
          </a:prstGeom>
        </p:spPr>
      </p:pic>
      <p:sp>
        <p:nvSpPr>
          <p:cNvPr id="61" name="Rectangle 60">
            <a:extLst>
              <a:ext uri="{FF2B5EF4-FFF2-40B4-BE49-F238E27FC236}">
                <a16:creationId xmlns:a16="http://schemas.microsoft.com/office/drawing/2014/main" id="{4C7AA4FB-6CE2-4D5C-8CE7-21E300B7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A238C51-66AF-4572-BE15-ECBE53FF8977}"/>
              </a:ext>
            </a:extLst>
          </p:cNvPr>
          <p:cNvPicPr>
            <a:picLocks noChangeAspect="1"/>
          </p:cNvPicPr>
          <p:nvPr/>
        </p:nvPicPr>
        <p:blipFill>
          <a:blip r:embed="rId6"/>
          <a:stretch>
            <a:fillRect/>
          </a:stretch>
        </p:blipFill>
        <p:spPr>
          <a:xfrm>
            <a:off x="9263194" y="3608072"/>
            <a:ext cx="2313432" cy="2180409"/>
          </a:xfrm>
          <a:prstGeom prst="rect">
            <a:avLst/>
          </a:prstGeom>
        </p:spPr>
      </p:pic>
      <p:grpSp>
        <p:nvGrpSpPr>
          <p:cNvPr id="63" name="Group 62">
            <a:extLst>
              <a:ext uri="{FF2B5EF4-FFF2-40B4-BE49-F238E27FC236}">
                <a16:creationId xmlns:a16="http://schemas.microsoft.com/office/drawing/2014/main" id="{E4ED421E-D0CF-4B7D-B4F4-C3197B027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64" name="Oval 63">
              <a:extLst>
                <a:ext uri="{FF2B5EF4-FFF2-40B4-BE49-F238E27FC236}">
                  <a16:creationId xmlns:a16="http://schemas.microsoft.com/office/drawing/2014/main" id="{102D075B-0C27-429F-A2C1-CDBEC59B5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5" name="Oval 64">
              <a:extLst>
                <a:ext uri="{FF2B5EF4-FFF2-40B4-BE49-F238E27FC236}">
                  <a16:creationId xmlns:a16="http://schemas.microsoft.com/office/drawing/2014/main" id="{0A3F332B-27F0-4FA4-B1B3-E347DC440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0" name="TextBox 9">
            <a:extLst>
              <a:ext uri="{FF2B5EF4-FFF2-40B4-BE49-F238E27FC236}">
                <a16:creationId xmlns:a16="http://schemas.microsoft.com/office/drawing/2014/main" id="{C842A998-95B5-477A-B520-473E0A490EA8}"/>
              </a:ext>
            </a:extLst>
          </p:cNvPr>
          <p:cNvSpPr txBox="1"/>
          <p:nvPr/>
        </p:nvSpPr>
        <p:spPr>
          <a:xfrm>
            <a:off x="7211054" y="301490"/>
            <a:ext cx="1089891" cy="369332"/>
          </a:xfrm>
          <a:prstGeom prst="rect">
            <a:avLst/>
          </a:prstGeom>
          <a:noFill/>
        </p:spPr>
        <p:txBody>
          <a:bodyPr wrap="square" rtlCol="0">
            <a:spAutoFit/>
          </a:bodyPr>
          <a:lstStyle/>
          <a:p>
            <a:pPr>
              <a:spcAft>
                <a:spcPts val="600"/>
              </a:spcAft>
            </a:pPr>
            <a:r>
              <a:rPr lang="en-US" dirty="0"/>
              <a:t>Mexico</a:t>
            </a:r>
          </a:p>
        </p:txBody>
      </p:sp>
      <p:sp>
        <p:nvSpPr>
          <p:cNvPr id="43" name="TextBox 42">
            <a:extLst>
              <a:ext uri="{FF2B5EF4-FFF2-40B4-BE49-F238E27FC236}">
                <a16:creationId xmlns:a16="http://schemas.microsoft.com/office/drawing/2014/main" id="{FA8390C4-5113-4044-82B4-895AB11EFEC9}"/>
              </a:ext>
            </a:extLst>
          </p:cNvPr>
          <p:cNvSpPr txBox="1"/>
          <p:nvPr/>
        </p:nvSpPr>
        <p:spPr>
          <a:xfrm>
            <a:off x="9958091" y="320923"/>
            <a:ext cx="1089891" cy="369332"/>
          </a:xfrm>
          <a:prstGeom prst="rect">
            <a:avLst/>
          </a:prstGeom>
          <a:noFill/>
        </p:spPr>
        <p:txBody>
          <a:bodyPr wrap="square" rtlCol="0">
            <a:spAutoFit/>
          </a:bodyPr>
          <a:lstStyle/>
          <a:p>
            <a:pPr>
              <a:spcAft>
                <a:spcPts val="600"/>
              </a:spcAft>
            </a:pPr>
            <a:r>
              <a:rPr lang="en-US" dirty="0"/>
              <a:t>Canada</a:t>
            </a:r>
            <a:endParaRPr lang="en-US"/>
          </a:p>
        </p:txBody>
      </p:sp>
      <p:sp>
        <p:nvSpPr>
          <p:cNvPr id="47" name="TextBox 46">
            <a:extLst>
              <a:ext uri="{FF2B5EF4-FFF2-40B4-BE49-F238E27FC236}">
                <a16:creationId xmlns:a16="http://schemas.microsoft.com/office/drawing/2014/main" id="{FC5D85A9-FA2B-40D3-AD16-DDC3FD1630FE}"/>
              </a:ext>
            </a:extLst>
          </p:cNvPr>
          <p:cNvSpPr txBox="1"/>
          <p:nvPr/>
        </p:nvSpPr>
        <p:spPr>
          <a:xfrm>
            <a:off x="7351632" y="3270125"/>
            <a:ext cx="1089891" cy="369332"/>
          </a:xfrm>
          <a:prstGeom prst="rect">
            <a:avLst/>
          </a:prstGeom>
          <a:noFill/>
        </p:spPr>
        <p:txBody>
          <a:bodyPr wrap="square" rtlCol="0">
            <a:spAutoFit/>
          </a:bodyPr>
          <a:lstStyle/>
          <a:p>
            <a:pPr>
              <a:spcAft>
                <a:spcPts val="600"/>
              </a:spcAft>
            </a:pPr>
            <a:r>
              <a:rPr lang="en-US" dirty="0"/>
              <a:t>Brazil</a:t>
            </a:r>
          </a:p>
        </p:txBody>
      </p:sp>
      <p:sp>
        <p:nvSpPr>
          <p:cNvPr id="48" name="TextBox 47">
            <a:extLst>
              <a:ext uri="{FF2B5EF4-FFF2-40B4-BE49-F238E27FC236}">
                <a16:creationId xmlns:a16="http://schemas.microsoft.com/office/drawing/2014/main" id="{51F6C9A1-2768-4A6E-83CB-B58753B1BE48}"/>
              </a:ext>
            </a:extLst>
          </p:cNvPr>
          <p:cNvSpPr txBox="1"/>
          <p:nvPr/>
        </p:nvSpPr>
        <p:spPr>
          <a:xfrm>
            <a:off x="10186426" y="3299848"/>
            <a:ext cx="1089891" cy="369332"/>
          </a:xfrm>
          <a:prstGeom prst="rect">
            <a:avLst/>
          </a:prstGeom>
          <a:noFill/>
        </p:spPr>
        <p:txBody>
          <a:bodyPr wrap="square" rtlCol="0">
            <a:spAutoFit/>
          </a:bodyPr>
          <a:lstStyle/>
          <a:p>
            <a:pPr>
              <a:spcAft>
                <a:spcPts val="600"/>
              </a:spcAft>
            </a:pPr>
            <a:r>
              <a:rPr lang="en-US" dirty="0"/>
              <a:t>USA</a:t>
            </a:r>
            <a:endParaRPr lang="en-US"/>
          </a:p>
        </p:txBody>
      </p:sp>
    </p:spTree>
    <p:extLst>
      <p:ext uri="{BB962C8B-B14F-4D97-AF65-F5344CB8AC3E}">
        <p14:creationId xmlns:p14="http://schemas.microsoft.com/office/powerpoint/2010/main" val="300880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A395A46-1819-40A2-AEA7-F0FDA491C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C2052-8BDE-4763-B43E-81DC2D67F029}"/>
              </a:ext>
            </a:extLst>
          </p:cNvPr>
          <p:cNvSpPr>
            <a:spLocks noGrp="1"/>
          </p:cNvSpPr>
          <p:nvPr>
            <p:ph type="title"/>
          </p:nvPr>
        </p:nvSpPr>
        <p:spPr>
          <a:xfrm>
            <a:off x="644893" y="484632"/>
            <a:ext cx="5168168" cy="1609344"/>
          </a:xfrm>
        </p:spPr>
        <p:txBody>
          <a:bodyPr>
            <a:normAutofit/>
          </a:bodyPr>
          <a:lstStyle/>
          <a:p>
            <a:r>
              <a:rPr lang="en-US" sz="4400" dirty="0"/>
              <a:t>Comparison of new cases and NO</a:t>
            </a:r>
            <a:r>
              <a:rPr lang="en-US" sz="2400" dirty="0"/>
              <a:t>2</a:t>
            </a:r>
            <a:r>
              <a:rPr lang="en-US" sz="4400" dirty="0"/>
              <a:t> Emission</a:t>
            </a:r>
          </a:p>
        </p:txBody>
      </p:sp>
      <p:sp>
        <p:nvSpPr>
          <p:cNvPr id="13" name="Content Placeholder 12">
            <a:extLst>
              <a:ext uri="{FF2B5EF4-FFF2-40B4-BE49-F238E27FC236}">
                <a16:creationId xmlns:a16="http://schemas.microsoft.com/office/drawing/2014/main" id="{9067B457-9AF4-4A27-AC3D-3EC6837078AA}"/>
              </a:ext>
            </a:extLst>
          </p:cNvPr>
          <p:cNvSpPr>
            <a:spLocks noGrp="1"/>
          </p:cNvSpPr>
          <p:nvPr>
            <p:ph idx="1"/>
          </p:nvPr>
        </p:nvSpPr>
        <p:spPr>
          <a:xfrm>
            <a:off x="644893" y="2121408"/>
            <a:ext cx="5168168" cy="3759628"/>
          </a:xfrm>
        </p:spPr>
        <p:txBody>
          <a:bodyPr>
            <a:normAutofit/>
          </a:bodyPr>
          <a:lstStyle/>
          <a:p>
            <a:pPr marL="0" indent="0">
              <a:buNone/>
            </a:pPr>
            <a:endParaRPr lang="en-US" sz="1800" dirty="0"/>
          </a:p>
          <a:p>
            <a:pPr lvl="1"/>
            <a:r>
              <a:rPr lang="en-US" sz="1600" dirty="0"/>
              <a:t>The level of NO</a:t>
            </a:r>
            <a:r>
              <a:rPr lang="en-US" sz="1000" dirty="0"/>
              <a:t>2</a:t>
            </a:r>
            <a:r>
              <a:rPr lang="en-US" sz="1600" dirty="0"/>
              <a:t> emission in Mexico is around 6-10, which is the highest compared to other 3 countries</a:t>
            </a:r>
          </a:p>
          <a:p>
            <a:pPr lvl="1"/>
            <a:r>
              <a:rPr lang="en-US" sz="1600" dirty="0"/>
              <a:t>Canada’s level of NO</a:t>
            </a:r>
            <a:r>
              <a:rPr lang="en-US" sz="1000" dirty="0"/>
              <a:t>2</a:t>
            </a:r>
            <a:r>
              <a:rPr lang="en-US" sz="1600" dirty="0"/>
              <a:t> emission is much lower (ranging between 2 and 6)</a:t>
            </a:r>
          </a:p>
          <a:p>
            <a:pPr lvl="1"/>
            <a:r>
              <a:rPr lang="en-US" sz="1600" dirty="0"/>
              <a:t>In USA, the level is between 4-8, second highest</a:t>
            </a:r>
          </a:p>
          <a:p>
            <a:pPr lvl="1"/>
            <a:r>
              <a:rPr lang="en-US" sz="1600" dirty="0"/>
              <a:t>In Brazil, the range varies widely from 2 to 14 and you can observe a direct relationship with the daily new cases</a:t>
            </a:r>
          </a:p>
          <a:p>
            <a:pPr marL="0" indent="0">
              <a:buNone/>
            </a:pPr>
            <a:endParaRPr lang="en-US" sz="1800" dirty="0"/>
          </a:p>
          <a:p>
            <a:pPr marL="0" indent="0">
              <a:buNone/>
            </a:pPr>
            <a:endParaRPr lang="en-US" sz="1800" dirty="0"/>
          </a:p>
        </p:txBody>
      </p:sp>
      <p:sp>
        <p:nvSpPr>
          <p:cNvPr id="18" name="Rectangle 17">
            <a:extLst>
              <a:ext uri="{FF2B5EF4-FFF2-40B4-BE49-F238E27FC236}">
                <a16:creationId xmlns:a16="http://schemas.microsoft.com/office/drawing/2014/main" id="{28073F59-0172-425F-9B05-99F9F925C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67BF2E-18B8-45B6-9AE8-D20F15008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BF3333D-A3D1-4EF9-9174-C837EDE24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C7AA4FB-6CE2-4D5C-8CE7-21E300B7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CAD60EE-5403-4AB0-8EE4-01488987DFD4}"/>
              </a:ext>
            </a:extLst>
          </p:cNvPr>
          <p:cNvPicPr>
            <a:picLocks noChangeAspect="1"/>
          </p:cNvPicPr>
          <p:nvPr/>
        </p:nvPicPr>
        <p:blipFill>
          <a:blip r:embed="rId3"/>
          <a:stretch>
            <a:fillRect/>
          </a:stretch>
        </p:blipFill>
        <p:spPr>
          <a:xfrm>
            <a:off x="9274551" y="3678157"/>
            <a:ext cx="2313432" cy="2174626"/>
          </a:xfrm>
          <a:prstGeom prst="rect">
            <a:avLst/>
          </a:prstGeom>
        </p:spPr>
      </p:pic>
      <p:grpSp>
        <p:nvGrpSpPr>
          <p:cNvPr id="26" name="Group 25">
            <a:extLst>
              <a:ext uri="{FF2B5EF4-FFF2-40B4-BE49-F238E27FC236}">
                <a16:creationId xmlns:a16="http://schemas.microsoft.com/office/drawing/2014/main" id="{E4ED421E-D0CF-4B7D-B4F4-C3197B027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102D075B-0C27-429F-A2C1-CDBEC59B5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27">
              <a:extLst>
                <a:ext uri="{FF2B5EF4-FFF2-40B4-BE49-F238E27FC236}">
                  <a16:creationId xmlns:a16="http://schemas.microsoft.com/office/drawing/2014/main" id="{0A3F332B-27F0-4FA4-B1B3-E347DC440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0" name="TextBox 9">
            <a:extLst>
              <a:ext uri="{FF2B5EF4-FFF2-40B4-BE49-F238E27FC236}">
                <a16:creationId xmlns:a16="http://schemas.microsoft.com/office/drawing/2014/main" id="{C842A998-95B5-477A-B520-473E0A490EA8}"/>
              </a:ext>
            </a:extLst>
          </p:cNvPr>
          <p:cNvSpPr txBox="1"/>
          <p:nvPr/>
        </p:nvSpPr>
        <p:spPr>
          <a:xfrm>
            <a:off x="7211054" y="301490"/>
            <a:ext cx="1089891" cy="369332"/>
          </a:xfrm>
          <a:prstGeom prst="rect">
            <a:avLst/>
          </a:prstGeom>
          <a:noFill/>
        </p:spPr>
        <p:txBody>
          <a:bodyPr wrap="square" rtlCol="0">
            <a:spAutoFit/>
          </a:bodyPr>
          <a:lstStyle/>
          <a:p>
            <a:r>
              <a:rPr lang="en-US"/>
              <a:t>Mexico</a:t>
            </a:r>
            <a:endParaRPr lang="en-US" dirty="0"/>
          </a:p>
        </p:txBody>
      </p:sp>
      <p:sp>
        <p:nvSpPr>
          <p:cNvPr id="43" name="TextBox 42">
            <a:extLst>
              <a:ext uri="{FF2B5EF4-FFF2-40B4-BE49-F238E27FC236}">
                <a16:creationId xmlns:a16="http://schemas.microsoft.com/office/drawing/2014/main" id="{FA8390C4-5113-4044-82B4-895AB11EFEC9}"/>
              </a:ext>
            </a:extLst>
          </p:cNvPr>
          <p:cNvSpPr txBox="1"/>
          <p:nvPr/>
        </p:nvSpPr>
        <p:spPr>
          <a:xfrm>
            <a:off x="9958091" y="320923"/>
            <a:ext cx="1089891" cy="369332"/>
          </a:xfrm>
          <a:prstGeom prst="rect">
            <a:avLst/>
          </a:prstGeom>
          <a:noFill/>
        </p:spPr>
        <p:txBody>
          <a:bodyPr wrap="square" rtlCol="0">
            <a:spAutoFit/>
          </a:bodyPr>
          <a:lstStyle/>
          <a:p>
            <a:r>
              <a:rPr lang="en-US"/>
              <a:t>Canada</a:t>
            </a:r>
            <a:endParaRPr lang="en-US" dirty="0"/>
          </a:p>
        </p:txBody>
      </p:sp>
      <p:sp>
        <p:nvSpPr>
          <p:cNvPr id="47" name="TextBox 46">
            <a:extLst>
              <a:ext uri="{FF2B5EF4-FFF2-40B4-BE49-F238E27FC236}">
                <a16:creationId xmlns:a16="http://schemas.microsoft.com/office/drawing/2014/main" id="{FC5D85A9-FA2B-40D3-AD16-DDC3FD1630FE}"/>
              </a:ext>
            </a:extLst>
          </p:cNvPr>
          <p:cNvSpPr txBox="1"/>
          <p:nvPr/>
        </p:nvSpPr>
        <p:spPr>
          <a:xfrm>
            <a:off x="7351632" y="3270125"/>
            <a:ext cx="1089891" cy="369332"/>
          </a:xfrm>
          <a:prstGeom prst="rect">
            <a:avLst/>
          </a:prstGeom>
          <a:noFill/>
        </p:spPr>
        <p:txBody>
          <a:bodyPr wrap="square" rtlCol="0">
            <a:spAutoFit/>
          </a:bodyPr>
          <a:lstStyle/>
          <a:p>
            <a:r>
              <a:rPr lang="en-US"/>
              <a:t>Brazil</a:t>
            </a:r>
            <a:endParaRPr lang="en-US" dirty="0"/>
          </a:p>
        </p:txBody>
      </p:sp>
      <p:sp>
        <p:nvSpPr>
          <p:cNvPr id="48" name="TextBox 47">
            <a:extLst>
              <a:ext uri="{FF2B5EF4-FFF2-40B4-BE49-F238E27FC236}">
                <a16:creationId xmlns:a16="http://schemas.microsoft.com/office/drawing/2014/main" id="{51F6C9A1-2768-4A6E-83CB-B58753B1BE48}"/>
              </a:ext>
            </a:extLst>
          </p:cNvPr>
          <p:cNvSpPr txBox="1"/>
          <p:nvPr/>
        </p:nvSpPr>
        <p:spPr>
          <a:xfrm>
            <a:off x="10186426" y="3299848"/>
            <a:ext cx="1089891" cy="369332"/>
          </a:xfrm>
          <a:prstGeom prst="rect">
            <a:avLst/>
          </a:prstGeom>
          <a:noFill/>
        </p:spPr>
        <p:txBody>
          <a:bodyPr wrap="square" rtlCol="0">
            <a:spAutoFit/>
          </a:bodyPr>
          <a:lstStyle/>
          <a:p>
            <a:r>
              <a:rPr lang="en-US"/>
              <a:t>USA</a:t>
            </a:r>
            <a:endParaRPr lang="en-US" dirty="0"/>
          </a:p>
        </p:txBody>
      </p:sp>
      <p:pic>
        <p:nvPicPr>
          <p:cNvPr id="4" name="Picture 3">
            <a:extLst>
              <a:ext uri="{FF2B5EF4-FFF2-40B4-BE49-F238E27FC236}">
                <a16:creationId xmlns:a16="http://schemas.microsoft.com/office/drawing/2014/main" id="{A5D0A0D6-B0E2-4F35-BF9D-3CA5A80D6EAB}"/>
              </a:ext>
            </a:extLst>
          </p:cNvPr>
          <p:cNvPicPr>
            <a:picLocks noChangeAspect="1"/>
          </p:cNvPicPr>
          <p:nvPr/>
        </p:nvPicPr>
        <p:blipFill>
          <a:blip r:embed="rId5"/>
          <a:stretch>
            <a:fillRect/>
          </a:stretch>
        </p:blipFill>
        <p:spPr>
          <a:xfrm>
            <a:off x="6340597" y="670822"/>
            <a:ext cx="2514909" cy="2382803"/>
          </a:xfrm>
          <a:prstGeom prst="rect">
            <a:avLst/>
          </a:prstGeom>
        </p:spPr>
      </p:pic>
      <p:pic>
        <p:nvPicPr>
          <p:cNvPr id="5" name="Picture 4">
            <a:extLst>
              <a:ext uri="{FF2B5EF4-FFF2-40B4-BE49-F238E27FC236}">
                <a16:creationId xmlns:a16="http://schemas.microsoft.com/office/drawing/2014/main" id="{D252B313-8BE9-4CDD-B5A5-3EE1E1AC2435}"/>
              </a:ext>
            </a:extLst>
          </p:cNvPr>
          <p:cNvPicPr>
            <a:picLocks noChangeAspect="1"/>
          </p:cNvPicPr>
          <p:nvPr/>
        </p:nvPicPr>
        <p:blipFill>
          <a:blip r:embed="rId6"/>
          <a:stretch>
            <a:fillRect/>
          </a:stretch>
        </p:blipFill>
        <p:spPr>
          <a:xfrm>
            <a:off x="9269492" y="670822"/>
            <a:ext cx="2294130" cy="2199294"/>
          </a:xfrm>
          <a:prstGeom prst="rect">
            <a:avLst/>
          </a:prstGeom>
        </p:spPr>
      </p:pic>
      <p:pic>
        <p:nvPicPr>
          <p:cNvPr id="11" name="Picture 10">
            <a:extLst>
              <a:ext uri="{FF2B5EF4-FFF2-40B4-BE49-F238E27FC236}">
                <a16:creationId xmlns:a16="http://schemas.microsoft.com/office/drawing/2014/main" id="{682A789F-1282-4752-9E79-C8ADA255B4CB}"/>
              </a:ext>
            </a:extLst>
          </p:cNvPr>
          <p:cNvPicPr>
            <a:picLocks noChangeAspect="1"/>
          </p:cNvPicPr>
          <p:nvPr/>
        </p:nvPicPr>
        <p:blipFill>
          <a:blip r:embed="rId7"/>
          <a:stretch>
            <a:fillRect/>
          </a:stretch>
        </p:blipFill>
        <p:spPr>
          <a:xfrm>
            <a:off x="6371533" y="3608501"/>
            <a:ext cx="2453038" cy="2288877"/>
          </a:xfrm>
          <a:prstGeom prst="rect">
            <a:avLst/>
          </a:prstGeom>
        </p:spPr>
      </p:pic>
    </p:spTree>
    <p:extLst>
      <p:ext uri="{BB962C8B-B14F-4D97-AF65-F5344CB8AC3E}">
        <p14:creationId xmlns:p14="http://schemas.microsoft.com/office/powerpoint/2010/main" val="1523269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A395A46-1819-40A2-AEA7-F0FDA491C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C2052-8BDE-4763-B43E-81DC2D67F029}"/>
              </a:ext>
            </a:extLst>
          </p:cNvPr>
          <p:cNvSpPr>
            <a:spLocks noGrp="1"/>
          </p:cNvSpPr>
          <p:nvPr>
            <p:ph type="title"/>
          </p:nvPr>
        </p:nvSpPr>
        <p:spPr>
          <a:xfrm>
            <a:off x="644893" y="484632"/>
            <a:ext cx="5168168" cy="1609344"/>
          </a:xfrm>
        </p:spPr>
        <p:txBody>
          <a:bodyPr>
            <a:normAutofit/>
          </a:bodyPr>
          <a:lstStyle/>
          <a:p>
            <a:r>
              <a:rPr lang="en-US" sz="4400" dirty="0"/>
              <a:t>Comparison of new cases and O</a:t>
            </a:r>
            <a:r>
              <a:rPr lang="en-US" sz="2400" dirty="0"/>
              <a:t>3</a:t>
            </a:r>
            <a:r>
              <a:rPr lang="en-US" sz="4400" dirty="0"/>
              <a:t> Emission</a:t>
            </a:r>
          </a:p>
        </p:txBody>
      </p:sp>
      <p:sp>
        <p:nvSpPr>
          <p:cNvPr id="13" name="Content Placeholder 12">
            <a:extLst>
              <a:ext uri="{FF2B5EF4-FFF2-40B4-BE49-F238E27FC236}">
                <a16:creationId xmlns:a16="http://schemas.microsoft.com/office/drawing/2014/main" id="{9067B457-9AF4-4A27-AC3D-3EC6837078AA}"/>
              </a:ext>
            </a:extLst>
          </p:cNvPr>
          <p:cNvSpPr>
            <a:spLocks noGrp="1"/>
          </p:cNvSpPr>
          <p:nvPr>
            <p:ph idx="1"/>
          </p:nvPr>
        </p:nvSpPr>
        <p:spPr>
          <a:xfrm>
            <a:off x="644893" y="2121408"/>
            <a:ext cx="5168168" cy="3759628"/>
          </a:xfrm>
        </p:spPr>
        <p:txBody>
          <a:bodyPr>
            <a:normAutofit/>
          </a:bodyPr>
          <a:lstStyle/>
          <a:p>
            <a:pPr marL="0" indent="0">
              <a:buNone/>
            </a:pPr>
            <a:endParaRPr lang="en-US" sz="1800" dirty="0"/>
          </a:p>
          <a:p>
            <a:pPr marL="0" indent="0">
              <a:buNone/>
            </a:pPr>
            <a:endParaRPr lang="en-US" sz="1800" dirty="0"/>
          </a:p>
          <a:p>
            <a:pPr lvl="1"/>
            <a:r>
              <a:rPr lang="en-US" sz="1600" dirty="0"/>
              <a:t>The level of O</a:t>
            </a:r>
            <a:r>
              <a:rPr lang="en-US" sz="1000" dirty="0"/>
              <a:t>3</a:t>
            </a:r>
            <a:r>
              <a:rPr lang="en-US" sz="1600" dirty="0"/>
              <a:t> emission in Mexico is one of the highest (ranging from 15 to 30) and USA being the second highest (ranging from 20 to 27.5)</a:t>
            </a:r>
          </a:p>
          <a:p>
            <a:pPr lvl="1"/>
            <a:endParaRPr lang="en-US" sz="1600" dirty="0"/>
          </a:p>
          <a:p>
            <a:pPr lvl="1"/>
            <a:r>
              <a:rPr lang="en-US" sz="1600" dirty="0"/>
              <a:t>The emission level of O</a:t>
            </a:r>
            <a:r>
              <a:rPr lang="en-US" sz="1000" dirty="0"/>
              <a:t>3 </a:t>
            </a:r>
            <a:r>
              <a:rPr lang="en-US" sz="1600" dirty="0"/>
              <a:t>seems lower (ranging from 10 to 20) in Canada and Brazil</a:t>
            </a:r>
          </a:p>
          <a:p>
            <a:pPr lvl="1"/>
            <a:endParaRPr lang="en-US" sz="1600" dirty="0"/>
          </a:p>
          <a:p>
            <a:pPr lvl="1"/>
            <a:r>
              <a:rPr lang="en-US" sz="1600" dirty="0"/>
              <a:t>You can observe a direct relationship with the new cases in Canada and Brazil</a:t>
            </a:r>
          </a:p>
          <a:p>
            <a:pPr marL="0" indent="0">
              <a:buNone/>
            </a:pPr>
            <a:endParaRPr lang="en-US" sz="1800" dirty="0"/>
          </a:p>
          <a:p>
            <a:pPr marL="0" indent="0">
              <a:buNone/>
            </a:pPr>
            <a:endParaRPr lang="en-US" sz="1800" dirty="0"/>
          </a:p>
        </p:txBody>
      </p:sp>
      <p:sp>
        <p:nvSpPr>
          <p:cNvPr id="18" name="Rectangle 17">
            <a:extLst>
              <a:ext uri="{FF2B5EF4-FFF2-40B4-BE49-F238E27FC236}">
                <a16:creationId xmlns:a16="http://schemas.microsoft.com/office/drawing/2014/main" id="{28073F59-0172-425F-9B05-99F9F925C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67BF2E-18B8-45B6-9AE8-D20F15008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173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BF3333D-A3D1-4EF9-9174-C837EDE24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245"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C7AA4FB-6CE2-4D5C-8CE7-21E300B7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103" y="3293323"/>
            <a:ext cx="2639614" cy="2809908"/>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E4ED421E-D0CF-4B7D-B4F4-C3197B027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102D075B-0C27-429F-A2C1-CDBEC59B5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27">
              <a:extLst>
                <a:ext uri="{FF2B5EF4-FFF2-40B4-BE49-F238E27FC236}">
                  <a16:creationId xmlns:a16="http://schemas.microsoft.com/office/drawing/2014/main" id="{0A3F332B-27F0-4FA4-B1B3-E347DC440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0" name="TextBox 9">
            <a:extLst>
              <a:ext uri="{FF2B5EF4-FFF2-40B4-BE49-F238E27FC236}">
                <a16:creationId xmlns:a16="http://schemas.microsoft.com/office/drawing/2014/main" id="{C842A998-95B5-477A-B520-473E0A490EA8}"/>
              </a:ext>
            </a:extLst>
          </p:cNvPr>
          <p:cNvSpPr txBox="1"/>
          <p:nvPr/>
        </p:nvSpPr>
        <p:spPr>
          <a:xfrm>
            <a:off x="7211054" y="301490"/>
            <a:ext cx="1089891" cy="369332"/>
          </a:xfrm>
          <a:prstGeom prst="rect">
            <a:avLst/>
          </a:prstGeom>
          <a:noFill/>
        </p:spPr>
        <p:txBody>
          <a:bodyPr wrap="square" rtlCol="0">
            <a:spAutoFit/>
          </a:bodyPr>
          <a:lstStyle/>
          <a:p>
            <a:r>
              <a:rPr lang="en-US"/>
              <a:t>Mexico</a:t>
            </a:r>
            <a:endParaRPr lang="en-US" dirty="0"/>
          </a:p>
        </p:txBody>
      </p:sp>
      <p:sp>
        <p:nvSpPr>
          <p:cNvPr id="43" name="TextBox 42">
            <a:extLst>
              <a:ext uri="{FF2B5EF4-FFF2-40B4-BE49-F238E27FC236}">
                <a16:creationId xmlns:a16="http://schemas.microsoft.com/office/drawing/2014/main" id="{FA8390C4-5113-4044-82B4-895AB11EFEC9}"/>
              </a:ext>
            </a:extLst>
          </p:cNvPr>
          <p:cNvSpPr txBox="1"/>
          <p:nvPr/>
        </p:nvSpPr>
        <p:spPr>
          <a:xfrm>
            <a:off x="9958091" y="320923"/>
            <a:ext cx="1089891" cy="369332"/>
          </a:xfrm>
          <a:prstGeom prst="rect">
            <a:avLst/>
          </a:prstGeom>
          <a:noFill/>
        </p:spPr>
        <p:txBody>
          <a:bodyPr wrap="square" rtlCol="0">
            <a:spAutoFit/>
          </a:bodyPr>
          <a:lstStyle/>
          <a:p>
            <a:r>
              <a:rPr lang="en-US"/>
              <a:t>Canada</a:t>
            </a:r>
            <a:endParaRPr lang="en-US" dirty="0"/>
          </a:p>
        </p:txBody>
      </p:sp>
      <p:sp>
        <p:nvSpPr>
          <p:cNvPr id="47" name="TextBox 46">
            <a:extLst>
              <a:ext uri="{FF2B5EF4-FFF2-40B4-BE49-F238E27FC236}">
                <a16:creationId xmlns:a16="http://schemas.microsoft.com/office/drawing/2014/main" id="{FC5D85A9-FA2B-40D3-AD16-DDC3FD1630FE}"/>
              </a:ext>
            </a:extLst>
          </p:cNvPr>
          <p:cNvSpPr txBox="1"/>
          <p:nvPr/>
        </p:nvSpPr>
        <p:spPr>
          <a:xfrm>
            <a:off x="7351632" y="3270125"/>
            <a:ext cx="1089891" cy="369332"/>
          </a:xfrm>
          <a:prstGeom prst="rect">
            <a:avLst/>
          </a:prstGeom>
          <a:noFill/>
        </p:spPr>
        <p:txBody>
          <a:bodyPr wrap="square" rtlCol="0">
            <a:spAutoFit/>
          </a:bodyPr>
          <a:lstStyle/>
          <a:p>
            <a:r>
              <a:rPr lang="en-US"/>
              <a:t>Brazil</a:t>
            </a:r>
            <a:endParaRPr lang="en-US" dirty="0"/>
          </a:p>
        </p:txBody>
      </p:sp>
      <p:sp>
        <p:nvSpPr>
          <p:cNvPr id="48" name="TextBox 47">
            <a:extLst>
              <a:ext uri="{FF2B5EF4-FFF2-40B4-BE49-F238E27FC236}">
                <a16:creationId xmlns:a16="http://schemas.microsoft.com/office/drawing/2014/main" id="{51F6C9A1-2768-4A6E-83CB-B58753B1BE48}"/>
              </a:ext>
            </a:extLst>
          </p:cNvPr>
          <p:cNvSpPr txBox="1"/>
          <p:nvPr/>
        </p:nvSpPr>
        <p:spPr>
          <a:xfrm>
            <a:off x="10186426" y="3299848"/>
            <a:ext cx="1089891" cy="369332"/>
          </a:xfrm>
          <a:prstGeom prst="rect">
            <a:avLst/>
          </a:prstGeom>
          <a:noFill/>
        </p:spPr>
        <p:txBody>
          <a:bodyPr wrap="square" rtlCol="0">
            <a:spAutoFit/>
          </a:bodyPr>
          <a:lstStyle/>
          <a:p>
            <a:r>
              <a:rPr lang="en-US"/>
              <a:t>USA</a:t>
            </a:r>
            <a:endParaRPr lang="en-US" dirty="0"/>
          </a:p>
        </p:txBody>
      </p:sp>
      <p:pic>
        <p:nvPicPr>
          <p:cNvPr id="12" name="Picture 11">
            <a:extLst>
              <a:ext uri="{FF2B5EF4-FFF2-40B4-BE49-F238E27FC236}">
                <a16:creationId xmlns:a16="http://schemas.microsoft.com/office/drawing/2014/main" id="{9007C8A3-AE93-4CBF-A212-C8D47154255F}"/>
              </a:ext>
            </a:extLst>
          </p:cNvPr>
          <p:cNvPicPr>
            <a:picLocks noChangeAspect="1"/>
          </p:cNvPicPr>
          <p:nvPr/>
        </p:nvPicPr>
        <p:blipFill>
          <a:blip r:embed="rId4"/>
          <a:stretch>
            <a:fillRect/>
          </a:stretch>
        </p:blipFill>
        <p:spPr>
          <a:xfrm>
            <a:off x="6428877" y="754769"/>
            <a:ext cx="2338350" cy="2216467"/>
          </a:xfrm>
          <a:prstGeom prst="rect">
            <a:avLst/>
          </a:prstGeom>
        </p:spPr>
      </p:pic>
      <p:pic>
        <p:nvPicPr>
          <p:cNvPr id="14" name="Picture 13">
            <a:extLst>
              <a:ext uri="{FF2B5EF4-FFF2-40B4-BE49-F238E27FC236}">
                <a16:creationId xmlns:a16="http://schemas.microsoft.com/office/drawing/2014/main" id="{C053BB7C-D6BB-4612-B40C-F387D6DBED85}"/>
              </a:ext>
            </a:extLst>
          </p:cNvPr>
          <p:cNvPicPr>
            <a:picLocks noChangeAspect="1"/>
          </p:cNvPicPr>
          <p:nvPr/>
        </p:nvPicPr>
        <p:blipFill>
          <a:blip r:embed="rId5"/>
          <a:stretch>
            <a:fillRect/>
          </a:stretch>
        </p:blipFill>
        <p:spPr>
          <a:xfrm>
            <a:off x="9258476" y="773473"/>
            <a:ext cx="2371848" cy="2216467"/>
          </a:xfrm>
          <a:prstGeom prst="rect">
            <a:avLst/>
          </a:prstGeom>
        </p:spPr>
      </p:pic>
      <p:pic>
        <p:nvPicPr>
          <p:cNvPr id="15" name="Picture 14">
            <a:extLst>
              <a:ext uri="{FF2B5EF4-FFF2-40B4-BE49-F238E27FC236}">
                <a16:creationId xmlns:a16="http://schemas.microsoft.com/office/drawing/2014/main" id="{24B669D7-62B1-44BA-B626-7CAADE3D6341}"/>
              </a:ext>
            </a:extLst>
          </p:cNvPr>
          <p:cNvPicPr>
            <a:picLocks noChangeAspect="1"/>
          </p:cNvPicPr>
          <p:nvPr/>
        </p:nvPicPr>
        <p:blipFill>
          <a:blip r:embed="rId6"/>
          <a:stretch>
            <a:fillRect/>
          </a:stretch>
        </p:blipFill>
        <p:spPr>
          <a:xfrm>
            <a:off x="6368960" y="3662655"/>
            <a:ext cx="2458183" cy="2301278"/>
          </a:xfrm>
          <a:prstGeom prst="rect">
            <a:avLst/>
          </a:prstGeom>
        </p:spPr>
      </p:pic>
      <p:pic>
        <p:nvPicPr>
          <p:cNvPr id="17" name="Picture 16">
            <a:extLst>
              <a:ext uri="{FF2B5EF4-FFF2-40B4-BE49-F238E27FC236}">
                <a16:creationId xmlns:a16="http://schemas.microsoft.com/office/drawing/2014/main" id="{8D676BAD-1DF1-43E9-8F55-48246600480B}"/>
              </a:ext>
            </a:extLst>
          </p:cNvPr>
          <p:cNvPicPr>
            <a:picLocks noChangeAspect="1"/>
          </p:cNvPicPr>
          <p:nvPr/>
        </p:nvPicPr>
        <p:blipFill>
          <a:blip r:embed="rId7"/>
          <a:stretch>
            <a:fillRect/>
          </a:stretch>
        </p:blipFill>
        <p:spPr>
          <a:xfrm>
            <a:off x="9199901" y="3698373"/>
            <a:ext cx="2432982" cy="2282391"/>
          </a:xfrm>
          <a:prstGeom prst="rect">
            <a:avLst/>
          </a:prstGeom>
        </p:spPr>
      </p:pic>
    </p:spTree>
    <p:extLst>
      <p:ext uri="{BB962C8B-B14F-4D97-AF65-F5344CB8AC3E}">
        <p14:creationId xmlns:p14="http://schemas.microsoft.com/office/powerpoint/2010/main" val="4216577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1163</Words>
  <Application>Microsoft Office PowerPoint</Application>
  <PresentationFormat>Widescreen</PresentationFormat>
  <Paragraphs>154</Paragraphs>
  <Slides>20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Rockwell</vt:lpstr>
      <vt:lpstr>Rockwell Condensed</vt:lpstr>
      <vt:lpstr>Rockwell Extra Bold</vt:lpstr>
      <vt:lpstr>Wingdings</vt:lpstr>
      <vt:lpstr>Wood Type</vt:lpstr>
      <vt:lpstr>Coronavirus (covid-19) StudY – Part 1</vt:lpstr>
      <vt:lpstr>Introduction</vt:lpstr>
      <vt:lpstr>Overview of the study</vt:lpstr>
      <vt:lpstr>Understanding Air Pollutants</vt:lpstr>
      <vt:lpstr>Key Notes</vt:lpstr>
      <vt:lpstr>Understanding the relationship between new cases and the atmospheric pollutants</vt:lpstr>
      <vt:lpstr>Comparison of new cases and CO Emission</vt:lpstr>
      <vt:lpstr>Comparison of new cases and NO2 Emission</vt:lpstr>
      <vt:lpstr>Comparison of new cases and O3 Emission</vt:lpstr>
      <vt:lpstr>Comparison of new cases and SO2 Emission</vt:lpstr>
      <vt:lpstr>Comparison of new cases and PM10 particles Emission</vt:lpstr>
      <vt:lpstr>Comparison of new cases and PM2.5 particles Emission</vt:lpstr>
      <vt:lpstr>Understanding the relationship between new cases and the weather</vt:lpstr>
      <vt:lpstr>Comparison of new cases and Temperature</vt:lpstr>
      <vt:lpstr>Comparison of new cases and Humidity level</vt:lpstr>
      <vt:lpstr>Comparison of new cases and wind gust</vt:lpstr>
      <vt:lpstr>Comparison of new cases and wind Speed</vt:lpstr>
      <vt:lpstr>Analysis and insights</vt:lpstr>
      <vt:lpstr>Analysis and INsights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(covid-19) StudY – Part 1</dc:title>
  <dc:creator>Stanley Tran</dc:creator>
  <cp:lastModifiedBy>Stanley Tran</cp:lastModifiedBy>
  <cp:revision>1</cp:revision>
  <dcterms:created xsi:type="dcterms:W3CDTF">2020-07-16T17:25:31Z</dcterms:created>
  <dcterms:modified xsi:type="dcterms:W3CDTF">2020-07-16T17:26:02Z</dcterms:modified>
</cp:coreProperties>
</file>