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17"/>
  </p:notesMasterIdLst>
  <p:sldIdLst>
    <p:sldId id="257" r:id="rId5"/>
    <p:sldId id="264" r:id="rId6"/>
    <p:sldId id="260" r:id="rId7"/>
    <p:sldId id="270" r:id="rId8"/>
    <p:sldId id="271" r:id="rId9"/>
    <p:sldId id="272" r:id="rId10"/>
    <p:sldId id="273" r:id="rId11"/>
    <p:sldId id="274" r:id="rId12"/>
    <p:sldId id="275"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44" autoAdjust="0"/>
  </p:normalViewPr>
  <p:slideViewPr>
    <p:cSldViewPr snapToGrid="0">
      <p:cViewPr varScale="1">
        <p:scale>
          <a:sx n="106" d="100"/>
          <a:sy n="106" d="100"/>
        </p:scale>
        <p:origin x="7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8F06DA-F204-4BE3-BFF4-1B7EF4EF4ACD}" type="datetimeFigureOut">
              <a:rPr lang="en-US" smtClean="0"/>
              <a:t>6/20/2022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7FF67-38B0-4A1E-8A6B-414573B572E3}" type="slidenum">
              <a:rPr lang="en-US" smtClean="0"/>
              <a:t>‹#›</a:t>
            </a:fld>
            <a:endParaRPr lang="en-US"/>
          </a:p>
        </p:txBody>
      </p:sp>
    </p:spTree>
    <p:extLst>
      <p:ext uri="{BB962C8B-B14F-4D97-AF65-F5344CB8AC3E}">
        <p14:creationId xmlns:p14="http://schemas.microsoft.com/office/powerpoint/2010/main" val="210425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A7FF67-38B0-4A1E-8A6B-414573B572E3}" type="slidenum">
              <a:rPr lang="en-US" smtClean="0"/>
              <a:t>3</a:t>
            </a:fld>
            <a:endParaRPr lang="en-US"/>
          </a:p>
        </p:txBody>
      </p:sp>
    </p:spTree>
    <p:extLst>
      <p:ext uri="{BB962C8B-B14F-4D97-AF65-F5344CB8AC3E}">
        <p14:creationId xmlns:p14="http://schemas.microsoft.com/office/powerpoint/2010/main" val="148433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A7FF67-38B0-4A1E-8A6B-414573B572E3}" type="slidenum">
              <a:rPr lang="en-US" smtClean="0"/>
              <a:t>12</a:t>
            </a:fld>
            <a:endParaRPr lang="en-US"/>
          </a:p>
        </p:txBody>
      </p:sp>
    </p:spTree>
    <p:extLst>
      <p:ext uri="{BB962C8B-B14F-4D97-AF65-F5344CB8AC3E}">
        <p14:creationId xmlns:p14="http://schemas.microsoft.com/office/powerpoint/2010/main" val="1335979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A7FF67-38B0-4A1E-8A6B-414573B572E3}" type="slidenum">
              <a:rPr lang="en-US" smtClean="0"/>
              <a:t>4</a:t>
            </a:fld>
            <a:endParaRPr lang="en-US"/>
          </a:p>
        </p:txBody>
      </p:sp>
    </p:spTree>
    <p:extLst>
      <p:ext uri="{BB962C8B-B14F-4D97-AF65-F5344CB8AC3E}">
        <p14:creationId xmlns:p14="http://schemas.microsoft.com/office/powerpoint/2010/main" val="1313348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A7FF67-38B0-4A1E-8A6B-414573B572E3}" type="slidenum">
              <a:rPr lang="en-US" smtClean="0"/>
              <a:t>5</a:t>
            </a:fld>
            <a:endParaRPr lang="en-US"/>
          </a:p>
        </p:txBody>
      </p:sp>
    </p:spTree>
    <p:extLst>
      <p:ext uri="{BB962C8B-B14F-4D97-AF65-F5344CB8AC3E}">
        <p14:creationId xmlns:p14="http://schemas.microsoft.com/office/powerpoint/2010/main" val="698300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A7FF67-38B0-4A1E-8A6B-414573B572E3}" type="slidenum">
              <a:rPr lang="en-US" smtClean="0"/>
              <a:t>6</a:t>
            </a:fld>
            <a:endParaRPr lang="en-US"/>
          </a:p>
        </p:txBody>
      </p:sp>
    </p:spTree>
    <p:extLst>
      <p:ext uri="{BB962C8B-B14F-4D97-AF65-F5344CB8AC3E}">
        <p14:creationId xmlns:p14="http://schemas.microsoft.com/office/powerpoint/2010/main" val="1883566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A7FF67-38B0-4A1E-8A6B-414573B572E3}" type="slidenum">
              <a:rPr lang="en-US" smtClean="0"/>
              <a:t>7</a:t>
            </a:fld>
            <a:endParaRPr lang="en-US"/>
          </a:p>
        </p:txBody>
      </p:sp>
    </p:spTree>
    <p:extLst>
      <p:ext uri="{BB962C8B-B14F-4D97-AF65-F5344CB8AC3E}">
        <p14:creationId xmlns:p14="http://schemas.microsoft.com/office/powerpoint/2010/main" val="419716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A7FF67-38B0-4A1E-8A6B-414573B572E3}" type="slidenum">
              <a:rPr lang="en-US" smtClean="0"/>
              <a:t>8</a:t>
            </a:fld>
            <a:endParaRPr lang="en-US"/>
          </a:p>
        </p:txBody>
      </p:sp>
    </p:spTree>
    <p:extLst>
      <p:ext uri="{BB962C8B-B14F-4D97-AF65-F5344CB8AC3E}">
        <p14:creationId xmlns:p14="http://schemas.microsoft.com/office/powerpoint/2010/main" val="3089428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A7FF67-38B0-4A1E-8A6B-414573B572E3}" type="slidenum">
              <a:rPr lang="en-US" smtClean="0"/>
              <a:t>9</a:t>
            </a:fld>
            <a:endParaRPr lang="en-US"/>
          </a:p>
        </p:txBody>
      </p:sp>
    </p:spTree>
    <p:extLst>
      <p:ext uri="{BB962C8B-B14F-4D97-AF65-F5344CB8AC3E}">
        <p14:creationId xmlns:p14="http://schemas.microsoft.com/office/powerpoint/2010/main" val="991764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A7FF67-38B0-4A1E-8A6B-414573B572E3}" type="slidenum">
              <a:rPr lang="en-US" smtClean="0"/>
              <a:t>10</a:t>
            </a:fld>
            <a:endParaRPr lang="en-US"/>
          </a:p>
        </p:txBody>
      </p:sp>
    </p:spTree>
    <p:extLst>
      <p:ext uri="{BB962C8B-B14F-4D97-AF65-F5344CB8AC3E}">
        <p14:creationId xmlns:p14="http://schemas.microsoft.com/office/powerpoint/2010/main" val="2122268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A7FF67-38B0-4A1E-8A6B-414573B572E3}" type="slidenum">
              <a:rPr lang="en-US" smtClean="0"/>
              <a:t>11</a:t>
            </a:fld>
            <a:endParaRPr lang="en-US"/>
          </a:p>
        </p:txBody>
      </p:sp>
    </p:spTree>
    <p:extLst>
      <p:ext uri="{BB962C8B-B14F-4D97-AF65-F5344CB8AC3E}">
        <p14:creationId xmlns:p14="http://schemas.microsoft.com/office/powerpoint/2010/main" val="3745743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D3A6-C7FB-434F-A318-4A794A8889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C2359B-8D60-457C-B0B6-F6E74B51EF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F9A99E-4415-4704-9A82-53E289F42A13}"/>
              </a:ext>
            </a:extLst>
          </p:cNvPr>
          <p:cNvSpPr>
            <a:spLocks noGrp="1"/>
          </p:cNvSpPr>
          <p:nvPr>
            <p:ph type="dt" sz="half" idx="10"/>
          </p:nvPr>
        </p:nvSpPr>
        <p:spPr/>
        <p:txBody>
          <a:bodyPr/>
          <a:lstStyle/>
          <a:p>
            <a:fld id="{EA0C0817-A112-4847-8014-A94B7D2A4EA3}" type="datetime1">
              <a:rPr lang="en-US" smtClean="0"/>
              <a:t>6/20/2022</a:t>
            </a:fld>
            <a:endParaRPr lang="en-US" dirty="0"/>
          </a:p>
        </p:txBody>
      </p:sp>
      <p:sp>
        <p:nvSpPr>
          <p:cNvPr id="5" name="Footer Placeholder 4">
            <a:extLst>
              <a:ext uri="{FF2B5EF4-FFF2-40B4-BE49-F238E27FC236}">
                <a16:creationId xmlns:a16="http://schemas.microsoft.com/office/drawing/2014/main" id="{3B8EB558-B03F-497B-929A-A9A538199A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C93AB8-7C13-4B75-90D3-30CC4BAEBB78}"/>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3920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FBB64-C31D-4C0C-A389-713DF7B68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9E3BE3-FC7E-4D26-8308-7B8BA68462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A269F-9F6C-45BC-9894-75804E59FC21}"/>
              </a:ext>
            </a:extLst>
          </p:cNvPr>
          <p:cNvSpPr>
            <a:spLocks noGrp="1"/>
          </p:cNvSpPr>
          <p:nvPr>
            <p:ph type="dt" sz="half" idx="10"/>
          </p:nvPr>
        </p:nvSpPr>
        <p:spPr/>
        <p:txBody>
          <a:bodyPr/>
          <a:lstStyle/>
          <a:p>
            <a:fld id="{F6FA2B21-3FCD-4721-B95C-427943F61125}" type="datetime1">
              <a:rPr lang="en-US" smtClean="0"/>
              <a:t>6/20/2022</a:t>
            </a:fld>
            <a:endParaRPr lang="en-US" dirty="0"/>
          </a:p>
        </p:txBody>
      </p:sp>
      <p:sp>
        <p:nvSpPr>
          <p:cNvPr id="5" name="Footer Placeholder 4">
            <a:extLst>
              <a:ext uri="{FF2B5EF4-FFF2-40B4-BE49-F238E27FC236}">
                <a16:creationId xmlns:a16="http://schemas.microsoft.com/office/drawing/2014/main" id="{62393FF2-BE3E-4A59-9BE5-264845BB124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06B9EC-CC35-45C2-830E-FCEF60D63F7E}"/>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050469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9061B2-23CE-4598-A1F5-95B49C4205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7F5409-B1CC-4D44-B8F7-A4849CC69D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103B9-4E0D-420A-8216-C14A70B381F7}"/>
              </a:ext>
            </a:extLst>
          </p:cNvPr>
          <p:cNvSpPr>
            <a:spLocks noGrp="1"/>
          </p:cNvSpPr>
          <p:nvPr>
            <p:ph type="dt" sz="half" idx="10"/>
          </p:nvPr>
        </p:nvSpPr>
        <p:spPr/>
        <p:txBody>
          <a:bodyPr/>
          <a:lstStyle/>
          <a:p>
            <a:fld id="{F6FA2B21-3FCD-4721-B95C-427943F61125}" type="datetime1">
              <a:rPr lang="en-US" smtClean="0"/>
              <a:t>6/20/2022</a:t>
            </a:fld>
            <a:endParaRPr lang="en-US" dirty="0"/>
          </a:p>
        </p:txBody>
      </p:sp>
      <p:sp>
        <p:nvSpPr>
          <p:cNvPr id="5" name="Footer Placeholder 4">
            <a:extLst>
              <a:ext uri="{FF2B5EF4-FFF2-40B4-BE49-F238E27FC236}">
                <a16:creationId xmlns:a16="http://schemas.microsoft.com/office/drawing/2014/main" id="{3FB05DD2-5C89-4410-8557-91396C0245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349D0B-265E-4683-87B7-9287E7AB25CB}"/>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26730592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2ECE-DFC2-41EE-9014-6230A3A7D4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01199B-8CCC-4B48-8008-E0CD50A04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57E73-7224-45AD-BEAB-F5F78A761FC8}"/>
              </a:ext>
            </a:extLst>
          </p:cNvPr>
          <p:cNvSpPr>
            <a:spLocks noGrp="1"/>
          </p:cNvSpPr>
          <p:nvPr>
            <p:ph type="dt" sz="half" idx="10"/>
          </p:nvPr>
        </p:nvSpPr>
        <p:spPr/>
        <p:txBody>
          <a:bodyPr/>
          <a:lstStyle/>
          <a:p>
            <a:fld id="{7332B432-ACDA-4023-A761-2BAB76577B62}" type="datetime1">
              <a:rPr lang="en-US" smtClean="0"/>
              <a:t>6/20/2022</a:t>
            </a:fld>
            <a:endParaRPr lang="en-US" dirty="0"/>
          </a:p>
        </p:txBody>
      </p:sp>
      <p:sp>
        <p:nvSpPr>
          <p:cNvPr id="5" name="Footer Placeholder 4">
            <a:extLst>
              <a:ext uri="{FF2B5EF4-FFF2-40B4-BE49-F238E27FC236}">
                <a16:creationId xmlns:a16="http://schemas.microsoft.com/office/drawing/2014/main" id="{968B4623-CFCA-4A3B-9A67-F6BB5CE8EB2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2D86B0-DD5B-49A3-A9B3-C49D9BA8B685}"/>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576081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50E9-F698-463B-B7DF-04FE94478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7C71B4-AC1B-468A-BBAD-C9CFE2B937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C5AD9A-2060-4BBD-B288-4E1EBA669892}"/>
              </a:ext>
            </a:extLst>
          </p:cNvPr>
          <p:cNvSpPr>
            <a:spLocks noGrp="1"/>
          </p:cNvSpPr>
          <p:nvPr>
            <p:ph type="dt" sz="half" idx="10"/>
          </p:nvPr>
        </p:nvSpPr>
        <p:spPr/>
        <p:txBody>
          <a:bodyPr/>
          <a:lstStyle/>
          <a:p>
            <a:fld id="{D9C646AA-F36E-4540-911D-FFFC0A0EF24A}" type="datetime1">
              <a:rPr lang="en-US" smtClean="0"/>
              <a:t>6/20/2022</a:t>
            </a:fld>
            <a:endParaRPr lang="en-US" dirty="0"/>
          </a:p>
        </p:txBody>
      </p:sp>
      <p:sp>
        <p:nvSpPr>
          <p:cNvPr id="5" name="Footer Placeholder 4">
            <a:extLst>
              <a:ext uri="{FF2B5EF4-FFF2-40B4-BE49-F238E27FC236}">
                <a16:creationId xmlns:a16="http://schemas.microsoft.com/office/drawing/2014/main" id="{309D060D-3251-4A6A-B815-7914D516E1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71D156-C073-4B2D-BCDD-32A0F87361DF}"/>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8209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A2C4-8984-4E23-893B-166270FADA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E1C867-862A-441D-AAF6-BA457E4691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FDFE3F-114E-422E-BDBD-2B5E557978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45E18F-6BCB-4BAA-98B7-9A0659BE26EC}"/>
              </a:ext>
            </a:extLst>
          </p:cNvPr>
          <p:cNvSpPr>
            <a:spLocks noGrp="1"/>
          </p:cNvSpPr>
          <p:nvPr>
            <p:ph type="dt" sz="half" idx="10"/>
          </p:nvPr>
        </p:nvSpPr>
        <p:spPr/>
        <p:txBody>
          <a:bodyPr/>
          <a:lstStyle/>
          <a:p>
            <a:fld id="{69186D26-FA5F-4637-B602-B7C2DC34CFD4}" type="datetime1">
              <a:rPr lang="en-US" smtClean="0"/>
              <a:t>6/20/2022</a:t>
            </a:fld>
            <a:endParaRPr lang="en-US" dirty="0"/>
          </a:p>
        </p:txBody>
      </p:sp>
      <p:sp>
        <p:nvSpPr>
          <p:cNvPr id="6" name="Footer Placeholder 5">
            <a:extLst>
              <a:ext uri="{FF2B5EF4-FFF2-40B4-BE49-F238E27FC236}">
                <a16:creationId xmlns:a16="http://schemas.microsoft.com/office/drawing/2014/main" id="{FBEC32CA-982A-4AA5-9A5F-EA9DA92F8D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DF42DEA-C09E-4A20-9E35-27F8BF632E41}"/>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18776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8490-DDBB-453A-BC85-7486DEE53A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7F58CC-60E7-4A3F-87AF-27C92FBFE3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00556C-C320-4743-A821-AC1B099466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5084BA-EECA-437D-96A0-427D031F15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C6DD3-EFF9-436A-8DD6-42D6EBCD4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20FFAB-A0C8-4FAF-8AFD-9EF64DC2F599}"/>
              </a:ext>
            </a:extLst>
          </p:cNvPr>
          <p:cNvSpPr>
            <a:spLocks noGrp="1"/>
          </p:cNvSpPr>
          <p:nvPr>
            <p:ph type="dt" sz="half" idx="10"/>
          </p:nvPr>
        </p:nvSpPr>
        <p:spPr/>
        <p:txBody>
          <a:bodyPr/>
          <a:lstStyle/>
          <a:p>
            <a:fld id="{8A7F15D8-96D1-4781-BC50-CA8A088B2FE4}" type="datetime1">
              <a:rPr lang="en-US" smtClean="0"/>
              <a:t>6/20/2022</a:t>
            </a:fld>
            <a:endParaRPr lang="en-US" dirty="0"/>
          </a:p>
        </p:txBody>
      </p:sp>
      <p:sp>
        <p:nvSpPr>
          <p:cNvPr id="8" name="Footer Placeholder 7">
            <a:extLst>
              <a:ext uri="{FF2B5EF4-FFF2-40B4-BE49-F238E27FC236}">
                <a16:creationId xmlns:a16="http://schemas.microsoft.com/office/drawing/2014/main" id="{B42DD542-5E4B-4979-AEBF-DA7CBA0FAE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BC0504-13FC-4EBA-A016-302615FB6634}"/>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3902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EC1C-D6BA-4692-856A-6390154111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83B482-4940-415C-AC82-1B57ED7EBD6C}"/>
              </a:ext>
            </a:extLst>
          </p:cNvPr>
          <p:cNvSpPr>
            <a:spLocks noGrp="1"/>
          </p:cNvSpPr>
          <p:nvPr>
            <p:ph type="dt" sz="half" idx="10"/>
          </p:nvPr>
        </p:nvSpPr>
        <p:spPr/>
        <p:txBody>
          <a:bodyPr/>
          <a:lstStyle/>
          <a:p>
            <a:fld id="{F9A96C99-B8F8-4528-BD05-0E16E943DC09}" type="datetime1">
              <a:rPr lang="en-US" smtClean="0"/>
              <a:t>6/20/2022</a:t>
            </a:fld>
            <a:endParaRPr lang="en-US" dirty="0"/>
          </a:p>
        </p:txBody>
      </p:sp>
      <p:sp>
        <p:nvSpPr>
          <p:cNvPr id="4" name="Footer Placeholder 3">
            <a:extLst>
              <a:ext uri="{FF2B5EF4-FFF2-40B4-BE49-F238E27FC236}">
                <a16:creationId xmlns:a16="http://schemas.microsoft.com/office/drawing/2014/main" id="{194982A8-D65A-4A5E-B07A-B3D52BA021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AFCCEC4-751D-4A80-A927-0AB176978839}"/>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3331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662FC-23AF-472E-A205-F90DC2A30081}"/>
              </a:ext>
            </a:extLst>
          </p:cNvPr>
          <p:cNvSpPr>
            <a:spLocks noGrp="1"/>
          </p:cNvSpPr>
          <p:nvPr>
            <p:ph type="dt" sz="half" idx="10"/>
          </p:nvPr>
        </p:nvSpPr>
        <p:spPr/>
        <p:txBody>
          <a:bodyPr/>
          <a:lstStyle/>
          <a:p>
            <a:fld id="{03636942-C211-4B28-8DBD-C953E00AF71B}" type="datetime1">
              <a:rPr lang="en-US" smtClean="0"/>
              <a:t>6/20/2022</a:t>
            </a:fld>
            <a:endParaRPr lang="en-US" dirty="0"/>
          </a:p>
        </p:txBody>
      </p:sp>
      <p:sp>
        <p:nvSpPr>
          <p:cNvPr id="3" name="Footer Placeholder 2">
            <a:extLst>
              <a:ext uri="{FF2B5EF4-FFF2-40B4-BE49-F238E27FC236}">
                <a16:creationId xmlns:a16="http://schemas.microsoft.com/office/drawing/2014/main" id="{5F49A596-3DF7-4027-88E9-8A9F066267C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8852248-A8DC-4F87-8A36-AE6FD562CBE1}"/>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49013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86EB-E666-469E-9174-49240E85B2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8E53DB-1140-4A5B-A960-8A7C8E4D8B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7D5D2A-A2F8-46D7-906F-D77316508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08AA1-655E-4F55-A79E-EB4265AADE12}"/>
              </a:ext>
            </a:extLst>
          </p:cNvPr>
          <p:cNvSpPr>
            <a:spLocks noGrp="1"/>
          </p:cNvSpPr>
          <p:nvPr>
            <p:ph type="dt" sz="half" idx="10"/>
          </p:nvPr>
        </p:nvSpPr>
        <p:spPr/>
        <p:txBody>
          <a:bodyPr/>
          <a:lstStyle/>
          <a:p>
            <a:fld id="{7E8D12A6-918A-48BD-8CB9-CA713993B0EA}" type="datetime1">
              <a:rPr lang="en-US" smtClean="0"/>
              <a:t>6/20/2022</a:t>
            </a:fld>
            <a:endParaRPr lang="en-US" dirty="0"/>
          </a:p>
        </p:txBody>
      </p:sp>
      <p:sp>
        <p:nvSpPr>
          <p:cNvPr id="6" name="Footer Placeholder 5">
            <a:extLst>
              <a:ext uri="{FF2B5EF4-FFF2-40B4-BE49-F238E27FC236}">
                <a16:creationId xmlns:a16="http://schemas.microsoft.com/office/drawing/2014/main" id="{1ECB6C5D-E94A-4F93-ACC7-DC53193D3F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DEEE45F-91D3-48D0-AB81-3D58C4C68C1C}"/>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70426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5E07B-BE90-447E-9A2F-E5C2ABF45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B86E14-7423-44F3-BEDE-4DBDFFA42E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09C1A3-FAAF-4675-AA45-3F35D9EE8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65ADC8-D933-44CB-B420-A9EB23AA9E1D}"/>
              </a:ext>
            </a:extLst>
          </p:cNvPr>
          <p:cNvSpPr>
            <a:spLocks noGrp="1"/>
          </p:cNvSpPr>
          <p:nvPr>
            <p:ph type="dt" sz="half" idx="10"/>
          </p:nvPr>
        </p:nvSpPr>
        <p:spPr/>
        <p:txBody>
          <a:bodyPr/>
          <a:lstStyle/>
          <a:p>
            <a:fld id="{E778CE86-875F-4587-BCF6-FA054AFC0D53}" type="datetime1">
              <a:rPr lang="en-US" smtClean="0"/>
              <a:pPr/>
              <a:t>6/20/2022</a:t>
            </a:fld>
            <a:endParaRPr lang="en-US" dirty="0"/>
          </a:p>
        </p:txBody>
      </p:sp>
      <p:sp>
        <p:nvSpPr>
          <p:cNvPr id="6" name="Footer Placeholder 5">
            <a:extLst>
              <a:ext uri="{FF2B5EF4-FFF2-40B4-BE49-F238E27FC236}">
                <a16:creationId xmlns:a16="http://schemas.microsoft.com/office/drawing/2014/main" id="{EC7F4143-437C-418D-9F48-50F69092F436}"/>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132A6CE4-0A08-403A-9CDD-9DCF8CF4C60B}"/>
              </a:ext>
            </a:extLst>
          </p:cNvPr>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2413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7BF508-782B-4154-BC81-E68D3C3B29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18DBCE-AF84-4591-9E27-43001FDD57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F87940-4A24-461C-86D3-7AF41B3D57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6/20/2022</a:t>
            </a:fld>
            <a:endParaRPr lang="en-US" dirty="0"/>
          </a:p>
        </p:txBody>
      </p:sp>
      <p:sp>
        <p:nvSpPr>
          <p:cNvPr id="5" name="Footer Placeholder 4">
            <a:extLst>
              <a:ext uri="{FF2B5EF4-FFF2-40B4-BE49-F238E27FC236}">
                <a16:creationId xmlns:a16="http://schemas.microsoft.com/office/drawing/2014/main" id="{4ECC9E2D-DD0B-45BF-97B7-2A18B27918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87D405D-6703-45B9-9F34-4467AF8C9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3920752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s://www.kaggle.com/datasets/tamber/steam-video-games" TargetMode="External"/><Relationship Id="rId5" Type="http://schemas.openxmlformats.org/officeDocument/2006/relationships/hyperlink" Target="https://audreygermain.github.io/Game-Recommendation-System/" TargetMode="External"/><Relationship Id="rId4" Type="http://schemas.openxmlformats.org/officeDocument/2006/relationships/hyperlink" Target="https://medium.com/@rachelmkoenig/web-scraping-recommender-systems-project-1d360fa678e4"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Neon Coloured Gadgets">
            <a:extLst>
              <a:ext uri="{FF2B5EF4-FFF2-40B4-BE49-F238E27FC236}">
                <a16:creationId xmlns:a16="http://schemas.microsoft.com/office/drawing/2014/main" id="{EE015722-84E3-7100-7503-A76875569E07}"/>
              </a:ext>
            </a:extLst>
          </p:cNvPr>
          <p:cNvPicPr>
            <a:picLocks noChangeAspect="1"/>
          </p:cNvPicPr>
          <p:nvPr/>
        </p:nvPicPr>
        <p:blipFill rotWithShape="1">
          <a:blip r:embed="rId2">
            <a:alphaModFix amt="45000"/>
          </a:blip>
          <a:srcRect b="20775"/>
          <a:stretch/>
        </p:blipFill>
        <p:spPr>
          <a:xfrm>
            <a:off x="20" y="10"/>
            <a:ext cx="12191980" cy="6857990"/>
          </a:xfrm>
          <a:prstGeom prst="rect">
            <a:avLst/>
          </a:prstGeom>
        </p:spPr>
      </p:pic>
      <p:sp>
        <p:nvSpPr>
          <p:cNvPr id="19" name="Rectangle 11">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title"/>
          </p:nvPr>
        </p:nvSpPr>
        <p:spPr>
          <a:xfrm>
            <a:off x="1769532" y="1695576"/>
            <a:ext cx="8652938" cy="2857191"/>
          </a:xfrm>
        </p:spPr>
        <p:txBody>
          <a:bodyPr vert="horz" lIns="91440" tIns="45720" rIns="91440" bIns="45720" rtlCol="0" anchor="ctr">
            <a:normAutofit fontScale="90000"/>
          </a:bodyPr>
          <a:lstStyle/>
          <a:p>
            <a:pPr algn="ctr"/>
            <a:r>
              <a:rPr lang="en-US" sz="7400" dirty="0">
                <a:ln w="22225">
                  <a:solidFill>
                    <a:schemeClr val="tx1"/>
                  </a:solidFill>
                  <a:miter lim="800000"/>
                </a:ln>
              </a:rPr>
              <a:t>Video Game Recommender Systems</a:t>
            </a:r>
          </a:p>
        </p:txBody>
      </p:sp>
      <p:sp>
        <p:nvSpPr>
          <p:cNvPr id="3" name="Subtitle 2">
            <a:extLst>
              <a:ext uri="{FF2B5EF4-FFF2-40B4-BE49-F238E27FC236}">
                <a16:creationId xmlns:a16="http://schemas.microsoft.com/office/drawing/2014/main" id="{C8722DDC-8EEE-4A06-8DFE-B44871EAA2CF}"/>
              </a:ext>
            </a:extLst>
          </p:cNvPr>
          <p:cNvSpPr>
            <a:spLocks noGrp="1"/>
          </p:cNvSpPr>
          <p:nvPr>
            <p:ph type="body" sz="half" idx="2"/>
          </p:nvPr>
        </p:nvSpPr>
        <p:spPr>
          <a:xfrm>
            <a:off x="1769532" y="4623127"/>
            <a:ext cx="8655200" cy="457201"/>
          </a:xfrm>
        </p:spPr>
        <p:txBody>
          <a:bodyPr vert="horz" lIns="91440" tIns="45720" rIns="91440" bIns="45720" rtlCol="0">
            <a:normAutofit/>
          </a:bodyPr>
          <a:lstStyle/>
          <a:p>
            <a:pPr algn="ctr">
              <a:spcAft>
                <a:spcPts val="600"/>
              </a:spcAft>
            </a:pPr>
            <a:r>
              <a:rPr lang="en-US" sz="2400"/>
              <a:t>Stanley Tran</a:t>
            </a:r>
          </a:p>
        </p:txBody>
      </p:sp>
      <p:sp>
        <p:nvSpPr>
          <p:cNvPr id="20" name="Rectangle 13">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Neon Coloured Gadgets">
            <a:extLst>
              <a:ext uri="{FF2B5EF4-FFF2-40B4-BE49-F238E27FC236}">
                <a16:creationId xmlns:a16="http://schemas.microsoft.com/office/drawing/2014/main" id="{5580E6AF-ED17-4B92-9C0B-25395967A3A4}"/>
              </a:ext>
            </a:extLst>
          </p:cNvPr>
          <p:cNvPicPr>
            <a:picLocks noChangeAspect="1"/>
          </p:cNvPicPr>
          <p:nvPr/>
        </p:nvPicPr>
        <p:blipFill rotWithShape="1">
          <a:blip r:embed="rId3">
            <a:alphaModFix amt="40000"/>
          </a:blip>
          <a:srcRect b="20775"/>
          <a:stretch/>
        </p:blipFill>
        <p:spPr>
          <a:xfrm>
            <a:off x="20" y="10"/>
            <a:ext cx="12191980" cy="6857990"/>
          </a:xfrm>
          <a:prstGeom prst="rect">
            <a:avLst/>
          </a:prstGeom>
        </p:spPr>
      </p:pic>
      <p:sp>
        <p:nvSpPr>
          <p:cNvPr id="2" name="Title 1">
            <a:extLst>
              <a:ext uri="{FF2B5EF4-FFF2-40B4-BE49-F238E27FC236}">
                <a16:creationId xmlns:a16="http://schemas.microsoft.com/office/drawing/2014/main" id="{91E4ADD7-A7A7-4D1B-AA82-CB15C1BE5F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600" dirty="0">
                <a:ln w="22225">
                  <a:solidFill>
                    <a:schemeClr val="tx1"/>
                  </a:solidFill>
                  <a:miter lim="800000"/>
                </a:ln>
                <a:solidFill>
                  <a:srgbClr val="FFFFFF"/>
                </a:solidFill>
              </a:rPr>
              <a:t>Video Game Recommender Systems</a:t>
            </a:r>
            <a:br>
              <a:rPr lang="en-US" sz="2600" dirty="0">
                <a:solidFill>
                  <a:srgbClr val="FFFFFF"/>
                </a:solidFill>
              </a:rPr>
            </a:br>
            <a:br>
              <a:rPr lang="en-US" sz="2600" dirty="0">
                <a:solidFill>
                  <a:srgbClr val="FFFFFF"/>
                </a:solidFill>
              </a:rPr>
            </a:br>
            <a:r>
              <a:rPr lang="en-US" sz="2600" dirty="0">
                <a:solidFill>
                  <a:srgbClr val="FFFFFF"/>
                </a:solidFill>
              </a:rPr>
              <a:t>Recommendation model: ALS collaborative filtering</a:t>
            </a:r>
          </a:p>
        </p:txBody>
      </p:sp>
      <p:sp>
        <p:nvSpPr>
          <p:cNvPr id="5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154555B-9654-45C3-979E-DDE818B6FED5}"/>
              </a:ext>
            </a:extLst>
          </p:cNvPr>
          <p:cNvSpPr txBox="1">
            <a:spLocks/>
          </p:cNvSpPr>
          <p:nvPr/>
        </p:nvSpPr>
        <p:spPr>
          <a:xfrm>
            <a:off x="838200" y="2004446"/>
            <a:ext cx="10515600" cy="417689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90000"/>
              </a:lnSpc>
              <a:buNone/>
            </a:pPr>
            <a:r>
              <a:rPr lang="en-US" sz="2200" dirty="0">
                <a:solidFill>
                  <a:srgbClr val="FFFFFF"/>
                </a:solidFill>
              </a:rPr>
              <a:t>Item-to-item recommendation with </a:t>
            </a:r>
            <a:r>
              <a:rPr lang="en-US" sz="2200" dirty="0" err="1">
                <a:solidFill>
                  <a:srgbClr val="FFFFFF"/>
                </a:solidFill>
              </a:rPr>
              <a:t>game_title</a:t>
            </a:r>
            <a:r>
              <a:rPr lang="en-US" sz="2200" dirty="0">
                <a:solidFill>
                  <a:srgbClr val="FFFFFF"/>
                </a:solidFill>
              </a:rPr>
              <a:t> = “Dota 2”</a:t>
            </a:r>
          </a:p>
          <a:p>
            <a:pPr marL="0" indent="0">
              <a:lnSpc>
                <a:spcPct val="90000"/>
              </a:lnSpc>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n-US" sz="2200" dirty="0">
              <a:solidFill>
                <a:srgbClr val="FFFFFF"/>
              </a:solidFill>
            </a:endParaRPr>
          </a:p>
        </p:txBody>
      </p:sp>
      <p:pic>
        <p:nvPicPr>
          <p:cNvPr id="8" name="Picture 7">
            <a:extLst>
              <a:ext uri="{FF2B5EF4-FFF2-40B4-BE49-F238E27FC236}">
                <a16:creationId xmlns:a16="http://schemas.microsoft.com/office/drawing/2014/main" id="{1B9466A7-D9CF-41F7-83D2-E01FF060495B}"/>
              </a:ext>
            </a:extLst>
          </p:cNvPr>
          <p:cNvPicPr/>
          <p:nvPr/>
        </p:nvPicPr>
        <p:blipFill>
          <a:blip r:embed="rId4"/>
          <a:stretch>
            <a:fillRect/>
          </a:stretch>
        </p:blipFill>
        <p:spPr>
          <a:xfrm>
            <a:off x="4090966" y="2572153"/>
            <a:ext cx="4007019" cy="3041482"/>
          </a:xfrm>
          <a:prstGeom prst="rect">
            <a:avLst/>
          </a:prstGeom>
        </p:spPr>
      </p:pic>
    </p:spTree>
    <p:extLst>
      <p:ext uri="{BB962C8B-B14F-4D97-AF65-F5344CB8AC3E}">
        <p14:creationId xmlns:p14="http://schemas.microsoft.com/office/powerpoint/2010/main" val="142758146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Neon Coloured Gadgets">
            <a:extLst>
              <a:ext uri="{FF2B5EF4-FFF2-40B4-BE49-F238E27FC236}">
                <a16:creationId xmlns:a16="http://schemas.microsoft.com/office/drawing/2014/main" id="{5580E6AF-ED17-4B92-9C0B-25395967A3A4}"/>
              </a:ext>
            </a:extLst>
          </p:cNvPr>
          <p:cNvPicPr>
            <a:picLocks noChangeAspect="1"/>
          </p:cNvPicPr>
          <p:nvPr/>
        </p:nvPicPr>
        <p:blipFill rotWithShape="1">
          <a:blip r:embed="rId3">
            <a:alphaModFix amt="40000"/>
          </a:blip>
          <a:srcRect b="20775"/>
          <a:stretch/>
        </p:blipFill>
        <p:spPr>
          <a:xfrm>
            <a:off x="20" y="10"/>
            <a:ext cx="12191980" cy="6857990"/>
          </a:xfrm>
          <a:prstGeom prst="rect">
            <a:avLst/>
          </a:prstGeom>
        </p:spPr>
      </p:pic>
      <p:sp>
        <p:nvSpPr>
          <p:cNvPr id="2" name="Title 1">
            <a:extLst>
              <a:ext uri="{FF2B5EF4-FFF2-40B4-BE49-F238E27FC236}">
                <a16:creationId xmlns:a16="http://schemas.microsoft.com/office/drawing/2014/main" id="{91E4ADD7-A7A7-4D1B-AA82-CB15C1BE5F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600" dirty="0">
                <a:ln w="22225">
                  <a:solidFill>
                    <a:schemeClr val="tx1"/>
                  </a:solidFill>
                  <a:miter lim="800000"/>
                </a:ln>
                <a:solidFill>
                  <a:srgbClr val="FFFFFF"/>
                </a:solidFill>
              </a:rPr>
              <a:t>Video Game Recommender Systems</a:t>
            </a:r>
            <a:br>
              <a:rPr lang="en-US" sz="2600" dirty="0">
                <a:solidFill>
                  <a:srgbClr val="FFFFFF"/>
                </a:solidFill>
              </a:rPr>
            </a:br>
            <a:br>
              <a:rPr lang="en-US" sz="2600" dirty="0">
                <a:solidFill>
                  <a:srgbClr val="FFFFFF"/>
                </a:solidFill>
              </a:rPr>
            </a:br>
            <a:r>
              <a:rPr lang="en-US" sz="2600" dirty="0">
                <a:solidFill>
                  <a:srgbClr val="FFFFFF"/>
                </a:solidFill>
              </a:rPr>
              <a:t>Conclusion</a:t>
            </a:r>
          </a:p>
        </p:txBody>
      </p:sp>
      <p:sp>
        <p:nvSpPr>
          <p:cNvPr id="5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154555B-9654-45C3-979E-DDE818B6FED5}"/>
              </a:ext>
            </a:extLst>
          </p:cNvPr>
          <p:cNvSpPr txBox="1">
            <a:spLocks/>
          </p:cNvSpPr>
          <p:nvPr/>
        </p:nvSpPr>
        <p:spPr>
          <a:xfrm>
            <a:off x="838200" y="2004446"/>
            <a:ext cx="10515600" cy="417689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9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Experiment using popularity-based recommender system and ALS collaborative filtering</a:t>
            </a:r>
          </a:p>
          <a:p>
            <a:pPr>
              <a:lnSpc>
                <a:spcPct val="90000"/>
              </a:lnSpc>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best recommendation algorithm is the one that helps you reach your goal fastest</a:t>
            </a:r>
          </a:p>
          <a:p>
            <a:pPr>
              <a:lnSpc>
                <a:spcPct val="90000"/>
              </a:lnSpc>
            </a:pPr>
            <a:r>
              <a:rPr lang="en-US" dirty="0">
                <a:solidFill>
                  <a:srgbClr val="FFFFFF"/>
                </a:solidFill>
                <a:latin typeface="Calibri" panose="020F0502020204030204" pitchFamily="34" charset="0"/>
                <a:cs typeface="Times New Roman" panose="02020603050405020304" pitchFamily="18" charset="0"/>
              </a:rPr>
              <a:t>Assuming the different scenarios:</a:t>
            </a:r>
          </a:p>
          <a:p>
            <a:pPr lvl="1">
              <a:lnSpc>
                <a:spcPct val="90000"/>
              </a:lnSpc>
            </a:pPr>
            <a:r>
              <a:rPr lang="en-US" dirty="0">
                <a:solidFill>
                  <a:srgbClr val="FFFFFF"/>
                </a:solidFill>
                <a:latin typeface="Calibri" panose="020F0502020204030204" pitchFamily="34" charset="0"/>
                <a:cs typeface="Times New Roman" panose="02020603050405020304" pitchFamily="18" charset="0"/>
              </a:rPr>
              <a:t>Goal 1: Find the most popular games regardless of users</a:t>
            </a:r>
          </a:p>
          <a:p>
            <a:pPr lvl="2">
              <a:lnSpc>
                <a:spcPct val="90000"/>
              </a:lnSpc>
            </a:pPr>
            <a:r>
              <a:rPr lang="en-US" dirty="0">
                <a:solidFill>
                  <a:srgbClr val="FFFFFF"/>
                </a:solidFill>
                <a:latin typeface="Calibri" panose="020F0502020204030204" pitchFamily="34" charset="0"/>
                <a:cs typeface="Times New Roman" panose="02020603050405020304" pitchFamily="18" charset="0"/>
              </a:rPr>
              <a:t>Recommendation using popular-based recommender system</a:t>
            </a:r>
          </a:p>
          <a:p>
            <a:pPr lvl="1">
              <a:lnSpc>
                <a:spcPct val="90000"/>
              </a:lnSpc>
            </a:pPr>
            <a:r>
              <a:rPr lang="en-US" dirty="0">
                <a:solidFill>
                  <a:srgbClr val="FFFFFF"/>
                </a:solidFill>
                <a:latin typeface="Calibri" panose="020F0502020204030204" pitchFamily="34" charset="0"/>
                <a:cs typeface="Times New Roman" panose="02020603050405020304" pitchFamily="18" charset="0"/>
              </a:rPr>
              <a:t>Goal 2: Give best recommendation for individual users based on their purchases and time spent playing the game</a:t>
            </a:r>
          </a:p>
          <a:p>
            <a:pPr lvl="2">
              <a:lnSpc>
                <a:spcPct val="90000"/>
              </a:lnSpc>
            </a:pPr>
            <a:r>
              <a:rPr lang="en-US" dirty="0">
                <a:solidFill>
                  <a:srgbClr val="FFFFFF"/>
                </a:solidFill>
                <a:latin typeface="Calibri" panose="020F0502020204030204" pitchFamily="34" charset="0"/>
                <a:cs typeface="Times New Roman" panose="02020603050405020304" pitchFamily="18" charset="0"/>
              </a:rPr>
              <a:t>Recommendation using collaborative filtering</a:t>
            </a:r>
          </a:p>
          <a:p>
            <a:pPr>
              <a:lnSpc>
                <a:spcPct val="90000"/>
              </a:lnSpc>
            </a:pPr>
            <a:r>
              <a:rPr lang="en-US" dirty="0">
                <a:solidFill>
                  <a:srgbClr val="FFFFFF"/>
                </a:solidFill>
                <a:latin typeface="Calibri" panose="020F0502020204030204" pitchFamily="34" charset="0"/>
                <a:cs typeface="Times New Roman" panose="02020603050405020304" pitchFamily="18" charset="0"/>
              </a:rPr>
              <a:t>Overall interesting exploration in understanding how to use the different recommender algorithms</a:t>
            </a:r>
          </a:p>
          <a:p>
            <a:pPr>
              <a:lnSpc>
                <a:spcPct val="90000"/>
              </a:lnSpc>
            </a:pPr>
            <a:r>
              <a:rPr lang="en-US" dirty="0">
                <a:solidFill>
                  <a:srgbClr val="FFFFFF"/>
                </a:solidFill>
                <a:latin typeface="Calibri" panose="020F0502020204030204" pitchFamily="34" charset="0"/>
                <a:cs typeface="Times New Roman" panose="02020603050405020304" pitchFamily="18" charset="0"/>
              </a:rPr>
              <a:t>Future work: explore using different types of recommender algorithms and do more comparisons, explore in trying to recommend games for new users, build Flask apps for recommending games</a:t>
            </a:r>
          </a:p>
          <a:p>
            <a:pPr marL="548640" lvl="2" indent="0">
              <a:lnSpc>
                <a:spcPct val="90000"/>
              </a:lnSpc>
              <a:buNone/>
            </a:pPr>
            <a:endParaRPr lang="en-US"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6197934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Neon Coloured Gadgets">
            <a:extLst>
              <a:ext uri="{FF2B5EF4-FFF2-40B4-BE49-F238E27FC236}">
                <a16:creationId xmlns:a16="http://schemas.microsoft.com/office/drawing/2014/main" id="{5580E6AF-ED17-4B92-9C0B-25395967A3A4}"/>
              </a:ext>
            </a:extLst>
          </p:cNvPr>
          <p:cNvPicPr>
            <a:picLocks noChangeAspect="1"/>
          </p:cNvPicPr>
          <p:nvPr/>
        </p:nvPicPr>
        <p:blipFill rotWithShape="1">
          <a:blip r:embed="rId3">
            <a:alphaModFix amt="40000"/>
          </a:blip>
          <a:srcRect b="20775"/>
          <a:stretch/>
        </p:blipFill>
        <p:spPr>
          <a:xfrm>
            <a:off x="20" y="10"/>
            <a:ext cx="12191980" cy="6857990"/>
          </a:xfrm>
          <a:prstGeom prst="rect">
            <a:avLst/>
          </a:prstGeom>
        </p:spPr>
      </p:pic>
      <p:sp>
        <p:nvSpPr>
          <p:cNvPr id="2" name="Title 1">
            <a:extLst>
              <a:ext uri="{FF2B5EF4-FFF2-40B4-BE49-F238E27FC236}">
                <a16:creationId xmlns:a16="http://schemas.microsoft.com/office/drawing/2014/main" id="{91E4ADD7-A7A7-4D1B-AA82-CB15C1BE5F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600" dirty="0">
                <a:ln w="22225">
                  <a:solidFill>
                    <a:schemeClr val="tx1"/>
                  </a:solidFill>
                  <a:miter lim="800000"/>
                </a:ln>
                <a:solidFill>
                  <a:srgbClr val="FFFFFF"/>
                </a:solidFill>
              </a:rPr>
              <a:t>Video Game Recommender Systems</a:t>
            </a:r>
            <a:br>
              <a:rPr lang="en-US" sz="2600" dirty="0">
                <a:solidFill>
                  <a:srgbClr val="FFFFFF"/>
                </a:solidFill>
              </a:rPr>
            </a:br>
            <a:br>
              <a:rPr lang="en-US" sz="2600" dirty="0">
                <a:solidFill>
                  <a:srgbClr val="FFFFFF"/>
                </a:solidFill>
              </a:rPr>
            </a:br>
            <a:r>
              <a:rPr lang="en-US" sz="2600" dirty="0">
                <a:solidFill>
                  <a:srgbClr val="FFFFFF"/>
                </a:solidFill>
              </a:rPr>
              <a:t>References</a:t>
            </a:r>
          </a:p>
        </p:txBody>
      </p:sp>
      <p:sp>
        <p:nvSpPr>
          <p:cNvPr id="5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154555B-9654-45C3-979E-DDE818B6FED5}"/>
              </a:ext>
            </a:extLst>
          </p:cNvPr>
          <p:cNvSpPr txBox="1">
            <a:spLocks/>
          </p:cNvSpPr>
          <p:nvPr/>
        </p:nvSpPr>
        <p:spPr>
          <a:xfrm>
            <a:off x="838200" y="2004446"/>
            <a:ext cx="10515600" cy="417689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marR="0">
              <a:lnSpc>
                <a:spcPct val="107000"/>
              </a:lnSpc>
              <a:spcBef>
                <a:spcPts val="0"/>
              </a:spcBef>
              <a:spcAft>
                <a:spcPts val="800"/>
              </a:spcAft>
            </a:pPr>
            <a:endParaRPr lang="en-US" sz="1600" u="sng"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endParaRPr>
          </a:p>
          <a:p>
            <a:pPr marL="0" marR="0">
              <a:lnSpc>
                <a:spcPct val="107000"/>
              </a:lnSpc>
              <a:spcBef>
                <a:spcPts val="0"/>
              </a:spcBef>
              <a:spcAft>
                <a:spcPts val="800"/>
              </a:spcAft>
            </a:pPr>
            <a:r>
              <a:rPr lang="en-US" sz="1600" u="sng"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Building a Recommender Engine Part I: Problem Statement &amp; Collecting Data with Selenium | by Rachel Koenig | Medium</a:t>
            </a:r>
            <a:endParaRPr lang="en-US" sz="16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u="sng"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marL="0" marR="0">
              <a:lnSpc>
                <a:spcPct val="107000"/>
              </a:lnSpc>
              <a:spcBef>
                <a:spcPts val="0"/>
              </a:spcBef>
              <a:spcAft>
                <a:spcPts val="800"/>
              </a:spcAft>
            </a:pPr>
            <a:r>
              <a:rPr lang="en-US" sz="1600" u="sng"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Game-Recommendation-System (audreygermain.github.io)</a:t>
            </a:r>
            <a:endParaRPr lang="en-US" sz="16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600" u="sng"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endParaRPr>
          </a:p>
          <a:p>
            <a:pPr marL="0" marR="0">
              <a:lnSpc>
                <a:spcPct val="107000"/>
              </a:lnSpc>
              <a:spcBef>
                <a:spcPts val="0"/>
              </a:spcBef>
              <a:spcAft>
                <a:spcPts val="800"/>
              </a:spcAft>
            </a:pPr>
            <a:r>
              <a:rPr lang="en-US" sz="1600" u="sng"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Steam Video Games | Kaggle</a:t>
            </a:r>
            <a:endParaRPr lang="en-US" sz="16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548640" lvl="2" indent="0">
              <a:lnSpc>
                <a:spcPct val="90000"/>
              </a:lnSpc>
              <a:buNone/>
            </a:pPr>
            <a:endParaRPr lang="en-US"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776918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Neon Coloured Gadgets">
            <a:extLst>
              <a:ext uri="{FF2B5EF4-FFF2-40B4-BE49-F238E27FC236}">
                <a16:creationId xmlns:a16="http://schemas.microsoft.com/office/drawing/2014/main" id="{32C324FE-285F-435D-95E6-05D4372385D2}"/>
              </a:ext>
            </a:extLst>
          </p:cNvPr>
          <p:cNvPicPr>
            <a:picLocks noChangeAspect="1"/>
          </p:cNvPicPr>
          <p:nvPr/>
        </p:nvPicPr>
        <p:blipFill rotWithShape="1">
          <a:blip r:embed="rId2">
            <a:alphaModFix amt="40000"/>
          </a:blip>
          <a:srcRect b="20775"/>
          <a:stretch/>
        </p:blipFill>
        <p:spPr>
          <a:xfrm>
            <a:off x="20" y="10"/>
            <a:ext cx="12191979" cy="6857990"/>
          </a:xfrm>
          <a:prstGeom prst="rect">
            <a:avLst/>
          </a:prstGeom>
        </p:spPr>
      </p:pic>
      <p:sp>
        <p:nvSpPr>
          <p:cNvPr id="2" name="Title 1">
            <a:extLst>
              <a:ext uri="{FF2B5EF4-FFF2-40B4-BE49-F238E27FC236}">
                <a16:creationId xmlns:a16="http://schemas.microsoft.com/office/drawing/2014/main" id="{1D491DE8-9A2C-4EBC-8DF5-75BE1E81A4A3}"/>
              </a:ext>
            </a:extLst>
          </p:cNvPr>
          <p:cNvSpPr>
            <a:spLocks noGrp="1"/>
          </p:cNvSpPr>
          <p:nvPr>
            <p:ph type="title"/>
          </p:nvPr>
        </p:nvSpPr>
        <p:spPr>
          <a:xfrm>
            <a:off x="841249" y="941832"/>
            <a:ext cx="10506456" cy="2057400"/>
          </a:xfrm>
        </p:spPr>
        <p:txBody>
          <a:bodyPr anchor="b">
            <a:normAutofit/>
          </a:bodyPr>
          <a:lstStyle/>
          <a:p>
            <a:r>
              <a:rPr lang="en-CA" sz="5000" dirty="0"/>
              <a:t>Agenda </a:t>
            </a:r>
            <a:endParaRPr lang="en-US" sz="5000" dirty="0"/>
          </a:p>
        </p:txBody>
      </p:sp>
      <p:sp>
        <p:nvSpPr>
          <p:cNvPr id="38" name="Rectangle 3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0" name="Rectangle 3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Content Placeholder 2">
            <a:extLst>
              <a:ext uri="{FF2B5EF4-FFF2-40B4-BE49-F238E27FC236}">
                <a16:creationId xmlns:a16="http://schemas.microsoft.com/office/drawing/2014/main" id="{072FCD29-2C8A-4487-B81C-55A1E91746E7}"/>
              </a:ext>
            </a:extLst>
          </p:cNvPr>
          <p:cNvSpPr>
            <a:spLocks noGrp="1"/>
          </p:cNvSpPr>
          <p:nvPr>
            <p:ph idx="1"/>
          </p:nvPr>
        </p:nvSpPr>
        <p:spPr>
          <a:xfrm>
            <a:off x="841248" y="3502152"/>
            <a:ext cx="10506456" cy="2670048"/>
          </a:xfrm>
        </p:spPr>
        <p:txBody>
          <a:bodyPr>
            <a:normAutofit/>
          </a:bodyPr>
          <a:lstStyle/>
          <a:p>
            <a:r>
              <a:rPr lang="en-CA" sz="2000" dirty="0"/>
              <a:t>Introduction</a:t>
            </a:r>
            <a:endParaRPr lang="en-US" sz="2000" dirty="0"/>
          </a:p>
          <a:p>
            <a:r>
              <a:rPr lang="en-US" sz="2000" dirty="0"/>
              <a:t>Recommendation Models</a:t>
            </a:r>
          </a:p>
          <a:p>
            <a:pPr lvl="1"/>
            <a:r>
              <a:rPr lang="en-US" sz="1600" dirty="0"/>
              <a:t>Popularity-based recommender system</a:t>
            </a:r>
          </a:p>
          <a:p>
            <a:pPr lvl="1"/>
            <a:r>
              <a:rPr lang="en-US" sz="1600" dirty="0"/>
              <a:t>ALS collaborative filtering</a:t>
            </a:r>
          </a:p>
          <a:p>
            <a:r>
              <a:rPr lang="en-US" sz="2000" dirty="0"/>
              <a:t>Conclusion</a:t>
            </a:r>
          </a:p>
          <a:p>
            <a:r>
              <a:rPr lang="en-US" sz="2000" dirty="0"/>
              <a:t>References</a:t>
            </a:r>
          </a:p>
        </p:txBody>
      </p:sp>
    </p:spTree>
    <p:extLst>
      <p:ext uri="{BB962C8B-B14F-4D97-AF65-F5344CB8AC3E}">
        <p14:creationId xmlns:p14="http://schemas.microsoft.com/office/powerpoint/2010/main" val="19373076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Neon Coloured Gadgets">
            <a:extLst>
              <a:ext uri="{FF2B5EF4-FFF2-40B4-BE49-F238E27FC236}">
                <a16:creationId xmlns:a16="http://schemas.microsoft.com/office/drawing/2014/main" id="{5580E6AF-ED17-4B92-9C0B-25395967A3A4}"/>
              </a:ext>
            </a:extLst>
          </p:cNvPr>
          <p:cNvPicPr>
            <a:picLocks noChangeAspect="1"/>
          </p:cNvPicPr>
          <p:nvPr/>
        </p:nvPicPr>
        <p:blipFill rotWithShape="1">
          <a:blip r:embed="rId3">
            <a:alphaModFix amt="40000"/>
          </a:blip>
          <a:srcRect b="20775"/>
          <a:stretch/>
        </p:blipFill>
        <p:spPr>
          <a:xfrm>
            <a:off x="20" y="10"/>
            <a:ext cx="12191980" cy="6857990"/>
          </a:xfrm>
          <a:prstGeom prst="rect">
            <a:avLst/>
          </a:prstGeom>
        </p:spPr>
      </p:pic>
      <p:sp>
        <p:nvSpPr>
          <p:cNvPr id="2" name="Title 1">
            <a:extLst>
              <a:ext uri="{FF2B5EF4-FFF2-40B4-BE49-F238E27FC236}">
                <a16:creationId xmlns:a16="http://schemas.microsoft.com/office/drawing/2014/main" id="{91E4ADD7-A7A7-4D1B-AA82-CB15C1BE5F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600">
                <a:ln w="22225">
                  <a:solidFill>
                    <a:schemeClr val="tx1"/>
                  </a:solidFill>
                  <a:miter lim="800000"/>
                </a:ln>
                <a:solidFill>
                  <a:srgbClr val="FFFFFF"/>
                </a:solidFill>
              </a:rPr>
              <a:t>Video Game Recommender Systems</a:t>
            </a:r>
            <a:br>
              <a:rPr lang="en-US" sz="2600">
                <a:solidFill>
                  <a:srgbClr val="FFFFFF"/>
                </a:solidFill>
              </a:rPr>
            </a:br>
            <a:br>
              <a:rPr lang="en-US" sz="2600">
                <a:solidFill>
                  <a:srgbClr val="FFFFFF"/>
                </a:solidFill>
              </a:rPr>
            </a:br>
            <a:r>
              <a:rPr lang="en-US" sz="2600">
                <a:solidFill>
                  <a:srgbClr val="FFFFFF"/>
                </a:solidFill>
              </a:rPr>
              <a:t>Introduction</a:t>
            </a:r>
          </a:p>
        </p:txBody>
      </p:sp>
      <p:sp>
        <p:nvSpPr>
          <p:cNvPr id="5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154555B-9654-45C3-979E-DDE818B6FED5}"/>
              </a:ext>
            </a:extLst>
          </p:cNvPr>
          <p:cNvSpPr txBox="1">
            <a:spLocks/>
          </p:cNvSpPr>
          <p:nvPr/>
        </p:nvSpPr>
        <p:spPr>
          <a:xfrm>
            <a:off x="838200" y="2004446"/>
            <a:ext cx="10515600" cy="417689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indent="-228600">
              <a:lnSpc>
                <a:spcPct val="90000"/>
              </a:lnSpc>
              <a:buFont typeface="Arial" panose="020B0604020202020204" pitchFamily="34" charset="0"/>
              <a:buChar char="•"/>
            </a:pPr>
            <a:r>
              <a:rPr lang="en-US" sz="2200" dirty="0">
                <a:solidFill>
                  <a:srgbClr val="FFFFFF"/>
                </a:solidFill>
              </a:rPr>
              <a:t>Recommender System: subclass of information filtering system to predict the preference or interest in which user gives to an item</a:t>
            </a:r>
          </a:p>
          <a:p>
            <a:pPr indent="-228600">
              <a:lnSpc>
                <a:spcPct val="90000"/>
              </a:lnSpc>
              <a:buFont typeface="Arial" panose="020B0604020202020204" pitchFamily="34" charset="0"/>
              <a:buChar char="•"/>
            </a:pPr>
            <a:r>
              <a:rPr lang="en-US" sz="2200" dirty="0">
                <a:solidFill>
                  <a:srgbClr val="FFFFFF"/>
                </a:solidFill>
              </a:rPr>
              <a:t>Companies using recommender system: Amazon, YouTube, Netflix and more</a:t>
            </a:r>
          </a:p>
          <a:p>
            <a:pPr indent="-228600">
              <a:lnSpc>
                <a:spcPct val="90000"/>
              </a:lnSpc>
              <a:buFont typeface="Arial" panose="020B0604020202020204" pitchFamily="34" charset="0"/>
              <a:buChar char="•"/>
            </a:pPr>
            <a:r>
              <a:rPr lang="en-US" sz="2200" dirty="0">
                <a:solidFill>
                  <a:srgbClr val="FFFFFF"/>
                </a:solidFill>
              </a:rPr>
              <a:t>Datasets from Steam Video Games used to build recommender system to recommend games based on users’ preferences and their gaming habits</a:t>
            </a:r>
          </a:p>
          <a:p>
            <a:pPr indent="-228600">
              <a:lnSpc>
                <a:spcPct val="90000"/>
              </a:lnSpc>
              <a:buFont typeface="Arial" panose="020B0604020202020204" pitchFamily="34" charset="0"/>
              <a:buChar char="•"/>
            </a:pPr>
            <a:r>
              <a:rPr lang="en-US" sz="2200" dirty="0">
                <a:solidFill>
                  <a:srgbClr val="FFFFFF"/>
                </a:solidFill>
              </a:rPr>
              <a:t>Variables definitions:</a:t>
            </a:r>
          </a:p>
          <a:p>
            <a:pPr lvl="1" indent="-228600">
              <a:lnSpc>
                <a:spcPct val="90000"/>
              </a:lnSpc>
              <a:buFont typeface="Arial" panose="020B0604020202020204" pitchFamily="34" charset="0"/>
              <a:buChar char="•"/>
            </a:pPr>
            <a:r>
              <a:rPr lang="en-US" sz="2200" dirty="0" err="1">
                <a:solidFill>
                  <a:srgbClr val="FFFFFF"/>
                </a:solidFill>
              </a:rPr>
              <a:t>user_id</a:t>
            </a:r>
            <a:r>
              <a:rPr lang="en-US" sz="2200" dirty="0">
                <a:solidFill>
                  <a:srgbClr val="FFFFFF"/>
                </a:solidFill>
              </a:rPr>
              <a:t>: ID of the users</a:t>
            </a:r>
          </a:p>
          <a:p>
            <a:pPr lvl="1" indent="-228600">
              <a:lnSpc>
                <a:spcPct val="90000"/>
              </a:lnSpc>
              <a:buFont typeface="Arial" panose="020B0604020202020204" pitchFamily="34" charset="0"/>
              <a:buChar char="•"/>
            </a:pPr>
            <a:r>
              <a:rPr lang="en-US" sz="2200" dirty="0" err="1">
                <a:solidFill>
                  <a:srgbClr val="FFFFFF"/>
                </a:solidFill>
              </a:rPr>
              <a:t>game_title</a:t>
            </a:r>
            <a:r>
              <a:rPr lang="en-US" sz="2200" dirty="0">
                <a:solidFill>
                  <a:srgbClr val="FFFFFF"/>
                </a:solidFill>
              </a:rPr>
              <a:t>: Title of the game</a:t>
            </a:r>
          </a:p>
          <a:p>
            <a:pPr lvl="1" indent="-228600">
              <a:lnSpc>
                <a:spcPct val="90000"/>
              </a:lnSpc>
              <a:buFont typeface="Arial" panose="020B0604020202020204" pitchFamily="34" charset="0"/>
              <a:buChar char="•"/>
            </a:pPr>
            <a:r>
              <a:rPr lang="en-US" sz="2200" dirty="0">
                <a:solidFill>
                  <a:srgbClr val="FFFFFF"/>
                </a:solidFill>
              </a:rPr>
              <a:t>behavior: “purchase” or “play”</a:t>
            </a:r>
          </a:p>
          <a:p>
            <a:pPr lvl="1" indent="-228600">
              <a:lnSpc>
                <a:spcPct val="90000"/>
              </a:lnSpc>
              <a:buFont typeface="Arial" panose="020B0604020202020204" pitchFamily="34" charset="0"/>
              <a:buChar char="•"/>
            </a:pPr>
            <a:r>
              <a:rPr lang="en-US" sz="2200" dirty="0">
                <a:solidFill>
                  <a:srgbClr val="FFFFFF"/>
                </a:solidFill>
              </a:rPr>
              <a:t>value: number of hours the user played the game</a:t>
            </a:r>
          </a:p>
          <a:p>
            <a:pPr indent="-228600">
              <a:lnSpc>
                <a:spcPct val="90000"/>
              </a:lnSpc>
              <a:buFont typeface="Arial" panose="020B0604020202020204" pitchFamily="34" charset="0"/>
              <a:buChar char="•"/>
            </a:pPr>
            <a:endParaRPr lang="en-US" sz="2200" dirty="0">
              <a:solidFill>
                <a:srgbClr val="FFFFFF"/>
              </a:solidFill>
            </a:endParaRPr>
          </a:p>
        </p:txBody>
      </p:sp>
      <p:pic>
        <p:nvPicPr>
          <p:cNvPr id="36" name="Picture 35">
            <a:extLst>
              <a:ext uri="{FF2B5EF4-FFF2-40B4-BE49-F238E27FC236}">
                <a16:creationId xmlns:a16="http://schemas.microsoft.com/office/drawing/2014/main" id="{DDC1E7B2-D5EB-4987-85FD-902CE97466D7}"/>
              </a:ext>
            </a:extLst>
          </p:cNvPr>
          <p:cNvPicPr/>
          <p:nvPr/>
        </p:nvPicPr>
        <p:blipFill>
          <a:blip r:embed="rId4"/>
          <a:stretch>
            <a:fillRect/>
          </a:stretch>
        </p:blipFill>
        <p:spPr>
          <a:xfrm>
            <a:off x="7348251" y="3944038"/>
            <a:ext cx="3690649" cy="1663548"/>
          </a:xfrm>
          <a:prstGeom prst="rect">
            <a:avLst/>
          </a:prstGeom>
        </p:spPr>
      </p:pic>
    </p:spTree>
    <p:extLst>
      <p:ext uri="{BB962C8B-B14F-4D97-AF65-F5344CB8AC3E}">
        <p14:creationId xmlns:p14="http://schemas.microsoft.com/office/powerpoint/2010/main" val="310140922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Neon Coloured Gadgets">
            <a:extLst>
              <a:ext uri="{FF2B5EF4-FFF2-40B4-BE49-F238E27FC236}">
                <a16:creationId xmlns:a16="http://schemas.microsoft.com/office/drawing/2014/main" id="{5580E6AF-ED17-4B92-9C0B-25395967A3A4}"/>
              </a:ext>
            </a:extLst>
          </p:cNvPr>
          <p:cNvPicPr>
            <a:picLocks noChangeAspect="1"/>
          </p:cNvPicPr>
          <p:nvPr/>
        </p:nvPicPr>
        <p:blipFill rotWithShape="1">
          <a:blip r:embed="rId3">
            <a:alphaModFix amt="40000"/>
          </a:blip>
          <a:srcRect b="20775"/>
          <a:stretch/>
        </p:blipFill>
        <p:spPr>
          <a:xfrm>
            <a:off x="20" y="10"/>
            <a:ext cx="12191980" cy="6857990"/>
          </a:xfrm>
          <a:prstGeom prst="rect">
            <a:avLst/>
          </a:prstGeom>
        </p:spPr>
      </p:pic>
      <p:sp>
        <p:nvSpPr>
          <p:cNvPr id="2" name="Title 1">
            <a:extLst>
              <a:ext uri="{FF2B5EF4-FFF2-40B4-BE49-F238E27FC236}">
                <a16:creationId xmlns:a16="http://schemas.microsoft.com/office/drawing/2014/main" id="{91E4ADD7-A7A7-4D1B-AA82-CB15C1BE5F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600" dirty="0">
                <a:ln w="22225">
                  <a:solidFill>
                    <a:schemeClr val="tx1"/>
                  </a:solidFill>
                  <a:miter lim="800000"/>
                </a:ln>
                <a:solidFill>
                  <a:srgbClr val="FFFFFF"/>
                </a:solidFill>
              </a:rPr>
              <a:t>Video Game Recommender Systems</a:t>
            </a:r>
            <a:br>
              <a:rPr lang="en-US" sz="2600" dirty="0">
                <a:solidFill>
                  <a:srgbClr val="FFFFFF"/>
                </a:solidFill>
              </a:rPr>
            </a:br>
            <a:br>
              <a:rPr lang="en-US" sz="2600" dirty="0">
                <a:solidFill>
                  <a:srgbClr val="FFFFFF"/>
                </a:solidFill>
              </a:rPr>
            </a:br>
            <a:r>
              <a:rPr lang="en-US" sz="2600" dirty="0">
                <a:solidFill>
                  <a:srgbClr val="FFFFFF"/>
                </a:solidFill>
              </a:rPr>
              <a:t>Recommendation model: Popularity-based recommender system</a:t>
            </a:r>
          </a:p>
        </p:txBody>
      </p:sp>
      <p:sp>
        <p:nvSpPr>
          <p:cNvPr id="5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154555B-9654-45C3-979E-DDE818B6FED5}"/>
              </a:ext>
            </a:extLst>
          </p:cNvPr>
          <p:cNvSpPr txBox="1">
            <a:spLocks/>
          </p:cNvSpPr>
          <p:nvPr/>
        </p:nvSpPr>
        <p:spPr>
          <a:xfrm>
            <a:off x="838200" y="2004446"/>
            <a:ext cx="10515600" cy="417689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90000"/>
              </a:lnSpc>
              <a:buNone/>
            </a:pPr>
            <a:r>
              <a:rPr lang="en-CA" sz="2200" dirty="0">
                <a:solidFill>
                  <a:srgbClr val="FFFFFF"/>
                </a:solidFill>
              </a:rPr>
              <a:t>Analysis of the most purchased games by the users: filter the data to have only the purchased games and do a sum to do the count</a:t>
            </a:r>
            <a:endParaRPr lang="en-US" sz="2200" dirty="0">
              <a:solidFill>
                <a:srgbClr val="FFFFFF"/>
              </a:solidFill>
            </a:endParaRPr>
          </a:p>
        </p:txBody>
      </p:sp>
      <p:pic>
        <p:nvPicPr>
          <p:cNvPr id="8" name="Picture 7">
            <a:extLst>
              <a:ext uri="{FF2B5EF4-FFF2-40B4-BE49-F238E27FC236}">
                <a16:creationId xmlns:a16="http://schemas.microsoft.com/office/drawing/2014/main" id="{BE4E1E63-FFDC-4511-B4BD-1222C63D2CAE}"/>
              </a:ext>
            </a:extLst>
          </p:cNvPr>
          <p:cNvPicPr/>
          <p:nvPr/>
        </p:nvPicPr>
        <p:blipFill>
          <a:blip r:embed="rId4"/>
          <a:stretch>
            <a:fillRect/>
          </a:stretch>
        </p:blipFill>
        <p:spPr>
          <a:xfrm>
            <a:off x="835152" y="3374886"/>
            <a:ext cx="5058872" cy="2423614"/>
          </a:xfrm>
          <a:prstGeom prst="rect">
            <a:avLst/>
          </a:prstGeom>
        </p:spPr>
      </p:pic>
      <p:pic>
        <p:nvPicPr>
          <p:cNvPr id="9" name="Picture 8">
            <a:extLst>
              <a:ext uri="{FF2B5EF4-FFF2-40B4-BE49-F238E27FC236}">
                <a16:creationId xmlns:a16="http://schemas.microsoft.com/office/drawing/2014/main" id="{E8CC72AA-FC2E-46E0-B8DE-6E44EE697268}"/>
              </a:ext>
            </a:extLst>
          </p:cNvPr>
          <p:cNvPicPr/>
          <p:nvPr/>
        </p:nvPicPr>
        <p:blipFill>
          <a:blip r:embed="rId5"/>
          <a:stretch>
            <a:fillRect/>
          </a:stretch>
        </p:blipFill>
        <p:spPr>
          <a:xfrm>
            <a:off x="6299502" y="3374886"/>
            <a:ext cx="5055822" cy="2423614"/>
          </a:xfrm>
          <a:prstGeom prst="rect">
            <a:avLst/>
          </a:prstGeom>
        </p:spPr>
      </p:pic>
    </p:spTree>
    <p:extLst>
      <p:ext uri="{BB962C8B-B14F-4D97-AF65-F5344CB8AC3E}">
        <p14:creationId xmlns:p14="http://schemas.microsoft.com/office/powerpoint/2010/main" val="223276622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Neon Coloured Gadgets">
            <a:extLst>
              <a:ext uri="{FF2B5EF4-FFF2-40B4-BE49-F238E27FC236}">
                <a16:creationId xmlns:a16="http://schemas.microsoft.com/office/drawing/2014/main" id="{5580E6AF-ED17-4B92-9C0B-25395967A3A4}"/>
              </a:ext>
            </a:extLst>
          </p:cNvPr>
          <p:cNvPicPr>
            <a:picLocks noChangeAspect="1"/>
          </p:cNvPicPr>
          <p:nvPr/>
        </p:nvPicPr>
        <p:blipFill rotWithShape="1">
          <a:blip r:embed="rId3">
            <a:alphaModFix amt="40000"/>
          </a:blip>
          <a:srcRect b="20775"/>
          <a:stretch/>
        </p:blipFill>
        <p:spPr>
          <a:xfrm>
            <a:off x="20" y="10"/>
            <a:ext cx="12191980" cy="6857990"/>
          </a:xfrm>
          <a:prstGeom prst="rect">
            <a:avLst/>
          </a:prstGeom>
        </p:spPr>
      </p:pic>
      <p:sp>
        <p:nvSpPr>
          <p:cNvPr id="2" name="Title 1">
            <a:extLst>
              <a:ext uri="{FF2B5EF4-FFF2-40B4-BE49-F238E27FC236}">
                <a16:creationId xmlns:a16="http://schemas.microsoft.com/office/drawing/2014/main" id="{91E4ADD7-A7A7-4D1B-AA82-CB15C1BE5F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600" dirty="0">
                <a:ln w="22225">
                  <a:solidFill>
                    <a:schemeClr val="tx1"/>
                  </a:solidFill>
                  <a:miter lim="800000"/>
                </a:ln>
                <a:solidFill>
                  <a:srgbClr val="FFFFFF"/>
                </a:solidFill>
              </a:rPr>
              <a:t>Video Game Recommender Systems</a:t>
            </a:r>
            <a:br>
              <a:rPr lang="en-US" sz="2600" dirty="0">
                <a:solidFill>
                  <a:srgbClr val="FFFFFF"/>
                </a:solidFill>
              </a:rPr>
            </a:br>
            <a:br>
              <a:rPr lang="en-US" sz="2600" dirty="0">
                <a:solidFill>
                  <a:srgbClr val="FFFFFF"/>
                </a:solidFill>
              </a:rPr>
            </a:br>
            <a:r>
              <a:rPr lang="en-US" sz="2600" dirty="0">
                <a:solidFill>
                  <a:srgbClr val="FFFFFF"/>
                </a:solidFill>
              </a:rPr>
              <a:t>Recommendation model: Popularity-based recommender system</a:t>
            </a:r>
          </a:p>
        </p:txBody>
      </p:sp>
      <p:sp>
        <p:nvSpPr>
          <p:cNvPr id="5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154555B-9654-45C3-979E-DDE818B6FED5}"/>
              </a:ext>
            </a:extLst>
          </p:cNvPr>
          <p:cNvSpPr txBox="1">
            <a:spLocks/>
          </p:cNvSpPr>
          <p:nvPr/>
        </p:nvSpPr>
        <p:spPr>
          <a:xfrm>
            <a:off x="838200" y="2004446"/>
            <a:ext cx="10515600" cy="417689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90000"/>
              </a:lnSpc>
              <a:buNone/>
            </a:pPr>
            <a:r>
              <a:rPr lang="en-CA" sz="2200" dirty="0">
                <a:solidFill>
                  <a:srgbClr val="FFFFFF"/>
                </a:solidFill>
              </a:rPr>
              <a:t>Analysis of the most hours played games by the users: filter the data to have only the played games and do a sum of the hours played for each of the game</a:t>
            </a:r>
            <a:endParaRPr lang="en-US" sz="2200" dirty="0">
              <a:solidFill>
                <a:srgbClr val="FFFFFF"/>
              </a:solidFill>
            </a:endParaRPr>
          </a:p>
        </p:txBody>
      </p:sp>
      <p:pic>
        <p:nvPicPr>
          <p:cNvPr id="10" name="Picture 9">
            <a:extLst>
              <a:ext uri="{FF2B5EF4-FFF2-40B4-BE49-F238E27FC236}">
                <a16:creationId xmlns:a16="http://schemas.microsoft.com/office/drawing/2014/main" id="{E7238F13-BED6-4D00-85F3-DAEC66B29B02}"/>
              </a:ext>
            </a:extLst>
          </p:cNvPr>
          <p:cNvPicPr/>
          <p:nvPr/>
        </p:nvPicPr>
        <p:blipFill>
          <a:blip r:embed="rId4"/>
          <a:stretch>
            <a:fillRect/>
          </a:stretch>
        </p:blipFill>
        <p:spPr>
          <a:xfrm>
            <a:off x="914399" y="3374886"/>
            <a:ext cx="4924541" cy="2423614"/>
          </a:xfrm>
          <a:prstGeom prst="rect">
            <a:avLst/>
          </a:prstGeom>
        </p:spPr>
      </p:pic>
      <p:pic>
        <p:nvPicPr>
          <p:cNvPr id="11" name="Picture 10">
            <a:extLst>
              <a:ext uri="{FF2B5EF4-FFF2-40B4-BE49-F238E27FC236}">
                <a16:creationId xmlns:a16="http://schemas.microsoft.com/office/drawing/2014/main" id="{749F1DA1-485F-4CFE-988F-E376E2B98692}"/>
              </a:ext>
            </a:extLst>
          </p:cNvPr>
          <p:cNvPicPr/>
          <p:nvPr/>
        </p:nvPicPr>
        <p:blipFill>
          <a:blip r:embed="rId5"/>
          <a:stretch>
            <a:fillRect/>
          </a:stretch>
        </p:blipFill>
        <p:spPr>
          <a:xfrm>
            <a:off x="6353062" y="3374886"/>
            <a:ext cx="4385258" cy="2423614"/>
          </a:xfrm>
          <a:prstGeom prst="rect">
            <a:avLst/>
          </a:prstGeom>
        </p:spPr>
      </p:pic>
    </p:spTree>
    <p:extLst>
      <p:ext uri="{BB962C8B-B14F-4D97-AF65-F5344CB8AC3E}">
        <p14:creationId xmlns:p14="http://schemas.microsoft.com/office/powerpoint/2010/main" val="931371408"/>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Neon Coloured Gadgets">
            <a:extLst>
              <a:ext uri="{FF2B5EF4-FFF2-40B4-BE49-F238E27FC236}">
                <a16:creationId xmlns:a16="http://schemas.microsoft.com/office/drawing/2014/main" id="{5580E6AF-ED17-4B92-9C0B-25395967A3A4}"/>
              </a:ext>
            </a:extLst>
          </p:cNvPr>
          <p:cNvPicPr>
            <a:picLocks noChangeAspect="1"/>
          </p:cNvPicPr>
          <p:nvPr/>
        </p:nvPicPr>
        <p:blipFill rotWithShape="1">
          <a:blip r:embed="rId3">
            <a:alphaModFix amt="40000"/>
          </a:blip>
          <a:srcRect b="20775"/>
          <a:stretch/>
        </p:blipFill>
        <p:spPr>
          <a:xfrm>
            <a:off x="20" y="10"/>
            <a:ext cx="12191980" cy="6857990"/>
          </a:xfrm>
          <a:prstGeom prst="rect">
            <a:avLst/>
          </a:prstGeom>
        </p:spPr>
      </p:pic>
      <p:sp>
        <p:nvSpPr>
          <p:cNvPr id="2" name="Title 1">
            <a:extLst>
              <a:ext uri="{FF2B5EF4-FFF2-40B4-BE49-F238E27FC236}">
                <a16:creationId xmlns:a16="http://schemas.microsoft.com/office/drawing/2014/main" id="{91E4ADD7-A7A7-4D1B-AA82-CB15C1BE5F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600" dirty="0">
                <a:ln w="22225">
                  <a:solidFill>
                    <a:schemeClr val="tx1"/>
                  </a:solidFill>
                  <a:miter lim="800000"/>
                </a:ln>
                <a:solidFill>
                  <a:srgbClr val="FFFFFF"/>
                </a:solidFill>
              </a:rPr>
              <a:t>Video Game Recommender Systems</a:t>
            </a:r>
            <a:br>
              <a:rPr lang="en-US" sz="2600" dirty="0">
                <a:solidFill>
                  <a:srgbClr val="FFFFFF"/>
                </a:solidFill>
              </a:rPr>
            </a:br>
            <a:br>
              <a:rPr lang="en-US" sz="2600" dirty="0">
                <a:solidFill>
                  <a:srgbClr val="FFFFFF"/>
                </a:solidFill>
              </a:rPr>
            </a:br>
            <a:r>
              <a:rPr lang="en-US" sz="2600" dirty="0">
                <a:solidFill>
                  <a:srgbClr val="FFFFFF"/>
                </a:solidFill>
              </a:rPr>
              <a:t>Recommendation model: ALS collaborative filtering</a:t>
            </a:r>
          </a:p>
        </p:txBody>
      </p:sp>
      <p:sp>
        <p:nvSpPr>
          <p:cNvPr id="5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154555B-9654-45C3-979E-DDE818B6FED5}"/>
              </a:ext>
            </a:extLst>
          </p:cNvPr>
          <p:cNvSpPr txBox="1">
            <a:spLocks/>
          </p:cNvSpPr>
          <p:nvPr/>
        </p:nvSpPr>
        <p:spPr>
          <a:xfrm>
            <a:off x="838200" y="2004446"/>
            <a:ext cx="10515600" cy="417689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90000"/>
              </a:lnSpc>
              <a:buNone/>
            </a:pPr>
            <a:r>
              <a:rPr lang="en-CA" sz="2200" dirty="0">
                <a:solidFill>
                  <a:srgbClr val="FFFFFF"/>
                </a:solidFill>
              </a:rPr>
              <a:t>Create a column named ‘like’. If the game is played more than 60 hours (number I randomly select), then it means that the user really likes the game (labelled as 1) or else, labelled as 0</a:t>
            </a:r>
            <a:endParaRPr lang="en-US" sz="2200" dirty="0">
              <a:solidFill>
                <a:srgbClr val="FFFFFF"/>
              </a:solidFill>
            </a:endParaRPr>
          </a:p>
        </p:txBody>
      </p:sp>
      <p:pic>
        <p:nvPicPr>
          <p:cNvPr id="9" name="Picture 8">
            <a:extLst>
              <a:ext uri="{FF2B5EF4-FFF2-40B4-BE49-F238E27FC236}">
                <a16:creationId xmlns:a16="http://schemas.microsoft.com/office/drawing/2014/main" id="{A5B02EB8-BF4D-440C-A4A9-EC233A93B1CE}"/>
              </a:ext>
            </a:extLst>
          </p:cNvPr>
          <p:cNvPicPr/>
          <p:nvPr/>
        </p:nvPicPr>
        <p:blipFill>
          <a:blip r:embed="rId4"/>
          <a:stretch>
            <a:fillRect/>
          </a:stretch>
        </p:blipFill>
        <p:spPr>
          <a:xfrm>
            <a:off x="2805582" y="3429000"/>
            <a:ext cx="5910274" cy="2476041"/>
          </a:xfrm>
          <a:prstGeom prst="rect">
            <a:avLst/>
          </a:prstGeom>
        </p:spPr>
      </p:pic>
    </p:spTree>
    <p:extLst>
      <p:ext uri="{BB962C8B-B14F-4D97-AF65-F5344CB8AC3E}">
        <p14:creationId xmlns:p14="http://schemas.microsoft.com/office/powerpoint/2010/main" val="195964119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Neon Coloured Gadgets">
            <a:extLst>
              <a:ext uri="{FF2B5EF4-FFF2-40B4-BE49-F238E27FC236}">
                <a16:creationId xmlns:a16="http://schemas.microsoft.com/office/drawing/2014/main" id="{5580E6AF-ED17-4B92-9C0B-25395967A3A4}"/>
              </a:ext>
            </a:extLst>
          </p:cNvPr>
          <p:cNvPicPr>
            <a:picLocks noChangeAspect="1"/>
          </p:cNvPicPr>
          <p:nvPr/>
        </p:nvPicPr>
        <p:blipFill rotWithShape="1">
          <a:blip r:embed="rId3">
            <a:alphaModFix amt="40000"/>
          </a:blip>
          <a:srcRect b="20775"/>
          <a:stretch/>
        </p:blipFill>
        <p:spPr>
          <a:xfrm>
            <a:off x="20" y="10"/>
            <a:ext cx="12191980" cy="6857990"/>
          </a:xfrm>
          <a:prstGeom prst="rect">
            <a:avLst/>
          </a:prstGeom>
        </p:spPr>
      </p:pic>
      <p:sp>
        <p:nvSpPr>
          <p:cNvPr id="2" name="Title 1">
            <a:extLst>
              <a:ext uri="{FF2B5EF4-FFF2-40B4-BE49-F238E27FC236}">
                <a16:creationId xmlns:a16="http://schemas.microsoft.com/office/drawing/2014/main" id="{91E4ADD7-A7A7-4D1B-AA82-CB15C1BE5F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600" dirty="0">
                <a:ln w="22225">
                  <a:solidFill>
                    <a:schemeClr val="tx1"/>
                  </a:solidFill>
                  <a:miter lim="800000"/>
                </a:ln>
                <a:solidFill>
                  <a:srgbClr val="FFFFFF"/>
                </a:solidFill>
              </a:rPr>
              <a:t>Video Game Recommender Systems</a:t>
            </a:r>
            <a:br>
              <a:rPr lang="en-US" sz="2600" dirty="0">
                <a:solidFill>
                  <a:srgbClr val="FFFFFF"/>
                </a:solidFill>
              </a:rPr>
            </a:br>
            <a:br>
              <a:rPr lang="en-US" sz="2600" dirty="0">
                <a:solidFill>
                  <a:srgbClr val="FFFFFF"/>
                </a:solidFill>
              </a:rPr>
            </a:br>
            <a:r>
              <a:rPr lang="en-US" sz="2600" dirty="0">
                <a:solidFill>
                  <a:srgbClr val="FFFFFF"/>
                </a:solidFill>
              </a:rPr>
              <a:t>Recommendation model: ALS collaborative filtering</a:t>
            </a:r>
          </a:p>
        </p:txBody>
      </p:sp>
      <p:sp>
        <p:nvSpPr>
          <p:cNvPr id="5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154555B-9654-45C3-979E-DDE818B6FED5}"/>
              </a:ext>
            </a:extLst>
          </p:cNvPr>
          <p:cNvSpPr txBox="1">
            <a:spLocks/>
          </p:cNvSpPr>
          <p:nvPr/>
        </p:nvSpPr>
        <p:spPr>
          <a:xfrm>
            <a:off x="838200" y="2004446"/>
            <a:ext cx="10515600" cy="417689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90000"/>
              </a:lnSpc>
              <a:buNone/>
            </a:pPr>
            <a:r>
              <a:rPr lang="en-CA" sz="2200" dirty="0">
                <a:solidFill>
                  <a:srgbClr val="FFFFFF"/>
                </a:solidFill>
              </a:rPr>
              <a:t>Create a subgroup to identify which games are the most liked by summing the number of likes for each game</a:t>
            </a:r>
            <a:endParaRPr lang="en-US" sz="2200" dirty="0">
              <a:solidFill>
                <a:srgbClr val="FFFFFF"/>
              </a:solidFill>
            </a:endParaRPr>
          </a:p>
        </p:txBody>
      </p:sp>
      <p:pic>
        <p:nvPicPr>
          <p:cNvPr id="8" name="Picture 7">
            <a:extLst>
              <a:ext uri="{FF2B5EF4-FFF2-40B4-BE49-F238E27FC236}">
                <a16:creationId xmlns:a16="http://schemas.microsoft.com/office/drawing/2014/main" id="{BF1D31E5-5F67-4798-897E-2B81338CEBC3}"/>
              </a:ext>
            </a:extLst>
          </p:cNvPr>
          <p:cNvPicPr/>
          <p:nvPr/>
        </p:nvPicPr>
        <p:blipFill>
          <a:blip r:embed="rId4"/>
          <a:stretch>
            <a:fillRect/>
          </a:stretch>
        </p:blipFill>
        <p:spPr>
          <a:xfrm>
            <a:off x="4319589" y="3144571"/>
            <a:ext cx="3549773" cy="3036772"/>
          </a:xfrm>
          <a:prstGeom prst="rect">
            <a:avLst/>
          </a:prstGeom>
        </p:spPr>
      </p:pic>
    </p:spTree>
    <p:extLst>
      <p:ext uri="{BB962C8B-B14F-4D97-AF65-F5344CB8AC3E}">
        <p14:creationId xmlns:p14="http://schemas.microsoft.com/office/powerpoint/2010/main" val="15330096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Neon Coloured Gadgets">
            <a:extLst>
              <a:ext uri="{FF2B5EF4-FFF2-40B4-BE49-F238E27FC236}">
                <a16:creationId xmlns:a16="http://schemas.microsoft.com/office/drawing/2014/main" id="{5580E6AF-ED17-4B92-9C0B-25395967A3A4}"/>
              </a:ext>
            </a:extLst>
          </p:cNvPr>
          <p:cNvPicPr>
            <a:picLocks noChangeAspect="1"/>
          </p:cNvPicPr>
          <p:nvPr/>
        </p:nvPicPr>
        <p:blipFill rotWithShape="1">
          <a:blip r:embed="rId3">
            <a:alphaModFix amt="40000"/>
          </a:blip>
          <a:srcRect b="20775"/>
          <a:stretch/>
        </p:blipFill>
        <p:spPr>
          <a:xfrm>
            <a:off x="20" y="10"/>
            <a:ext cx="12191980" cy="6857990"/>
          </a:xfrm>
          <a:prstGeom prst="rect">
            <a:avLst/>
          </a:prstGeom>
        </p:spPr>
      </p:pic>
      <p:sp>
        <p:nvSpPr>
          <p:cNvPr id="2" name="Title 1">
            <a:extLst>
              <a:ext uri="{FF2B5EF4-FFF2-40B4-BE49-F238E27FC236}">
                <a16:creationId xmlns:a16="http://schemas.microsoft.com/office/drawing/2014/main" id="{91E4ADD7-A7A7-4D1B-AA82-CB15C1BE5F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600" dirty="0">
                <a:ln w="22225">
                  <a:solidFill>
                    <a:schemeClr val="tx1"/>
                  </a:solidFill>
                  <a:miter lim="800000"/>
                </a:ln>
                <a:solidFill>
                  <a:srgbClr val="FFFFFF"/>
                </a:solidFill>
              </a:rPr>
              <a:t>Video Game Recommender Systems</a:t>
            </a:r>
            <a:br>
              <a:rPr lang="en-US" sz="2600" dirty="0">
                <a:solidFill>
                  <a:srgbClr val="FFFFFF"/>
                </a:solidFill>
              </a:rPr>
            </a:br>
            <a:br>
              <a:rPr lang="en-US" sz="2600" dirty="0">
                <a:solidFill>
                  <a:srgbClr val="FFFFFF"/>
                </a:solidFill>
              </a:rPr>
            </a:br>
            <a:r>
              <a:rPr lang="en-US" sz="2600" dirty="0">
                <a:solidFill>
                  <a:srgbClr val="FFFFFF"/>
                </a:solidFill>
              </a:rPr>
              <a:t>Recommendation model: ALS collaborative filtering</a:t>
            </a:r>
          </a:p>
        </p:txBody>
      </p:sp>
      <p:sp>
        <p:nvSpPr>
          <p:cNvPr id="5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154555B-9654-45C3-979E-DDE818B6FED5}"/>
              </a:ext>
            </a:extLst>
          </p:cNvPr>
          <p:cNvSpPr txBox="1">
            <a:spLocks/>
          </p:cNvSpPr>
          <p:nvPr/>
        </p:nvSpPr>
        <p:spPr>
          <a:xfrm>
            <a:off x="838200" y="2004446"/>
            <a:ext cx="10515600" cy="417689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lnSpc>
                <a:spcPct val="90000"/>
              </a:lnSpc>
            </a:pPr>
            <a:r>
              <a:rPr lang="en-CA" sz="2200" dirty="0">
                <a:solidFill>
                  <a:srgbClr val="FFFFFF"/>
                </a:solidFill>
              </a:rPr>
              <a:t>Processes: Use sparse matrix with the </a:t>
            </a:r>
            <a:r>
              <a:rPr lang="en-CA" sz="2200" dirty="0" err="1">
                <a:solidFill>
                  <a:srgbClr val="FFFFFF"/>
                </a:solidFill>
              </a:rPr>
              <a:t>user_id</a:t>
            </a:r>
            <a:r>
              <a:rPr lang="en-CA" sz="2200" dirty="0">
                <a:solidFill>
                  <a:srgbClr val="FFFFFF"/>
                </a:solidFill>
              </a:rPr>
              <a:t> and the </a:t>
            </a:r>
            <a:r>
              <a:rPr lang="en-CA" sz="2200" dirty="0" err="1">
                <a:solidFill>
                  <a:srgbClr val="FFFFFF"/>
                </a:solidFill>
              </a:rPr>
              <a:t>game_title</a:t>
            </a:r>
            <a:r>
              <a:rPr lang="en-CA" sz="2200" dirty="0">
                <a:solidFill>
                  <a:srgbClr val="FFFFFF"/>
                </a:solidFill>
              </a:rPr>
              <a:t>, while creating mapping dictionaries, re</a:t>
            </a:r>
            <a:r>
              <a:rPr lang="en-US" sz="2200" dirty="0">
                <a:solidFill>
                  <a:srgbClr val="FFFFFF"/>
                </a:solidFill>
              </a:rPr>
              <a:t>list of extra games to filter from personalized list, reduce impact of users having purchased the same games many times and reduce the weight given to popular games (e.g. using BM25 weight –&gt; COO Matrix)</a:t>
            </a:r>
          </a:p>
          <a:p>
            <a:pPr>
              <a:lnSpc>
                <a:spcPct val="90000"/>
              </a:lnSpc>
            </a:pPr>
            <a:r>
              <a:rPr lang="en-US" sz="2200" dirty="0">
                <a:solidFill>
                  <a:srgbClr val="FFFFFF"/>
                </a:solidFill>
              </a:rPr>
              <a:t>Use ALS model with the following parameters to train the model:</a:t>
            </a:r>
          </a:p>
          <a:p>
            <a:pPr marL="0" indent="0">
              <a:lnSpc>
                <a:spcPct val="90000"/>
              </a:lnSpc>
              <a:buNone/>
            </a:pPr>
            <a:endParaRPr lang="en-US" sz="2200" dirty="0">
              <a:solidFill>
                <a:srgbClr val="FFFFFF"/>
              </a:solidFill>
            </a:endParaRPr>
          </a:p>
          <a:p>
            <a:pPr marL="0" indent="0">
              <a:lnSpc>
                <a:spcPct val="90000"/>
              </a:lnSpc>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n-US" sz="2200" dirty="0">
              <a:solidFill>
                <a:srgbClr val="FFFFFF"/>
              </a:solidFill>
            </a:endParaRPr>
          </a:p>
        </p:txBody>
      </p:sp>
      <p:pic>
        <p:nvPicPr>
          <p:cNvPr id="9" name="Picture 8">
            <a:extLst>
              <a:ext uri="{FF2B5EF4-FFF2-40B4-BE49-F238E27FC236}">
                <a16:creationId xmlns:a16="http://schemas.microsoft.com/office/drawing/2014/main" id="{16983446-9DC4-4645-85F4-3D9ACC78E348}"/>
              </a:ext>
            </a:extLst>
          </p:cNvPr>
          <p:cNvPicPr/>
          <p:nvPr/>
        </p:nvPicPr>
        <p:blipFill>
          <a:blip r:embed="rId4"/>
          <a:stretch>
            <a:fillRect/>
          </a:stretch>
        </p:blipFill>
        <p:spPr>
          <a:xfrm>
            <a:off x="1139533" y="3875629"/>
            <a:ext cx="4486910" cy="2089785"/>
          </a:xfrm>
          <a:prstGeom prst="rect">
            <a:avLst/>
          </a:prstGeom>
        </p:spPr>
      </p:pic>
      <p:pic>
        <p:nvPicPr>
          <p:cNvPr id="10" name="Picture 9">
            <a:extLst>
              <a:ext uri="{FF2B5EF4-FFF2-40B4-BE49-F238E27FC236}">
                <a16:creationId xmlns:a16="http://schemas.microsoft.com/office/drawing/2014/main" id="{9812168A-38A1-4FE8-88BF-2C0D9A611F44}"/>
              </a:ext>
            </a:extLst>
          </p:cNvPr>
          <p:cNvPicPr/>
          <p:nvPr/>
        </p:nvPicPr>
        <p:blipFill>
          <a:blip r:embed="rId5"/>
          <a:stretch>
            <a:fillRect/>
          </a:stretch>
        </p:blipFill>
        <p:spPr>
          <a:xfrm>
            <a:off x="6461595" y="4265202"/>
            <a:ext cx="4503420" cy="1310640"/>
          </a:xfrm>
          <a:prstGeom prst="rect">
            <a:avLst/>
          </a:prstGeom>
        </p:spPr>
      </p:pic>
    </p:spTree>
    <p:extLst>
      <p:ext uri="{BB962C8B-B14F-4D97-AF65-F5344CB8AC3E}">
        <p14:creationId xmlns:p14="http://schemas.microsoft.com/office/powerpoint/2010/main" val="303047549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9">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Neon Coloured Gadgets">
            <a:extLst>
              <a:ext uri="{FF2B5EF4-FFF2-40B4-BE49-F238E27FC236}">
                <a16:creationId xmlns:a16="http://schemas.microsoft.com/office/drawing/2014/main" id="{5580E6AF-ED17-4B92-9C0B-25395967A3A4}"/>
              </a:ext>
            </a:extLst>
          </p:cNvPr>
          <p:cNvPicPr>
            <a:picLocks noChangeAspect="1"/>
          </p:cNvPicPr>
          <p:nvPr/>
        </p:nvPicPr>
        <p:blipFill rotWithShape="1">
          <a:blip r:embed="rId3">
            <a:alphaModFix amt="40000"/>
          </a:blip>
          <a:srcRect b="20775"/>
          <a:stretch/>
        </p:blipFill>
        <p:spPr>
          <a:xfrm>
            <a:off x="20" y="10"/>
            <a:ext cx="12191980" cy="6857990"/>
          </a:xfrm>
          <a:prstGeom prst="rect">
            <a:avLst/>
          </a:prstGeom>
        </p:spPr>
      </p:pic>
      <p:sp>
        <p:nvSpPr>
          <p:cNvPr id="2" name="Title 1">
            <a:extLst>
              <a:ext uri="{FF2B5EF4-FFF2-40B4-BE49-F238E27FC236}">
                <a16:creationId xmlns:a16="http://schemas.microsoft.com/office/drawing/2014/main" id="{91E4ADD7-A7A7-4D1B-AA82-CB15C1BE5F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2600" dirty="0">
                <a:ln w="22225">
                  <a:solidFill>
                    <a:schemeClr val="tx1"/>
                  </a:solidFill>
                  <a:miter lim="800000"/>
                </a:ln>
                <a:solidFill>
                  <a:srgbClr val="FFFFFF"/>
                </a:solidFill>
              </a:rPr>
              <a:t>Video Game Recommender Systems</a:t>
            </a:r>
            <a:br>
              <a:rPr lang="en-US" sz="2600" dirty="0">
                <a:solidFill>
                  <a:srgbClr val="FFFFFF"/>
                </a:solidFill>
              </a:rPr>
            </a:br>
            <a:br>
              <a:rPr lang="en-US" sz="2600" dirty="0">
                <a:solidFill>
                  <a:srgbClr val="FFFFFF"/>
                </a:solidFill>
              </a:rPr>
            </a:br>
            <a:r>
              <a:rPr lang="en-US" sz="2600" dirty="0">
                <a:solidFill>
                  <a:srgbClr val="FFFFFF"/>
                </a:solidFill>
              </a:rPr>
              <a:t>Recommendation model: ALS collaborative filtering</a:t>
            </a:r>
          </a:p>
        </p:txBody>
      </p:sp>
      <p:sp>
        <p:nvSpPr>
          <p:cNvPr id="58"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2">
            <a:extLst>
              <a:ext uri="{FF2B5EF4-FFF2-40B4-BE49-F238E27FC236}">
                <a16:creationId xmlns:a16="http://schemas.microsoft.com/office/drawing/2014/main" id="{D154555B-9654-45C3-979E-DDE818B6FED5}"/>
              </a:ext>
            </a:extLst>
          </p:cNvPr>
          <p:cNvSpPr txBox="1">
            <a:spLocks/>
          </p:cNvSpPr>
          <p:nvPr/>
        </p:nvSpPr>
        <p:spPr>
          <a:xfrm>
            <a:off x="838200" y="2004446"/>
            <a:ext cx="10515600" cy="4176897"/>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nSpc>
                <a:spcPct val="90000"/>
              </a:lnSpc>
              <a:buNone/>
            </a:pPr>
            <a:r>
              <a:rPr lang="en-US" sz="2200" dirty="0">
                <a:solidFill>
                  <a:srgbClr val="FFFFFF"/>
                </a:solidFill>
              </a:rPr>
              <a:t>Single user prediction: </a:t>
            </a:r>
            <a:r>
              <a:rPr lang="en-US" sz="2200" dirty="0" err="1">
                <a:solidFill>
                  <a:srgbClr val="FFFFFF"/>
                </a:solidFill>
              </a:rPr>
              <a:t>user_id</a:t>
            </a:r>
            <a:r>
              <a:rPr lang="en-US" sz="2200" dirty="0">
                <a:solidFill>
                  <a:srgbClr val="FFFFFF"/>
                </a:solidFill>
              </a:rPr>
              <a:t> = “5250”</a:t>
            </a:r>
          </a:p>
          <a:p>
            <a:pPr marL="0" indent="0">
              <a:lnSpc>
                <a:spcPct val="90000"/>
              </a:lnSpc>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90000"/>
              </a:lnSpc>
              <a:buNone/>
            </a:pPr>
            <a:endParaRPr lang="en-US" sz="2200" dirty="0">
              <a:solidFill>
                <a:srgbClr val="FFFFFF"/>
              </a:solidFill>
            </a:endParaRPr>
          </a:p>
        </p:txBody>
      </p:sp>
      <p:pic>
        <p:nvPicPr>
          <p:cNvPr id="11" name="Picture 10">
            <a:extLst>
              <a:ext uri="{FF2B5EF4-FFF2-40B4-BE49-F238E27FC236}">
                <a16:creationId xmlns:a16="http://schemas.microsoft.com/office/drawing/2014/main" id="{C2650D23-D929-4703-A6CC-B9E11FB1F3D5}"/>
              </a:ext>
            </a:extLst>
          </p:cNvPr>
          <p:cNvPicPr/>
          <p:nvPr/>
        </p:nvPicPr>
        <p:blipFill>
          <a:blip r:embed="rId4"/>
          <a:stretch>
            <a:fillRect/>
          </a:stretch>
        </p:blipFill>
        <p:spPr>
          <a:xfrm>
            <a:off x="3276416" y="2739481"/>
            <a:ext cx="4968606" cy="3066407"/>
          </a:xfrm>
          <a:prstGeom prst="rect">
            <a:avLst/>
          </a:prstGeom>
        </p:spPr>
      </p:pic>
    </p:spTree>
    <p:extLst>
      <p:ext uri="{BB962C8B-B14F-4D97-AF65-F5344CB8AC3E}">
        <p14:creationId xmlns:p14="http://schemas.microsoft.com/office/powerpoint/2010/main" val="221510360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1708</TotalTime>
  <Words>589</Words>
  <Application>Microsoft Office PowerPoint</Application>
  <PresentationFormat>Widescreen</PresentationFormat>
  <Paragraphs>61</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Garamond</vt:lpstr>
      <vt:lpstr>Office Theme</vt:lpstr>
      <vt:lpstr>Video Game Recommender Systems</vt:lpstr>
      <vt:lpstr>Agenda </vt:lpstr>
      <vt:lpstr>Video Game Recommender Systems  Introduction</vt:lpstr>
      <vt:lpstr>Video Game Recommender Systems  Recommendation model: Popularity-based recommender system</vt:lpstr>
      <vt:lpstr>Video Game Recommender Systems  Recommendation model: Popularity-based recommender system</vt:lpstr>
      <vt:lpstr>Video Game Recommender Systems  Recommendation model: ALS collaborative filtering</vt:lpstr>
      <vt:lpstr>Video Game Recommender Systems  Recommendation model: ALS collaborative filtering</vt:lpstr>
      <vt:lpstr>Video Game Recommender Systems  Recommendation model: ALS collaborative filtering</vt:lpstr>
      <vt:lpstr>Video Game Recommender Systems  Recommendation model: ALS collaborative filtering</vt:lpstr>
      <vt:lpstr>Video Game Recommender Systems  Recommendation model: ALS collaborative filtering</vt:lpstr>
      <vt:lpstr>Video Game Recommender Systems  Conclusion</vt:lpstr>
      <vt:lpstr>Video Game Recommender Systems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dc:title>
  <dc:creator>Stanley Tran</dc:creator>
  <cp:lastModifiedBy>Stanley Tran</cp:lastModifiedBy>
  <cp:revision>80</cp:revision>
  <dcterms:created xsi:type="dcterms:W3CDTF">2022-01-28T23:13:19Z</dcterms:created>
  <dcterms:modified xsi:type="dcterms:W3CDTF">2022-06-20T22:42:40Z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